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media/image1.jpe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/>
  <p:notesSz cx="9925050" cy="6796088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/>
          <p:nvPr/>
        </p:nvSpPr>
        <p:spPr>
          <a:xfrm>
            <a:off x="0" y="0"/>
            <a:ext cx="9925200" cy="6796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4302000" cy="33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1"/>
          </p:nvPr>
        </p:nvSpPr>
        <p:spPr>
          <a:xfrm>
            <a:off x="5622480" y="0"/>
            <a:ext cx="4302360" cy="33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lstStyle>
            <a:lvl1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it-IT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</a:rPr>
              <a:t>&lt;data/ora&gt;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900" spc="-1" strike="noStrike">
                <a:solidFill>
                  <a:srgbClr val="000000"/>
                </a:solidFill>
                <a:latin typeface="Tahoma"/>
              </a:rPr>
              <a:t>Fai clic per spostare la diapositiva</a:t>
            </a: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</a:rPr>
              <a:t>Fai clic per modificare il formato delle note</a:t>
            </a: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2"/>
          </p:nvPr>
        </p:nvSpPr>
        <p:spPr>
          <a:xfrm>
            <a:off x="0" y="6456240"/>
            <a:ext cx="4302000" cy="33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3"/>
          </p:nvPr>
        </p:nvSpPr>
        <p:spPr>
          <a:xfrm>
            <a:off x="562248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lstStyle>
            <a:lvl1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it-IT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59ED4603-459C-4543-AD85-0024D6472674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3B101D12-DDB2-434A-A09F-7E7A3914F36A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8F269248-2772-4805-A4A2-0A70D84FC350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4AE09BF1-BE1E-44B0-8504-E5C16010E6F4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F51D9E8C-81BC-48F1-8A01-2478CD8E8636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DC16CF30-50A5-4FA9-9EA4-3E6B31FDC3A1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3074D12F-EED3-43DD-BF28-6163B8F09175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3FFCA71A-9493-4D2A-A837-811C16CACB67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E104BFA9-9DE3-407E-9E83-458C60372A48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75103AB4-6B50-49D8-A00E-CD42F92862B6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60563535-0B19-4633-8099-F5C90A8F481D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AC1FEF45-BE64-450E-B1E3-30D7F391A2C6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9ED83DFF-D0EB-4AEF-AD63-E5F9B6F0773C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DEC88B53-786F-4417-A624-063765A10E7E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4E835323-DA72-4963-9088-FAF3BF732F9E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B4AE1312-FEB5-4F2F-A48E-A43CC9486B21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8419BF3F-EFA4-40CE-BDA9-9D4BEE8EC040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7B04A82C-A488-4D21-BAE3-A51FA73FCF91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0D9265E5-0B2C-4296-8FEC-D1940185CBBA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08994B63-088D-4783-B89C-F6AA41E307F9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CD219488-EECC-429E-923E-0A551999F58C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890F9FCC-FBFA-4940-9903-D57A28894EFA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61AE01A8-F94F-4A25-B5C4-CB8ACAFB475C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005997A9-730B-4886-94E8-45896EB70BA9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19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INIZIALIZZAZIONE DEL METODO DEL SIMPLESSO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oleObject" Target="../embeddings/oleObject3.bin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oleObject" Target="../embeddings/oleObject3.bin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19. INIZIALIZZAZIONE DEL METODO DEL SIMPLESSO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3" name="CasellaDiTesto 4"/>
          <p:cNvSpPr/>
          <p:nvPr/>
        </p:nvSpPr>
        <p:spPr>
          <a:xfrm>
            <a:off x="3507840" y="5415120"/>
            <a:ext cx="212832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INIZIALIZZAZIONE COL METODO DELLE DUE FASI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 Fase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Per le stesse ragioni per cui le slack quando presenti in ogni vincolo forniscono una BFS iniziale, le </a:t>
            </a:r>
            <a:r>
              <a:rPr b="0" i="1" lang="el-GR" sz="1600" spc="-1" strike="noStrike">
                <a:solidFill>
                  <a:srgbClr val="000000"/>
                </a:solidFill>
                <a:latin typeface="Calibri"/>
                <a:ea typeface="Tahoma"/>
              </a:rPr>
              <a:t>α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i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permettono di definire una BFS iniziale per (A) positiva (simile ad una variabile di slack)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Le variabili artificiali possono essere riscritte in funzione delle variabili decisionali e delle variabili slack. Riscritta la funzione obiettivo di (A) nei termini delle variabili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è possibile calcolare una BFS per cui inizializzare il metodo del simplesso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9" name="Object 4"/>
          <p:cNvGraphicFramePr/>
          <p:nvPr/>
        </p:nvGraphicFramePr>
        <p:xfrm>
          <a:off x="3854520" y="4611600"/>
          <a:ext cx="1587600" cy="91440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INIZIALIZZAZIONE COL METODO DELLE DUE FASI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II Fase (Inizializzazione e soluzione del problema originale)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Se la soluzione ottima di (A) è tale che </a:t>
            </a:r>
            <a:r>
              <a:rPr b="0" lang="el-GR" sz="1600" spc="-1" strike="noStrike">
                <a:solidFill>
                  <a:srgbClr val="000000"/>
                </a:solidFill>
                <a:latin typeface="Calibri"/>
                <a:ea typeface="Tahoma"/>
              </a:rPr>
              <a:t>ϱ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= 0, allora nessuna variabile </a:t>
            </a:r>
            <a:r>
              <a:rPr b="0" i="1" lang="el-GR" sz="1600" spc="-1" strike="noStrike">
                <a:solidFill>
                  <a:srgbClr val="000000"/>
                </a:solidFill>
                <a:latin typeface="Calibri"/>
                <a:ea typeface="Tahoma"/>
              </a:rPr>
              <a:t>α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j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j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=1,...,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m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, è nella base ottima di (A), ed in tal caso il problema originale (P) ammette soluzione.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Infatti, la soluzione ottima </a:t>
            </a:r>
            <a:r>
              <a:rPr b="0" lang="el-GR" sz="1600" spc="-1" strike="noStrike">
                <a:solidFill>
                  <a:srgbClr val="000000"/>
                </a:solidFill>
                <a:latin typeface="Calibri"/>
                <a:ea typeface="Tahoma"/>
              </a:rPr>
              <a:t>ϱ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= 0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di (A) è data da </a:t>
            </a:r>
            <a:r>
              <a:rPr b="0" i="1" lang="el-GR" sz="1600" spc="-1" strike="noStrike">
                <a:solidFill>
                  <a:srgbClr val="000000"/>
                </a:solidFill>
                <a:latin typeface="Calibri"/>
                <a:ea typeface="Tahoma"/>
              </a:rPr>
              <a:t>α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j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= 0,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j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=1,...,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m.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Siano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Tahoma"/>
              </a:rPr>
              <a:t>*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,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S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Tahoma"/>
              </a:rPr>
              <a:t>*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le altre variabili della soluzione ottima.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Allora si ha che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Tahoma"/>
              </a:rPr>
              <a:t>*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è anche soluzione del problema originale (P) e può essere usata come BFS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iniziale per risolvere (P)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92" name="Object 3"/>
          <p:cNvGraphicFramePr/>
          <p:nvPr/>
        </p:nvGraphicFramePr>
        <p:xfrm>
          <a:off x="3067200" y="5008680"/>
          <a:ext cx="3009600" cy="30456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INIZIALIZZAZIONE COL METODO DELLE DUE FASI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II Fase (Inizializzazione e soluzione del problema originale)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Se invece la soluzione ottima di (A) è tale che </a:t>
            </a:r>
            <a:r>
              <a:rPr b="0" lang="el-GR" sz="1600" spc="-1" strike="noStrike">
                <a:solidFill>
                  <a:srgbClr val="000000"/>
                </a:solidFill>
                <a:latin typeface="Calibri"/>
                <a:ea typeface="Tahoma"/>
              </a:rPr>
              <a:t>ϱ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&gt; 0, allora almeno una variabile </a:t>
            </a:r>
            <a:r>
              <a:rPr b="0" i="1" lang="el-GR" sz="1600" spc="-1" strike="noStrike">
                <a:solidFill>
                  <a:srgbClr val="000000"/>
                </a:solidFill>
                <a:latin typeface="Calibri"/>
                <a:ea typeface="Tahoma"/>
              </a:rPr>
              <a:t>α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j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è positiva nella base ottima di (A)  ed in questo caso il problema originale (P) non ammette soluzione.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Infatti, se fosse stato possibile determinare un vettore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tale da soddisfare tutti i vincoli di (P), la soluzione di (A) lo avrebbe certamente utilizzato per annullare tutte le </a:t>
            </a:r>
            <a:r>
              <a:rPr b="0" i="1" lang="el-GR" sz="1600" spc="-1" strike="noStrike">
                <a:solidFill>
                  <a:srgbClr val="000000"/>
                </a:solidFill>
                <a:latin typeface="Calibri"/>
                <a:ea typeface="Tahoma"/>
              </a:rPr>
              <a:t>α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j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e quindi per rendere minimo (nullo) il valore della funzione obiettivo </a:t>
            </a:r>
            <a:r>
              <a:rPr b="0" lang="el-GR" sz="1600" spc="-1" strike="noStrike">
                <a:solidFill>
                  <a:srgbClr val="000000"/>
                </a:solidFill>
                <a:latin typeface="Calibri"/>
                <a:ea typeface="Tahoma"/>
              </a:rPr>
              <a:t>ϱ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INIZIALIZZAZIONE COL METODO DELLE DUE FASI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ESEMPIO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Sia dato il problema (P)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Il problema in forma di minimizzazione è (P’)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Si introduce la variabile artificiale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3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. Il problema di ammissibilità è (A)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97" name="Object 2"/>
          <p:cNvGraphicFramePr/>
          <p:nvPr/>
        </p:nvGraphicFramePr>
        <p:xfrm>
          <a:off x="3133800" y="2152800"/>
          <a:ext cx="2374920" cy="88884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98" name="Object 3"/>
          <p:cNvGraphicFramePr/>
          <p:nvPr/>
        </p:nvGraphicFramePr>
        <p:xfrm>
          <a:off x="4737240" y="3327480"/>
          <a:ext cx="2336760" cy="88884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graphicFrame>
        <p:nvGraphicFramePr>
          <p:cNvPr id="99" name="Object 4"/>
          <p:cNvGraphicFramePr/>
          <p:nvPr/>
        </p:nvGraphicFramePr>
        <p:xfrm>
          <a:off x="611280" y="5229360"/>
          <a:ext cx="3022560" cy="888840"/>
        </p:xfrm>
        <a:graphic>
          <a:graphicData uri="http://schemas.openxmlformats.org/presentationml/2006/ole">
            <p:oleObj r:id="rId3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INIZIALIZZAZIONE COL METODO DELLE DUE FASI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ESEMPIO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Si  riscriva la variabile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artificiale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3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in funzione delle altri variabili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Per risolvere il problema si costruisca la matrice tableau, considerando la funzione obiettivo come se fosse vincolo.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02" name="Object 4"/>
          <p:cNvGraphicFramePr/>
          <p:nvPr/>
        </p:nvGraphicFramePr>
        <p:xfrm>
          <a:off x="901800" y="2924280"/>
          <a:ext cx="3022560" cy="88884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103" name=""/>
          <p:cNvGraphicFramePr/>
          <p:nvPr/>
        </p:nvGraphicFramePr>
        <p:xfrm>
          <a:off x="2771640" y="4824360"/>
          <a:ext cx="3095640" cy="1341360"/>
        </p:xfrm>
        <a:graphic>
          <a:graphicData uri="http://schemas.openxmlformats.org/drawingml/2006/table">
            <a:tbl>
              <a:tblPr/>
              <a:tblGrid>
                <a:gridCol w="614520"/>
                <a:gridCol w="692280"/>
                <a:gridCol w="636480"/>
                <a:gridCol w="649080"/>
                <a:gridCol w="503280"/>
              </a:tblGrid>
              <a:tr h="3376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76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l-G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ϱ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-2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-3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76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i="1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</a:tr>
              <a:tr h="3376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4" name="Rettangolo 10"/>
          <p:cNvSpPr/>
          <p:nvPr/>
        </p:nvSpPr>
        <p:spPr>
          <a:xfrm>
            <a:off x="5408640" y="5872320"/>
            <a:ext cx="458640" cy="293400"/>
          </a:xfrm>
          <a:prstGeom prst="rect">
            <a:avLst/>
          </a:prstGeom>
          <a:noFill/>
          <a:ln w="2556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Rettangolo 11"/>
          <p:cNvSpPr/>
          <p:nvPr/>
        </p:nvSpPr>
        <p:spPr>
          <a:xfrm>
            <a:off x="5400720" y="5189400"/>
            <a:ext cx="458640" cy="292320"/>
          </a:xfrm>
          <a:prstGeom prst="rect">
            <a:avLst/>
          </a:prstGeom>
          <a:noFill/>
          <a:ln w="2556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Rettangolo 12"/>
          <p:cNvSpPr/>
          <p:nvPr/>
        </p:nvSpPr>
        <p:spPr>
          <a:xfrm>
            <a:off x="3406680" y="5877000"/>
            <a:ext cx="660600" cy="293760"/>
          </a:xfrm>
          <a:prstGeom prst="rect">
            <a:avLst/>
          </a:prstGeom>
          <a:noFill/>
          <a:ln w="2556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Rettangolo 13"/>
          <p:cNvSpPr/>
          <p:nvPr/>
        </p:nvSpPr>
        <p:spPr>
          <a:xfrm>
            <a:off x="3411360" y="5184720"/>
            <a:ext cx="660600" cy="292320"/>
          </a:xfrm>
          <a:prstGeom prst="rect">
            <a:avLst/>
          </a:prstGeom>
          <a:noFill/>
          <a:ln w="2556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CasellaDiTesto 14"/>
          <p:cNvSpPr/>
          <p:nvPr/>
        </p:nvSpPr>
        <p:spPr>
          <a:xfrm>
            <a:off x="5718960" y="4856040"/>
            <a:ext cx="328680" cy="3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B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CasellaDiTesto 15"/>
          <p:cNvSpPr/>
          <p:nvPr/>
        </p:nvSpPr>
        <p:spPr>
          <a:xfrm>
            <a:off x="6017400" y="5864400"/>
            <a:ext cx="29520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B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CasellaDiTesto 16"/>
          <p:cNvSpPr/>
          <p:nvPr/>
        </p:nvSpPr>
        <p:spPr>
          <a:xfrm>
            <a:off x="3124800" y="5857920"/>
            <a:ext cx="28908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b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CasellaDiTesto 17"/>
          <p:cNvSpPr/>
          <p:nvPr/>
        </p:nvSpPr>
        <p:spPr>
          <a:xfrm>
            <a:off x="3338280" y="4875120"/>
            <a:ext cx="392760" cy="58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0" lang="el-GR" sz="1600" spc="-1" strike="noStrike">
                <a:solidFill>
                  <a:srgbClr val="000000"/>
                </a:solidFill>
                <a:latin typeface="Calibri"/>
              </a:rPr>
              <a:t> ϱ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INIZIALIZZAZIONE COL METODO DELLE DUE FASI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ESEMPIO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Si risolva il problema di ammissibilità col metodo del simplesso: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entra in base 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3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ne esce.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4" name=""/>
          <p:cNvGraphicFramePr/>
          <p:nvPr/>
        </p:nvGraphicFramePr>
        <p:xfrm>
          <a:off x="2771640" y="3527280"/>
          <a:ext cx="3095640" cy="1341720"/>
        </p:xfrm>
        <a:graphic>
          <a:graphicData uri="http://schemas.openxmlformats.org/drawingml/2006/table">
            <a:tbl>
              <a:tblPr/>
              <a:tblGrid>
                <a:gridCol w="614520"/>
                <a:gridCol w="692280"/>
                <a:gridCol w="636480"/>
                <a:gridCol w="649080"/>
                <a:gridCol w="503280"/>
              </a:tblGrid>
              <a:tr h="3376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76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l-G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ϱ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-2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-3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76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i="1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</a:tr>
              <a:tr h="3376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15" name="Connettore 2 5"/>
          <p:cNvCxnSpPr/>
          <p:nvPr/>
        </p:nvCxnSpPr>
        <p:spPr>
          <a:xfrm flipH="1">
            <a:off x="5033160" y="3198600"/>
            <a:ext cx="2520" cy="433800"/>
          </a:xfrm>
          <a:prstGeom prst="straightConnector1">
            <a:avLst/>
          </a:prstGeom>
          <a:ln w="9360">
            <a:solidFill>
              <a:srgbClr val="4a7ebb"/>
            </a:solidFill>
            <a:miter/>
            <a:tailEnd len="med" type="arrow" w="med"/>
          </a:ln>
        </p:spPr>
      </p:cxnSp>
      <p:sp>
        <p:nvSpPr>
          <p:cNvPr id="116" name="Ovale 6"/>
          <p:cNvSpPr/>
          <p:nvPr/>
        </p:nvSpPr>
        <p:spPr>
          <a:xfrm>
            <a:off x="4903920" y="4589640"/>
            <a:ext cx="261720" cy="247320"/>
          </a:xfrm>
          <a:prstGeom prst="ellipse">
            <a:avLst/>
          </a:prstGeom>
          <a:noFill/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CasellaDiTesto 7"/>
          <p:cNvSpPr/>
          <p:nvPr/>
        </p:nvSpPr>
        <p:spPr>
          <a:xfrm>
            <a:off x="3907800" y="2852640"/>
            <a:ext cx="1447200" cy="3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entra in base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asellaDiTesto 8"/>
          <p:cNvSpPr/>
          <p:nvPr/>
        </p:nvSpPr>
        <p:spPr>
          <a:xfrm>
            <a:off x="5468040" y="2859120"/>
            <a:ext cx="1611720" cy="3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3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esce dalla base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 Box 2"/>
          <p:cNvSpPr/>
          <p:nvPr/>
        </p:nvSpPr>
        <p:spPr>
          <a:xfrm>
            <a:off x="6581880" y="4613400"/>
            <a:ext cx="2166840" cy="22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just">
              <a:lnSpc>
                <a:spcPct val="100000"/>
              </a:lnSpc>
              <a:spcAft>
                <a:spcPts val="100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12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3 elemento di pivot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0" name="Connettore 2 11"/>
          <p:cNvCxnSpPr/>
          <p:nvPr/>
        </p:nvCxnSpPr>
        <p:spPr>
          <a:xfrm flipH="1" flipV="1">
            <a:off x="5616360" y="3206160"/>
            <a:ext cx="2160" cy="432360"/>
          </a:xfrm>
          <a:prstGeom prst="straightConnector1">
            <a:avLst/>
          </a:prstGeom>
          <a:ln w="9360">
            <a:solidFill>
              <a:srgbClr val="4a7ebb"/>
            </a:solidFill>
            <a:miter/>
            <a:tailEnd len="med" type="arrow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INIZIALIZZAZIONE COL METODO DELLE DUE FASI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ESEMPIO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La soluzione è degenere. Si faccia entrare in base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e uscire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23" name=""/>
          <p:cNvGraphicFramePr/>
          <p:nvPr/>
        </p:nvGraphicFramePr>
        <p:xfrm>
          <a:off x="2771640" y="3527280"/>
          <a:ext cx="3095640" cy="1341720"/>
        </p:xfrm>
        <a:graphic>
          <a:graphicData uri="http://schemas.openxmlformats.org/drawingml/2006/table">
            <a:tbl>
              <a:tblPr/>
              <a:tblGrid>
                <a:gridCol w="614520"/>
                <a:gridCol w="692280"/>
                <a:gridCol w="636480"/>
                <a:gridCol w="649080"/>
                <a:gridCol w="503280"/>
              </a:tblGrid>
              <a:tr h="3376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76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l-G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ϱ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76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i="1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-1/3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1/3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</a:tr>
              <a:tr h="3376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2/3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1/3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24" name="Connettore 2 5"/>
          <p:cNvCxnSpPr/>
          <p:nvPr/>
        </p:nvCxnSpPr>
        <p:spPr>
          <a:xfrm flipH="1">
            <a:off x="4385880" y="3198600"/>
            <a:ext cx="2160" cy="433800"/>
          </a:xfrm>
          <a:prstGeom prst="straightConnector1">
            <a:avLst/>
          </a:prstGeom>
          <a:ln w="9360">
            <a:solidFill>
              <a:srgbClr val="4a7ebb"/>
            </a:solidFill>
            <a:miter/>
            <a:tailEnd len="med" type="arrow" w="med"/>
          </a:ln>
        </p:spPr>
      </p:cxnSp>
      <p:sp>
        <p:nvSpPr>
          <p:cNvPr id="125" name="CasellaDiTesto 7"/>
          <p:cNvSpPr/>
          <p:nvPr/>
        </p:nvSpPr>
        <p:spPr>
          <a:xfrm>
            <a:off x="3285720" y="2852640"/>
            <a:ext cx="1447200" cy="3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entra in base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CasellaDiTesto 8"/>
          <p:cNvSpPr/>
          <p:nvPr/>
        </p:nvSpPr>
        <p:spPr>
          <a:xfrm>
            <a:off x="4603320" y="2859120"/>
            <a:ext cx="1611720" cy="3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esce dalla base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 Box 2"/>
          <p:cNvSpPr/>
          <p:nvPr/>
        </p:nvSpPr>
        <p:spPr>
          <a:xfrm>
            <a:off x="6227640" y="4640400"/>
            <a:ext cx="216072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just">
              <a:lnSpc>
                <a:spcPct val="100000"/>
              </a:lnSpc>
              <a:spcAft>
                <a:spcPts val="100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11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2/3 elemento di pivot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8" name="Connettore 2 11"/>
          <p:cNvCxnSpPr/>
          <p:nvPr/>
        </p:nvCxnSpPr>
        <p:spPr>
          <a:xfrm flipH="1" flipV="1">
            <a:off x="5044320" y="3206160"/>
            <a:ext cx="2520" cy="432360"/>
          </a:xfrm>
          <a:prstGeom prst="straightConnector1">
            <a:avLst/>
          </a:prstGeom>
          <a:ln w="9360">
            <a:solidFill>
              <a:srgbClr val="4a7ebb"/>
            </a:solidFill>
            <a:miter/>
            <a:tailEnd len="med" type="arrow" w="med"/>
          </a:ln>
        </p:spPr>
      </p:cxnSp>
      <p:sp>
        <p:nvSpPr>
          <p:cNvPr id="129" name="Ovale 12"/>
          <p:cNvSpPr/>
          <p:nvPr/>
        </p:nvSpPr>
        <p:spPr>
          <a:xfrm>
            <a:off x="4179960" y="4510080"/>
            <a:ext cx="431640" cy="407880"/>
          </a:xfrm>
          <a:prstGeom prst="ellipse">
            <a:avLst/>
          </a:prstGeom>
          <a:noFill/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INIZIALIZZAZIONE COL METODO DELLE DUE FASI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ESEMPIO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La soluzione è ottima, vale 0 e la variabile artificiale è fuori base.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Una soluzione di base ammissibile per il problema (P) è individuabile eliminando dal tableau la prima riga e la colonna associata alla variabile artificiale.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32" name=""/>
          <p:cNvGraphicFramePr/>
          <p:nvPr/>
        </p:nvGraphicFramePr>
        <p:xfrm>
          <a:off x="2771640" y="2852640"/>
          <a:ext cx="3095640" cy="1341360"/>
        </p:xfrm>
        <a:graphic>
          <a:graphicData uri="http://schemas.openxmlformats.org/drawingml/2006/table">
            <a:tbl>
              <a:tblPr/>
              <a:tblGrid>
                <a:gridCol w="614520"/>
                <a:gridCol w="692280"/>
                <a:gridCol w="636480"/>
                <a:gridCol w="649080"/>
                <a:gridCol w="503280"/>
              </a:tblGrid>
              <a:tr h="3376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76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l-G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ϱ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76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i="1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1/2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1/2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</a:tr>
              <a:tr h="3376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3/2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1/2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3" name=""/>
          <p:cNvGraphicFramePr/>
          <p:nvPr/>
        </p:nvGraphicFramePr>
        <p:xfrm>
          <a:off x="3276720" y="5159520"/>
          <a:ext cx="2446200" cy="1006200"/>
        </p:xfrm>
        <a:graphic>
          <a:graphicData uri="http://schemas.openxmlformats.org/drawingml/2006/table">
            <a:tbl>
              <a:tblPr/>
              <a:tblGrid>
                <a:gridCol w="614160"/>
                <a:gridCol w="692280"/>
                <a:gridCol w="635040"/>
                <a:gridCol w="504720"/>
              </a:tblGrid>
              <a:tr h="3376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76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i="1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1/2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76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3/2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INIZIALIZZAZIONE COL METODO DELLE DUE FASI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ESEMPIO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Si è partito da un punto non ammissibile (A) per la regione ammissibile del problema di partenza e si arriva ad un punto estremo ammissibile (B). Successivamente la tabella è in forma canonica e quindi si applicala seconda fase del metodo del simplesso.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La soluzione è già ottima in quanto il coefficiente di costo ridotto associato alla variabile non di base è positivo. La soluzione è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36" name=""/>
          <p:cNvGraphicFramePr/>
          <p:nvPr/>
        </p:nvGraphicFramePr>
        <p:xfrm>
          <a:off x="3276720" y="3503520"/>
          <a:ext cx="2446200" cy="1005120"/>
        </p:xfrm>
        <a:graphic>
          <a:graphicData uri="http://schemas.openxmlformats.org/drawingml/2006/table">
            <a:tbl>
              <a:tblPr/>
              <a:tblGrid>
                <a:gridCol w="614160"/>
                <a:gridCol w="692280"/>
                <a:gridCol w="635040"/>
                <a:gridCol w="504720"/>
              </a:tblGrid>
              <a:tr h="3376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76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i="1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1/2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76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3/2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7" name="Object 2"/>
          <p:cNvGraphicFramePr/>
          <p:nvPr/>
        </p:nvGraphicFramePr>
        <p:xfrm>
          <a:off x="3689280" y="5635800"/>
          <a:ext cx="1917720" cy="66024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INIZIALIZZAZIONE COL METODO DEL BIG M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•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In ricerca operativa, nell’ambito dell’ottimizzazione, si indica solitamente con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M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(la grande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M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, Big-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M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 un coefficiente costante con un valore arbitrario molto più grande di ogni altro coefficiente presente nel problema considerato.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•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Ad esempio negli esempi visti sinora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M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potrebbe valere 100 o 1000.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•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Con il metodo del Big-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M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si introducono delle variabili ausiliarie come nel metodo a due fasi.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•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Quindi si risolve una versione modificata del problema originale, penalizzando nella funzione obiettivo le variabili ausiliarie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INIZIALIZZAZIONE DEL METODO DEL SIMPLESSO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•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L’algoritmo del simplesso necessita di una base di una soluzione iniziale in corrispondenza di una forma canonica forte. Esistono dei metodi per determinare una soluzione iniziale per l’algoritmo del simplesso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•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In particolare considereremo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–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l’inizializzazione con variabili di slack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–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il metodo delle due phase (Two-Phase Method)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–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il metodo della grande M (Big-M Method)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INIZIALIZZAZIONE COL METODO DEL BIG M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Consideriamo il problema (P)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Si costruisce il problema (P’) introducendo una variabile ausiliarie </a:t>
            </a:r>
            <a:r>
              <a:rPr b="0" i="1" lang="el-GR" sz="1600" spc="-1" strike="noStrike">
                <a:solidFill>
                  <a:srgbClr val="000000"/>
                </a:solidFill>
                <a:latin typeface="Calibri"/>
                <a:ea typeface="Tahoma"/>
              </a:rPr>
              <a:t>α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per vincolo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42" name="Object 3"/>
          <p:cNvGraphicFramePr/>
          <p:nvPr/>
        </p:nvGraphicFramePr>
        <p:xfrm>
          <a:off x="1724040" y="2349360"/>
          <a:ext cx="903240" cy="119556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143" name="Object 4"/>
          <p:cNvGraphicFramePr/>
          <p:nvPr/>
        </p:nvGraphicFramePr>
        <p:xfrm>
          <a:off x="1800360" y="4508640"/>
          <a:ext cx="1627200" cy="122076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sp>
        <p:nvSpPr>
          <p:cNvPr id="144" name="CasellaDiTesto 6"/>
          <p:cNvSpPr/>
          <p:nvPr/>
        </p:nvSpPr>
        <p:spPr>
          <a:xfrm>
            <a:off x="4331160" y="4941720"/>
            <a:ext cx="58608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dove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45" name="Object 5"/>
          <p:cNvGraphicFramePr/>
          <p:nvPr/>
        </p:nvGraphicFramePr>
        <p:xfrm>
          <a:off x="5540400" y="4508640"/>
          <a:ext cx="762120" cy="1218960"/>
        </p:xfrm>
        <a:graphic>
          <a:graphicData uri="http://schemas.openxmlformats.org/presentationml/2006/ole">
            <p:oleObj r:id="rId3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INIZIALIZZAZIONE COL METODO DEL BIG M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•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La M viene scelta tale che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Le variabili ausiliarie </a:t>
            </a:r>
            <a:r>
              <a:rPr b="0" i="1" lang="el-GR" sz="1600" spc="-1" strike="noStrike">
                <a:solidFill>
                  <a:srgbClr val="000000"/>
                </a:solidFill>
                <a:latin typeface="Calibri"/>
                <a:ea typeface="Tahoma"/>
              </a:rPr>
              <a:t>α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j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permettono di definire una BFS iniziale per (P’).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Si può quindi risolvere (P’) con l’algoritmo del simplesso.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Risolvendo (P’) le variabili </a:t>
            </a:r>
            <a:r>
              <a:rPr b="0" i="1" lang="el-GR" sz="1600" spc="-1" strike="noStrike">
                <a:solidFill>
                  <a:srgbClr val="000000"/>
                </a:solidFill>
                <a:latin typeface="Calibri"/>
                <a:ea typeface="Tahoma"/>
              </a:rPr>
              <a:t>α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j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, penalizzate dai “big-M” nell’obiettivo, sono “forzate” ad uscire dalla base.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48" name="Object 2"/>
          <p:cNvGraphicFramePr/>
          <p:nvPr/>
        </p:nvGraphicFramePr>
        <p:xfrm>
          <a:off x="2928960" y="1871640"/>
          <a:ext cx="2184480" cy="29196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149" name="Object 3"/>
          <p:cNvGraphicFramePr/>
          <p:nvPr/>
        </p:nvGraphicFramePr>
        <p:xfrm>
          <a:off x="3543480" y="2840040"/>
          <a:ext cx="2209680" cy="66024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sp>
        <p:nvSpPr>
          <p:cNvPr id="150" name="Rettangolo 5"/>
          <p:cNvSpPr/>
          <p:nvPr/>
        </p:nvSpPr>
        <p:spPr>
          <a:xfrm>
            <a:off x="5960160" y="2987640"/>
            <a:ext cx="174276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BFS iniziale per (P’)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INIZIALIZZAZIONE COL METODO DEL BIG M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Tahoma"/>
              </a:rPr>
              <a:t>Se nella soluzione ottima di (P’) tutte le </a:t>
            </a:r>
            <a:r>
              <a:rPr b="0" i="1" lang="el-GR" sz="1600" spc="-1" strike="noStrike">
                <a:solidFill>
                  <a:srgbClr val="000000"/>
                </a:solidFill>
                <a:latin typeface="Calibri"/>
                <a:ea typeface="Tahoma"/>
              </a:rPr>
              <a:t>α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j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Tahoma"/>
              </a:rPr>
              <a:t> sono fuori base, si ha che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Il vettore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Tahoma"/>
              </a:rPr>
              <a:t>*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è soluzione ottima di (P).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 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Risolvendo (P’) se il metodo del simplesso ad una certa iterazione è riuscito a trovare una BFS in cui tutte le </a:t>
            </a:r>
            <a:r>
              <a:rPr b="0" i="1" lang="el-GR" sz="1600" spc="-1" strike="noStrike">
                <a:solidFill>
                  <a:srgbClr val="000000"/>
                </a:solidFill>
                <a:latin typeface="Calibri"/>
                <a:ea typeface="Tahoma"/>
              </a:rPr>
              <a:t>α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j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sono uscite di base, queste a causa della forte penalizzazione non vi rientreranno più e l’algoritmo procederà risolvendo il problema (P) originale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53" name="Object 3"/>
          <p:cNvGraphicFramePr/>
          <p:nvPr/>
        </p:nvGraphicFramePr>
        <p:xfrm>
          <a:off x="2793960" y="2637000"/>
          <a:ext cx="3708360" cy="66024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INIZIALIZZAZIONE COL METODO DEL BIG M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Analogamente al metodo a due fasi, se nella soluzione ottima di (P’) resta qualche </a:t>
            </a:r>
            <a:r>
              <a:rPr b="0" i="1" lang="el-GR" sz="1600" spc="-1" strike="noStrike">
                <a:solidFill>
                  <a:srgbClr val="000000"/>
                </a:solidFill>
                <a:latin typeface="Calibri"/>
                <a:ea typeface="Tahoma"/>
              </a:rPr>
              <a:t>α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j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in base (positiva) allora il problema (P) originale non ammette soluzione.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Il metodo del Big-M inizializza e, se ammissibile, direttamente risolve il problema di partenza (usa una sola volta il simplesso).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Il metodo delle due fasi ha bisogno di eseguire il simplesso due volte per determinare la soluzione del problema originale (sempre ammesso che esista).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INIZIALIZZAZIONE DEL METODO DEL SIMPLESSO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Dato un problema di PL determinare una soluzione iniziale ammissibile, ossia una soluzione di base ammissibile (Basic Feasible Solution, BFS) corrisponde a verificare se il problema ammette soluzione, ed in caso positivo a determinarne una.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•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In generale quando si hanno molte variabili e vincoli non è immediato determinare se il problema è risolvibile e quale sia una sua BFS.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INIZIALIZZAZIONE CON VARIABILI SLACK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Un caso per cui l’inizializzazione risulta semplice è quello in cui tutti i vincoli sono disuguaglianze ≤ e tutti i termini noti sono non negativi;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In questo caso per ottenere la forma standard si aggiungono al problema le variabili ausiliarie di slack, che qui indichiamo con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; la forma standard rispetta le condizioni di forma canonica e una soluzione di base ammissibile è immediatamente individuabile.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60" name="Object 4"/>
          <p:cNvGraphicFramePr/>
          <p:nvPr/>
        </p:nvGraphicFramePr>
        <p:xfrm>
          <a:off x="1233360" y="4179960"/>
          <a:ext cx="1352520" cy="179064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61" name="Object 6"/>
          <p:cNvGraphicFramePr/>
          <p:nvPr/>
        </p:nvGraphicFramePr>
        <p:xfrm>
          <a:off x="6062760" y="4138560"/>
          <a:ext cx="1847880" cy="186696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sp>
        <p:nvSpPr>
          <p:cNvPr id="62" name="Freccia a destra 6"/>
          <p:cNvSpPr/>
          <p:nvPr/>
        </p:nvSpPr>
        <p:spPr>
          <a:xfrm>
            <a:off x="3819600" y="4941720"/>
            <a:ext cx="1009440" cy="216000"/>
          </a:xfrm>
          <a:prstGeom prst="rightArrow">
            <a:avLst>
              <a:gd name="adj1" fmla="val 50000"/>
              <a:gd name="adj2" fmla="val 50065"/>
            </a:avLst>
          </a:prstGeom>
          <a:solidFill>
            <a:srgbClr val="4f81bd"/>
          </a:solidFill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INIZIALIZZAZIONE CON VARIABILI SLACK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Le variabili di slack sono non negative e compaiono una per vincolo.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Il nuovo vettore delle variabili ha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n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+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m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elementi e la nuova matrice dei vincoli ha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m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righe ed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n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+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m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colonne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E’ immediato scegliere come matrice di base iniziale </a:t>
            </a:r>
            <a:r>
              <a:rPr b="1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B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=</a:t>
            </a:r>
            <a:r>
              <a:rPr b="1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I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, ovvero inserire nella BFS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iniziale tutte le variabili di slack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65" name="Object 6"/>
          <p:cNvGraphicFramePr/>
          <p:nvPr/>
        </p:nvGraphicFramePr>
        <p:xfrm>
          <a:off x="3257640" y="3408480"/>
          <a:ext cx="2628720" cy="60948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66" name="Object 7"/>
          <p:cNvGraphicFramePr/>
          <p:nvPr/>
        </p:nvGraphicFramePr>
        <p:xfrm>
          <a:off x="3270240" y="5445000"/>
          <a:ext cx="2641680" cy="60984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INIZIALIZZAZIONE CON VARIABILI SLACK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La BFS iniziale formata dalle sole m variabili di slack è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Il valore assunto da ogni slack in questa base iniziale è pari al termine noto del vincolo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in cui la slack è stata inserita.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In generale, tutte le volte che la matrice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contiene una matrice identità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come minore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m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×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m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è possibile scegliere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B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=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come base iniziale, e mettere nella base iniziale le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m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variabili corrispondenti alle colonne di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69" name="Object 4"/>
          <p:cNvGraphicFramePr/>
          <p:nvPr/>
        </p:nvGraphicFramePr>
        <p:xfrm>
          <a:off x="3917880" y="2387520"/>
          <a:ext cx="1460520" cy="60984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INIZIALIZZAZIONE CON VARIABILI SLACK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Nell’esempio delle lezioni precedenti: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72" name="Object 3"/>
          <p:cNvGraphicFramePr/>
          <p:nvPr/>
        </p:nvGraphicFramePr>
        <p:xfrm>
          <a:off x="611280" y="2519280"/>
          <a:ext cx="4711680" cy="149724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73" name=""/>
          <p:cNvGraphicFramePr/>
          <p:nvPr/>
        </p:nvGraphicFramePr>
        <p:xfrm>
          <a:off x="1042920" y="4280040"/>
          <a:ext cx="4105440" cy="1676160"/>
        </p:xfrm>
        <a:graphic>
          <a:graphicData uri="http://schemas.openxmlformats.org/drawingml/2006/table">
            <a:tbl>
              <a:tblPr/>
              <a:tblGrid>
                <a:gridCol w="614520"/>
                <a:gridCol w="693720"/>
                <a:gridCol w="635040"/>
                <a:gridCol w="649080"/>
                <a:gridCol w="432000"/>
                <a:gridCol w="576000"/>
                <a:gridCol w="505080"/>
              </a:tblGrid>
              <a:tr h="3376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76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-120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-40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76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2200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</a:tr>
              <a:tr h="3376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376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4" name="Rettangolo 6"/>
          <p:cNvSpPr/>
          <p:nvPr/>
        </p:nvSpPr>
        <p:spPr>
          <a:xfrm>
            <a:off x="2987640" y="2712960"/>
            <a:ext cx="1584360" cy="1079640"/>
          </a:xfrm>
          <a:prstGeom prst="rect">
            <a:avLst/>
          </a:prstGeom>
          <a:noFill/>
          <a:ln w="5076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Rettangolo 8"/>
          <p:cNvSpPr/>
          <p:nvPr/>
        </p:nvSpPr>
        <p:spPr>
          <a:xfrm>
            <a:off x="2987640" y="2421000"/>
            <a:ext cx="1584360" cy="296640"/>
          </a:xfrm>
          <a:prstGeom prst="rect">
            <a:avLst/>
          </a:prstGeom>
          <a:noFill/>
          <a:ln w="5076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Slack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Rettangolo 9"/>
          <p:cNvSpPr/>
          <p:nvPr/>
        </p:nvSpPr>
        <p:spPr>
          <a:xfrm>
            <a:off x="3556080" y="4917960"/>
            <a:ext cx="1584360" cy="1079640"/>
          </a:xfrm>
          <a:prstGeom prst="rect">
            <a:avLst/>
          </a:prstGeom>
          <a:noFill/>
          <a:ln w="5076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4000" spc="-1" strike="noStrike">
                <a:solidFill>
                  <a:srgbClr val="c00000"/>
                </a:solidFill>
                <a:latin typeface="Calibri"/>
              </a:rPr>
              <a:t>I</a:t>
            </a:r>
            <a:r>
              <a:rPr b="0" lang="it-IT" sz="4000" spc="-1" strike="noStrike" baseline="-25000">
                <a:solidFill>
                  <a:srgbClr val="c00000"/>
                </a:solidFill>
                <a:latin typeface="Calibri"/>
              </a:rPr>
              <a:t>3</a:t>
            </a:r>
            <a:endParaRPr b="0" lang="it-IT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Rettangolo 10"/>
          <p:cNvSpPr/>
          <p:nvPr/>
        </p:nvSpPr>
        <p:spPr>
          <a:xfrm>
            <a:off x="6161400" y="4459320"/>
            <a:ext cx="209952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la BFS iniziale è data da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8" name="Object 4"/>
          <p:cNvGraphicFramePr/>
          <p:nvPr/>
        </p:nvGraphicFramePr>
        <p:xfrm>
          <a:off x="6496200" y="4962600"/>
          <a:ext cx="1460520" cy="91440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INIZIALIZZAZIONE COL METODO DELLE DUE FASI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Il metodo delle due fasi è utile in generale per determinare se un sistema di vincoli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ammette soluzioni e, nel caso, per determinare una soluzione.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Il metodo è basato sulla definizione e soluzione di un problema ausiliario di PL detto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problema di ammissibilità.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Consideriamo il problema (P)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1" name="Object 6"/>
          <p:cNvGraphicFramePr/>
          <p:nvPr/>
        </p:nvGraphicFramePr>
        <p:xfrm>
          <a:off x="3940200" y="4076640"/>
          <a:ext cx="1352520" cy="179064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INIZIALIZZAZIONE COL METODO DELLE DUE FASI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 Fase (Definizione e soluzione del problema ausiliario)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Si definisce un problema ausiliario (A) prendendo i vincoli di (P) ed aggiungendo ad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ogni vincolo una variabile ausiliaria </a:t>
            </a:r>
            <a:r>
              <a:rPr b="0" i="1" lang="el-GR" sz="1600" spc="-1" strike="noStrike">
                <a:solidFill>
                  <a:srgbClr val="000000"/>
                </a:solidFill>
                <a:latin typeface="Calibri"/>
                <a:ea typeface="Tahoma"/>
              </a:rPr>
              <a:t>α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positiva (simile ad una variabile di slack)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(A) consiste nella minimizzazione della somma delle variabili ausiliarie soggetta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all’insieme di vincoli così modificato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4" name="Object 5"/>
          <p:cNvGraphicFramePr/>
          <p:nvPr/>
        </p:nvGraphicFramePr>
        <p:xfrm>
          <a:off x="2655720" y="4181400"/>
          <a:ext cx="2800440" cy="186696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sp>
        <p:nvSpPr>
          <p:cNvPr id="85" name="CasellaDiTesto 5"/>
          <p:cNvSpPr/>
          <p:nvPr/>
        </p:nvSpPr>
        <p:spPr>
          <a:xfrm>
            <a:off x="5367960" y="4941720"/>
            <a:ext cx="58608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dove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6" name="Object 6"/>
          <p:cNvGraphicFramePr/>
          <p:nvPr/>
        </p:nvGraphicFramePr>
        <p:xfrm>
          <a:off x="6576840" y="4508640"/>
          <a:ext cx="762120" cy="121896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2011-03-05T23:19:26Z</dcterms:created>
  <dc:creator/>
  <dc:description/>
  <dc:language>it-IT</dc:language>
  <cp:lastModifiedBy/>
  <dcterms:modified xsi:type="dcterms:W3CDTF">2011-04-12T00:32:54Z</dcterms:modified>
  <cp:revision>1</cp:revision>
  <dc:subject/>
  <dc:title/>
</cp:coreProperties>
</file>