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media/image1.jpe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6858000"/>
  <p:notesSz cx="9925050" cy="6796088"/>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
          <p:cNvSpPr/>
          <p:nvPr/>
        </p:nvSpPr>
        <p:spPr>
          <a:xfrm>
            <a:off x="0" y="0"/>
            <a:ext cx="9925200" cy="6796800"/>
          </a:xfrm>
          <a:prstGeom prst="rect">
            <a:avLst/>
          </a:pr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46" name="PlaceHolder 1"/>
          <p:cNvSpPr>
            <a:spLocks noGrp="1"/>
          </p:cNvSpPr>
          <p:nvPr>
            <p:ph type="hdr"/>
          </p:nvPr>
        </p:nvSpPr>
        <p:spPr>
          <a:xfrm>
            <a:off x="0" y="0"/>
            <a:ext cx="4302000" cy="33984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47" name="PlaceHolder 2"/>
          <p:cNvSpPr>
            <a:spLocks noGrp="1"/>
          </p:cNvSpPr>
          <p:nvPr>
            <p:ph type="dt" idx="1"/>
          </p:nvPr>
        </p:nvSpPr>
        <p:spPr>
          <a:xfrm>
            <a:off x="5622480" y="0"/>
            <a:ext cx="4302360" cy="33984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it-IT" sz="1200" spc="-1" strike="noStrike">
                <a:solidFill>
                  <a:srgbClr val="000000"/>
                </a:solidFill>
                <a:latin typeface="Arial"/>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Arial"/>
              </a:rPr>
              <a:t>&lt;data/ora&gt;</a:t>
            </a:r>
            <a:endParaRPr b="0" lang="it-IT" sz="1200" spc="-1" strike="noStrike">
              <a:solidFill>
                <a:srgbClr val="000000"/>
              </a:solidFill>
              <a:latin typeface="Arial"/>
            </a:endParaRPr>
          </a:p>
        </p:txBody>
      </p:sp>
      <p:sp>
        <p:nvSpPr>
          <p:cNvPr id="48" name="PlaceHolder 3"/>
          <p:cNvSpPr>
            <a:spLocks noGrp="1"/>
          </p:cNvSpPr>
          <p:nvPr>
            <p:ph type="sldImg"/>
          </p:nvPr>
        </p:nvSpPr>
        <p:spPr>
          <a:xfrm>
            <a:off x="3263760" y="509760"/>
            <a:ext cx="3399120" cy="2549520"/>
          </a:xfrm>
          <a:prstGeom prst="rect">
            <a:avLst/>
          </a:prstGeom>
          <a:noFill/>
          <a:ln w="12600">
            <a:solidFill>
              <a:srgbClr val="000000"/>
            </a:solidFill>
            <a:miter/>
          </a:ln>
        </p:spPr>
        <p:txBody>
          <a:bodyPr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900" spc="-1" strike="noStrike">
                <a:solidFill>
                  <a:srgbClr val="000000"/>
                </a:solidFill>
                <a:latin typeface="Tahoma"/>
              </a:rPr>
              <a:t>Fai clic per spostare la diapositiva</a:t>
            </a:r>
            <a:endParaRPr b="1" lang="it-IT" sz="900" spc="-1" strike="noStrike">
              <a:solidFill>
                <a:srgbClr val="000000"/>
              </a:solidFill>
              <a:latin typeface="Tahoma"/>
            </a:endParaRPr>
          </a:p>
        </p:txBody>
      </p:sp>
      <p:sp>
        <p:nvSpPr>
          <p:cNvPr id="49" name="PlaceHolder 4"/>
          <p:cNvSpPr>
            <a:spLocks noGrp="1"/>
          </p:cNvSpPr>
          <p:nvPr>
            <p:ph type="body"/>
          </p:nvPr>
        </p:nvSpPr>
        <p:spPr>
          <a:xfrm>
            <a:off x="992160" y="3228840"/>
            <a:ext cx="7942320" cy="305928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Fai clic per modificare il formato delle note</a:t>
            </a:r>
            <a:endParaRPr b="0" lang="it-IT" sz="1200" spc="-1" strike="noStrike">
              <a:solidFill>
                <a:srgbClr val="000000"/>
              </a:solidFill>
              <a:latin typeface="Calibri"/>
            </a:endParaRPr>
          </a:p>
        </p:txBody>
      </p:sp>
      <p:sp>
        <p:nvSpPr>
          <p:cNvPr id="50" name="PlaceHolder 5"/>
          <p:cNvSpPr>
            <a:spLocks noGrp="1"/>
          </p:cNvSpPr>
          <p:nvPr>
            <p:ph type="ftr" idx="2"/>
          </p:nvPr>
        </p:nvSpPr>
        <p:spPr>
          <a:xfrm>
            <a:off x="0" y="6456240"/>
            <a:ext cx="4302000" cy="339840"/>
          </a:xfrm>
          <a:prstGeom prst="rect">
            <a:avLst/>
          </a:prstGeom>
          <a:noFill/>
          <a:ln w="0">
            <a:noFill/>
          </a:ln>
        </p:spPr>
        <p:txBody>
          <a:bodyPr lIns="90000" rIns="90000" tIns="46800" bIns="46800" anchor="b">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51" name="PlaceHolder 6"/>
          <p:cNvSpPr>
            <a:spLocks noGrp="1"/>
          </p:cNvSpPr>
          <p:nvPr>
            <p:ph type="sldNum" idx="3"/>
          </p:nvPr>
        </p:nvSpPr>
        <p:spPr>
          <a:xfrm>
            <a:off x="5622480" y="6456240"/>
            <a:ext cx="4302360" cy="339840"/>
          </a:xfrm>
          <a:prstGeom prst="rect">
            <a:avLst/>
          </a:prstGeom>
          <a:noFill/>
          <a:ln w="0">
            <a:noFill/>
          </a:ln>
        </p:spPr>
        <p:txBody>
          <a:bodyPr lIns="90000" rIns="90000" tIns="46800" bIns="46800" anchor="b">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it-IT" sz="1200" spc="-1" strike="noStrike">
                <a:solidFill>
                  <a:srgbClr val="000000"/>
                </a:solidFill>
                <a:latin typeface="Arial"/>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C50A0FF-DC5E-42CF-A9DA-93E411BBC601}"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3263760" y="509760"/>
            <a:ext cx="3399120" cy="2549520"/>
          </a:xfrm>
          <a:prstGeom prst="rect">
            <a:avLst/>
          </a:prstGeom>
          <a:ln w="0">
            <a:noFill/>
          </a:ln>
        </p:spPr>
      </p:sp>
      <p:sp>
        <p:nvSpPr>
          <p:cNvPr id="237"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38"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F0B2658-7FAB-4F31-BEA5-9E922B82CE25}"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3263760" y="509760"/>
            <a:ext cx="3399120" cy="2549520"/>
          </a:xfrm>
          <a:prstGeom prst="rect">
            <a:avLst/>
          </a:prstGeom>
          <a:ln w="0">
            <a:noFill/>
          </a:ln>
        </p:spPr>
      </p:sp>
      <p:sp>
        <p:nvSpPr>
          <p:cNvPr id="264"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65"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0042D6A-72CA-48A6-8A75-F56B913F8A64}"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3263760" y="509760"/>
            <a:ext cx="3399120" cy="2549520"/>
          </a:xfrm>
          <a:prstGeom prst="rect">
            <a:avLst/>
          </a:prstGeom>
          <a:ln w="0">
            <a:noFill/>
          </a:ln>
        </p:spPr>
      </p:sp>
      <p:sp>
        <p:nvSpPr>
          <p:cNvPr id="267"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68"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48B80C2-AB00-459C-9258-058A8A29086E}"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3263760" y="509760"/>
            <a:ext cx="3399120" cy="2549520"/>
          </a:xfrm>
          <a:prstGeom prst="rect">
            <a:avLst/>
          </a:prstGeom>
          <a:ln w="0">
            <a:noFill/>
          </a:ln>
        </p:spPr>
      </p:sp>
      <p:sp>
        <p:nvSpPr>
          <p:cNvPr id="270"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71"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7183A32-1BA5-4E9C-BC8D-F714F70F2BFC}"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Img"/>
          </p:nvPr>
        </p:nvSpPr>
        <p:spPr>
          <a:xfrm>
            <a:off x="3263760" y="509760"/>
            <a:ext cx="3399120" cy="2549520"/>
          </a:xfrm>
          <a:prstGeom prst="rect">
            <a:avLst/>
          </a:prstGeom>
          <a:ln w="0">
            <a:noFill/>
          </a:ln>
        </p:spPr>
      </p:sp>
      <p:sp>
        <p:nvSpPr>
          <p:cNvPr id="273"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74"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F6CF2C3-6174-41A4-B7D2-9522590F9C16}"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3263760" y="509760"/>
            <a:ext cx="3399120" cy="2549520"/>
          </a:xfrm>
          <a:prstGeom prst="rect">
            <a:avLst/>
          </a:prstGeom>
          <a:ln w="0">
            <a:noFill/>
          </a:ln>
        </p:spPr>
      </p:sp>
      <p:sp>
        <p:nvSpPr>
          <p:cNvPr id="276"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77"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1C138E6-FB79-4AE8-B524-A97486CE9412}"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Img"/>
          </p:nvPr>
        </p:nvSpPr>
        <p:spPr>
          <a:xfrm>
            <a:off x="3263760" y="509760"/>
            <a:ext cx="3399120" cy="2549520"/>
          </a:xfrm>
          <a:prstGeom prst="rect">
            <a:avLst/>
          </a:prstGeom>
          <a:ln w="0">
            <a:noFill/>
          </a:ln>
        </p:spPr>
      </p:sp>
      <p:sp>
        <p:nvSpPr>
          <p:cNvPr id="240"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41"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A598089-11AE-4DB4-BD39-72118049C465}"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3263760" y="509760"/>
            <a:ext cx="3399120" cy="2549520"/>
          </a:xfrm>
          <a:prstGeom prst="rect">
            <a:avLst/>
          </a:prstGeom>
          <a:ln w="0">
            <a:noFill/>
          </a:ln>
        </p:spPr>
      </p:sp>
      <p:sp>
        <p:nvSpPr>
          <p:cNvPr id="243"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44"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AA186CF-30CF-4281-A51F-156F51042C46}"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sldImg"/>
          </p:nvPr>
        </p:nvSpPr>
        <p:spPr>
          <a:xfrm>
            <a:off x="3263760" y="509760"/>
            <a:ext cx="3399120" cy="2549520"/>
          </a:xfrm>
          <a:prstGeom prst="rect">
            <a:avLst/>
          </a:prstGeom>
          <a:ln w="0">
            <a:noFill/>
          </a:ln>
        </p:spPr>
      </p:sp>
      <p:sp>
        <p:nvSpPr>
          <p:cNvPr id="246"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47"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C298D93-DEEE-48ED-B811-019A2D6A1499}"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3263760" y="509760"/>
            <a:ext cx="3399120" cy="2549520"/>
          </a:xfrm>
          <a:prstGeom prst="rect">
            <a:avLst/>
          </a:prstGeom>
          <a:ln w="0">
            <a:noFill/>
          </a:ln>
        </p:spPr>
      </p:sp>
      <p:sp>
        <p:nvSpPr>
          <p:cNvPr id="249"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50"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21B40DC-7E94-4D4B-A43F-EB05A9960566}"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3263760" y="509760"/>
            <a:ext cx="3399120" cy="2549520"/>
          </a:xfrm>
          <a:prstGeom prst="rect">
            <a:avLst/>
          </a:prstGeom>
          <a:ln w="0">
            <a:noFill/>
          </a:ln>
        </p:spPr>
      </p:sp>
      <p:sp>
        <p:nvSpPr>
          <p:cNvPr id="252"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53"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B5FFA2A-5D48-4894-A531-2BFAFBD1D092}"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3263760" y="509760"/>
            <a:ext cx="3399120" cy="2549520"/>
          </a:xfrm>
          <a:prstGeom prst="rect">
            <a:avLst/>
          </a:prstGeom>
          <a:ln w="0">
            <a:noFill/>
          </a:ln>
        </p:spPr>
      </p:sp>
      <p:sp>
        <p:nvSpPr>
          <p:cNvPr id="255"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56"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7EBB56A-25E8-419A-A510-E4AB598A91F3}"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3263760" y="509760"/>
            <a:ext cx="3399120" cy="2549520"/>
          </a:xfrm>
          <a:prstGeom prst="rect">
            <a:avLst/>
          </a:prstGeom>
          <a:ln w="0">
            <a:noFill/>
          </a:ln>
        </p:spPr>
      </p:sp>
      <p:sp>
        <p:nvSpPr>
          <p:cNvPr id="258"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59"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CF43396-30F1-4958-AF04-8F604CAA2AEF}"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ldImg"/>
          </p:nvPr>
        </p:nvSpPr>
        <p:spPr>
          <a:xfrm>
            <a:off x="3263760" y="509760"/>
            <a:ext cx="3399120" cy="2549520"/>
          </a:xfrm>
          <a:prstGeom prst="rect">
            <a:avLst/>
          </a:prstGeom>
          <a:ln w="0">
            <a:noFill/>
          </a:ln>
        </p:spPr>
      </p:sp>
      <p:sp>
        <p:nvSpPr>
          <p:cNvPr id="261"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62"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3EA9179-5331-4C26-8905-B913A4EF4D7E}"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1" name="PlaceHolder 2"/>
          <p:cNvSpPr>
            <a:spLocks noGrp="1"/>
          </p:cNvSpPr>
          <p:nvPr>
            <p:ph/>
          </p:nvPr>
        </p:nvSpPr>
        <p:spPr>
          <a:xfrm>
            <a:off x="457200" y="1600200"/>
            <a:ext cx="822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2" name="PlaceHolder 3"/>
          <p:cNvSpPr>
            <a:spLocks noGrp="1"/>
          </p:cNvSpPr>
          <p:nvPr>
            <p:ph/>
          </p:nvPr>
        </p:nvSpPr>
        <p:spPr>
          <a:xfrm>
            <a:off x="457200" y="3964320"/>
            <a:ext cx="822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4"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5"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6" name="PlaceHolder 4"/>
          <p:cNvSpPr>
            <a:spLocks noGrp="1"/>
          </p:cNvSpPr>
          <p:nvPr>
            <p:ph/>
          </p:nvPr>
        </p:nvSpPr>
        <p:spPr>
          <a:xfrm>
            <a:off x="45720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7" name="PlaceHolder 5"/>
          <p:cNvSpPr>
            <a:spLocks noGrp="1"/>
          </p:cNvSpPr>
          <p:nvPr>
            <p:ph/>
          </p:nvPr>
        </p:nvSpPr>
        <p:spPr>
          <a:xfrm>
            <a:off x="467424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9" name="PlaceHolder 2"/>
          <p:cNvSpPr>
            <a:spLocks noGrp="1"/>
          </p:cNvSpPr>
          <p:nvPr>
            <p:ph/>
          </p:nvPr>
        </p:nvSpPr>
        <p:spPr>
          <a:xfrm>
            <a:off x="457200" y="160020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0" name="PlaceHolder 3"/>
          <p:cNvSpPr>
            <a:spLocks noGrp="1"/>
          </p:cNvSpPr>
          <p:nvPr>
            <p:ph/>
          </p:nvPr>
        </p:nvSpPr>
        <p:spPr>
          <a:xfrm>
            <a:off x="3239640" y="160020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1" name="PlaceHolder 4"/>
          <p:cNvSpPr>
            <a:spLocks noGrp="1"/>
          </p:cNvSpPr>
          <p:nvPr>
            <p:ph/>
          </p:nvPr>
        </p:nvSpPr>
        <p:spPr>
          <a:xfrm>
            <a:off x="6022080" y="160020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2" name="PlaceHolder 5"/>
          <p:cNvSpPr>
            <a:spLocks noGrp="1"/>
          </p:cNvSpPr>
          <p:nvPr>
            <p:ph/>
          </p:nvPr>
        </p:nvSpPr>
        <p:spPr>
          <a:xfrm>
            <a:off x="457200" y="396432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3" name="PlaceHolder 6"/>
          <p:cNvSpPr>
            <a:spLocks noGrp="1"/>
          </p:cNvSpPr>
          <p:nvPr>
            <p:ph/>
          </p:nvPr>
        </p:nvSpPr>
        <p:spPr>
          <a:xfrm>
            <a:off x="3239640" y="396432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4" name="PlaceHolder 7"/>
          <p:cNvSpPr>
            <a:spLocks noGrp="1"/>
          </p:cNvSpPr>
          <p:nvPr>
            <p:ph/>
          </p:nvPr>
        </p:nvSpPr>
        <p:spPr>
          <a:xfrm>
            <a:off x="6022080" y="396432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0" name="PlaceHolder 2"/>
          <p:cNvSpPr>
            <a:spLocks noGrp="1"/>
          </p:cNvSpPr>
          <p:nvPr>
            <p:ph type="subTitle"/>
          </p:nvPr>
        </p:nvSpPr>
        <p:spPr>
          <a:xfrm>
            <a:off x="457200" y="1600200"/>
            <a:ext cx="8229600" cy="4525920"/>
          </a:xfrm>
          <a:prstGeom prst="rect">
            <a:avLst/>
          </a:prstGeom>
          <a:noFill/>
          <a:ln w="0">
            <a:noFill/>
          </a:ln>
        </p:spPr>
        <p:txBody>
          <a:bodyPr lIns="0" rIns="0" tIns="0" bIns="0" anchor="ctr">
            <a:noAutofit/>
          </a:bodyPr>
          <a:p>
            <a:pPr indent="0" algn="ctr">
              <a:spcBef>
                <a:spcPts val="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2" name="PlaceHolder 2"/>
          <p:cNvSpPr>
            <a:spLocks noGrp="1"/>
          </p:cNvSpPr>
          <p:nvPr>
            <p:ph/>
          </p:nvPr>
        </p:nvSpPr>
        <p:spPr>
          <a:xfrm>
            <a:off x="457200" y="1600200"/>
            <a:ext cx="82296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4" name="PlaceHolder 2"/>
          <p:cNvSpPr>
            <a:spLocks noGrp="1"/>
          </p:cNvSpPr>
          <p:nvPr>
            <p:ph/>
          </p:nvPr>
        </p:nvSpPr>
        <p:spPr>
          <a:xfrm>
            <a:off x="45720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15" name="PlaceHolder 3"/>
          <p:cNvSpPr>
            <a:spLocks noGrp="1"/>
          </p:cNvSpPr>
          <p:nvPr>
            <p:ph/>
          </p:nvPr>
        </p:nvSpPr>
        <p:spPr>
          <a:xfrm>
            <a:off x="467424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9"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0" name="PlaceHolder 3"/>
          <p:cNvSpPr>
            <a:spLocks noGrp="1"/>
          </p:cNvSpPr>
          <p:nvPr>
            <p:ph/>
          </p:nvPr>
        </p:nvSpPr>
        <p:spPr>
          <a:xfrm>
            <a:off x="467424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1" name="PlaceHolder 4"/>
          <p:cNvSpPr>
            <a:spLocks noGrp="1"/>
          </p:cNvSpPr>
          <p:nvPr>
            <p:ph/>
          </p:nvPr>
        </p:nvSpPr>
        <p:spPr>
          <a:xfrm>
            <a:off x="45720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3" name="PlaceHolder 2"/>
          <p:cNvSpPr>
            <a:spLocks noGrp="1"/>
          </p:cNvSpPr>
          <p:nvPr>
            <p:ph/>
          </p:nvPr>
        </p:nvSpPr>
        <p:spPr>
          <a:xfrm>
            <a:off x="45720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5" name="PlaceHolder 4"/>
          <p:cNvSpPr>
            <a:spLocks noGrp="1"/>
          </p:cNvSpPr>
          <p:nvPr>
            <p:ph/>
          </p:nvPr>
        </p:nvSpPr>
        <p:spPr>
          <a:xfrm>
            <a:off x="467424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7"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8"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9" name="PlaceHolder 4"/>
          <p:cNvSpPr>
            <a:spLocks noGrp="1"/>
          </p:cNvSpPr>
          <p:nvPr>
            <p:ph/>
          </p:nvPr>
        </p:nvSpPr>
        <p:spPr>
          <a:xfrm>
            <a:off x="457200" y="3964320"/>
            <a:ext cx="822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hyperlink" Target="mailto:info@uniecampus.it" TargetMode="External"/><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Fai clic per modificare il formato del testo della struttura</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Secondo livello struttura</a:t>
            </a:r>
            <a:endParaRPr b="0" lang="it-IT" sz="1600" spc="-1" strike="noStrike">
              <a:solidFill>
                <a:srgbClr val="000000"/>
              </a:solidFill>
              <a:latin typeface="Calibri"/>
            </a:endParaRPr>
          </a:p>
          <a:p>
            <a:pPr lvl="2" marL="11430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Terzo livello struttura</a:t>
            </a:r>
            <a:endParaRPr b="0" lang="it-IT" sz="1600" spc="-1" strike="noStrike">
              <a:solidFill>
                <a:srgbClr val="000000"/>
              </a:solidFill>
              <a:latin typeface="Calibri"/>
            </a:endParaRPr>
          </a:p>
          <a:p>
            <a:pPr lvl="3" marL="16002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Quarto livello struttura</a:t>
            </a:r>
            <a:endParaRPr b="0" lang="it-IT" sz="1600" spc="-1" strike="noStrike">
              <a:solidFill>
                <a:srgbClr val="000000"/>
              </a:solidFill>
              <a:latin typeface="Calibri"/>
            </a:endParaRPr>
          </a:p>
          <a:p>
            <a:pPr lvl="4" marL="20574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Quinto livello struttura</a:t>
            </a:r>
            <a:endParaRPr b="0" lang="it-IT" sz="1600" spc="-1" strike="noStrike">
              <a:solidFill>
                <a:srgbClr val="000000"/>
              </a:solidFill>
              <a:latin typeface="Calibri"/>
            </a:endParaRPr>
          </a:p>
          <a:p>
            <a:pPr lvl="5" marL="20574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Sesto livello struttura</a:t>
            </a:r>
            <a:endParaRPr b="0" lang="it-IT" sz="1600" spc="-1" strike="noStrike">
              <a:solidFill>
                <a:srgbClr val="000000"/>
              </a:solidFill>
              <a:latin typeface="Calibri"/>
            </a:endParaRPr>
          </a:p>
          <a:p>
            <a:pPr lvl="6" marL="20574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Settimo livello struttura</a:t>
            </a:r>
            <a:endParaRPr b="0" lang="it-IT" sz="1600" spc="-1" strike="noStrike">
              <a:solidFill>
                <a:srgbClr val="000000"/>
              </a:solidFill>
              <a:latin typeface="Calibri"/>
            </a:endParaRPr>
          </a:p>
        </p:txBody>
      </p:sp>
      <p:sp>
        <p:nvSpPr>
          <p:cNvPr id="1" name="CasellaDiTesto 6"/>
          <p:cNvSpPr/>
          <p:nvPr/>
        </p:nvSpPr>
        <p:spPr>
          <a:xfrm>
            <a:off x="6500880" y="915840"/>
            <a:ext cx="2685960" cy="368280"/>
          </a:xfrm>
          <a:prstGeom prst="rect">
            <a:avLst/>
          </a:prstGeom>
          <a:noFill/>
          <a:ln w="0">
            <a:noFill/>
          </a:ln>
        </p:spPr>
        <p:style>
          <a:lnRef idx="0"/>
          <a:fillRef idx="0"/>
          <a:effectRef idx="0"/>
          <a:fontRef idx="minor"/>
        </p:style>
        <p:txBody>
          <a:bodyPr lIns="90000" rIns="90000" tIns="46800" bIns="46800" anchor="t">
            <a:sp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800" spc="-1" strike="noStrike">
                <a:solidFill>
                  <a:srgbClr val="ffffff"/>
                </a:solidFill>
                <a:latin typeface="Tahoma"/>
                <a:ea typeface="Tahoma"/>
              </a:rPr>
              <a:t>Facoltà di Ingegneria</a:t>
            </a:r>
            <a:endParaRPr b="0" lang="it-IT" sz="1800" spc="-1" strike="noStrike">
              <a:solidFill>
                <a:srgbClr val="000000"/>
              </a:solidFill>
              <a:latin typeface="Arial"/>
            </a:endParaRPr>
          </a:p>
        </p:txBody>
      </p:sp>
      <p:sp>
        <p:nvSpPr>
          <p:cNvPr id="2" name="CasellaDiTesto 7"/>
          <p:cNvSpPr/>
          <p:nvPr/>
        </p:nvSpPr>
        <p:spPr>
          <a:xfrm>
            <a:off x="3489480" y="0"/>
            <a:ext cx="1082520" cy="781560"/>
          </a:xfrm>
          <a:prstGeom prst="rect">
            <a:avLst/>
          </a:prstGeom>
          <a:noFill/>
          <a:ln w="0">
            <a:noFill/>
          </a:ln>
        </p:spPr>
        <p:style>
          <a:lnRef idx="0"/>
          <a:fillRef idx="0"/>
          <a:effectRef idx="0"/>
          <a:fontRef idx="minor"/>
        </p:style>
        <p:txBody>
          <a:bodyPr lIns="90000" rIns="90000" tIns="46800" bIns="46800" anchor="t">
            <a:sp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Corso di Laurea:</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Insegnamento:</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Lezione n°:</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Titolo:</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Attività n°:</a:t>
            </a:r>
            <a:endParaRPr b="0" lang="it-IT" sz="900" spc="-1" strike="noStrike">
              <a:solidFill>
                <a:srgbClr val="000000"/>
              </a:solidFill>
              <a:latin typeface="Arial"/>
            </a:endParaRPr>
          </a:p>
        </p:txBody>
      </p:sp>
      <p:sp>
        <p:nvSpPr>
          <p:cNvPr id="3" name="Segnaposto testo 9"/>
          <p:cNvSpPr/>
          <p:nvPr/>
        </p:nvSpPr>
        <p:spPr>
          <a:xfrm>
            <a:off x="4429080" y="0"/>
            <a:ext cx="4714920" cy="928800"/>
          </a:xfrm>
          <a:prstGeom prst="rect">
            <a:avLst/>
          </a:prstGeom>
          <a:noFill/>
          <a:ln w="0">
            <a:noFill/>
          </a:ln>
        </p:spPr>
        <p:style>
          <a:lnRef idx="0"/>
          <a:fillRef idx="0"/>
          <a:effectRef idx="0"/>
          <a:fontRef idx="minor"/>
        </p:style>
        <p:txBody>
          <a:bodyPr lIns="90000" rIns="90000" tIns="46800" bIns="46800" anchor="t">
            <a:no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pSp>
        <p:nvGrpSpPr>
          <p:cNvPr id="4" name=""/>
          <p:cNvGrpSpPr/>
          <p:nvPr/>
        </p:nvGrpSpPr>
        <p:grpSpPr>
          <a:xfrm>
            <a:off x="428760" y="6428880"/>
            <a:ext cx="8286840" cy="720"/>
            <a:chOff x="428760" y="6428880"/>
            <a:chExt cx="8286840" cy="720"/>
          </a:xfrm>
        </p:grpSpPr>
        <p:cxnSp>
          <p:nvCxnSpPr>
            <p:cNvPr id="5" name="AutoShape 10"/>
            <p:cNvCxnSpPr/>
            <p:nvPr/>
          </p:nvCxnSpPr>
          <p:spPr>
            <a:xfrm>
              <a:off x="428760" y="6428880"/>
              <a:ext cx="8287200" cy="1080"/>
            </a:xfrm>
            <a:prstGeom prst="straightConnector1">
              <a:avLst/>
            </a:prstGeom>
            <a:ln w="12600">
              <a:solidFill>
                <a:srgbClr val="000000"/>
              </a:solidFill>
              <a:miter/>
            </a:ln>
          </p:spPr>
        </p:cxnSp>
        <p:sp>
          <p:nvSpPr>
            <p:cNvPr id="6" name=""/>
            <p:cNvSpPr txBox="1"/>
            <p:nvPr/>
          </p:nvSpPr>
          <p:spPr>
            <a:xfrm>
              <a:off x="428760" y="6428880"/>
              <a:ext cx="8286480" cy="360"/>
            </a:xfrm>
            <a:prstGeom prst="rect">
              <a:avLst/>
            </a:prstGeom>
            <a:noFill/>
            <a:ln w="0">
              <a:noFill/>
            </a:ln>
          </p:spPr>
          <p:txBody>
            <a:bodyPr lIns="90000" rIns="90000" tIns="-46440" bIns="-4644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pSp>
      <p:sp>
        <p:nvSpPr>
          <p:cNvPr id="7" name="Rectangle 13"/>
          <p:cNvSpPr/>
          <p:nvPr/>
        </p:nvSpPr>
        <p:spPr>
          <a:xfrm>
            <a:off x="0" y="6359040"/>
            <a:ext cx="9144000" cy="413640"/>
          </a:xfrm>
          <a:prstGeom prst="rect">
            <a:avLst/>
          </a:prstGeom>
          <a:noFill/>
          <a:ln w="0">
            <a:noFill/>
          </a:ln>
        </p:spPr>
        <p:style>
          <a:lnRef idx="0"/>
          <a:fillRef idx="0"/>
          <a:effectRef idx="0"/>
          <a:fontRef idx="minor"/>
        </p:style>
        <p:txBody>
          <a:bodyPr lIns="90000" rIns="90000" tIns="46800" bIns="46800" anchor="ctr">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700" spc="-1" strike="noStrike">
              <a:solidFill>
                <a:srgbClr val="000000"/>
              </a:solidFill>
              <a:latin typeface="Arial"/>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700" spc="-1" strike="noStrike">
                <a:solidFill>
                  <a:srgbClr val="000000"/>
                </a:solidFill>
                <a:latin typeface="Arial"/>
              </a:rPr>
              <a:t>©</a:t>
            </a:r>
            <a:r>
              <a:rPr b="0" lang="it-IT" sz="700" spc="-1" strike="noStrike">
                <a:solidFill>
                  <a:srgbClr val="000000"/>
                </a:solidFill>
                <a:latin typeface="Tahoma"/>
              </a:rPr>
              <a:t> 2007 Universit</a:t>
            </a:r>
            <a:r>
              <a:rPr b="0" lang="it-IT" sz="700" spc="-1" strike="noStrike">
                <a:solidFill>
                  <a:srgbClr val="000000"/>
                </a:solidFill>
                <a:latin typeface="Arial"/>
              </a:rPr>
              <a:t>à</a:t>
            </a:r>
            <a:r>
              <a:rPr b="0" lang="it-IT" sz="700" spc="-1" strike="noStrike">
                <a:solidFill>
                  <a:srgbClr val="000000"/>
                </a:solidFill>
                <a:latin typeface="Tahoma"/>
              </a:rPr>
              <a:t> degli studi e-Campus - Via Isimbardi 10 - 22060 Novedrate (CO) - C.F. 08549051004 </a:t>
            </a:r>
            <a:br>
              <a:rPr sz="700"/>
            </a:br>
            <a:r>
              <a:rPr b="0" lang="it-IT" sz="700" spc="-1" strike="noStrike">
                <a:solidFill>
                  <a:srgbClr val="000000"/>
                </a:solidFill>
                <a:latin typeface="Tahoma"/>
              </a:rPr>
              <a:t>Tel: 031/7942500-7942505 Fax: 031/7942501 - </a:t>
            </a:r>
            <a:r>
              <a:rPr b="0" lang="it-IT" sz="700" spc="-1" strike="noStrike" u="sng">
                <a:solidFill>
                  <a:srgbClr val="0000ff"/>
                </a:solidFill>
                <a:uFillTx/>
                <a:latin typeface="Tahoma"/>
                <a:hlinkClick r:id="rId3"/>
              </a:rPr>
              <a:t>info@uniecampus.it</a:t>
            </a:r>
            <a:endParaRPr b="0" lang="it-IT" sz="700" spc="-1" strike="noStrike">
              <a:solidFill>
                <a:srgbClr val="000000"/>
              </a:solidFill>
              <a:latin typeface="Arial"/>
            </a:endParaRPr>
          </a:p>
        </p:txBody>
      </p:sp>
      <p:sp>
        <p:nvSpPr>
          <p:cNvPr id="8" name="Segnaposto testo 9"/>
          <p:cNvSpPr/>
          <p:nvPr/>
        </p:nvSpPr>
        <p:spPr>
          <a:xfrm>
            <a:off x="4429080" y="0"/>
            <a:ext cx="4714920" cy="92880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INGEGNERIA INFORMATICA</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RICERCA OPERATIVA</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20</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IL METODO DEL SIMPLESSO IN FORMA MATRICIALE</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1</a:t>
            </a:r>
            <a:endParaRPr b="0" lang="it-IT" sz="9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oleObject" Target="../embeddings/oleObject3.bin"/><Relationship Id="rId4" Type="http://schemas.openxmlformats.org/officeDocument/2006/relationships/oleObject" Target="../embeddings/oleObject4.bin"/><Relationship Id="rId5" Type="http://schemas.openxmlformats.org/officeDocument/2006/relationships/oleObject" Target="../embeddings/oleObject5.bin"/><Relationship Id="rId6" Type="http://schemas.openxmlformats.org/officeDocument/2006/relationships/oleObject" Target="../embeddings/oleObject6.bin"/><Relationship Id="rId7" Type="http://schemas.openxmlformats.org/officeDocument/2006/relationships/oleObject" Target="../embeddings/oleObject7.bin"/><Relationship Id="rId8" Type="http://schemas.openxmlformats.org/officeDocument/2006/relationships/oleObject" Target="../embeddings/oleObject8.bin"/><Relationship Id="rId9" Type="http://schemas.openxmlformats.org/officeDocument/2006/relationships/oleObject" Target="../embeddings/oleObject9.bin"/><Relationship Id="rId10" Type="http://schemas.openxmlformats.org/officeDocument/2006/relationships/oleObject" Target="../embeddings/oleObject10.bin"/><Relationship Id="rId11" Type="http://schemas.openxmlformats.org/officeDocument/2006/relationships/oleObject" Target="../embeddings/oleObject11.bin"/><Relationship Id="rId12" Type="http://schemas.openxmlformats.org/officeDocument/2006/relationships/oleObject" Target="../embeddings/oleObject12.bin"/><Relationship Id="rId13" Type="http://schemas.openxmlformats.org/officeDocument/2006/relationships/oleObject" Target="../embeddings/oleObject13.bin"/><Relationship Id="rId14" Type="http://schemas.openxmlformats.org/officeDocument/2006/relationships/slideLayout" Target="../slideLayouts/slideLayout1.xml"/><Relationship Id="rId1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oleObject" Target="../embeddings/oleObject3.bin"/><Relationship Id="rId4" Type="http://schemas.openxmlformats.org/officeDocument/2006/relationships/oleObject" Target="../embeddings/oleObject4.bin"/><Relationship Id="rId5" Type="http://schemas.openxmlformats.org/officeDocument/2006/relationships/oleObject" Target="../embeddings/oleObject5.bin"/><Relationship Id="rId6" Type="http://schemas.openxmlformats.org/officeDocument/2006/relationships/oleObject" Target="../embeddings/oleObject6.bin"/><Relationship Id="rId7" Type="http://schemas.openxmlformats.org/officeDocument/2006/relationships/oleObject" Target="../embeddings/oleObject7.bin"/><Relationship Id="rId8" Type="http://schemas.openxmlformats.org/officeDocument/2006/relationships/oleObject" Target="../embeddings/oleObject8.bin"/><Relationship Id="rId9" Type="http://schemas.openxmlformats.org/officeDocument/2006/relationships/oleObject" Target="../embeddings/oleObject9.bin"/><Relationship Id="rId10" Type="http://schemas.openxmlformats.org/officeDocument/2006/relationships/oleObject" Target="../embeddings/oleObject10.bin"/><Relationship Id="rId11" Type="http://schemas.openxmlformats.org/officeDocument/2006/relationships/oleObject" Target="../embeddings/oleObject11.bin"/><Relationship Id="rId12" Type="http://schemas.openxmlformats.org/officeDocument/2006/relationships/oleObject" Target="../embeddings/oleObject12.bin"/><Relationship Id="rId13" Type="http://schemas.openxmlformats.org/officeDocument/2006/relationships/oleObject" Target="../embeddings/oleObject13.bin"/><Relationship Id="rId14" Type="http://schemas.openxmlformats.org/officeDocument/2006/relationships/oleObject" Target="../embeddings/oleObject14.bin"/><Relationship Id="rId15" Type="http://schemas.openxmlformats.org/officeDocument/2006/relationships/oleObject" Target="../embeddings/oleObject15.bin"/><Relationship Id="rId16" Type="http://schemas.openxmlformats.org/officeDocument/2006/relationships/oleObject" Target="../embeddings/oleObject16.bin"/><Relationship Id="rId17" Type="http://schemas.openxmlformats.org/officeDocument/2006/relationships/oleObject" Target="../embeddings/oleObject17.bin"/><Relationship Id="rId18" Type="http://schemas.openxmlformats.org/officeDocument/2006/relationships/slideLayout" Target="../slideLayouts/slideLayout1.xml"/><Relationship Id="rId19"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oleObject" Target="../embeddings/oleObject3.bin"/><Relationship Id="rId4" Type="http://schemas.openxmlformats.org/officeDocument/2006/relationships/oleObject" Target="../embeddings/oleObject4.bin"/><Relationship Id="rId5" Type="http://schemas.openxmlformats.org/officeDocument/2006/relationships/oleObject" Target="../embeddings/oleObject5.bin"/><Relationship Id="rId6" Type="http://schemas.openxmlformats.org/officeDocument/2006/relationships/oleObject" Target="../embeddings/oleObject6.bin"/><Relationship Id="rId7" Type="http://schemas.openxmlformats.org/officeDocument/2006/relationships/oleObject" Target="../embeddings/oleObject7.bin"/><Relationship Id="rId8" Type="http://schemas.openxmlformats.org/officeDocument/2006/relationships/oleObject" Target="../embeddings/oleObject8.bin"/><Relationship Id="rId9" Type="http://schemas.openxmlformats.org/officeDocument/2006/relationships/oleObject" Target="../embeddings/oleObject9.bin"/><Relationship Id="rId10" Type="http://schemas.openxmlformats.org/officeDocument/2006/relationships/oleObject" Target="../embeddings/oleObject10.bin"/><Relationship Id="rId11" Type="http://schemas.openxmlformats.org/officeDocument/2006/relationships/oleObject" Target="../embeddings/oleObject11.bin"/><Relationship Id="rId12" Type="http://schemas.openxmlformats.org/officeDocument/2006/relationships/oleObject" Target="../embeddings/oleObject12.bin"/><Relationship Id="rId13" Type="http://schemas.openxmlformats.org/officeDocument/2006/relationships/oleObject" Target="../embeddings/oleObject13.bin"/><Relationship Id="rId14" Type="http://schemas.openxmlformats.org/officeDocument/2006/relationships/slideLayout" Target="../slideLayouts/slideLayout1.xml"/><Relationship Id="rId15"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oleObject" Target="../embeddings/oleObject3.bin"/><Relationship Id="rId4" Type="http://schemas.openxmlformats.org/officeDocument/2006/relationships/oleObject" Target="../embeddings/oleObject4.bin"/><Relationship Id="rId5" Type="http://schemas.openxmlformats.org/officeDocument/2006/relationships/oleObject" Target="../embeddings/oleObject5.bin"/><Relationship Id="rId6" Type="http://schemas.openxmlformats.org/officeDocument/2006/relationships/oleObject" Target="../embeddings/oleObject6.bin"/><Relationship Id="rId7" Type="http://schemas.openxmlformats.org/officeDocument/2006/relationships/oleObject" Target="../embeddings/oleObject7.bin"/><Relationship Id="rId8" Type="http://schemas.openxmlformats.org/officeDocument/2006/relationships/oleObject" Target="../embeddings/oleObject8.bin"/><Relationship Id="rId9" Type="http://schemas.openxmlformats.org/officeDocument/2006/relationships/oleObject" Target="../embeddings/oleObject9.bin"/><Relationship Id="rId10" Type="http://schemas.openxmlformats.org/officeDocument/2006/relationships/oleObject" Target="../embeddings/oleObject10.bin"/><Relationship Id="rId11" Type="http://schemas.openxmlformats.org/officeDocument/2006/relationships/oleObject" Target="../embeddings/oleObject11.bin"/><Relationship Id="rId12" Type="http://schemas.openxmlformats.org/officeDocument/2006/relationships/oleObject" Target="../embeddings/oleObject12.bin"/><Relationship Id="rId13" Type="http://schemas.openxmlformats.org/officeDocument/2006/relationships/oleObject" Target="../embeddings/oleObject13.bin"/><Relationship Id="rId14" Type="http://schemas.openxmlformats.org/officeDocument/2006/relationships/oleObject" Target="../embeddings/oleObject14.bin"/><Relationship Id="rId15" Type="http://schemas.openxmlformats.org/officeDocument/2006/relationships/oleObject" Target="../embeddings/oleObject15.bin"/><Relationship Id="rId16" Type="http://schemas.openxmlformats.org/officeDocument/2006/relationships/oleObject" Target="../embeddings/oleObject16.bin"/><Relationship Id="rId17" Type="http://schemas.openxmlformats.org/officeDocument/2006/relationships/oleObject" Target="../embeddings/oleObject17.bin"/><Relationship Id="rId18" Type="http://schemas.openxmlformats.org/officeDocument/2006/relationships/slideLayout" Target="../slideLayouts/slideLayout1.xml"/><Relationship Id="rId19"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oleObject" Target="../embeddings/oleObject3.bin"/><Relationship Id="rId4" Type="http://schemas.openxmlformats.org/officeDocument/2006/relationships/oleObject" Target="../embeddings/oleObject4.bin"/><Relationship Id="rId5" Type="http://schemas.openxmlformats.org/officeDocument/2006/relationships/oleObject" Target="../embeddings/oleObject5.bin"/><Relationship Id="rId6" Type="http://schemas.openxmlformats.org/officeDocument/2006/relationships/oleObject" Target="../embeddings/oleObject6.bin"/><Relationship Id="rId7" Type="http://schemas.openxmlformats.org/officeDocument/2006/relationships/oleObject" Target="../embeddings/oleObject7.bin"/><Relationship Id="rId8" Type="http://schemas.openxmlformats.org/officeDocument/2006/relationships/oleObject" Target="../embeddings/oleObject8.bin"/><Relationship Id="rId9" Type="http://schemas.openxmlformats.org/officeDocument/2006/relationships/oleObject" Target="../embeddings/oleObject9.bin"/><Relationship Id="rId10" Type="http://schemas.openxmlformats.org/officeDocument/2006/relationships/oleObject" Target="../embeddings/oleObject10.bin"/><Relationship Id="rId11" Type="http://schemas.openxmlformats.org/officeDocument/2006/relationships/oleObject" Target="../embeddings/oleObject11.bin"/><Relationship Id="rId12" Type="http://schemas.openxmlformats.org/officeDocument/2006/relationships/oleObject" Target="../embeddings/oleObject12.bin"/><Relationship Id="rId13" Type="http://schemas.openxmlformats.org/officeDocument/2006/relationships/slideLayout" Target="../slideLayouts/slideLayout1.xml"/><Relationship Id="rId14" Type="http://schemas.openxmlformats.org/officeDocument/2006/relationships/notesSlide" Target="../notesSlides/notesSlide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oleObject" Target="../embeddings/oleObject3.bin"/><Relationship Id="rId4" Type="http://schemas.openxmlformats.org/officeDocument/2006/relationships/oleObject" Target="../embeddings/oleObject4.bin"/><Relationship Id="rId5" Type="http://schemas.openxmlformats.org/officeDocument/2006/relationships/oleObject" Target="../embeddings/oleObject5.bin"/><Relationship Id="rId6" Type="http://schemas.openxmlformats.org/officeDocument/2006/relationships/oleObject" Target="../embeddings/oleObject6.bin"/><Relationship Id="rId7" Type="http://schemas.openxmlformats.org/officeDocument/2006/relationships/oleObject" Target="../embeddings/oleObject7.bin"/><Relationship Id="rId8" Type="http://schemas.openxmlformats.org/officeDocument/2006/relationships/oleObject" Target="../embeddings/oleObject8.bin"/><Relationship Id="rId9" Type="http://schemas.openxmlformats.org/officeDocument/2006/relationships/slideLayout" Target="../slideLayouts/slideLayout1.xml"/><Relationship Id="rId10"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oleObject" Target="../embeddings/oleObject3.bin"/><Relationship Id="rId4" Type="http://schemas.openxmlformats.org/officeDocument/2006/relationships/oleObject" Target="../embeddings/oleObject4.bin"/><Relationship Id="rId5" Type="http://schemas.openxmlformats.org/officeDocument/2006/relationships/oleObject" Target="../embeddings/oleObject5.bin"/><Relationship Id="rId6" Type="http://schemas.openxmlformats.org/officeDocument/2006/relationships/oleObject" Target="../embeddings/oleObject6.bin"/><Relationship Id="rId7" Type="http://schemas.openxmlformats.org/officeDocument/2006/relationships/oleObject" Target="../embeddings/oleObject7.bin"/><Relationship Id="rId8" Type="http://schemas.openxmlformats.org/officeDocument/2006/relationships/oleObject" Target="../embeddings/oleObject8.bin"/><Relationship Id="rId9" Type="http://schemas.openxmlformats.org/officeDocument/2006/relationships/oleObject" Target="../embeddings/oleObject9.bin"/><Relationship Id="rId10" Type="http://schemas.openxmlformats.org/officeDocument/2006/relationships/oleObject" Target="../embeddings/oleObject10.bin"/><Relationship Id="rId11" Type="http://schemas.openxmlformats.org/officeDocument/2006/relationships/oleObject" Target="../embeddings/oleObject11.bin"/><Relationship Id="rId12" Type="http://schemas.openxmlformats.org/officeDocument/2006/relationships/slideLayout" Target="../slideLayouts/slideLayout1.xml"/><Relationship Id="rId1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oleObject" Target="../embeddings/oleObject3.bin"/><Relationship Id="rId4" Type="http://schemas.openxmlformats.org/officeDocument/2006/relationships/oleObject" Target="../embeddings/oleObject4.bin"/><Relationship Id="rId5" Type="http://schemas.openxmlformats.org/officeDocument/2006/relationships/oleObject" Target="../embeddings/oleObject5.bin"/><Relationship Id="rId6" Type="http://schemas.openxmlformats.org/officeDocument/2006/relationships/oleObject" Target="../embeddings/oleObject6.bin"/><Relationship Id="rId7" Type="http://schemas.openxmlformats.org/officeDocument/2006/relationships/oleObject" Target="../embeddings/oleObject7.bin"/><Relationship Id="rId8" Type="http://schemas.openxmlformats.org/officeDocument/2006/relationships/oleObject" Target="../embeddings/oleObject8.bin"/><Relationship Id="rId9" Type="http://schemas.openxmlformats.org/officeDocument/2006/relationships/oleObject" Target="../embeddings/oleObject9.bin"/><Relationship Id="rId10" Type="http://schemas.openxmlformats.org/officeDocument/2006/relationships/oleObject" Target="../embeddings/oleObject10.bin"/><Relationship Id="rId11" Type="http://schemas.openxmlformats.org/officeDocument/2006/relationships/oleObject" Target="../embeddings/oleObject11.bin"/><Relationship Id="rId12" Type="http://schemas.openxmlformats.org/officeDocument/2006/relationships/slideLayout" Target="../slideLayouts/slideLayout1.xml"/><Relationship Id="rId1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oleObject" Target="../embeddings/oleObject3.bin"/><Relationship Id="rId4" Type="http://schemas.openxmlformats.org/officeDocument/2006/relationships/oleObject" Target="../embeddings/oleObject4.bin"/><Relationship Id="rId5" Type="http://schemas.openxmlformats.org/officeDocument/2006/relationships/oleObject" Target="../embeddings/oleObject5.bin"/><Relationship Id="rId6" Type="http://schemas.openxmlformats.org/officeDocument/2006/relationships/oleObject" Target="../embeddings/oleObject6.bin"/><Relationship Id="rId7" Type="http://schemas.openxmlformats.org/officeDocument/2006/relationships/oleObject" Target="../embeddings/oleObject7.bin"/><Relationship Id="rId8" Type="http://schemas.openxmlformats.org/officeDocument/2006/relationships/oleObject" Target="../embeddings/oleObject8.bin"/><Relationship Id="rId9" Type="http://schemas.openxmlformats.org/officeDocument/2006/relationships/oleObject" Target="../embeddings/oleObject9.bin"/><Relationship Id="rId10" Type="http://schemas.openxmlformats.org/officeDocument/2006/relationships/oleObject" Target="../embeddings/oleObject10.bin"/><Relationship Id="rId11" Type="http://schemas.openxmlformats.org/officeDocument/2006/relationships/oleObject" Target="../embeddings/oleObject11.bin"/><Relationship Id="rId12" Type="http://schemas.openxmlformats.org/officeDocument/2006/relationships/slideLayout" Target="../slideLayouts/slideLayout1.xml"/><Relationship Id="rId1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oleObject" Target="../embeddings/oleObject3.bin"/><Relationship Id="rId4" Type="http://schemas.openxmlformats.org/officeDocument/2006/relationships/oleObject" Target="../embeddings/oleObject4.bin"/><Relationship Id="rId5" Type="http://schemas.openxmlformats.org/officeDocument/2006/relationships/oleObject" Target="../embeddings/oleObject5.bin"/><Relationship Id="rId6" Type="http://schemas.openxmlformats.org/officeDocument/2006/relationships/oleObject" Target="../embeddings/oleObject6.bin"/><Relationship Id="rId7" Type="http://schemas.openxmlformats.org/officeDocument/2006/relationships/oleObject" Target="../embeddings/oleObject7.bin"/><Relationship Id="rId8" Type="http://schemas.openxmlformats.org/officeDocument/2006/relationships/oleObject" Target="../embeddings/oleObject8.bin"/><Relationship Id="rId9" Type="http://schemas.openxmlformats.org/officeDocument/2006/relationships/oleObject" Target="../embeddings/oleObject9.bin"/><Relationship Id="rId10" Type="http://schemas.openxmlformats.org/officeDocument/2006/relationships/oleObject" Target="../embeddings/oleObject10.bin"/><Relationship Id="rId11" Type="http://schemas.openxmlformats.org/officeDocument/2006/relationships/oleObject" Target="../embeddings/oleObject11.bin"/><Relationship Id="rId12" Type="http://schemas.openxmlformats.org/officeDocument/2006/relationships/slideLayout" Target="../slideLayouts/slideLayout1.xml"/><Relationship Id="rId1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2130120"/>
            <a:ext cx="7772400" cy="2584440"/>
          </a:xfrm>
          <a:prstGeom prst="rect">
            <a:avLst/>
          </a:prstGeom>
          <a:noFill/>
          <a:ln w="0">
            <a:noFill/>
          </a:ln>
        </p:spPr>
        <p:txBody>
          <a:bodyPr lIns="90000" rIns="90000" tIns="46800" bIns="46800" anchor="t">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3600" spc="-1" strike="noStrike">
                <a:solidFill>
                  <a:srgbClr val="000000"/>
                </a:solidFill>
                <a:latin typeface="Tahoma"/>
              </a:rPr>
              <a:t>RICERCA OPERATIVA</a:t>
            </a:r>
            <a:br>
              <a:rPr sz="3600"/>
            </a:br>
            <a:br>
              <a:rPr sz="3600"/>
            </a:br>
            <a:r>
              <a:rPr b="1" lang="it-IT" sz="3600" spc="-1" strike="noStrike">
                <a:solidFill>
                  <a:srgbClr val="000000"/>
                </a:solidFill>
                <a:latin typeface="Tahoma"/>
              </a:rPr>
              <a:t>20. IL METODO DEL SIMPLESSO IN FORMA MATRICIALE</a:t>
            </a:r>
            <a:endParaRPr b="1" lang="it-IT" sz="3600" spc="-1" strike="noStrike">
              <a:solidFill>
                <a:srgbClr val="000000"/>
              </a:solidFill>
              <a:latin typeface="Tahoma"/>
            </a:endParaRPr>
          </a:p>
        </p:txBody>
      </p:sp>
      <p:sp>
        <p:nvSpPr>
          <p:cNvPr id="53" name="CasellaDiTesto 4"/>
          <p:cNvSpPr/>
          <p:nvPr/>
        </p:nvSpPr>
        <p:spPr>
          <a:xfrm>
            <a:off x="3507840" y="5415120"/>
            <a:ext cx="2128320" cy="45972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Arial"/>
              </a:rPr>
              <a:t>Gionata Massi</a:t>
            </a:r>
            <a:endParaRPr b="0" lang="it-IT"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METODO DEL SIMPLESSO IN FORMA MATRICIALE</a:t>
            </a:r>
            <a:endParaRPr b="1" lang="it-IT" sz="2000" spc="-1" strike="noStrike">
              <a:solidFill>
                <a:srgbClr val="000000"/>
              </a:solidFill>
              <a:latin typeface="Tahoma"/>
            </a:endParaRPr>
          </a:p>
        </p:txBody>
      </p:sp>
      <p:graphicFrame>
        <p:nvGraphicFramePr>
          <p:cNvPr id="143" name=""/>
          <p:cNvGraphicFramePr/>
          <p:nvPr/>
        </p:nvGraphicFramePr>
        <p:xfrm>
          <a:off x="1189080" y="2878200"/>
          <a:ext cx="3238560" cy="1482840"/>
        </p:xfrm>
        <a:graphic>
          <a:graphicData uri="http://schemas.openxmlformats.org/drawingml/2006/table">
            <a:tbl>
              <a:tblPr/>
              <a:tblGrid>
                <a:gridCol w="461880"/>
                <a:gridCol w="463680"/>
                <a:gridCol w="461880"/>
                <a:gridCol w="463680"/>
                <a:gridCol w="461880"/>
                <a:gridCol w="463320"/>
                <a:gridCol w="462240"/>
              </a:tblGrid>
              <a:tr h="371520">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w="5760">
                      <a:solidFill>
                        <a:srgbClr val="000000"/>
                      </a:solidFill>
                      <a:prstDash val="solid"/>
                    </a:lnL>
                    <a:lnR>
                      <a:noFill/>
                    </a:lnR>
                    <a:lnT w="5760">
                      <a:solidFill>
                        <a:srgbClr val="000000"/>
                      </a:solidFill>
                      <a:prstDash val="solid"/>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-4</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w="5760">
                      <a:solidFill>
                        <a:srgbClr val="000000"/>
                      </a:solidFill>
                      <a:prstDash val="solid"/>
                    </a:lnR>
                    <a:lnT w="5760">
                      <a:solidFill>
                        <a:srgbClr val="000000"/>
                      </a:solidFill>
                      <a:prstDash val="solid"/>
                    </a:lnT>
                    <a:lnB w="5760">
                      <a:solidFill>
                        <a:srgbClr val="000000"/>
                      </a:solidFill>
                      <a:prstDash val="solid"/>
                    </a:lnB>
                    <a:noFill/>
                  </a:tcPr>
                </a:tc>
              </a:tr>
              <a:tr h="369720">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9</a:t>
                      </a:r>
                      <a:endParaRPr b="0" lang="it-IT" sz="1600" spc="-1" strike="noStrike">
                        <a:solidFill>
                          <a:srgbClr val="000000"/>
                        </a:solidFill>
                        <a:latin typeface="Arial"/>
                      </a:endParaRPr>
                    </a:p>
                  </a:txBody>
                  <a:tcPr anchor="t" marL="44280" marR="44280">
                    <a:lnL w="5760">
                      <a:solidFill>
                        <a:srgbClr val="000000"/>
                      </a:solidFill>
                      <a:prstDash val="solid"/>
                    </a:lnL>
                    <a:lnR w="5760">
                      <a:solidFill>
                        <a:srgbClr val="000000"/>
                      </a:solidFill>
                      <a:prstDash val="solid"/>
                    </a:lnR>
                    <a:lnT w="5760">
                      <a:solidFill>
                        <a:srgbClr val="000000"/>
                      </a:solidFill>
                      <a:prstDash val="solid"/>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w="5760">
                      <a:solidFill>
                        <a:srgbClr val="000000"/>
                      </a:solidFill>
                      <a:prstDash val="solid"/>
                    </a:lnL>
                    <a:lnR>
                      <a:noFill/>
                    </a:lnR>
                    <a:lnT w="5760">
                      <a:solidFill>
                        <a:srgbClr val="000000"/>
                      </a:solidFill>
                      <a:prstDash val="solid"/>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2</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w="5760">
                      <a:solidFill>
                        <a:srgbClr val="000000"/>
                      </a:solidFill>
                      <a:prstDash val="solid"/>
                    </a:lnR>
                    <a:lnT w="5760">
                      <a:solidFill>
                        <a:srgbClr val="000000"/>
                      </a:solidFill>
                      <a:prstDash val="solid"/>
                    </a:lnT>
                    <a:lnB>
                      <a:noFill/>
                    </a:lnB>
                    <a:noFill/>
                  </a:tcPr>
                </a:tc>
              </a:tr>
              <a:tr h="371520">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2</a:t>
                      </a:r>
                      <a:endParaRPr b="0" lang="it-IT" sz="1600" spc="-1" strike="noStrike">
                        <a:solidFill>
                          <a:srgbClr val="000000"/>
                        </a:solidFill>
                        <a:latin typeface="Arial"/>
                      </a:endParaRPr>
                    </a:p>
                  </a:txBody>
                  <a:tcPr anchor="t" marL="44280" marR="44280">
                    <a:lnL w="5760">
                      <a:solidFill>
                        <a:srgbClr val="000000"/>
                      </a:solidFill>
                      <a:prstDash val="solid"/>
                    </a:lnL>
                    <a:lnR w="5760">
                      <a:solidFill>
                        <a:srgbClr val="000000"/>
                      </a:solidFill>
                      <a:prstDash val="solid"/>
                    </a:lnR>
                    <a:lnT>
                      <a:noFill/>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w="5760">
                      <a:solidFill>
                        <a:srgbClr val="000000"/>
                      </a:solidFill>
                      <a:prstDash val="solid"/>
                    </a:lnL>
                    <a:lnR>
                      <a:noFill/>
                    </a:lnR>
                    <a:lnT>
                      <a:noFill/>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a:noFill/>
                    </a:lnL>
                    <a:lnR>
                      <a:noFill/>
                    </a:lnR>
                    <a:lnT>
                      <a:noFill/>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a:noFill/>
                    </a:lnL>
                    <a:lnR>
                      <a:noFill/>
                    </a:lnR>
                    <a:lnT>
                      <a:noFill/>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a:noFill/>
                    </a:lnR>
                    <a:lnT>
                      <a:noFill/>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a:noFill/>
                    </a:lnL>
                    <a:lnR>
                      <a:noFill/>
                    </a:lnR>
                    <a:lnT>
                      <a:noFill/>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w="5760">
                      <a:solidFill>
                        <a:srgbClr val="000000"/>
                      </a:solidFill>
                      <a:prstDash val="solid"/>
                    </a:lnR>
                    <a:lnT>
                      <a:noFill/>
                    </a:lnT>
                    <a:lnB>
                      <a:noFill/>
                    </a:lnB>
                    <a:noFill/>
                  </a:tcPr>
                </a:tc>
              </a:tr>
              <a:tr h="370080">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4</a:t>
                      </a:r>
                      <a:endParaRPr b="0" lang="it-IT" sz="1600" spc="-1" strike="noStrike">
                        <a:solidFill>
                          <a:srgbClr val="000000"/>
                        </a:solidFill>
                        <a:latin typeface="Arial"/>
                      </a:endParaRPr>
                    </a:p>
                  </a:txBody>
                  <a:tcPr anchor="t" marL="44280" marR="44280">
                    <a:lnL w="5760">
                      <a:solidFill>
                        <a:srgbClr val="000000"/>
                      </a:solidFill>
                      <a:prstDash val="solid"/>
                    </a:lnL>
                    <a:lnR w="5760">
                      <a:solidFill>
                        <a:srgbClr val="000000"/>
                      </a:solidFill>
                      <a:prstDash val="solid"/>
                    </a:lnR>
                    <a:lnT>
                      <a:noFill/>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w="5760">
                      <a:solidFill>
                        <a:srgbClr val="000000"/>
                      </a:solidFill>
                      <a:prstDash val="solid"/>
                    </a:lnL>
                    <a:lnR>
                      <a:noFill/>
                    </a:lnR>
                    <a:lnT>
                      <a:noFill/>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a:noFill/>
                    </a:lnL>
                    <a:lnR>
                      <a:noFill/>
                    </a:lnR>
                    <a:lnT>
                      <a:noFill/>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1"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a:noFill/>
                    </a:lnL>
                    <a:lnR>
                      <a:noFill/>
                    </a:lnR>
                    <a:lnT>
                      <a:noFill/>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a:noFill/>
                    </a:lnR>
                    <a:lnT>
                      <a:noFill/>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a:noFill/>
                    </a:lnR>
                    <a:lnT>
                      <a:noFill/>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a:noFill/>
                    </a:lnL>
                    <a:lnR w="5760">
                      <a:solidFill>
                        <a:srgbClr val="000000"/>
                      </a:solidFill>
                      <a:prstDash val="solid"/>
                    </a:lnR>
                    <a:lnT>
                      <a:noFill/>
                    </a:lnT>
                    <a:lnB w="5760">
                      <a:solidFill>
                        <a:srgbClr val="000000"/>
                      </a:solidFill>
                      <a:prstDash val="solid"/>
                    </a:lnB>
                    <a:noFill/>
                  </a:tcPr>
                </a:tc>
              </a:tr>
            </a:tbl>
          </a:graphicData>
        </a:graphic>
      </p:graphicFrame>
      <p:graphicFrame>
        <p:nvGraphicFramePr>
          <p:cNvPr id="144" name="Object 14"/>
          <p:cNvGraphicFramePr/>
          <p:nvPr/>
        </p:nvGraphicFramePr>
        <p:xfrm>
          <a:off x="0" y="0"/>
          <a:ext cx="1266840" cy="371520"/>
        </p:xfrm>
        <a:graphic>
          <a:graphicData uri="http://schemas.openxmlformats.org/presentationml/2006/ole">
            <p:oleObj r:id="rId1" spid="">
              <p:embed/>
            </p:oleObj>
          </a:graphicData>
        </a:graphic>
      </p:graphicFrame>
      <p:graphicFrame>
        <p:nvGraphicFramePr>
          <p:cNvPr id="145" name="Object 13"/>
          <p:cNvGraphicFramePr/>
          <p:nvPr/>
        </p:nvGraphicFramePr>
        <p:xfrm>
          <a:off x="0" y="0"/>
          <a:ext cx="295200" cy="399960"/>
        </p:xfrm>
        <a:graphic>
          <a:graphicData uri="http://schemas.openxmlformats.org/presentationml/2006/ole">
            <p:oleObj r:id="rId2" spid="">
              <p:embed/>
            </p:oleObj>
          </a:graphicData>
        </a:graphic>
      </p:graphicFrame>
      <p:graphicFrame>
        <p:nvGraphicFramePr>
          <p:cNvPr id="146" name="Object 12"/>
          <p:cNvGraphicFramePr/>
          <p:nvPr/>
        </p:nvGraphicFramePr>
        <p:xfrm>
          <a:off x="0" y="0"/>
          <a:ext cx="1695600" cy="419040"/>
        </p:xfrm>
        <a:graphic>
          <a:graphicData uri="http://schemas.openxmlformats.org/presentationml/2006/ole">
            <p:oleObj r:id="rId3" spid="">
              <p:embed/>
            </p:oleObj>
          </a:graphicData>
        </a:graphic>
      </p:graphicFrame>
      <p:graphicFrame>
        <p:nvGraphicFramePr>
          <p:cNvPr id="147" name="Object 11"/>
          <p:cNvGraphicFramePr/>
          <p:nvPr/>
        </p:nvGraphicFramePr>
        <p:xfrm>
          <a:off x="0" y="0"/>
          <a:ext cx="828720" cy="552600"/>
        </p:xfrm>
        <a:graphic>
          <a:graphicData uri="http://schemas.openxmlformats.org/presentationml/2006/ole">
            <p:oleObj r:id="rId4" spid="">
              <p:embed/>
            </p:oleObj>
          </a:graphicData>
        </a:graphic>
      </p:graphicFrame>
      <p:graphicFrame>
        <p:nvGraphicFramePr>
          <p:cNvPr id="148" name="Object 10"/>
          <p:cNvGraphicFramePr/>
          <p:nvPr/>
        </p:nvGraphicFramePr>
        <p:xfrm>
          <a:off x="0" y="0"/>
          <a:ext cx="324000" cy="419040"/>
        </p:xfrm>
        <a:graphic>
          <a:graphicData uri="http://schemas.openxmlformats.org/presentationml/2006/ole">
            <p:oleObj r:id="rId5" spid="">
              <p:embed/>
            </p:oleObj>
          </a:graphicData>
        </a:graphic>
      </p:graphicFrame>
      <p:graphicFrame>
        <p:nvGraphicFramePr>
          <p:cNvPr id="149" name="Object 9"/>
          <p:cNvGraphicFramePr/>
          <p:nvPr/>
        </p:nvGraphicFramePr>
        <p:xfrm>
          <a:off x="0" y="0"/>
          <a:ext cx="114480" cy="219240"/>
        </p:xfrm>
        <a:graphic>
          <a:graphicData uri="http://schemas.openxmlformats.org/presentationml/2006/ole">
            <p:oleObj r:id="rId6" spid="">
              <p:embed/>
            </p:oleObj>
          </a:graphicData>
        </a:graphic>
      </p:graphicFrame>
      <p:graphicFrame>
        <p:nvGraphicFramePr>
          <p:cNvPr id="150" name="Object 8"/>
          <p:cNvGraphicFramePr/>
          <p:nvPr/>
        </p:nvGraphicFramePr>
        <p:xfrm>
          <a:off x="0" y="0"/>
          <a:ext cx="923760" cy="495360"/>
        </p:xfrm>
        <a:graphic>
          <a:graphicData uri="http://schemas.openxmlformats.org/presentationml/2006/ole">
            <p:oleObj r:id="rId7" spid="">
              <p:embed/>
            </p:oleObj>
          </a:graphicData>
        </a:graphic>
      </p:graphicFrame>
      <p:graphicFrame>
        <p:nvGraphicFramePr>
          <p:cNvPr id="151" name="Object 7"/>
          <p:cNvGraphicFramePr/>
          <p:nvPr/>
        </p:nvGraphicFramePr>
        <p:xfrm>
          <a:off x="0" y="0"/>
          <a:ext cx="3695760" cy="990720"/>
        </p:xfrm>
        <a:graphic>
          <a:graphicData uri="http://schemas.openxmlformats.org/presentationml/2006/ole">
            <p:oleObj r:id="rId8" spid="">
              <p:embed/>
            </p:oleObj>
          </a:graphicData>
        </a:graphic>
      </p:graphicFrame>
      <p:sp>
        <p:nvSpPr>
          <p:cNvPr id="152" name="Oval 17"/>
          <p:cNvSpPr/>
          <p:nvPr/>
        </p:nvSpPr>
        <p:spPr>
          <a:xfrm>
            <a:off x="2687760" y="4073400"/>
            <a:ext cx="228600" cy="228600"/>
          </a:xfrm>
          <a:prstGeom prst="ellipse">
            <a:avLst/>
          </a:prstGeom>
          <a:noFill/>
          <a:ln w="19080">
            <a:solidFill>
              <a:srgbClr val="000000"/>
            </a:solidFill>
            <a:miter/>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153" name="CasellaDiTesto 21"/>
          <p:cNvSpPr/>
          <p:nvPr/>
        </p:nvSpPr>
        <p:spPr>
          <a:xfrm>
            <a:off x="684360" y="3425760"/>
            <a:ext cx="57456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600" spc="-1" strike="noStrike">
                <a:solidFill>
                  <a:srgbClr val="000000"/>
                </a:solidFill>
                <a:latin typeface="Calibri"/>
              </a:rPr>
              <a:t>M</a:t>
            </a:r>
            <a:r>
              <a:rPr b="0" lang="it-IT" sz="1600" spc="-1" strike="noStrike">
                <a:solidFill>
                  <a:srgbClr val="000000"/>
                </a:solidFill>
                <a:latin typeface="Calibri"/>
              </a:rPr>
              <a:t> =</a:t>
            </a:r>
            <a:endParaRPr b="0" lang="it-IT" sz="1600" spc="-1" strike="noStrike">
              <a:solidFill>
                <a:srgbClr val="000000"/>
              </a:solidFill>
              <a:latin typeface="Arial"/>
            </a:endParaRPr>
          </a:p>
        </p:txBody>
      </p:sp>
      <p:sp>
        <p:nvSpPr>
          <p:cNvPr id="154" name="CasellaDiTesto 22"/>
          <p:cNvSpPr/>
          <p:nvPr/>
        </p:nvSpPr>
        <p:spPr>
          <a:xfrm>
            <a:off x="468360" y="1908000"/>
            <a:ext cx="7848720" cy="3052080"/>
          </a:xfrm>
          <a:prstGeom prst="rect">
            <a:avLst/>
          </a:prstGeom>
          <a:noFill/>
          <a:ln w="0">
            <a:noFill/>
          </a:ln>
        </p:spPr>
        <p:style>
          <a:lnRef idx="0"/>
          <a:fillRef idx="0"/>
          <a:effectRef idx="0"/>
          <a:fontRef idx="minor"/>
        </p:style>
        <p:txBody>
          <a:bodyPr lIns="90000" rIns="90000" tIns="46800" bIns="46800" anchor="t">
            <a:spAutoFit/>
          </a:bodyPr>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 vuole risolvere il problema di P.L. rappresentato nella seguente tabella tableau con il metodo del simplesso in forma matriciale, svolgendo calcoli algebrici su matrici.</a:t>
            </a: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pivot è in posizione (3,3): entra in base </a:t>
            </a:r>
            <a:r>
              <a:rPr b="0" i="1" lang="it-IT" sz="1600" spc="-1" strike="noStrike">
                <a:solidFill>
                  <a:srgbClr val="000000"/>
                </a:solidFill>
                <a:latin typeface="Calibri"/>
              </a:rPr>
              <a:t>x</a:t>
            </a:r>
            <a:r>
              <a:rPr b="0" lang="it-IT" sz="1600" spc="-1" strike="noStrike" baseline="-25000">
                <a:solidFill>
                  <a:srgbClr val="000000"/>
                </a:solidFill>
                <a:latin typeface="Calibri"/>
              </a:rPr>
              <a:t>3</a:t>
            </a:r>
            <a:r>
              <a:rPr b="0" lang="it-IT" sz="1600" spc="-1" strike="noStrike">
                <a:solidFill>
                  <a:srgbClr val="000000"/>
                </a:solidFill>
                <a:latin typeface="Calibri"/>
              </a:rPr>
              <a:t> ed esce </a:t>
            </a:r>
            <a:r>
              <a:rPr b="0" i="1" lang="it-IT" sz="1600" spc="-1" strike="noStrike">
                <a:solidFill>
                  <a:srgbClr val="000000"/>
                </a:solidFill>
                <a:latin typeface="Calibri"/>
              </a:rPr>
              <a:t>x</a:t>
            </a:r>
            <a:r>
              <a:rPr b="0" lang="it-IT" sz="1600" spc="-1" strike="noStrike" baseline="-25000">
                <a:solidFill>
                  <a:srgbClr val="000000"/>
                </a:solidFill>
                <a:latin typeface="Calibri"/>
              </a:rPr>
              <a:t>6</a:t>
            </a:r>
            <a:r>
              <a:rPr b="0" lang="it-IT" sz="1600" spc="-1" strike="noStrike">
                <a:solidFill>
                  <a:srgbClr val="000000"/>
                </a:solidFill>
                <a:latin typeface="Calibri"/>
              </a:rPr>
              <a:t>.</a:t>
            </a:r>
            <a:endParaRPr b="0" lang="it-IT" sz="1600" spc="-1" strike="noStrike">
              <a:solidFill>
                <a:srgbClr val="000000"/>
              </a:solidFill>
              <a:latin typeface="Arial"/>
            </a:endParaRPr>
          </a:p>
        </p:txBody>
      </p:sp>
      <p:graphicFrame>
        <p:nvGraphicFramePr>
          <p:cNvPr id="155" name="Object 18"/>
          <p:cNvGraphicFramePr/>
          <p:nvPr/>
        </p:nvGraphicFramePr>
        <p:xfrm>
          <a:off x="5114880" y="2852640"/>
          <a:ext cx="1257480" cy="914400"/>
        </p:xfrm>
        <a:graphic>
          <a:graphicData uri="http://schemas.openxmlformats.org/presentationml/2006/ole">
            <p:oleObj r:id="rId9" spid="">
              <p:embed/>
            </p:oleObj>
          </a:graphicData>
        </a:graphic>
      </p:graphicFrame>
      <p:graphicFrame>
        <p:nvGraphicFramePr>
          <p:cNvPr id="156" name="Object 19"/>
          <p:cNvGraphicFramePr/>
          <p:nvPr/>
        </p:nvGraphicFramePr>
        <p:xfrm>
          <a:off x="6580080" y="2852640"/>
          <a:ext cx="1447920" cy="914400"/>
        </p:xfrm>
        <a:graphic>
          <a:graphicData uri="http://schemas.openxmlformats.org/presentationml/2006/ole">
            <p:oleObj r:id="rId10" spid="">
              <p:embed/>
            </p:oleObj>
          </a:graphicData>
        </a:graphic>
      </p:graphicFrame>
      <p:graphicFrame>
        <p:nvGraphicFramePr>
          <p:cNvPr id="157" name="Object 20"/>
          <p:cNvGraphicFramePr/>
          <p:nvPr/>
        </p:nvGraphicFramePr>
        <p:xfrm>
          <a:off x="5173560" y="4030560"/>
          <a:ext cx="1270080" cy="317520"/>
        </p:xfrm>
        <a:graphic>
          <a:graphicData uri="http://schemas.openxmlformats.org/presentationml/2006/ole">
            <p:oleObj r:id="rId11" spid="">
              <p:embed/>
            </p:oleObj>
          </a:graphicData>
        </a:graphic>
      </p:graphicFrame>
      <p:graphicFrame>
        <p:nvGraphicFramePr>
          <p:cNvPr id="158" name="Object 21"/>
          <p:cNvGraphicFramePr/>
          <p:nvPr/>
        </p:nvGraphicFramePr>
        <p:xfrm>
          <a:off x="6694560" y="4030560"/>
          <a:ext cx="1333440" cy="317520"/>
        </p:xfrm>
        <a:graphic>
          <a:graphicData uri="http://schemas.openxmlformats.org/presentationml/2006/ole">
            <p:oleObj r:id="rId12" spid="">
              <p:embed/>
            </p:oleObj>
          </a:graphicData>
        </a:graphic>
      </p:graphicFrame>
      <p:graphicFrame>
        <p:nvGraphicFramePr>
          <p:cNvPr id="159" name="Object 22"/>
          <p:cNvGraphicFramePr/>
          <p:nvPr/>
        </p:nvGraphicFramePr>
        <p:xfrm>
          <a:off x="1546200" y="5516640"/>
          <a:ext cx="5257800" cy="317520"/>
        </p:xfrm>
        <a:graphic>
          <a:graphicData uri="http://schemas.openxmlformats.org/presentationml/2006/ole">
            <p:oleObj r:id="rId13" spid="">
              <p:embed/>
            </p:oleObj>
          </a:graphicData>
        </a:graphic>
      </p:graphicFrame>
      <p:sp>
        <p:nvSpPr>
          <p:cNvPr id="160" name="Freeform 23"/>
          <p:cNvSpPr/>
          <p:nvPr/>
        </p:nvSpPr>
        <p:spPr>
          <a:xfrm>
            <a:off x="2340000" y="5373720"/>
            <a:ext cx="1511280" cy="142920"/>
          </a:xfrm>
          <a:custGeom>
            <a:avLst/>
            <a:gdLst>
              <a:gd name="textAreaLeft" fmla="*/ 0 w 1511280"/>
              <a:gd name="textAreaRight" fmla="*/ 1511640 w 1511280"/>
              <a:gd name="textAreaTop" fmla="*/ 0 h 142920"/>
              <a:gd name="textAreaBottom" fmla="*/ 143280 h 142920"/>
            </a:gdLst>
            <a:ahLst/>
            <a:rect l="textAreaLeft" t="textAreaTop" r="textAreaRight" b="textAreaBottom"/>
            <a:pathLst>
              <a:path w="1260" h="180">
                <a:moveTo>
                  <a:pt x="0" y="180"/>
                </a:moveTo>
                <a:cubicBezTo>
                  <a:pt x="165" y="90"/>
                  <a:pt x="330" y="0"/>
                  <a:pt x="540" y="0"/>
                </a:cubicBezTo>
                <a:cubicBezTo>
                  <a:pt x="750" y="0"/>
                  <a:pt x="1005" y="90"/>
                  <a:pt x="1260" y="180"/>
                </a:cubicBezTo>
              </a:path>
            </a:pathLst>
          </a:custGeom>
          <a:noFill/>
          <a:ln w="9360">
            <a:solidFill>
              <a:srgbClr val="000000"/>
            </a:solidFill>
            <a:round/>
            <a:tailEnd len="med" type="stealth" w="med"/>
          </a:ln>
        </p:spPr>
        <p:style>
          <a:lnRef idx="0"/>
          <a:fillRef idx="0"/>
          <a:effectRef idx="0"/>
          <a:fontRef idx="minor"/>
        </p:style>
        <p:txBody>
          <a:bodyPr anchor="t">
            <a:noAutofit/>
          </a:bodyPr>
          <a:p>
            <a:endParaRPr b="0" lang="it-IT" sz="1800" spc="-1" strike="noStrike">
              <a:solidFill>
                <a:srgbClr val="000000"/>
              </a:solidFill>
              <a:latin typeface="Arial"/>
            </a:endParaRPr>
          </a:p>
        </p:txBody>
      </p:sp>
      <p:sp>
        <p:nvSpPr>
          <p:cNvPr id="161" name="Freeform 24"/>
          <p:cNvSpPr/>
          <p:nvPr/>
        </p:nvSpPr>
        <p:spPr>
          <a:xfrm flipH="1" flipV="1">
            <a:off x="2340000" y="5830200"/>
            <a:ext cx="1511280" cy="142920"/>
          </a:xfrm>
          <a:custGeom>
            <a:avLst/>
            <a:gdLst>
              <a:gd name="textAreaLeft" fmla="*/ 360 w 1511280"/>
              <a:gd name="textAreaRight" fmla="*/ 1512000 w 1511280"/>
              <a:gd name="textAreaTop" fmla="*/ -360 h 142920"/>
              <a:gd name="textAreaBottom" fmla="*/ 142920 h 142920"/>
            </a:gdLst>
            <a:ahLst/>
            <a:rect l="textAreaLeft" t="textAreaTop" r="textAreaRight" b="textAreaBottom"/>
            <a:pathLst>
              <a:path w="1260" h="180">
                <a:moveTo>
                  <a:pt x="0" y="180"/>
                </a:moveTo>
                <a:cubicBezTo>
                  <a:pt x="165" y="90"/>
                  <a:pt x="330" y="0"/>
                  <a:pt x="540" y="0"/>
                </a:cubicBezTo>
                <a:cubicBezTo>
                  <a:pt x="750" y="0"/>
                  <a:pt x="1005" y="90"/>
                  <a:pt x="1260" y="180"/>
                </a:cubicBezTo>
              </a:path>
            </a:pathLst>
          </a:custGeom>
          <a:noFill/>
          <a:ln w="9360">
            <a:solidFill>
              <a:srgbClr val="000000"/>
            </a:solidFill>
            <a:round/>
            <a:tailEnd len="med" type="stealth" w="med"/>
          </a:ln>
        </p:spPr>
        <p:style>
          <a:lnRef idx="0"/>
          <a:fillRef idx="0"/>
          <a:effectRef idx="0"/>
          <a:fontRef idx="minor"/>
        </p:style>
        <p:txBody>
          <a:bodyPr anchor="t">
            <a:noAutofit/>
          </a:bodyPr>
          <a:p>
            <a:endParaRPr b="0" lang="it-IT"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METODO DEL SIMPLESSO IN FORMA MATRICIALE</a:t>
            </a:r>
            <a:endParaRPr b="1" lang="it-IT" sz="2000" spc="-1" strike="noStrike">
              <a:solidFill>
                <a:srgbClr val="000000"/>
              </a:solidFill>
              <a:latin typeface="Tahoma"/>
            </a:endParaRPr>
          </a:p>
        </p:txBody>
      </p:sp>
      <p:graphicFrame>
        <p:nvGraphicFramePr>
          <p:cNvPr id="163" name="Object 14"/>
          <p:cNvGraphicFramePr/>
          <p:nvPr/>
        </p:nvGraphicFramePr>
        <p:xfrm>
          <a:off x="0" y="0"/>
          <a:ext cx="1266840" cy="371520"/>
        </p:xfrm>
        <a:graphic>
          <a:graphicData uri="http://schemas.openxmlformats.org/presentationml/2006/ole">
            <p:oleObj r:id="rId1" spid="">
              <p:embed/>
            </p:oleObj>
          </a:graphicData>
        </a:graphic>
      </p:graphicFrame>
      <p:graphicFrame>
        <p:nvGraphicFramePr>
          <p:cNvPr id="164" name="Object 13"/>
          <p:cNvGraphicFramePr/>
          <p:nvPr/>
        </p:nvGraphicFramePr>
        <p:xfrm>
          <a:off x="0" y="0"/>
          <a:ext cx="295200" cy="399960"/>
        </p:xfrm>
        <a:graphic>
          <a:graphicData uri="http://schemas.openxmlformats.org/presentationml/2006/ole">
            <p:oleObj r:id="rId2" spid="">
              <p:embed/>
            </p:oleObj>
          </a:graphicData>
        </a:graphic>
      </p:graphicFrame>
      <p:graphicFrame>
        <p:nvGraphicFramePr>
          <p:cNvPr id="165" name="Object 12"/>
          <p:cNvGraphicFramePr/>
          <p:nvPr/>
        </p:nvGraphicFramePr>
        <p:xfrm>
          <a:off x="0" y="0"/>
          <a:ext cx="1695600" cy="419040"/>
        </p:xfrm>
        <a:graphic>
          <a:graphicData uri="http://schemas.openxmlformats.org/presentationml/2006/ole">
            <p:oleObj r:id="rId3" spid="">
              <p:embed/>
            </p:oleObj>
          </a:graphicData>
        </a:graphic>
      </p:graphicFrame>
      <p:graphicFrame>
        <p:nvGraphicFramePr>
          <p:cNvPr id="166" name="Object 11"/>
          <p:cNvGraphicFramePr/>
          <p:nvPr/>
        </p:nvGraphicFramePr>
        <p:xfrm>
          <a:off x="0" y="0"/>
          <a:ext cx="828720" cy="552600"/>
        </p:xfrm>
        <a:graphic>
          <a:graphicData uri="http://schemas.openxmlformats.org/presentationml/2006/ole">
            <p:oleObj r:id="rId4" spid="">
              <p:embed/>
            </p:oleObj>
          </a:graphicData>
        </a:graphic>
      </p:graphicFrame>
      <p:graphicFrame>
        <p:nvGraphicFramePr>
          <p:cNvPr id="167" name="Object 10"/>
          <p:cNvGraphicFramePr/>
          <p:nvPr/>
        </p:nvGraphicFramePr>
        <p:xfrm>
          <a:off x="0" y="0"/>
          <a:ext cx="324000" cy="419040"/>
        </p:xfrm>
        <a:graphic>
          <a:graphicData uri="http://schemas.openxmlformats.org/presentationml/2006/ole">
            <p:oleObj r:id="rId5" spid="">
              <p:embed/>
            </p:oleObj>
          </a:graphicData>
        </a:graphic>
      </p:graphicFrame>
      <p:graphicFrame>
        <p:nvGraphicFramePr>
          <p:cNvPr id="168" name="Object 9"/>
          <p:cNvGraphicFramePr/>
          <p:nvPr/>
        </p:nvGraphicFramePr>
        <p:xfrm>
          <a:off x="0" y="0"/>
          <a:ext cx="114480" cy="219240"/>
        </p:xfrm>
        <a:graphic>
          <a:graphicData uri="http://schemas.openxmlformats.org/presentationml/2006/ole">
            <p:oleObj r:id="rId6" spid="">
              <p:embed/>
            </p:oleObj>
          </a:graphicData>
        </a:graphic>
      </p:graphicFrame>
      <p:graphicFrame>
        <p:nvGraphicFramePr>
          <p:cNvPr id="169" name="Object 8"/>
          <p:cNvGraphicFramePr/>
          <p:nvPr/>
        </p:nvGraphicFramePr>
        <p:xfrm>
          <a:off x="0" y="0"/>
          <a:ext cx="923760" cy="495360"/>
        </p:xfrm>
        <a:graphic>
          <a:graphicData uri="http://schemas.openxmlformats.org/presentationml/2006/ole">
            <p:oleObj r:id="rId7" spid="">
              <p:embed/>
            </p:oleObj>
          </a:graphicData>
        </a:graphic>
      </p:graphicFrame>
      <p:graphicFrame>
        <p:nvGraphicFramePr>
          <p:cNvPr id="170" name="Object 7"/>
          <p:cNvGraphicFramePr/>
          <p:nvPr/>
        </p:nvGraphicFramePr>
        <p:xfrm>
          <a:off x="0" y="0"/>
          <a:ext cx="3695760" cy="990720"/>
        </p:xfrm>
        <a:graphic>
          <a:graphicData uri="http://schemas.openxmlformats.org/presentationml/2006/ole">
            <p:oleObj r:id="rId8" spid="">
              <p:embed/>
            </p:oleObj>
          </a:graphicData>
        </a:graphic>
      </p:graphicFrame>
      <p:sp>
        <p:nvSpPr>
          <p:cNvPr id="171" name="CasellaDiTesto 22"/>
          <p:cNvSpPr/>
          <p:nvPr/>
        </p:nvSpPr>
        <p:spPr>
          <a:xfrm>
            <a:off x="468360" y="1908000"/>
            <a:ext cx="7848720" cy="1312560"/>
          </a:xfrm>
          <a:prstGeom prst="rect">
            <a:avLst/>
          </a:prstGeom>
          <a:noFill/>
          <a:ln w="0">
            <a:noFill/>
          </a:ln>
        </p:spPr>
        <p:style>
          <a:lnRef idx="0"/>
          <a:fillRef idx="0"/>
          <a:effectRef idx="0"/>
          <a:fontRef idx="minor"/>
        </p:style>
        <p:txBody>
          <a:bodyPr lIns="90000" rIns="90000" tIns="46800" bIns="46800" anchor="t">
            <a:spAutoFit/>
          </a:bodyPr>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Data la nuova base </a:t>
            </a: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             si ha</a:t>
            </a:r>
            <a:endParaRPr b="0" lang="it-IT" sz="16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e col metodo matriciale del simplesso si calcolano</a:t>
            </a:r>
            <a:endParaRPr b="0" lang="it-IT" sz="1600" spc="-1" strike="noStrike">
              <a:solidFill>
                <a:srgbClr val="000000"/>
              </a:solidFill>
              <a:latin typeface="Arial"/>
            </a:endParaRPr>
          </a:p>
        </p:txBody>
      </p:sp>
      <p:graphicFrame>
        <p:nvGraphicFramePr>
          <p:cNvPr id="172" name="Object 22"/>
          <p:cNvGraphicFramePr/>
          <p:nvPr/>
        </p:nvGraphicFramePr>
        <p:xfrm>
          <a:off x="2344680" y="2133720"/>
          <a:ext cx="2425680" cy="355320"/>
        </p:xfrm>
        <a:graphic>
          <a:graphicData uri="http://schemas.openxmlformats.org/presentationml/2006/ole">
            <p:oleObj r:id="rId9" spid="">
              <p:embed/>
            </p:oleObj>
          </a:graphicData>
        </a:graphic>
      </p:graphicFrame>
      <p:graphicFrame>
        <p:nvGraphicFramePr>
          <p:cNvPr id="173" name="Object 16"/>
          <p:cNvGraphicFramePr/>
          <p:nvPr/>
        </p:nvGraphicFramePr>
        <p:xfrm>
          <a:off x="5300640" y="1866960"/>
          <a:ext cx="1359000" cy="914400"/>
        </p:xfrm>
        <a:graphic>
          <a:graphicData uri="http://schemas.openxmlformats.org/presentationml/2006/ole">
            <p:oleObj r:id="rId10" spid="">
              <p:embed/>
            </p:oleObj>
          </a:graphicData>
        </a:graphic>
      </p:graphicFrame>
      <p:graphicFrame>
        <p:nvGraphicFramePr>
          <p:cNvPr id="174" name="Object 17"/>
          <p:cNvGraphicFramePr/>
          <p:nvPr/>
        </p:nvGraphicFramePr>
        <p:xfrm>
          <a:off x="6885000" y="1866960"/>
          <a:ext cx="1359000" cy="914400"/>
        </p:xfrm>
        <a:graphic>
          <a:graphicData uri="http://schemas.openxmlformats.org/presentationml/2006/ole">
            <p:oleObj r:id="rId11" spid="">
              <p:embed/>
            </p:oleObj>
          </a:graphicData>
        </a:graphic>
      </p:graphicFrame>
      <p:graphicFrame>
        <p:nvGraphicFramePr>
          <p:cNvPr id="175" name="Object 18"/>
          <p:cNvGraphicFramePr/>
          <p:nvPr/>
        </p:nvGraphicFramePr>
        <p:xfrm>
          <a:off x="1258920" y="2565360"/>
          <a:ext cx="1384200" cy="317520"/>
        </p:xfrm>
        <a:graphic>
          <a:graphicData uri="http://schemas.openxmlformats.org/presentationml/2006/ole">
            <p:oleObj r:id="rId12" spid="">
              <p:embed/>
            </p:oleObj>
          </a:graphicData>
        </a:graphic>
      </p:graphicFrame>
      <p:graphicFrame>
        <p:nvGraphicFramePr>
          <p:cNvPr id="176" name="Object 19"/>
          <p:cNvGraphicFramePr/>
          <p:nvPr/>
        </p:nvGraphicFramePr>
        <p:xfrm>
          <a:off x="2916360" y="2535120"/>
          <a:ext cx="1218960" cy="317520"/>
        </p:xfrm>
        <a:graphic>
          <a:graphicData uri="http://schemas.openxmlformats.org/presentationml/2006/ole">
            <p:oleObj r:id="rId13" spid="">
              <p:embed/>
            </p:oleObj>
          </a:graphicData>
        </a:graphic>
      </p:graphicFrame>
      <p:graphicFrame>
        <p:nvGraphicFramePr>
          <p:cNvPr id="177" name="Object 20"/>
          <p:cNvGraphicFramePr/>
          <p:nvPr/>
        </p:nvGraphicFramePr>
        <p:xfrm>
          <a:off x="669960" y="3141720"/>
          <a:ext cx="4406760" cy="952560"/>
        </p:xfrm>
        <a:graphic>
          <a:graphicData uri="http://schemas.openxmlformats.org/presentationml/2006/ole">
            <p:oleObj r:id="rId14" spid="">
              <p:embed/>
            </p:oleObj>
          </a:graphicData>
        </a:graphic>
      </p:graphicFrame>
      <p:graphicFrame>
        <p:nvGraphicFramePr>
          <p:cNvPr id="178" name="Object 21"/>
          <p:cNvGraphicFramePr/>
          <p:nvPr/>
        </p:nvGraphicFramePr>
        <p:xfrm>
          <a:off x="644400" y="4076640"/>
          <a:ext cx="4432320" cy="914400"/>
        </p:xfrm>
        <a:graphic>
          <a:graphicData uri="http://schemas.openxmlformats.org/presentationml/2006/ole">
            <p:oleObj r:id="rId15" spid="">
              <p:embed/>
            </p:oleObj>
          </a:graphicData>
        </a:graphic>
      </p:graphicFrame>
      <p:graphicFrame>
        <p:nvGraphicFramePr>
          <p:cNvPr id="179" name="Object 22"/>
          <p:cNvGraphicFramePr/>
          <p:nvPr/>
        </p:nvGraphicFramePr>
        <p:xfrm>
          <a:off x="622440" y="4941720"/>
          <a:ext cx="4165560" cy="914400"/>
        </p:xfrm>
        <a:graphic>
          <a:graphicData uri="http://schemas.openxmlformats.org/presentationml/2006/ole">
            <p:oleObj r:id="rId16" spid="">
              <p:embed/>
            </p:oleObj>
          </a:graphicData>
        </a:graphic>
      </p:graphicFrame>
      <p:graphicFrame>
        <p:nvGraphicFramePr>
          <p:cNvPr id="180" name="Object 23"/>
          <p:cNvGraphicFramePr/>
          <p:nvPr/>
        </p:nvGraphicFramePr>
        <p:xfrm>
          <a:off x="1852560" y="5516640"/>
          <a:ext cx="6680160" cy="914400"/>
        </p:xfrm>
        <a:graphic>
          <a:graphicData uri="http://schemas.openxmlformats.org/presentationml/2006/ole">
            <p:oleObj r:id="rId17" spid="">
              <p:embed/>
            </p:oleObj>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asellaDiTesto 22"/>
          <p:cNvSpPr/>
          <p:nvPr/>
        </p:nvSpPr>
        <p:spPr>
          <a:xfrm>
            <a:off x="468360" y="1908000"/>
            <a:ext cx="7848720" cy="2808360"/>
          </a:xfrm>
          <a:prstGeom prst="rect">
            <a:avLst/>
          </a:prstGeom>
          <a:noFill/>
          <a:ln w="0">
            <a:noFill/>
          </a:ln>
        </p:spPr>
        <p:style>
          <a:lnRef idx="0"/>
          <a:fillRef idx="0"/>
          <a:effectRef idx="0"/>
          <a:fontRef idx="minor"/>
        </p:style>
        <p:txBody>
          <a:bodyPr lIns="90000" rIns="90000" tIns="46800" bIns="46800" anchor="t">
            <a:spAutoFit/>
          </a:bodyPr>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 ottiene la matrice tableau </a:t>
            </a:r>
            <a:r>
              <a:rPr b="1" lang="it-IT" sz="1600" spc="-1" strike="noStrike">
                <a:solidFill>
                  <a:srgbClr val="000000"/>
                </a:solidFill>
                <a:latin typeface="Calibri"/>
              </a:rPr>
              <a:t>M</a:t>
            </a:r>
            <a:r>
              <a:rPr b="0" lang="it-IT" sz="1600" spc="-1" strike="noStrike" baseline="30000">
                <a:solidFill>
                  <a:srgbClr val="000000"/>
                </a:solidFill>
                <a:latin typeface="Calibri"/>
              </a:rPr>
              <a:t>(1)</a:t>
            </a: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pivot è in posizione (1,1): entra in base </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 ed esce </a:t>
            </a:r>
            <a:r>
              <a:rPr b="0" i="1" lang="it-IT" sz="1600" spc="-1" strike="noStrike">
                <a:solidFill>
                  <a:srgbClr val="000000"/>
                </a:solidFill>
                <a:latin typeface="Calibri"/>
              </a:rPr>
              <a:t>x</a:t>
            </a:r>
            <a:r>
              <a:rPr b="0" lang="it-IT" sz="1600" spc="-1" strike="noStrike" baseline="-25000">
                <a:solidFill>
                  <a:srgbClr val="000000"/>
                </a:solidFill>
                <a:latin typeface="Calibri"/>
              </a:rPr>
              <a:t>4</a:t>
            </a:r>
            <a:r>
              <a:rPr b="0" lang="it-IT" sz="1600" spc="-1" strike="noStrike">
                <a:solidFill>
                  <a:srgbClr val="000000"/>
                </a:solidFill>
                <a:latin typeface="Calibri"/>
              </a:rPr>
              <a:t>.</a:t>
            </a:r>
            <a:endParaRPr b="0" lang="it-IT" sz="1600" spc="-1" strike="noStrike">
              <a:solidFill>
                <a:srgbClr val="000000"/>
              </a:solidFill>
              <a:latin typeface="Arial"/>
            </a:endParaRPr>
          </a:p>
        </p:txBody>
      </p:sp>
      <p:sp>
        <p:nvSpPr>
          <p:cNvPr id="182"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METODO DEL SIMPLESSO IN FORMA MATRICIALE</a:t>
            </a:r>
            <a:endParaRPr b="1" lang="it-IT" sz="2000" spc="-1" strike="noStrike">
              <a:solidFill>
                <a:srgbClr val="000000"/>
              </a:solidFill>
              <a:latin typeface="Tahoma"/>
            </a:endParaRPr>
          </a:p>
        </p:txBody>
      </p:sp>
      <p:graphicFrame>
        <p:nvGraphicFramePr>
          <p:cNvPr id="183" name=""/>
          <p:cNvGraphicFramePr/>
          <p:nvPr/>
        </p:nvGraphicFramePr>
        <p:xfrm>
          <a:off x="1189080" y="2517840"/>
          <a:ext cx="3238560" cy="1484280"/>
        </p:xfrm>
        <a:graphic>
          <a:graphicData uri="http://schemas.openxmlformats.org/drawingml/2006/table">
            <a:tbl>
              <a:tblPr/>
              <a:tblGrid>
                <a:gridCol w="461880"/>
                <a:gridCol w="463680"/>
                <a:gridCol w="461880"/>
                <a:gridCol w="463680"/>
                <a:gridCol w="461880"/>
                <a:gridCol w="463320"/>
                <a:gridCol w="462240"/>
              </a:tblGrid>
              <a:tr h="371520">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16</a:t>
                      </a:r>
                      <a:endParaRPr b="0" lang="it-IT" sz="1600" spc="-1" strike="noStrike">
                        <a:solidFill>
                          <a:srgbClr val="000000"/>
                        </a:solidFill>
                        <a:latin typeface="Arial"/>
                      </a:endParaRPr>
                    </a:p>
                  </a:txBody>
                  <a:tcPr anchor="t" marL="44280" marR="4428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-3</a:t>
                      </a:r>
                      <a:endParaRPr b="0" lang="it-IT" sz="1600" spc="-1" strike="noStrike">
                        <a:solidFill>
                          <a:srgbClr val="000000"/>
                        </a:solidFill>
                        <a:latin typeface="Arial"/>
                      </a:endParaRPr>
                    </a:p>
                  </a:txBody>
                  <a:tcPr anchor="t" marL="44280" marR="44280">
                    <a:lnL w="5760">
                      <a:solidFill>
                        <a:srgbClr val="000000"/>
                      </a:solidFill>
                      <a:prstDash val="solid"/>
                    </a:lnL>
                    <a:lnR>
                      <a:noFill/>
                    </a:lnR>
                    <a:lnT w="5760">
                      <a:solidFill>
                        <a:srgbClr val="000000"/>
                      </a:solidFill>
                      <a:prstDash val="solid"/>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5</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4</a:t>
                      </a:r>
                      <a:endParaRPr b="0" lang="it-IT" sz="1600" spc="-1" strike="noStrike">
                        <a:solidFill>
                          <a:srgbClr val="000000"/>
                        </a:solidFill>
                        <a:latin typeface="Arial"/>
                      </a:endParaRPr>
                    </a:p>
                  </a:txBody>
                  <a:tcPr anchor="t" marL="44280" marR="44280">
                    <a:lnL>
                      <a:noFill/>
                    </a:lnL>
                    <a:lnR w="5760">
                      <a:solidFill>
                        <a:srgbClr val="000000"/>
                      </a:solidFill>
                      <a:prstDash val="solid"/>
                    </a:lnR>
                    <a:lnT w="5760">
                      <a:solidFill>
                        <a:srgbClr val="000000"/>
                      </a:solidFill>
                      <a:prstDash val="solid"/>
                    </a:lnT>
                    <a:lnB w="5760">
                      <a:solidFill>
                        <a:srgbClr val="000000"/>
                      </a:solidFill>
                      <a:prstDash val="solid"/>
                    </a:lnB>
                    <a:noFill/>
                  </a:tcPr>
                </a:tc>
              </a:tr>
              <a:tr h="369720">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w="5760">
                      <a:solidFill>
                        <a:srgbClr val="000000"/>
                      </a:solidFill>
                      <a:prstDash val="solid"/>
                    </a:lnL>
                    <a:lnR w="5760">
                      <a:solidFill>
                        <a:srgbClr val="000000"/>
                      </a:solidFill>
                      <a:prstDash val="solid"/>
                    </a:lnR>
                    <a:lnT w="5760">
                      <a:solidFill>
                        <a:srgbClr val="000000"/>
                      </a:solidFill>
                      <a:prstDash val="solid"/>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1" lang="it-IT" sz="1600" spc="-1" strike="noStrike">
                          <a:solidFill>
                            <a:srgbClr val="000000"/>
                          </a:solidFill>
                          <a:latin typeface="Calibri"/>
                          <a:ea typeface="Times New Roman"/>
                        </a:rPr>
                        <a:t>3</a:t>
                      </a:r>
                      <a:endParaRPr b="0" lang="it-IT" sz="1600" spc="-1" strike="noStrike">
                        <a:solidFill>
                          <a:srgbClr val="000000"/>
                        </a:solidFill>
                        <a:latin typeface="Arial"/>
                      </a:endParaRPr>
                    </a:p>
                  </a:txBody>
                  <a:tcPr anchor="t" marL="44280" marR="44280">
                    <a:lnL w="5760">
                      <a:solidFill>
                        <a:srgbClr val="000000"/>
                      </a:solidFill>
                      <a:prstDash val="solid"/>
                    </a:lnL>
                    <a:lnR>
                      <a:noFill/>
                    </a:lnR>
                    <a:lnT w="5760">
                      <a:solidFill>
                        <a:srgbClr val="000000"/>
                      </a:solidFill>
                      <a:prstDash val="solid"/>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-2</a:t>
                      </a:r>
                      <a:endParaRPr b="0" lang="it-IT" sz="1600" spc="-1" strike="noStrike">
                        <a:solidFill>
                          <a:srgbClr val="000000"/>
                        </a:solidFill>
                        <a:latin typeface="Arial"/>
                      </a:endParaRPr>
                    </a:p>
                  </a:txBody>
                  <a:tcPr anchor="t" marL="44280" marR="44280">
                    <a:lnL>
                      <a:noFill/>
                    </a:lnL>
                    <a:lnR w="5760">
                      <a:solidFill>
                        <a:srgbClr val="000000"/>
                      </a:solidFill>
                      <a:prstDash val="solid"/>
                    </a:lnR>
                    <a:lnT w="5760">
                      <a:solidFill>
                        <a:srgbClr val="000000"/>
                      </a:solidFill>
                      <a:prstDash val="solid"/>
                    </a:lnT>
                    <a:lnB>
                      <a:noFill/>
                    </a:lnB>
                    <a:noFill/>
                  </a:tcPr>
                </a:tc>
              </a:tr>
              <a:tr h="371520">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6</a:t>
                      </a:r>
                      <a:endParaRPr b="0" lang="it-IT" sz="1600" spc="-1" strike="noStrike">
                        <a:solidFill>
                          <a:srgbClr val="000000"/>
                        </a:solidFill>
                        <a:latin typeface="Arial"/>
                      </a:endParaRPr>
                    </a:p>
                  </a:txBody>
                  <a:tcPr anchor="t" marL="44280" marR="44280">
                    <a:lnL w="5760">
                      <a:solidFill>
                        <a:srgbClr val="000000"/>
                      </a:solidFill>
                      <a:prstDash val="solid"/>
                    </a:lnL>
                    <a:lnR w="5760">
                      <a:solidFill>
                        <a:srgbClr val="000000"/>
                      </a:solidFill>
                      <a:prstDash val="solid"/>
                    </a:lnR>
                    <a:lnT>
                      <a:noFill/>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w="5760">
                      <a:solidFill>
                        <a:srgbClr val="000000"/>
                      </a:solidFill>
                      <a:prstDash val="solid"/>
                    </a:lnL>
                    <a:lnR>
                      <a:noFill/>
                    </a:lnR>
                    <a:lnT>
                      <a:noFill/>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2</a:t>
                      </a:r>
                      <a:endParaRPr b="0" lang="it-IT" sz="1600" spc="-1" strike="noStrike">
                        <a:solidFill>
                          <a:srgbClr val="000000"/>
                        </a:solidFill>
                        <a:latin typeface="Arial"/>
                      </a:endParaRPr>
                    </a:p>
                  </a:txBody>
                  <a:tcPr anchor="t" marL="44280" marR="44280">
                    <a:lnL>
                      <a:noFill/>
                    </a:lnL>
                    <a:lnR>
                      <a:noFill/>
                    </a:lnR>
                    <a:lnT>
                      <a:noFill/>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a:noFill/>
                    </a:lnR>
                    <a:lnT>
                      <a:noFill/>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a:noFill/>
                    </a:lnR>
                    <a:lnT>
                      <a:noFill/>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a:noFill/>
                    </a:lnL>
                    <a:lnR>
                      <a:noFill/>
                    </a:lnR>
                    <a:lnT>
                      <a:noFill/>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a:noFill/>
                    </a:lnL>
                    <a:lnR w="5760">
                      <a:solidFill>
                        <a:srgbClr val="000000"/>
                      </a:solidFill>
                      <a:prstDash val="solid"/>
                    </a:lnR>
                    <a:lnT>
                      <a:noFill/>
                    </a:lnT>
                    <a:lnB>
                      <a:noFill/>
                    </a:lnB>
                    <a:noFill/>
                  </a:tcPr>
                </a:tc>
              </a:tr>
              <a:tr h="371520">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4</a:t>
                      </a:r>
                      <a:endParaRPr b="0" lang="it-IT" sz="1600" spc="-1" strike="noStrike">
                        <a:solidFill>
                          <a:srgbClr val="000000"/>
                        </a:solidFill>
                        <a:latin typeface="Arial"/>
                      </a:endParaRPr>
                    </a:p>
                  </a:txBody>
                  <a:tcPr anchor="t" marL="44280" marR="44280">
                    <a:lnL w="5760">
                      <a:solidFill>
                        <a:srgbClr val="000000"/>
                      </a:solidFill>
                      <a:prstDash val="solid"/>
                    </a:lnL>
                    <a:lnR w="5760">
                      <a:solidFill>
                        <a:srgbClr val="000000"/>
                      </a:solidFill>
                      <a:prstDash val="solid"/>
                    </a:lnR>
                    <a:lnT>
                      <a:noFill/>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w="5760">
                      <a:solidFill>
                        <a:srgbClr val="000000"/>
                      </a:solidFill>
                      <a:prstDash val="solid"/>
                    </a:lnL>
                    <a:lnR>
                      <a:noFill/>
                    </a:lnR>
                    <a:lnT>
                      <a:noFill/>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a:noFill/>
                    </a:lnL>
                    <a:lnR>
                      <a:noFill/>
                    </a:lnR>
                    <a:lnT>
                      <a:noFill/>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a:noFill/>
                    </a:lnL>
                    <a:lnR>
                      <a:noFill/>
                    </a:lnR>
                    <a:lnT>
                      <a:noFill/>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a:noFill/>
                    </a:lnR>
                    <a:lnT>
                      <a:noFill/>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a:noFill/>
                    </a:lnR>
                    <a:lnT>
                      <a:noFill/>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a:noFill/>
                    </a:lnL>
                    <a:lnR w="5760">
                      <a:solidFill>
                        <a:srgbClr val="000000"/>
                      </a:solidFill>
                      <a:prstDash val="solid"/>
                    </a:lnR>
                    <a:lnT>
                      <a:noFill/>
                    </a:lnT>
                    <a:lnB w="5760">
                      <a:solidFill>
                        <a:srgbClr val="000000"/>
                      </a:solidFill>
                      <a:prstDash val="solid"/>
                    </a:lnB>
                    <a:noFill/>
                  </a:tcPr>
                </a:tc>
              </a:tr>
            </a:tbl>
          </a:graphicData>
        </a:graphic>
      </p:graphicFrame>
      <p:graphicFrame>
        <p:nvGraphicFramePr>
          <p:cNvPr id="184" name="Object 14"/>
          <p:cNvGraphicFramePr/>
          <p:nvPr/>
        </p:nvGraphicFramePr>
        <p:xfrm>
          <a:off x="0" y="0"/>
          <a:ext cx="1266840" cy="371520"/>
        </p:xfrm>
        <a:graphic>
          <a:graphicData uri="http://schemas.openxmlformats.org/presentationml/2006/ole">
            <p:oleObj r:id="rId1" spid="">
              <p:embed/>
            </p:oleObj>
          </a:graphicData>
        </a:graphic>
      </p:graphicFrame>
      <p:graphicFrame>
        <p:nvGraphicFramePr>
          <p:cNvPr id="185" name="Object 13"/>
          <p:cNvGraphicFramePr/>
          <p:nvPr/>
        </p:nvGraphicFramePr>
        <p:xfrm>
          <a:off x="0" y="0"/>
          <a:ext cx="295200" cy="399960"/>
        </p:xfrm>
        <a:graphic>
          <a:graphicData uri="http://schemas.openxmlformats.org/presentationml/2006/ole">
            <p:oleObj r:id="rId2" spid="">
              <p:embed/>
            </p:oleObj>
          </a:graphicData>
        </a:graphic>
      </p:graphicFrame>
      <p:graphicFrame>
        <p:nvGraphicFramePr>
          <p:cNvPr id="186" name="Object 12"/>
          <p:cNvGraphicFramePr/>
          <p:nvPr/>
        </p:nvGraphicFramePr>
        <p:xfrm>
          <a:off x="0" y="0"/>
          <a:ext cx="1695600" cy="419040"/>
        </p:xfrm>
        <a:graphic>
          <a:graphicData uri="http://schemas.openxmlformats.org/presentationml/2006/ole">
            <p:oleObj r:id="rId3" spid="">
              <p:embed/>
            </p:oleObj>
          </a:graphicData>
        </a:graphic>
      </p:graphicFrame>
      <p:graphicFrame>
        <p:nvGraphicFramePr>
          <p:cNvPr id="187" name="Object 11"/>
          <p:cNvGraphicFramePr/>
          <p:nvPr/>
        </p:nvGraphicFramePr>
        <p:xfrm>
          <a:off x="0" y="0"/>
          <a:ext cx="828720" cy="552600"/>
        </p:xfrm>
        <a:graphic>
          <a:graphicData uri="http://schemas.openxmlformats.org/presentationml/2006/ole">
            <p:oleObj r:id="rId4" spid="">
              <p:embed/>
            </p:oleObj>
          </a:graphicData>
        </a:graphic>
      </p:graphicFrame>
      <p:graphicFrame>
        <p:nvGraphicFramePr>
          <p:cNvPr id="188" name="Object 10"/>
          <p:cNvGraphicFramePr/>
          <p:nvPr/>
        </p:nvGraphicFramePr>
        <p:xfrm>
          <a:off x="0" y="0"/>
          <a:ext cx="324000" cy="419040"/>
        </p:xfrm>
        <a:graphic>
          <a:graphicData uri="http://schemas.openxmlformats.org/presentationml/2006/ole">
            <p:oleObj r:id="rId5" spid="">
              <p:embed/>
            </p:oleObj>
          </a:graphicData>
        </a:graphic>
      </p:graphicFrame>
      <p:graphicFrame>
        <p:nvGraphicFramePr>
          <p:cNvPr id="189" name="Object 9"/>
          <p:cNvGraphicFramePr/>
          <p:nvPr/>
        </p:nvGraphicFramePr>
        <p:xfrm>
          <a:off x="0" y="0"/>
          <a:ext cx="114480" cy="219240"/>
        </p:xfrm>
        <a:graphic>
          <a:graphicData uri="http://schemas.openxmlformats.org/presentationml/2006/ole">
            <p:oleObj r:id="rId6" spid="">
              <p:embed/>
            </p:oleObj>
          </a:graphicData>
        </a:graphic>
      </p:graphicFrame>
      <p:graphicFrame>
        <p:nvGraphicFramePr>
          <p:cNvPr id="190" name="Object 8"/>
          <p:cNvGraphicFramePr/>
          <p:nvPr/>
        </p:nvGraphicFramePr>
        <p:xfrm>
          <a:off x="0" y="0"/>
          <a:ext cx="923760" cy="495360"/>
        </p:xfrm>
        <a:graphic>
          <a:graphicData uri="http://schemas.openxmlformats.org/presentationml/2006/ole">
            <p:oleObj r:id="rId7" spid="">
              <p:embed/>
            </p:oleObj>
          </a:graphicData>
        </a:graphic>
      </p:graphicFrame>
      <p:graphicFrame>
        <p:nvGraphicFramePr>
          <p:cNvPr id="191" name="Object 7"/>
          <p:cNvGraphicFramePr/>
          <p:nvPr/>
        </p:nvGraphicFramePr>
        <p:xfrm>
          <a:off x="0" y="0"/>
          <a:ext cx="3695760" cy="990720"/>
        </p:xfrm>
        <a:graphic>
          <a:graphicData uri="http://schemas.openxmlformats.org/presentationml/2006/ole">
            <p:oleObj r:id="rId8" spid="">
              <p:embed/>
            </p:oleObj>
          </a:graphicData>
        </a:graphic>
      </p:graphicFrame>
      <p:sp>
        <p:nvSpPr>
          <p:cNvPr id="192" name="Oval 17"/>
          <p:cNvSpPr/>
          <p:nvPr/>
        </p:nvSpPr>
        <p:spPr>
          <a:xfrm>
            <a:off x="1763640" y="2970360"/>
            <a:ext cx="228600" cy="228600"/>
          </a:xfrm>
          <a:prstGeom prst="ellipse">
            <a:avLst/>
          </a:prstGeom>
          <a:noFill/>
          <a:ln w="19080">
            <a:solidFill>
              <a:srgbClr val="000000"/>
            </a:solidFill>
            <a:miter/>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193" name="CasellaDiTesto 21"/>
          <p:cNvSpPr/>
          <p:nvPr/>
        </p:nvSpPr>
        <p:spPr>
          <a:xfrm>
            <a:off x="539640" y="3065400"/>
            <a:ext cx="71928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600" spc="-1" strike="noStrike">
                <a:solidFill>
                  <a:srgbClr val="000000"/>
                </a:solidFill>
                <a:latin typeface="Calibri"/>
              </a:rPr>
              <a:t>M</a:t>
            </a:r>
            <a:r>
              <a:rPr b="0" lang="it-IT" sz="1600" spc="-1" strike="noStrike" baseline="30000">
                <a:solidFill>
                  <a:srgbClr val="000000"/>
                </a:solidFill>
                <a:latin typeface="Calibri"/>
              </a:rPr>
              <a:t>(1)</a:t>
            </a:r>
            <a:r>
              <a:rPr b="0" lang="it-IT" sz="1600" spc="-1" strike="noStrike">
                <a:solidFill>
                  <a:srgbClr val="000000"/>
                </a:solidFill>
                <a:latin typeface="Calibri"/>
              </a:rPr>
              <a:t> =</a:t>
            </a:r>
            <a:endParaRPr b="0" lang="it-IT" sz="1600" spc="-1" strike="noStrike">
              <a:solidFill>
                <a:srgbClr val="000000"/>
              </a:solidFill>
              <a:latin typeface="Arial"/>
            </a:endParaRPr>
          </a:p>
        </p:txBody>
      </p:sp>
      <p:graphicFrame>
        <p:nvGraphicFramePr>
          <p:cNvPr id="194" name="Object 22"/>
          <p:cNvGraphicFramePr/>
          <p:nvPr/>
        </p:nvGraphicFramePr>
        <p:xfrm>
          <a:off x="1488960" y="5516640"/>
          <a:ext cx="5372280" cy="317520"/>
        </p:xfrm>
        <a:graphic>
          <a:graphicData uri="http://schemas.openxmlformats.org/presentationml/2006/ole">
            <p:oleObj r:id="rId9" spid="">
              <p:embed/>
            </p:oleObj>
          </a:graphicData>
        </a:graphic>
      </p:graphicFrame>
      <p:sp>
        <p:nvSpPr>
          <p:cNvPr id="195" name="Freeform 23"/>
          <p:cNvSpPr/>
          <p:nvPr/>
        </p:nvSpPr>
        <p:spPr>
          <a:xfrm>
            <a:off x="2050920" y="5373720"/>
            <a:ext cx="1513080" cy="142920"/>
          </a:xfrm>
          <a:custGeom>
            <a:avLst/>
            <a:gdLst>
              <a:gd name="textAreaLeft" fmla="*/ 0 w 1513080"/>
              <a:gd name="textAreaRight" fmla="*/ 1513440 w 1513080"/>
              <a:gd name="textAreaTop" fmla="*/ 0 h 142920"/>
              <a:gd name="textAreaBottom" fmla="*/ 143280 h 142920"/>
            </a:gdLst>
            <a:ahLst/>
            <a:rect l="textAreaLeft" t="textAreaTop" r="textAreaRight" b="textAreaBottom"/>
            <a:pathLst>
              <a:path w="1260" h="180">
                <a:moveTo>
                  <a:pt x="0" y="180"/>
                </a:moveTo>
                <a:cubicBezTo>
                  <a:pt x="165" y="90"/>
                  <a:pt x="330" y="0"/>
                  <a:pt x="540" y="0"/>
                </a:cubicBezTo>
                <a:cubicBezTo>
                  <a:pt x="750" y="0"/>
                  <a:pt x="1005" y="90"/>
                  <a:pt x="1260" y="180"/>
                </a:cubicBezTo>
              </a:path>
            </a:pathLst>
          </a:custGeom>
          <a:noFill/>
          <a:ln w="9360">
            <a:solidFill>
              <a:srgbClr val="000000"/>
            </a:solidFill>
            <a:round/>
            <a:tailEnd len="med" type="stealth" w="med"/>
          </a:ln>
        </p:spPr>
        <p:style>
          <a:lnRef idx="0"/>
          <a:fillRef idx="0"/>
          <a:effectRef idx="0"/>
          <a:fontRef idx="minor"/>
        </p:style>
        <p:txBody>
          <a:bodyPr anchor="t">
            <a:noAutofit/>
          </a:bodyPr>
          <a:p>
            <a:endParaRPr b="0" lang="it-IT" sz="1800" spc="-1" strike="noStrike">
              <a:solidFill>
                <a:srgbClr val="000000"/>
              </a:solidFill>
              <a:latin typeface="Arial"/>
            </a:endParaRPr>
          </a:p>
        </p:txBody>
      </p:sp>
      <p:sp>
        <p:nvSpPr>
          <p:cNvPr id="196" name="Freeform 24"/>
          <p:cNvSpPr/>
          <p:nvPr/>
        </p:nvSpPr>
        <p:spPr>
          <a:xfrm flipH="1" flipV="1">
            <a:off x="2050200" y="5830200"/>
            <a:ext cx="1513080" cy="142920"/>
          </a:xfrm>
          <a:custGeom>
            <a:avLst/>
            <a:gdLst>
              <a:gd name="textAreaLeft" fmla="*/ -360 w 1513080"/>
              <a:gd name="textAreaRight" fmla="*/ 1513080 w 1513080"/>
              <a:gd name="textAreaTop" fmla="*/ -360 h 142920"/>
              <a:gd name="textAreaBottom" fmla="*/ 142920 h 142920"/>
            </a:gdLst>
            <a:ahLst/>
            <a:rect l="textAreaLeft" t="textAreaTop" r="textAreaRight" b="textAreaBottom"/>
            <a:pathLst>
              <a:path w="1260" h="180">
                <a:moveTo>
                  <a:pt x="0" y="180"/>
                </a:moveTo>
                <a:cubicBezTo>
                  <a:pt x="165" y="90"/>
                  <a:pt x="330" y="0"/>
                  <a:pt x="540" y="0"/>
                </a:cubicBezTo>
                <a:cubicBezTo>
                  <a:pt x="750" y="0"/>
                  <a:pt x="1005" y="90"/>
                  <a:pt x="1260" y="180"/>
                </a:cubicBezTo>
              </a:path>
            </a:pathLst>
          </a:custGeom>
          <a:noFill/>
          <a:ln w="9360">
            <a:solidFill>
              <a:srgbClr val="000000"/>
            </a:solidFill>
            <a:round/>
            <a:tailEnd len="med" type="stealth" w="med"/>
          </a:ln>
        </p:spPr>
        <p:style>
          <a:lnRef idx="0"/>
          <a:fillRef idx="0"/>
          <a:effectRef idx="0"/>
          <a:fontRef idx="minor"/>
        </p:style>
        <p:txBody>
          <a:bodyPr anchor="t">
            <a:noAutofit/>
          </a:bodyPr>
          <a:p>
            <a:endParaRPr b="0" lang="it-IT" sz="1800" spc="-1" strike="noStrike">
              <a:solidFill>
                <a:srgbClr val="000000"/>
              </a:solidFill>
              <a:latin typeface="Arial"/>
            </a:endParaRPr>
          </a:p>
        </p:txBody>
      </p:sp>
      <p:graphicFrame>
        <p:nvGraphicFramePr>
          <p:cNvPr id="197" name="Object 15"/>
          <p:cNvGraphicFramePr/>
          <p:nvPr/>
        </p:nvGraphicFramePr>
        <p:xfrm>
          <a:off x="5157720" y="2565360"/>
          <a:ext cx="1359000" cy="914400"/>
        </p:xfrm>
        <a:graphic>
          <a:graphicData uri="http://schemas.openxmlformats.org/presentationml/2006/ole">
            <p:oleObj r:id="rId10" spid="">
              <p:embed/>
            </p:oleObj>
          </a:graphicData>
        </a:graphic>
      </p:graphicFrame>
      <p:graphicFrame>
        <p:nvGraphicFramePr>
          <p:cNvPr id="198" name="Object 16"/>
          <p:cNvGraphicFramePr/>
          <p:nvPr/>
        </p:nvGraphicFramePr>
        <p:xfrm>
          <a:off x="6742080" y="2565360"/>
          <a:ext cx="1359000" cy="914400"/>
        </p:xfrm>
        <a:graphic>
          <a:graphicData uri="http://schemas.openxmlformats.org/presentationml/2006/ole">
            <p:oleObj r:id="rId11" spid="">
              <p:embed/>
            </p:oleObj>
          </a:graphicData>
        </a:graphic>
      </p:graphicFrame>
      <p:graphicFrame>
        <p:nvGraphicFramePr>
          <p:cNvPr id="199" name="Object 17"/>
          <p:cNvGraphicFramePr/>
          <p:nvPr/>
        </p:nvGraphicFramePr>
        <p:xfrm>
          <a:off x="5214960" y="3746520"/>
          <a:ext cx="1384200" cy="317520"/>
        </p:xfrm>
        <a:graphic>
          <a:graphicData uri="http://schemas.openxmlformats.org/presentationml/2006/ole">
            <p:oleObj r:id="rId12" spid="">
              <p:embed/>
            </p:oleObj>
          </a:graphicData>
        </a:graphic>
      </p:graphicFrame>
      <p:graphicFrame>
        <p:nvGraphicFramePr>
          <p:cNvPr id="200" name="Object 18"/>
          <p:cNvGraphicFramePr/>
          <p:nvPr/>
        </p:nvGraphicFramePr>
        <p:xfrm>
          <a:off x="6872400" y="3716280"/>
          <a:ext cx="1218960" cy="317520"/>
        </p:xfrm>
        <a:graphic>
          <a:graphicData uri="http://schemas.openxmlformats.org/presentationml/2006/ole">
            <p:oleObj r:id="rId13" spid="">
              <p:embed/>
            </p:oleObj>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METODO DEL SIMPLESSO IN FORMA MATRICIALE</a:t>
            </a:r>
            <a:endParaRPr b="1" lang="it-IT" sz="2000" spc="-1" strike="noStrike">
              <a:solidFill>
                <a:srgbClr val="000000"/>
              </a:solidFill>
              <a:latin typeface="Tahoma"/>
            </a:endParaRPr>
          </a:p>
        </p:txBody>
      </p:sp>
      <p:graphicFrame>
        <p:nvGraphicFramePr>
          <p:cNvPr id="202" name="Object 14"/>
          <p:cNvGraphicFramePr/>
          <p:nvPr/>
        </p:nvGraphicFramePr>
        <p:xfrm>
          <a:off x="0" y="0"/>
          <a:ext cx="1266840" cy="371520"/>
        </p:xfrm>
        <a:graphic>
          <a:graphicData uri="http://schemas.openxmlformats.org/presentationml/2006/ole">
            <p:oleObj r:id="rId1" spid="">
              <p:embed/>
            </p:oleObj>
          </a:graphicData>
        </a:graphic>
      </p:graphicFrame>
      <p:graphicFrame>
        <p:nvGraphicFramePr>
          <p:cNvPr id="203" name="Object 13"/>
          <p:cNvGraphicFramePr/>
          <p:nvPr/>
        </p:nvGraphicFramePr>
        <p:xfrm>
          <a:off x="0" y="0"/>
          <a:ext cx="295200" cy="399960"/>
        </p:xfrm>
        <a:graphic>
          <a:graphicData uri="http://schemas.openxmlformats.org/presentationml/2006/ole">
            <p:oleObj r:id="rId2" spid="">
              <p:embed/>
            </p:oleObj>
          </a:graphicData>
        </a:graphic>
      </p:graphicFrame>
      <p:graphicFrame>
        <p:nvGraphicFramePr>
          <p:cNvPr id="204" name="Object 12"/>
          <p:cNvGraphicFramePr/>
          <p:nvPr/>
        </p:nvGraphicFramePr>
        <p:xfrm>
          <a:off x="0" y="0"/>
          <a:ext cx="1695600" cy="419040"/>
        </p:xfrm>
        <a:graphic>
          <a:graphicData uri="http://schemas.openxmlformats.org/presentationml/2006/ole">
            <p:oleObj r:id="rId3" spid="">
              <p:embed/>
            </p:oleObj>
          </a:graphicData>
        </a:graphic>
      </p:graphicFrame>
      <p:graphicFrame>
        <p:nvGraphicFramePr>
          <p:cNvPr id="205" name="Object 11"/>
          <p:cNvGraphicFramePr/>
          <p:nvPr/>
        </p:nvGraphicFramePr>
        <p:xfrm>
          <a:off x="0" y="0"/>
          <a:ext cx="828720" cy="552600"/>
        </p:xfrm>
        <a:graphic>
          <a:graphicData uri="http://schemas.openxmlformats.org/presentationml/2006/ole">
            <p:oleObj r:id="rId4" spid="">
              <p:embed/>
            </p:oleObj>
          </a:graphicData>
        </a:graphic>
      </p:graphicFrame>
      <p:graphicFrame>
        <p:nvGraphicFramePr>
          <p:cNvPr id="206" name="Object 10"/>
          <p:cNvGraphicFramePr/>
          <p:nvPr/>
        </p:nvGraphicFramePr>
        <p:xfrm>
          <a:off x="0" y="0"/>
          <a:ext cx="324000" cy="419040"/>
        </p:xfrm>
        <a:graphic>
          <a:graphicData uri="http://schemas.openxmlformats.org/presentationml/2006/ole">
            <p:oleObj r:id="rId5" spid="">
              <p:embed/>
            </p:oleObj>
          </a:graphicData>
        </a:graphic>
      </p:graphicFrame>
      <p:graphicFrame>
        <p:nvGraphicFramePr>
          <p:cNvPr id="207" name="Object 9"/>
          <p:cNvGraphicFramePr/>
          <p:nvPr/>
        </p:nvGraphicFramePr>
        <p:xfrm>
          <a:off x="0" y="0"/>
          <a:ext cx="114480" cy="219240"/>
        </p:xfrm>
        <a:graphic>
          <a:graphicData uri="http://schemas.openxmlformats.org/presentationml/2006/ole">
            <p:oleObj r:id="rId6" spid="">
              <p:embed/>
            </p:oleObj>
          </a:graphicData>
        </a:graphic>
      </p:graphicFrame>
      <p:graphicFrame>
        <p:nvGraphicFramePr>
          <p:cNvPr id="208" name="Object 8"/>
          <p:cNvGraphicFramePr/>
          <p:nvPr/>
        </p:nvGraphicFramePr>
        <p:xfrm>
          <a:off x="0" y="0"/>
          <a:ext cx="923760" cy="495360"/>
        </p:xfrm>
        <a:graphic>
          <a:graphicData uri="http://schemas.openxmlformats.org/presentationml/2006/ole">
            <p:oleObj r:id="rId7" spid="">
              <p:embed/>
            </p:oleObj>
          </a:graphicData>
        </a:graphic>
      </p:graphicFrame>
      <p:graphicFrame>
        <p:nvGraphicFramePr>
          <p:cNvPr id="209" name="Object 7"/>
          <p:cNvGraphicFramePr/>
          <p:nvPr/>
        </p:nvGraphicFramePr>
        <p:xfrm>
          <a:off x="0" y="0"/>
          <a:ext cx="3695760" cy="990720"/>
        </p:xfrm>
        <a:graphic>
          <a:graphicData uri="http://schemas.openxmlformats.org/presentationml/2006/ole">
            <p:oleObj r:id="rId8" spid="">
              <p:embed/>
            </p:oleObj>
          </a:graphicData>
        </a:graphic>
      </p:graphicFrame>
      <p:sp>
        <p:nvSpPr>
          <p:cNvPr id="210" name="CasellaDiTesto 22"/>
          <p:cNvSpPr/>
          <p:nvPr/>
        </p:nvSpPr>
        <p:spPr>
          <a:xfrm>
            <a:off x="468360" y="1908000"/>
            <a:ext cx="7848720" cy="1312560"/>
          </a:xfrm>
          <a:prstGeom prst="rect">
            <a:avLst/>
          </a:prstGeom>
          <a:noFill/>
          <a:ln w="0">
            <a:noFill/>
          </a:ln>
        </p:spPr>
        <p:style>
          <a:lnRef idx="0"/>
          <a:fillRef idx="0"/>
          <a:effectRef idx="0"/>
          <a:fontRef idx="minor"/>
        </p:style>
        <p:txBody>
          <a:bodyPr lIns="90000" rIns="90000" tIns="46800" bIns="46800" anchor="t">
            <a:spAutoFit/>
          </a:bodyPr>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Data la nuova base </a:t>
            </a: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             si ha</a:t>
            </a:r>
            <a:endParaRPr b="0" lang="it-IT" sz="16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e col metodo matriciale del simplesso si calcolano</a:t>
            </a:r>
            <a:endParaRPr b="0" lang="it-IT" sz="1600" spc="-1" strike="noStrike">
              <a:solidFill>
                <a:srgbClr val="000000"/>
              </a:solidFill>
              <a:latin typeface="Arial"/>
            </a:endParaRPr>
          </a:p>
        </p:txBody>
      </p:sp>
      <p:graphicFrame>
        <p:nvGraphicFramePr>
          <p:cNvPr id="211" name="Object 22"/>
          <p:cNvGraphicFramePr/>
          <p:nvPr/>
        </p:nvGraphicFramePr>
        <p:xfrm>
          <a:off x="2325600" y="2133720"/>
          <a:ext cx="2463840" cy="355320"/>
        </p:xfrm>
        <a:graphic>
          <a:graphicData uri="http://schemas.openxmlformats.org/presentationml/2006/ole">
            <p:oleObj r:id="rId9" spid="">
              <p:embed/>
            </p:oleObj>
          </a:graphicData>
        </a:graphic>
      </p:graphicFrame>
      <p:graphicFrame>
        <p:nvGraphicFramePr>
          <p:cNvPr id="212" name="Object 16"/>
          <p:cNvGraphicFramePr/>
          <p:nvPr/>
        </p:nvGraphicFramePr>
        <p:xfrm>
          <a:off x="5249880" y="1866960"/>
          <a:ext cx="1460520" cy="914400"/>
        </p:xfrm>
        <a:graphic>
          <a:graphicData uri="http://schemas.openxmlformats.org/presentationml/2006/ole">
            <p:oleObj r:id="rId10" spid="">
              <p:embed/>
            </p:oleObj>
          </a:graphicData>
        </a:graphic>
      </p:graphicFrame>
      <p:graphicFrame>
        <p:nvGraphicFramePr>
          <p:cNvPr id="213" name="Object 17"/>
          <p:cNvGraphicFramePr/>
          <p:nvPr/>
        </p:nvGraphicFramePr>
        <p:xfrm>
          <a:off x="6935760" y="1866960"/>
          <a:ext cx="1257480" cy="914400"/>
        </p:xfrm>
        <a:graphic>
          <a:graphicData uri="http://schemas.openxmlformats.org/presentationml/2006/ole">
            <p:oleObj r:id="rId11" spid="">
              <p:embed/>
            </p:oleObj>
          </a:graphicData>
        </a:graphic>
      </p:graphicFrame>
      <p:graphicFrame>
        <p:nvGraphicFramePr>
          <p:cNvPr id="214" name="Object 18"/>
          <p:cNvGraphicFramePr/>
          <p:nvPr/>
        </p:nvGraphicFramePr>
        <p:xfrm>
          <a:off x="1278000" y="2565360"/>
          <a:ext cx="1346040" cy="317520"/>
        </p:xfrm>
        <a:graphic>
          <a:graphicData uri="http://schemas.openxmlformats.org/presentationml/2006/ole">
            <p:oleObj r:id="rId12" spid="">
              <p:embed/>
            </p:oleObj>
          </a:graphicData>
        </a:graphic>
      </p:graphicFrame>
      <p:graphicFrame>
        <p:nvGraphicFramePr>
          <p:cNvPr id="215" name="Object 19"/>
          <p:cNvGraphicFramePr/>
          <p:nvPr/>
        </p:nvGraphicFramePr>
        <p:xfrm>
          <a:off x="2903400" y="2535120"/>
          <a:ext cx="1244880" cy="317520"/>
        </p:xfrm>
        <a:graphic>
          <a:graphicData uri="http://schemas.openxmlformats.org/presentationml/2006/ole">
            <p:oleObj r:id="rId13" spid="">
              <p:embed/>
            </p:oleObj>
          </a:graphicData>
        </a:graphic>
      </p:graphicFrame>
      <p:graphicFrame>
        <p:nvGraphicFramePr>
          <p:cNvPr id="216" name="Object 17"/>
          <p:cNvGraphicFramePr/>
          <p:nvPr/>
        </p:nvGraphicFramePr>
        <p:xfrm>
          <a:off x="984240" y="4724280"/>
          <a:ext cx="3441600" cy="1117800"/>
        </p:xfrm>
        <a:graphic>
          <a:graphicData uri="http://schemas.openxmlformats.org/presentationml/2006/ole">
            <p:oleObj r:id="rId14" spid="">
              <p:embed/>
            </p:oleObj>
          </a:graphicData>
        </a:graphic>
      </p:graphicFrame>
      <p:graphicFrame>
        <p:nvGraphicFramePr>
          <p:cNvPr id="217" name="Object 23"/>
          <p:cNvGraphicFramePr/>
          <p:nvPr/>
        </p:nvGraphicFramePr>
        <p:xfrm>
          <a:off x="2119320" y="5415120"/>
          <a:ext cx="6146640" cy="1117440"/>
        </p:xfrm>
        <a:graphic>
          <a:graphicData uri="http://schemas.openxmlformats.org/presentationml/2006/ole">
            <p:oleObj r:id="rId15" spid="">
              <p:embed/>
            </p:oleObj>
          </a:graphicData>
        </a:graphic>
      </p:graphicFrame>
      <p:graphicFrame>
        <p:nvGraphicFramePr>
          <p:cNvPr id="218" name="Object 19"/>
          <p:cNvGraphicFramePr/>
          <p:nvPr/>
        </p:nvGraphicFramePr>
        <p:xfrm>
          <a:off x="647640" y="3103560"/>
          <a:ext cx="3276720" cy="1117440"/>
        </p:xfrm>
        <a:graphic>
          <a:graphicData uri="http://schemas.openxmlformats.org/presentationml/2006/ole">
            <p:oleObj r:id="rId16" spid="">
              <p:embed/>
            </p:oleObj>
          </a:graphicData>
        </a:graphic>
      </p:graphicFrame>
      <p:graphicFrame>
        <p:nvGraphicFramePr>
          <p:cNvPr id="219" name="Object 20"/>
          <p:cNvGraphicFramePr/>
          <p:nvPr/>
        </p:nvGraphicFramePr>
        <p:xfrm>
          <a:off x="3492360" y="3933720"/>
          <a:ext cx="5054760" cy="1117800"/>
        </p:xfrm>
        <a:graphic>
          <a:graphicData uri="http://schemas.openxmlformats.org/presentationml/2006/ole">
            <p:oleObj r:id="rId17" spid="">
              <p:embed/>
            </p:oleObj>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asellaDiTesto 22"/>
          <p:cNvSpPr/>
          <p:nvPr/>
        </p:nvSpPr>
        <p:spPr>
          <a:xfrm>
            <a:off x="468360" y="1908000"/>
            <a:ext cx="7848720" cy="3018600"/>
          </a:xfrm>
          <a:prstGeom prst="rect">
            <a:avLst/>
          </a:prstGeom>
          <a:noFill/>
          <a:ln w="0">
            <a:noFill/>
          </a:ln>
        </p:spPr>
        <p:style>
          <a:lnRef idx="0"/>
          <a:fillRef idx="0"/>
          <a:effectRef idx="0"/>
          <a:fontRef idx="minor"/>
        </p:style>
        <p:txBody>
          <a:bodyPr lIns="90000" rIns="90000" tIns="46800" bIns="46800" anchor="t">
            <a:spAutoFit/>
          </a:bodyPr>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 ottiene la matrice tableau </a:t>
            </a:r>
            <a:r>
              <a:rPr b="1" lang="it-IT" sz="1600" spc="-1" strike="noStrike">
                <a:solidFill>
                  <a:srgbClr val="000000"/>
                </a:solidFill>
                <a:latin typeface="Calibri"/>
              </a:rPr>
              <a:t>M</a:t>
            </a:r>
            <a:r>
              <a:rPr b="0" lang="it-IT" sz="1600" spc="-1" strike="noStrike" baseline="30000">
                <a:solidFill>
                  <a:srgbClr val="000000"/>
                </a:solidFill>
                <a:latin typeface="Calibri"/>
              </a:rPr>
              <a:t>(2)</a:t>
            </a: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soluzione è ottima.</a:t>
            </a:r>
            <a:endParaRPr b="0" lang="it-IT" sz="1600" spc="-1" strike="noStrike">
              <a:solidFill>
                <a:srgbClr val="000000"/>
              </a:solidFill>
              <a:latin typeface="Arial"/>
            </a:endParaRPr>
          </a:p>
        </p:txBody>
      </p:sp>
      <p:sp>
        <p:nvSpPr>
          <p:cNvPr id="221"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METODO DEL SIMPLESSO IN FORMA MATRICIALE</a:t>
            </a:r>
            <a:endParaRPr b="1" lang="it-IT" sz="2000" spc="-1" strike="noStrike">
              <a:solidFill>
                <a:srgbClr val="000000"/>
              </a:solidFill>
              <a:latin typeface="Tahoma"/>
            </a:endParaRPr>
          </a:p>
        </p:txBody>
      </p:sp>
      <p:graphicFrame>
        <p:nvGraphicFramePr>
          <p:cNvPr id="222" name=""/>
          <p:cNvGraphicFramePr/>
          <p:nvPr/>
        </p:nvGraphicFramePr>
        <p:xfrm>
          <a:off x="1189080" y="2517840"/>
          <a:ext cx="3238560" cy="1484280"/>
        </p:xfrm>
        <a:graphic>
          <a:graphicData uri="http://schemas.openxmlformats.org/drawingml/2006/table">
            <a:tbl>
              <a:tblPr/>
              <a:tblGrid>
                <a:gridCol w="574560"/>
                <a:gridCol w="351000"/>
                <a:gridCol w="461880"/>
                <a:gridCol w="463680"/>
                <a:gridCol w="461880"/>
                <a:gridCol w="463320"/>
                <a:gridCol w="462240"/>
              </a:tblGrid>
              <a:tr h="371520">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17</a:t>
                      </a:r>
                      <a:endParaRPr b="0" lang="it-IT" sz="1600" spc="-1" strike="noStrike">
                        <a:solidFill>
                          <a:srgbClr val="000000"/>
                        </a:solidFill>
                        <a:latin typeface="Arial"/>
                      </a:endParaRPr>
                    </a:p>
                  </a:txBody>
                  <a:tcPr anchor="t" marL="44280" marR="4428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w="5760">
                      <a:solidFill>
                        <a:srgbClr val="000000"/>
                      </a:solidFill>
                      <a:prstDash val="solid"/>
                    </a:lnL>
                    <a:lnR>
                      <a:noFill/>
                    </a:lnR>
                    <a:lnT w="5760">
                      <a:solidFill>
                        <a:srgbClr val="000000"/>
                      </a:solidFill>
                      <a:prstDash val="solid"/>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4</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2</a:t>
                      </a:r>
                      <a:endParaRPr b="0" lang="it-IT" sz="1600" spc="-1" strike="noStrike">
                        <a:solidFill>
                          <a:srgbClr val="000000"/>
                        </a:solidFill>
                        <a:latin typeface="Arial"/>
                      </a:endParaRPr>
                    </a:p>
                  </a:txBody>
                  <a:tcPr anchor="t" marL="44280" marR="44280">
                    <a:lnL>
                      <a:noFill/>
                    </a:lnL>
                    <a:lnR w="5760">
                      <a:solidFill>
                        <a:srgbClr val="000000"/>
                      </a:solidFill>
                      <a:prstDash val="solid"/>
                    </a:lnR>
                    <a:lnT w="5760">
                      <a:solidFill>
                        <a:srgbClr val="000000"/>
                      </a:solidFill>
                      <a:prstDash val="solid"/>
                    </a:lnT>
                    <a:lnB w="5760">
                      <a:solidFill>
                        <a:srgbClr val="000000"/>
                      </a:solidFill>
                      <a:prstDash val="solid"/>
                    </a:lnB>
                    <a:noFill/>
                  </a:tcPr>
                </a:tc>
              </a:tr>
              <a:tr h="369720">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1/3</a:t>
                      </a:r>
                      <a:endParaRPr b="0" lang="it-IT" sz="1600" spc="-1" strike="noStrike">
                        <a:solidFill>
                          <a:srgbClr val="000000"/>
                        </a:solidFill>
                        <a:latin typeface="Arial"/>
                      </a:endParaRPr>
                    </a:p>
                  </a:txBody>
                  <a:tcPr anchor="t" marL="44280" marR="44280">
                    <a:lnL w="5760">
                      <a:solidFill>
                        <a:srgbClr val="000000"/>
                      </a:solidFill>
                      <a:prstDash val="solid"/>
                    </a:lnL>
                    <a:lnR w="5760">
                      <a:solidFill>
                        <a:srgbClr val="000000"/>
                      </a:solidFill>
                      <a:prstDash val="solid"/>
                    </a:lnR>
                    <a:lnT w="5760">
                      <a:solidFill>
                        <a:srgbClr val="000000"/>
                      </a:solidFill>
                      <a:prstDash val="solid"/>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w="5760">
                      <a:solidFill>
                        <a:srgbClr val="000000"/>
                      </a:solidFill>
                      <a:prstDash val="solid"/>
                    </a:lnL>
                    <a:lnR>
                      <a:noFill/>
                    </a:lnR>
                    <a:lnT w="5760">
                      <a:solidFill>
                        <a:srgbClr val="000000"/>
                      </a:solidFill>
                      <a:prstDash val="solid"/>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-1/3</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1/3</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a:noFill/>
                    </a:lnR>
                    <a:lnT w="5760">
                      <a:solidFill>
                        <a:srgbClr val="000000"/>
                      </a:solidFill>
                      <a:prstDash val="solid"/>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-2/3</a:t>
                      </a:r>
                      <a:endParaRPr b="0" lang="it-IT" sz="1600" spc="-1" strike="noStrike">
                        <a:solidFill>
                          <a:srgbClr val="000000"/>
                        </a:solidFill>
                        <a:latin typeface="Arial"/>
                      </a:endParaRPr>
                    </a:p>
                  </a:txBody>
                  <a:tcPr anchor="t" marL="44280" marR="44280">
                    <a:lnL>
                      <a:noFill/>
                    </a:lnL>
                    <a:lnR w="5760">
                      <a:solidFill>
                        <a:srgbClr val="000000"/>
                      </a:solidFill>
                      <a:prstDash val="solid"/>
                    </a:lnR>
                    <a:lnT w="5760">
                      <a:solidFill>
                        <a:srgbClr val="000000"/>
                      </a:solidFill>
                      <a:prstDash val="solid"/>
                    </a:lnT>
                    <a:lnB>
                      <a:noFill/>
                    </a:lnB>
                    <a:noFill/>
                  </a:tcPr>
                </a:tc>
              </a:tr>
              <a:tr h="371520">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6</a:t>
                      </a:r>
                      <a:endParaRPr b="0" lang="it-IT" sz="1600" spc="-1" strike="noStrike">
                        <a:solidFill>
                          <a:srgbClr val="000000"/>
                        </a:solidFill>
                        <a:latin typeface="Arial"/>
                      </a:endParaRPr>
                    </a:p>
                  </a:txBody>
                  <a:tcPr anchor="t" marL="44280" marR="44280">
                    <a:lnL w="5760">
                      <a:solidFill>
                        <a:srgbClr val="000000"/>
                      </a:solidFill>
                      <a:prstDash val="solid"/>
                    </a:lnL>
                    <a:lnR w="5760">
                      <a:solidFill>
                        <a:srgbClr val="000000"/>
                      </a:solidFill>
                      <a:prstDash val="solid"/>
                    </a:lnR>
                    <a:lnT>
                      <a:noFill/>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w="5760">
                      <a:solidFill>
                        <a:srgbClr val="000000"/>
                      </a:solidFill>
                      <a:prstDash val="solid"/>
                    </a:lnL>
                    <a:lnR>
                      <a:noFill/>
                    </a:lnR>
                    <a:lnT>
                      <a:noFill/>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2</a:t>
                      </a:r>
                      <a:endParaRPr b="0" lang="it-IT" sz="1600" spc="-1" strike="noStrike">
                        <a:solidFill>
                          <a:srgbClr val="000000"/>
                        </a:solidFill>
                        <a:latin typeface="Arial"/>
                      </a:endParaRPr>
                    </a:p>
                  </a:txBody>
                  <a:tcPr anchor="t" marL="44280" marR="44280">
                    <a:lnL>
                      <a:noFill/>
                    </a:lnL>
                    <a:lnR>
                      <a:noFill/>
                    </a:lnR>
                    <a:lnT>
                      <a:noFill/>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a:noFill/>
                    </a:lnR>
                    <a:lnT>
                      <a:noFill/>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a:noFill/>
                    </a:lnR>
                    <a:lnT>
                      <a:noFill/>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a:noFill/>
                    </a:lnL>
                    <a:lnR>
                      <a:noFill/>
                    </a:lnR>
                    <a:lnT>
                      <a:noFill/>
                    </a:lnT>
                    <a:lnB>
                      <a:noFill/>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a:noFill/>
                    </a:lnL>
                    <a:lnR w="5760">
                      <a:solidFill>
                        <a:srgbClr val="000000"/>
                      </a:solidFill>
                      <a:prstDash val="solid"/>
                    </a:lnR>
                    <a:lnT>
                      <a:noFill/>
                    </a:lnT>
                    <a:lnB>
                      <a:noFill/>
                    </a:lnB>
                    <a:noFill/>
                  </a:tcPr>
                </a:tc>
              </a:tr>
              <a:tr h="371520">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13/3</a:t>
                      </a:r>
                      <a:endParaRPr b="0" lang="it-IT" sz="1600" spc="-1" strike="noStrike">
                        <a:solidFill>
                          <a:srgbClr val="000000"/>
                        </a:solidFill>
                        <a:latin typeface="Arial"/>
                      </a:endParaRPr>
                    </a:p>
                  </a:txBody>
                  <a:tcPr anchor="t" marL="44280" marR="44280">
                    <a:lnL w="5760">
                      <a:solidFill>
                        <a:srgbClr val="000000"/>
                      </a:solidFill>
                      <a:prstDash val="solid"/>
                    </a:lnL>
                    <a:lnR w="5760">
                      <a:solidFill>
                        <a:srgbClr val="000000"/>
                      </a:solidFill>
                      <a:prstDash val="solid"/>
                    </a:lnR>
                    <a:lnT>
                      <a:noFill/>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w="5760">
                      <a:solidFill>
                        <a:srgbClr val="000000"/>
                      </a:solidFill>
                      <a:prstDash val="solid"/>
                    </a:lnL>
                    <a:lnR>
                      <a:noFill/>
                    </a:lnR>
                    <a:lnT>
                      <a:noFill/>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2/3</a:t>
                      </a:r>
                      <a:endParaRPr b="0" lang="it-IT" sz="1600" spc="-1" strike="noStrike">
                        <a:solidFill>
                          <a:srgbClr val="000000"/>
                        </a:solidFill>
                        <a:latin typeface="Arial"/>
                      </a:endParaRPr>
                    </a:p>
                  </a:txBody>
                  <a:tcPr anchor="t" marL="44280" marR="44280">
                    <a:lnL>
                      <a:noFill/>
                    </a:lnL>
                    <a:lnR>
                      <a:noFill/>
                    </a:lnR>
                    <a:lnT>
                      <a:noFill/>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a:t>
                      </a:r>
                      <a:endParaRPr b="0" lang="it-IT" sz="1600" spc="-1" strike="noStrike">
                        <a:solidFill>
                          <a:srgbClr val="000000"/>
                        </a:solidFill>
                        <a:latin typeface="Arial"/>
                      </a:endParaRPr>
                    </a:p>
                  </a:txBody>
                  <a:tcPr anchor="t" marL="44280" marR="44280">
                    <a:lnL>
                      <a:noFill/>
                    </a:lnL>
                    <a:lnR>
                      <a:noFill/>
                    </a:lnR>
                    <a:lnT>
                      <a:noFill/>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1/3</a:t>
                      </a:r>
                      <a:endParaRPr b="0" lang="it-IT" sz="1600" spc="-1" strike="noStrike">
                        <a:solidFill>
                          <a:srgbClr val="000000"/>
                        </a:solidFill>
                        <a:latin typeface="Arial"/>
                      </a:endParaRPr>
                    </a:p>
                  </a:txBody>
                  <a:tcPr anchor="t" marL="44280" marR="44280">
                    <a:lnL>
                      <a:noFill/>
                    </a:lnL>
                    <a:lnR>
                      <a:noFill/>
                    </a:lnR>
                    <a:lnT>
                      <a:noFill/>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0</a:t>
                      </a:r>
                      <a:endParaRPr b="0" lang="it-IT" sz="1600" spc="-1" strike="noStrike">
                        <a:solidFill>
                          <a:srgbClr val="000000"/>
                        </a:solidFill>
                        <a:latin typeface="Arial"/>
                      </a:endParaRPr>
                    </a:p>
                  </a:txBody>
                  <a:tcPr anchor="t" marL="44280" marR="44280">
                    <a:lnL>
                      <a:noFill/>
                    </a:lnL>
                    <a:lnR>
                      <a:noFill/>
                    </a:lnR>
                    <a:lnT>
                      <a:noFill/>
                    </a:lnT>
                    <a:lnB w="5760">
                      <a:solidFill>
                        <a:srgbClr val="000000"/>
                      </a:solidFill>
                      <a:prstDash val="solid"/>
                    </a:lnB>
                    <a:noFill/>
                  </a:tcPr>
                </a:tc>
                <a:tc>
                  <a:txBody>
                    <a:bodyPr lIns="44280" rIns="44280" tIns="0" bIns="0" anchor="t">
                      <a:noAutofit/>
                    </a:bodyPr>
                    <a:p>
                      <a:pPr algn="ctr">
                        <a:lnSpc>
                          <a:spcPct val="150000"/>
                        </a:lnSpc>
                        <a:tabLst>
                          <a:tab algn="l" pos="0"/>
                          <a:tab algn="l" pos="457200"/>
                          <a:tab algn="l" pos="96192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imes New Roman"/>
                        </a:rPr>
                        <a:t>1/3</a:t>
                      </a:r>
                      <a:endParaRPr b="0" lang="it-IT" sz="1600" spc="-1" strike="noStrike">
                        <a:solidFill>
                          <a:srgbClr val="000000"/>
                        </a:solidFill>
                        <a:latin typeface="Arial"/>
                      </a:endParaRPr>
                    </a:p>
                  </a:txBody>
                  <a:tcPr anchor="t" marL="44280" marR="44280">
                    <a:lnL>
                      <a:noFill/>
                    </a:lnL>
                    <a:lnR w="5760">
                      <a:solidFill>
                        <a:srgbClr val="000000"/>
                      </a:solidFill>
                      <a:prstDash val="solid"/>
                    </a:lnR>
                    <a:lnT>
                      <a:noFill/>
                    </a:lnT>
                    <a:lnB w="5760">
                      <a:solidFill>
                        <a:srgbClr val="000000"/>
                      </a:solidFill>
                      <a:prstDash val="solid"/>
                    </a:lnB>
                    <a:noFill/>
                  </a:tcPr>
                </a:tc>
              </a:tr>
            </a:tbl>
          </a:graphicData>
        </a:graphic>
      </p:graphicFrame>
      <p:graphicFrame>
        <p:nvGraphicFramePr>
          <p:cNvPr id="223" name="Object 14"/>
          <p:cNvGraphicFramePr/>
          <p:nvPr/>
        </p:nvGraphicFramePr>
        <p:xfrm>
          <a:off x="0" y="0"/>
          <a:ext cx="1266840" cy="371520"/>
        </p:xfrm>
        <a:graphic>
          <a:graphicData uri="http://schemas.openxmlformats.org/presentationml/2006/ole">
            <p:oleObj r:id="rId1" spid="">
              <p:embed/>
            </p:oleObj>
          </a:graphicData>
        </a:graphic>
      </p:graphicFrame>
      <p:graphicFrame>
        <p:nvGraphicFramePr>
          <p:cNvPr id="224" name="Object 13"/>
          <p:cNvGraphicFramePr/>
          <p:nvPr/>
        </p:nvGraphicFramePr>
        <p:xfrm>
          <a:off x="0" y="0"/>
          <a:ext cx="295200" cy="399960"/>
        </p:xfrm>
        <a:graphic>
          <a:graphicData uri="http://schemas.openxmlformats.org/presentationml/2006/ole">
            <p:oleObj r:id="rId2" spid="">
              <p:embed/>
            </p:oleObj>
          </a:graphicData>
        </a:graphic>
      </p:graphicFrame>
      <p:graphicFrame>
        <p:nvGraphicFramePr>
          <p:cNvPr id="225" name="Object 12"/>
          <p:cNvGraphicFramePr/>
          <p:nvPr/>
        </p:nvGraphicFramePr>
        <p:xfrm>
          <a:off x="0" y="0"/>
          <a:ext cx="1695600" cy="419040"/>
        </p:xfrm>
        <a:graphic>
          <a:graphicData uri="http://schemas.openxmlformats.org/presentationml/2006/ole">
            <p:oleObj r:id="rId3" spid="">
              <p:embed/>
            </p:oleObj>
          </a:graphicData>
        </a:graphic>
      </p:graphicFrame>
      <p:graphicFrame>
        <p:nvGraphicFramePr>
          <p:cNvPr id="226" name="Object 11"/>
          <p:cNvGraphicFramePr/>
          <p:nvPr/>
        </p:nvGraphicFramePr>
        <p:xfrm>
          <a:off x="0" y="0"/>
          <a:ext cx="828720" cy="552600"/>
        </p:xfrm>
        <a:graphic>
          <a:graphicData uri="http://schemas.openxmlformats.org/presentationml/2006/ole">
            <p:oleObj r:id="rId4" spid="">
              <p:embed/>
            </p:oleObj>
          </a:graphicData>
        </a:graphic>
      </p:graphicFrame>
      <p:graphicFrame>
        <p:nvGraphicFramePr>
          <p:cNvPr id="227" name="Object 10"/>
          <p:cNvGraphicFramePr/>
          <p:nvPr/>
        </p:nvGraphicFramePr>
        <p:xfrm>
          <a:off x="0" y="0"/>
          <a:ext cx="324000" cy="419040"/>
        </p:xfrm>
        <a:graphic>
          <a:graphicData uri="http://schemas.openxmlformats.org/presentationml/2006/ole">
            <p:oleObj r:id="rId5" spid="">
              <p:embed/>
            </p:oleObj>
          </a:graphicData>
        </a:graphic>
      </p:graphicFrame>
      <p:graphicFrame>
        <p:nvGraphicFramePr>
          <p:cNvPr id="228" name="Object 9"/>
          <p:cNvGraphicFramePr/>
          <p:nvPr/>
        </p:nvGraphicFramePr>
        <p:xfrm>
          <a:off x="0" y="0"/>
          <a:ext cx="114480" cy="219240"/>
        </p:xfrm>
        <a:graphic>
          <a:graphicData uri="http://schemas.openxmlformats.org/presentationml/2006/ole">
            <p:oleObj r:id="rId6" spid="">
              <p:embed/>
            </p:oleObj>
          </a:graphicData>
        </a:graphic>
      </p:graphicFrame>
      <p:graphicFrame>
        <p:nvGraphicFramePr>
          <p:cNvPr id="229" name="Object 8"/>
          <p:cNvGraphicFramePr/>
          <p:nvPr/>
        </p:nvGraphicFramePr>
        <p:xfrm>
          <a:off x="0" y="0"/>
          <a:ext cx="923760" cy="495360"/>
        </p:xfrm>
        <a:graphic>
          <a:graphicData uri="http://schemas.openxmlformats.org/presentationml/2006/ole">
            <p:oleObj r:id="rId7" spid="">
              <p:embed/>
            </p:oleObj>
          </a:graphicData>
        </a:graphic>
      </p:graphicFrame>
      <p:graphicFrame>
        <p:nvGraphicFramePr>
          <p:cNvPr id="230" name="Object 7"/>
          <p:cNvGraphicFramePr/>
          <p:nvPr/>
        </p:nvGraphicFramePr>
        <p:xfrm>
          <a:off x="0" y="0"/>
          <a:ext cx="3695760" cy="990720"/>
        </p:xfrm>
        <a:graphic>
          <a:graphicData uri="http://schemas.openxmlformats.org/presentationml/2006/ole">
            <p:oleObj r:id="rId8" spid="">
              <p:embed/>
            </p:oleObj>
          </a:graphicData>
        </a:graphic>
      </p:graphicFrame>
      <p:sp>
        <p:nvSpPr>
          <p:cNvPr id="231" name="CasellaDiTesto 21"/>
          <p:cNvSpPr/>
          <p:nvPr/>
        </p:nvSpPr>
        <p:spPr>
          <a:xfrm>
            <a:off x="539640" y="3065400"/>
            <a:ext cx="71928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600" spc="-1" strike="noStrike">
                <a:solidFill>
                  <a:srgbClr val="000000"/>
                </a:solidFill>
                <a:latin typeface="Calibri"/>
              </a:rPr>
              <a:t>M</a:t>
            </a:r>
            <a:r>
              <a:rPr b="0" lang="it-IT" sz="1600" spc="-1" strike="noStrike" baseline="30000">
                <a:solidFill>
                  <a:srgbClr val="000000"/>
                </a:solidFill>
                <a:latin typeface="Calibri"/>
              </a:rPr>
              <a:t>(2)</a:t>
            </a:r>
            <a:r>
              <a:rPr b="0" lang="it-IT" sz="1600" spc="-1" strike="noStrike">
                <a:solidFill>
                  <a:srgbClr val="000000"/>
                </a:solidFill>
                <a:latin typeface="Calibri"/>
              </a:rPr>
              <a:t> =</a:t>
            </a:r>
            <a:endParaRPr b="0" lang="it-IT" sz="1600" spc="-1" strike="noStrike">
              <a:solidFill>
                <a:srgbClr val="000000"/>
              </a:solidFill>
              <a:latin typeface="Arial"/>
            </a:endParaRPr>
          </a:p>
        </p:txBody>
      </p:sp>
      <p:graphicFrame>
        <p:nvGraphicFramePr>
          <p:cNvPr id="232" name="Object 15"/>
          <p:cNvGraphicFramePr/>
          <p:nvPr/>
        </p:nvGraphicFramePr>
        <p:xfrm>
          <a:off x="5157720" y="2565360"/>
          <a:ext cx="1359000" cy="914400"/>
        </p:xfrm>
        <a:graphic>
          <a:graphicData uri="http://schemas.openxmlformats.org/presentationml/2006/ole">
            <p:oleObj r:id="rId9" spid="">
              <p:embed/>
            </p:oleObj>
          </a:graphicData>
        </a:graphic>
      </p:graphicFrame>
      <p:graphicFrame>
        <p:nvGraphicFramePr>
          <p:cNvPr id="233" name="Object 16"/>
          <p:cNvGraphicFramePr/>
          <p:nvPr/>
        </p:nvGraphicFramePr>
        <p:xfrm>
          <a:off x="6742080" y="2565360"/>
          <a:ext cx="1359000" cy="914400"/>
        </p:xfrm>
        <a:graphic>
          <a:graphicData uri="http://schemas.openxmlformats.org/presentationml/2006/ole">
            <p:oleObj r:id="rId10" spid="">
              <p:embed/>
            </p:oleObj>
          </a:graphicData>
        </a:graphic>
      </p:graphicFrame>
      <p:graphicFrame>
        <p:nvGraphicFramePr>
          <p:cNvPr id="234" name="Object 17"/>
          <p:cNvGraphicFramePr/>
          <p:nvPr/>
        </p:nvGraphicFramePr>
        <p:xfrm>
          <a:off x="5214960" y="3746520"/>
          <a:ext cx="1384200" cy="317520"/>
        </p:xfrm>
        <a:graphic>
          <a:graphicData uri="http://schemas.openxmlformats.org/presentationml/2006/ole">
            <p:oleObj r:id="rId11" spid="">
              <p:embed/>
            </p:oleObj>
          </a:graphicData>
        </a:graphic>
      </p:graphicFrame>
      <p:graphicFrame>
        <p:nvGraphicFramePr>
          <p:cNvPr id="235" name="Object 18"/>
          <p:cNvGraphicFramePr/>
          <p:nvPr/>
        </p:nvGraphicFramePr>
        <p:xfrm>
          <a:off x="6872400" y="3716280"/>
          <a:ext cx="1218960" cy="317520"/>
        </p:xfrm>
        <a:graphic>
          <a:graphicData uri="http://schemas.openxmlformats.org/presentationml/2006/ole">
            <p:oleObj r:id="rId12" spid="">
              <p:embed/>
            </p:oleObj>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IL METODO DEL SIMPLESSO IN FORMA MATRICIALE</a:t>
            </a:r>
            <a:endParaRPr b="1" lang="it-IT" sz="2000" spc="-1" strike="noStrike">
              <a:solidFill>
                <a:srgbClr val="000000"/>
              </a:solidFill>
              <a:latin typeface="Tahoma"/>
            </a:endParaRPr>
          </a:p>
        </p:txBody>
      </p:sp>
      <p:sp>
        <p:nvSpPr>
          <p:cNvPr id="55" name=""/>
          <p:cNvSpPr txBox="1"/>
          <p:nvPr/>
        </p:nvSpPr>
        <p:spPr>
          <a:xfrm>
            <a:off x="468360" y="1825560"/>
            <a:ext cx="8229600" cy="4340160"/>
          </a:xfrm>
          <a:prstGeom prst="rect">
            <a:avLst/>
          </a:prstGeom>
          <a:noFill/>
          <a:ln w="0">
            <a:noFill/>
          </a:ln>
        </p:spPr>
        <p:txBody>
          <a:bodyPr anchor="t">
            <a:normAutofit/>
          </a:bodyPr>
          <a:p>
            <a:pPr>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In questa lezione si illustra come i passi del Simplesso possono essere effettuati considerando il Tableau in forma matriciale.</a:t>
            </a:r>
            <a:endParaRPr b="0" lang="it-IT" sz="1600" spc="-1" strike="noStrike">
              <a:solidFill>
                <a:srgbClr val="000000"/>
              </a:solidFill>
              <a:latin typeface="Calibri"/>
            </a:endParaRPr>
          </a:p>
          <a:p>
            <a:pPr>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Questo metterà in evidenza l’espressione di alcune quantità fondamentali per la successiva analisi di post-ottimalità e per la teoria della dualità .</a:t>
            </a: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IL METODO DEL SIMPLESSO IN FORMA MATRICIALE</a:t>
            </a:r>
            <a:endParaRPr b="1" lang="it-IT" sz="2000" spc="-1" strike="noStrike">
              <a:solidFill>
                <a:srgbClr val="000000"/>
              </a:solidFill>
              <a:latin typeface="Tahoma"/>
            </a:endParaRPr>
          </a:p>
        </p:txBody>
      </p:sp>
      <p:sp>
        <p:nvSpPr>
          <p:cNvPr id="57" name=""/>
          <p:cNvSpPr txBox="1"/>
          <p:nvPr/>
        </p:nvSpPr>
        <p:spPr>
          <a:xfrm>
            <a:off x="468360" y="18255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Tutti i passi del metodo del simplesso sono in genere implementati in modo più efficiente aggiornando iterazione dopo iterazione solo le quantità necessarie al calcolo della soluzione di base ed alla verifica di ottimalità.</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Queste quantità corrispondono alla sequenza degli indici delle variabili in base ed alla matrice di base (o meglio alla sua inversa).</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Per questo analizziamo il metodo del simplesso su tableau in forma matriciale.</a:t>
            </a: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METODO DEL SIMPLESSO IN FORMA MATRICIALE</a:t>
            </a:r>
            <a:endParaRPr b="1" lang="it-IT" sz="2000" spc="-1" strike="noStrike">
              <a:solidFill>
                <a:srgbClr val="000000"/>
              </a:solidFill>
              <a:latin typeface="Tahoma"/>
            </a:endParaRPr>
          </a:p>
        </p:txBody>
      </p:sp>
      <p:sp>
        <p:nvSpPr>
          <p:cNvPr id="59"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Consideriamo il tableau iniziale per un problema di mix ottimo di produzione: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Vogliamo determinare da quali valori sarà formato il tableau corrispondente dopo alcune operazione di pivot, ovvero dopo più cambi di base. Supponiamo di effettuare almeno </a:t>
            </a:r>
            <a:r>
              <a:rPr b="0" i="1" lang="it-IT" sz="1600" spc="-1" strike="noStrike">
                <a:solidFill>
                  <a:srgbClr val="000000"/>
                </a:solidFill>
                <a:latin typeface="Calibri"/>
              </a:rPr>
              <a:t>m</a:t>
            </a:r>
            <a:r>
              <a:rPr b="0" lang="it-IT" sz="1600" spc="-1" strike="noStrike">
                <a:solidFill>
                  <a:srgbClr val="000000"/>
                </a:solidFill>
                <a:latin typeface="Calibri"/>
              </a:rPr>
              <a:t> iterazioni del simplesso e sostituire tutte le variabili di base.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graphicFrame>
        <p:nvGraphicFramePr>
          <p:cNvPr id="60" name=""/>
          <p:cNvGraphicFramePr/>
          <p:nvPr/>
        </p:nvGraphicFramePr>
        <p:xfrm>
          <a:off x="2340000" y="2997360"/>
          <a:ext cx="4319640" cy="1368360"/>
        </p:xfrm>
        <a:graphic>
          <a:graphicData uri="http://schemas.openxmlformats.org/drawingml/2006/table">
            <a:tbl>
              <a:tblPr/>
              <a:tblGrid>
                <a:gridCol w="1432440"/>
                <a:gridCol w="216000"/>
                <a:gridCol w="803520"/>
                <a:gridCol w="534240"/>
                <a:gridCol w="711720"/>
                <a:gridCol w="621720"/>
              </a:tblGrid>
              <a:tr h="341280">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a:noFill/>
                    </a:lnR>
                    <a:lnT w="5760">
                      <a:solidFill>
                        <a:srgbClr val="000000"/>
                      </a:solidFill>
                      <a:prstDash val="solid"/>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w="5760">
                      <a:solidFill>
                        <a:srgbClr val="000000"/>
                      </a:solidFill>
                      <a:prstDash val="solid"/>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w="5760">
                      <a:solidFill>
                        <a:srgbClr val="000000"/>
                      </a:solidFill>
                      <a:prstDash val="solid"/>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w="5760">
                      <a:solidFill>
                        <a:srgbClr val="000000"/>
                      </a:solidFill>
                      <a:prstDash val="solid"/>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w="5760">
                      <a:solidFill>
                        <a:srgbClr val="000000"/>
                      </a:solidFill>
                      <a:prstDash val="solid"/>
                    </a:lnR>
                    <a:lnT w="5760">
                      <a:solidFill>
                        <a:srgbClr val="000000"/>
                      </a:solidFill>
                      <a:prstDash val="solid"/>
                    </a:lnT>
                    <a:lnB w="5760">
                      <a:solidFill>
                        <a:srgbClr val="000000"/>
                      </a:solidFill>
                      <a:prstDash val="solid"/>
                    </a:lnB>
                    <a:noFill/>
                  </a:tcPr>
                </a:tc>
              </a:tr>
              <a:tr h="342720">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w="5760">
                      <a:solidFill>
                        <a:srgbClr val="000000"/>
                      </a:solidFill>
                      <a:prstDash val="solid"/>
                    </a:lnR>
                    <a:lnT w="5760">
                      <a:solidFill>
                        <a:srgbClr val="000000"/>
                      </a:solidFill>
                      <a:prstDash val="solid"/>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a:noFill/>
                    </a:lnR>
                    <a:lnT w="5760">
                      <a:solidFill>
                        <a:srgbClr val="000000"/>
                      </a:solidFill>
                      <a:prstDash val="solid"/>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w="5760">
                      <a:solidFill>
                        <a:srgbClr val="000000"/>
                      </a:solidFill>
                      <a:prstDash val="solid"/>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w="5760">
                      <a:solidFill>
                        <a:srgbClr val="000000"/>
                      </a:solidFill>
                      <a:prstDash val="solid"/>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w="5760">
                      <a:solidFill>
                        <a:srgbClr val="000000"/>
                      </a:solidFill>
                      <a:prstDash val="solid"/>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w="5760">
                      <a:solidFill>
                        <a:srgbClr val="000000"/>
                      </a:solidFill>
                      <a:prstDash val="solid"/>
                    </a:lnR>
                    <a:lnT w="5760">
                      <a:solidFill>
                        <a:srgbClr val="000000"/>
                      </a:solidFill>
                      <a:prstDash val="solid"/>
                    </a:lnT>
                    <a:lnB>
                      <a:noFill/>
                    </a:lnB>
                    <a:noFill/>
                  </a:tcPr>
                </a:tc>
              </a:tr>
              <a:tr h="341280">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w="5760">
                      <a:solidFill>
                        <a:srgbClr val="000000"/>
                      </a:solidFill>
                      <a:prstDash val="solid"/>
                    </a:lnR>
                    <a:lnT>
                      <a:noFill/>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a:noFill/>
                    </a:lnR>
                    <a:lnT>
                      <a:noFill/>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a:noFill/>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a:noFill/>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a:noFill/>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w="5760">
                      <a:solidFill>
                        <a:srgbClr val="000000"/>
                      </a:solidFill>
                      <a:prstDash val="solid"/>
                    </a:lnR>
                    <a:lnT>
                      <a:noFill/>
                    </a:lnT>
                    <a:lnB>
                      <a:noFill/>
                    </a:lnB>
                    <a:noFill/>
                  </a:tcPr>
                </a:tc>
              </a:tr>
              <a:tr h="343080">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w="5760">
                      <a:solidFill>
                        <a:srgbClr val="000000"/>
                      </a:solidFill>
                      <a:prstDash val="solid"/>
                    </a:lnR>
                    <a:lnT>
                      <a:noFill/>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a:noFill/>
                    </a:lnR>
                    <a:lnT>
                      <a:noFill/>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a:noFill/>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a:noFill/>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a:noFill/>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w="5760">
                      <a:solidFill>
                        <a:srgbClr val="000000"/>
                      </a:solidFill>
                      <a:prstDash val="solid"/>
                    </a:lnR>
                    <a:lnT>
                      <a:noFill/>
                    </a:lnT>
                    <a:lnB w="5760">
                      <a:solidFill>
                        <a:srgbClr val="000000"/>
                      </a:solidFill>
                      <a:prstDash val="solid"/>
                    </a:lnB>
                    <a:noFill/>
                  </a:tcPr>
                </a:tc>
              </a:tr>
            </a:tbl>
          </a:graphicData>
        </a:graphic>
      </p:graphicFrame>
      <p:graphicFrame>
        <p:nvGraphicFramePr>
          <p:cNvPr id="61" name="Object 3"/>
          <p:cNvGraphicFramePr/>
          <p:nvPr/>
        </p:nvGraphicFramePr>
        <p:xfrm>
          <a:off x="2981160" y="3112920"/>
          <a:ext cx="279720" cy="216000"/>
        </p:xfrm>
        <a:graphic>
          <a:graphicData uri="http://schemas.openxmlformats.org/presentationml/2006/ole">
            <p:oleObj r:id="rId1" spid="">
              <p:embed/>
            </p:oleObj>
          </a:graphicData>
        </a:graphic>
      </p:graphicFrame>
      <p:graphicFrame>
        <p:nvGraphicFramePr>
          <p:cNvPr id="62" name="Object 4"/>
          <p:cNvGraphicFramePr/>
          <p:nvPr/>
        </p:nvGraphicFramePr>
        <p:xfrm>
          <a:off x="5508720" y="3086280"/>
          <a:ext cx="215640" cy="253800"/>
        </p:xfrm>
        <a:graphic>
          <a:graphicData uri="http://schemas.openxmlformats.org/presentationml/2006/ole">
            <p:oleObj r:id="rId2" spid="">
              <p:embed/>
            </p:oleObj>
          </a:graphicData>
        </a:graphic>
      </p:graphicFrame>
      <p:graphicFrame>
        <p:nvGraphicFramePr>
          <p:cNvPr id="63" name="Object 5"/>
          <p:cNvGraphicFramePr/>
          <p:nvPr/>
        </p:nvGraphicFramePr>
        <p:xfrm>
          <a:off x="4025880" y="3094200"/>
          <a:ext cx="330120" cy="253800"/>
        </p:xfrm>
        <a:graphic>
          <a:graphicData uri="http://schemas.openxmlformats.org/presentationml/2006/ole">
            <p:oleObj r:id="rId3" spid="">
              <p:embed/>
            </p:oleObj>
          </a:graphicData>
        </a:graphic>
      </p:graphicFrame>
      <p:graphicFrame>
        <p:nvGraphicFramePr>
          <p:cNvPr id="64" name="Object 6"/>
          <p:cNvGraphicFramePr/>
          <p:nvPr/>
        </p:nvGraphicFramePr>
        <p:xfrm>
          <a:off x="2976480" y="3865680"/>
          <a:ext cx="152640" cy="203040"/>
        </p:xfrm>
        <a:graphic>
          <a:graphicData uri="http://schemas.openxmlformats.org/presentationml/2006/ole">
            <p:oleObj r:id="rId4" spid="">
              <p:embed/>
            </p:oleObj>
          </a:graphicData>
        </a:graphic>
      </p:graphicFrame>
      <p:graphicFrame>
        <p:nvGraphicFramePr>
          <p:cNvPr id="65" name="Object 7"/>
          <p:cNvGraphicFramePr/>
          <p:nvPr/>
        </p:nvGraphicFramePr>
        <p:xfrm>
          <a:off x="5508720" y="3865680"/>
          <a:ext cx="215640" cy="279360"/>
        </p:xfrm>
        <a:graphic>
          <a:graphicData uri="http://schemas.openxmlformats.org/presentationml/2006/ole">
            <p:oleObj r:id="rId5" spid="">
              <p:embed/>
            </p:oleObj>
          </a:graphicData>
        </a:graphic>
      </p:graphicFrame>
      <p:graphicFrame>
        <p:nvGraphicFramePr>
          <p:cNvPr id="66" name="Object 8"/>
          <p:cNvGraphicFramePr/>
          <p:nvPr/>
        </p:nvGraphicFramePr>
        <p:xfrm>
          <a:off x="4122720" y="3871800"/>
          <a:ext cx="203040" cy="190440"/>
        </p:xfrm>
        <a:graphic>
          <a:graphicData uri="http://schemas.openxmlformats.org/presentationml/2006/ole">
            <p:oleObj r:id="rId6" spid="">
              <p:embed/>
            </p:oleObj>
          </a:graphicData>
        </a:graphic>
      </p:graphicFrame>
      <p:sp>
        <p:nvSpPr>
          <p:cNvPr id="67" name="Rettangolo 12"/>
          <p:cNvSpPr/>
          <p:nvPr/>
        </p:nvSpPr>
        <p:spPr>
          <a:xfrm>
            <a:off x="5364000" y="2565360"/>
            <a:ext cx="432000" cy="358920"/>
          </a:xfrm>
          <a:prstGeom prst="rect">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68" name="CasellaDiTesto 13"/>
          <p:cNvSpPr/>
          <p:nvPr/>
        </p:nvSpPr>
        <p:spPr>
          <a:xfrm>
            <a:off x="6732720" y="2449440"/>
            <a:ext cx="2303280" cy="58140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1f497d"/>
                </a:solidFill>
                <a:latin typeface="Calibri"/>
              </a:rPr>
              <a:t>Variabili slack, in base all’inizializzazione</a:t>
            </a:r>
            <a:endParaRPr b="0" lang="it-IT" sz="1600" spc="-1" strike="noStrike">
              <a:solidFill>
                <a:srgbClr val="000000"/>
              </a:solidFill>
              <a:latin typeface="Arial"/>
            </a:endParaRPr>
          </a:p>
        </p:txBody>
      </p:sp>
      <p:cxnSp>
        <p:nvCxnSpPr>
          <p:cNvPr id="69" name="Connettore 2 15"/>
          <p:cNvCxnSpPr>
            <a:stCxn id="68" idx="1"/>
            <a:endCxn id="67" idx="3"/>
          </p:cNvCxnSpPr>
          <p:nvPr/>
        </p:nvCxnSpPr>
        <p:spPr>
          <a:xfrm flipH="1">
            <a:off x="5795640" y="2741760"/>
            <a:ext cx="937440" cy="3600"/>
          </a:xfrm>
          <a:prstGeom prst="straightConnector1">
            <a:avLst/>
          </a:prstGeom>
          <a:ln w="9360">
            <a:solidFill>
              <a:srgbClr val="4a7ebb"/>
            </a:solidFill>
            <a:miter/>
            <a:tailEnd len="med" type="arrow" w="med"/>
          </a:ln>
        </p:spPr>
      </p:cxnSp>
      <p:graphicFrame>
        <p:nvGraphicFramePr>
          <p:cNvPr id="70" name="Object 9"/>
          <p:cNvGraphicFramePr/>
          <p:nvPr/>
        </p:nvGraphicFramePr>
        <p:xfrm>
          <a:off x="4178160" y="2616120"/>
          <a:ext cx="139680" cy="152640"/>
        </p:xfrm>
        <a:graphic>
          <a:graphicData uri="http://schemas.openxmlformats.org/presentationml/2006/ole">
            <p:oleObj r:id="rId7" spid="">
              <p:embed/>
            </p:oleObj>
          </a:graphicData>
        </a:graphic>
      </p:graphicFrame>
      <p:graphicFrame>
        <p:nvGraphicFramePr>
          <p:cNvPr id="71" name="Object 10"/>
          <p:cNvGraphicFramePr/>
          <p:nvPr/>
        </p:nvGraphicFramePr>
        <p:xfrm>
          <a:off x="5477040" y="2573280"/>
          <a:ext cx="203040" cy="279360"/>
        </p:xfrm>
        <a:graphic>
          <a:graphicData uri="http://schemas.openxmlformats.org/presentationml/2006/ole">
            <p:oleObj r:id="rId8" spid="">
              <p:embed/>
            </p:oleObj>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METODO DEL SIMPLESSO IN FORMA MATRICIALE</a:t>
            </a:r>
            <a:endParaRPr b="1" lang="it-IT" sz="2000" spc="-1" strike="noStrike">
              <a:solidFill>
                <a:srgbClr val="000000"/>
              </a:solidFill>
              <a:latin typeface="Tahoma"/>
            </a:endParaRPr>
          </a:p>
        </p:txBody>
      </p:sp>
      <p:sp>
        <p:nvSpPr>
          <p:cNvPr id="73"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In generale partizionando matrici e vettori in indici di base e non di base un qualsiasi problema di P.L. può essere riscritto nella seguente forma:</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Vogliamo determinare da quali valori sarà formato il tableau corrispondente dopo le operazione di pivot, ovvero dopo alcuni cambi di base. </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graphicFrame>
        <p:nvGraphicFramePr>
          <p:cNvPr id="74" name="Object 4"/>
          <p:cNvGraphicFramePr/>
          <p:nvPr/>
        </p:nvGraphicFramePr>
        <p:xfrm>
          <a:off x="3094200" y="2565360"/>
          <a:ext cx="2724120" cy="137160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METODO DEL SIMPLESSO IN FORMA MATRICIALE</a:t>
            </a:r>
            <a:endParaRPr b="1" lang="it-IT" sz="2000" spc="-1" strike="noStrike">
              <a:solidFill>
                <a:srgbClr val="000000"/>
              </a:solidFill>
              <a:latin typeface="Tahoma"/>
            </a:endParaRPr>
          </a:p>
        </p:txBody>
      </p:sp>
      <p:sp>
        <p:nvSpPr>
          <p:cNvPr id="76"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Siano </a:t>
            </a:r>
            <a:r>
              <a:rPr b="1" lang="it-IT" sz="1600" spc="-1" strike="noStrike">
                <a:solidFill>
                  <a:srgbClr val="000000"/>
                </a:solidFill>
                <a:latin typeface="Calibri"/>
              </a:rPr>
              <a:t>x</a:t>
            </a:r>
            <a:r>
              <a:rPr b="0" lang="it-IT" sz="1600" spc="-1" strike="noStrike" baseline="-25000">
                <a:solidFill>
                  <a:srgbClr val="000000"/>
                </a:solidFill>
                <a:latin typeface="Calibri"/>
              </a:rPr>
              <a:t>B</a:t>
            </a:r>
            <a:r>
              <a:rPr b="0" lang="it-IT" sz="1600" spc="-1" strike="noStrike">
                <a:solidFill>
                  <a:srgbClr val="000000"/>
                </a:solidFill>
                <a:latin typeface="Calibri"/>
              </a:rPr>
              <a:t> le </a:t>
            </a:r>
            <a:r>
              <a:rPr b="0" i="1" lang="it-IT" sz="1600" spc="-1" strike="noStrike">
                <a:solidFill>
                  <a:srgbClr val="000000"/>
                </a:solidFill>
                <a:latin typeface="Calibri"/>
              </a:rPr>
              <a:t>m</a:t>
            </a:r>
            <a:r>
              <a:rPr b="0" lang="it-IT" sz="1600" spc="-1" strike="noStrike">
                <a:solidFill>
                  <a:srgbClr val="000000"/>
                </a:solidFill>
                <a:latin typeface="Calibri"/>
              </a:rPr>
              <a:t> variabili entranti in base, </a:t>
            </a:r>
            <a:r>
              <a:rPr b="1" lang="it-IT" sz="1600" spc="-1" strike="noStrike">
                <a:solidFill>
                  <a:srgbClr val="000000"/>
                </a:solidFill>
                <a:latin typeface="Calibri"/>
              </a:rPr>
              <a:t>c</a:t>
            </a:r>
            <a:r>
              <a:rPr b="0" lang="it-IT" sz="1600" spc="-1" strike="noStrike" baseline="-25000">
                <a:solidFill>
                  <a:srgbClr val="000000"/>
                </a:solidFill>
                <a:latin typeface="Calibri"/>
              </a:rPr>
              <a:t>B</a:t>
            </a:r>
            <a:r>
              <a:rPr b="0" lang="it-IT" sz="1600" spc="-1" strike="noStrike">
                <a:solidFill>
                  <a:srgbClr val="000000"/>
                </a:solidFill>
                <a:latin typeface="Calibri"/>
              </a:rPr>
              <a:t> il vettore dei coefficienti della funzione obiettivo di tali variabili e </a:t>
            </a:r>
            <a:r>
              <a:rPr b="1" lang="it-IT" sz="1600" spc="-1" strike="noStrike">
                <a:solidFill>
                  <a:srgbClr val="000000"/>
                </a:solidFill>
                <a:latin typeface="Calibri"/>
              </a:rPr>
              <a:t>B</a:t>
            </a:r>
            <a:r>
              <a:rPr b="0" lang="it-IT" sz="1600" spc="-1" strike="noStrike">
                <a:solidFill>
                  <a:srgbClr val="000000"/>
                </a:solidFill>
                <a:latin typeface="Calibri"/>
              </a:rPr>
              <a:t> il minore della matrice dei vincoli tecnologici. Siano </a:t>
            </a:r>
            <a:r>
              <a:rPr b="1" lang="it-IT" sz="1600" spc="-1" strike="noStrike">
                <a:solidFill>
                  <a:srgbClr val="000000"/>
                </a:solidFill>
                <a:latin typeface="Calibri"/>
              </a:rPr>
              <a:t>c</a:t>
            </a:r>
            <a:r>
              <a:rPr b="0" lang="it-IT" sz="1600" spc="-1" strike="noStrike" baseline="-25000">
                <a:solidFill>
                  <a:srgbClr val="000000"/>
                </a:solidFill>
                <a:latin typeface="Calibri"/>
              </a:rPr>
              <a:t>N</a:t>
            </a:r>
            <a:r>
              <a:rPr b="0" lang="it-IT" sz="1600" spc="-1" strike="noStrike">
                <a:solidFill>
                  <a:srgbClr val="000000"/>
                </a:solidFill>
                <a:latin typeface="Calibri"/>
              </a:rPr>
              <a:t> e </a:t>
            </a:r>
            <a:r>
              <a:rPr b="1" lang="it-IT" sz="1600" spc="-1" strike="noStrike">
                <a:solidFill>
                  <a:srgbClr val="000000"/>
                </a:solidFill>
                <a:latin typeface="Calibri"/>
              </a:rPr>
              <a:t>N</a:t>
            </a:r>
            <a:r>
              <a:rPr b="0" lang="it-IT" sz="1600" spc="-1" strike="noStrike">
                <a:solidFill>
                  <a:srgbClr val="000000"/>
                </a:solidFill>
                <a:latin typeface="Calibri"/>
              </a:rPr>
              <a:t> i coefficienti ed il minore della matrice dei vincoli associati alle variabili decisionali che sono uscenti dalla base. Per visualizzare meglio le operazioni consideriamo inoltre le colonne associate alle variabili slack, che sono parte della matrice [</a:t>
            </a:r>
            <a:r>
              <a:rPr b="1" lang="it-IT" sz="1600" spc="-1" strike="noStrike">
                <a:solidFill>
                  <a:srgbClr val="000000"/>
                </a:solidFill>
                <a:latin typeface="Calibri"/>
              </a:rPr>
              <a:t>B</a:t>
            </a:r>
            <a:r>
              <a:rPr b="0" lang="it-IT" sz="1600" spc="-1" strike="noStrike">
                <a:solidFill>
                  <a:srgbClr val="000000"/>
                </a:solidFill>
                <a:latin typeface="Calibri"/>
              </a:rPr>
              <a:t>|</a:t>
            </a:r>
            <a:r>
              <a:rPr b="1" lang="it-IT" sz="1600" spc="-1" strike="noStrike">
                <a:solidFill>
                  <a:srgbClr val="000000"/>
                </a:solidFill>
                <a:latin typeface="Calibri"/>
              </a:rPr>
              <a:t>N</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Effettuiamo i cambi di base, effettuati con il metodo di eliminazione di Gauss-Jordan. </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graphicFrame>
        <p:nvGraphicFramePr>
          <p:cNvPr id="77" name=""/>
          <p:cNvGraphicFramePr/>
          <p:nvPr/>
        </p:nvGraphicFramePr>
        <p:xfrm>
          <a:off x="2806560" y="4118040"/>
          <a:ext cx="2346480" cy="1368360"/>
        </p:xfrm>
        <a:graphic>
          <a:graphicData uri="http://schemas.openxmlformats.org/drawingml/2006/table">
            <a:tbl>
              <a:tblPr/>
              <a:tblGrid>
                <a:gridCol w="743760"/>
                <a:gridCol w="216000"/>
                <a:gridCol w="417600"/>
                <a:gridCol w="277200"/>
                <a:gridCol w="368640"/>
                <a:gridCol w="323280"/>
              </a:tblGrid>
              <a:tr h="342720">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a:noFill/>
                    </a:lnR>
                    <a:lnT w="5760">
                      <a:solidFill>
                        <a:srgbClr val="000000"/>
                      </a:solidFill>
                      <a:prstDash val="solid"/>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w="5760">
                      <a:solidFill>
                        <a:srgbClr val="000000"/>
                      </a:solidFill>
                      <a:prstDash val="solid"/>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w="5760">
                      <a:solidFill>
                        <a:srgbClr val="000000"/>
                      </a:solidFill>
                      <a:prstDash val="solid"/>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w="5760">
                      <a:solidFill>
                        <a:srgbClr val="000000"/>
                      </a:solidFill>
                      <a:prstDash val="solid"/>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w="5760">
                      <a:solidFill>
                        <a:srgbClr val="000000"/>
                      </a:solidFill>
                      <a:prstDash val="solid"/>
                    </a:lnR>
                    <a:lnT w="5760">
                      <a:solidFill>
                        <a:srgbClr val="000000"/>
                      </a:solidFill>
                      <a:prstDash val="solid"/>
                    </a:lnT>
                    <a:lnB w="5760">
                      <a:solidFill>
                        <a:srgbClr val="000000"/>
                      </a:solidFill>
                      <a:prstDash val="solid"/>
                    </a:lnB>
                    <a:noFill/>
                  </a:tcPr>
                </a:tc>
              </a:tr>
              <a:tr h="341280">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w="5760">
                      <a:solidFill>
                        <a:srgbClr val="000000"/>
                      </a:solidFill>
                      <a:prstDash val="solid"/>
                    </a:lnR>
                    <a:lnT w="5760">
                      <a:solidFill>
                        <a:srgbClr val="000000"/>
                      </a:solidFill>
                      <a:prstDash val="solid"/>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a:noFill/>
                    </a:lnR>
                    <a:lnT w="5760">
                      <a:solidFill>
                        <a:srgbClr val="000000"/>
                      </a:solidFill>
                      <a:prstDash val="solid"/>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w="5760">
                      <a:solidFill>
                        <a:srgbClr val="000000"/>
                      </a:solidFill>
                      <a:prstDash val="solid"/>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w="5760">
                      <a:solidFill>
                        <a:srgbClr val="000000"/>
                      </a:solidFill>
                      <a:prstDash val="solid"/>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w="5760">
                      <a:solidFill>
                        <a:srgbClr val="000000"/>
                      </a:solidFill>
                      <a:prstDash val="solid"/>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w="5760">
                      <a:solidFill>
                        <a:srgbClr val="000000"/>
                      </a:solidFill>
                      <a:prstDash val="solid"/>
                    </a:lnR>
                    <a:lnT w="5760">
                      <a:solidFill>
                        <a:srgbClr val="000000"/>
                      </a:solidFill>
                      <a:prstDash val="solid"/>
                    </a:lnT>
                    <a:lnB>
                      <a:noFill/>
                    </a:lnB>
                    <a:noFill/>
                  </a:tcPr>
                </a:tc>
              </a:tr>
              <a:tr h="343080">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w="5760">
                      <a:solidFill>
                        <a:srgbClr val="000000"/>
                      </a:solidFill>
                      <a:prstDash val="solid"/>
                    </a:lnR>
                    <a:lnT>
                      <a:noFill/>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a:noFill/>
                    </a:lnR>
                    <a:lnT>
                      <a:noFill/>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a:noFill/>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a:noFill/>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a:noFill/>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w="5760">
                      <a:solidFill>
                        <a:srgbClr val="000000"/>
                      </a:solidFill>
                      <a:prstDash val="solid"/>
                    </a:lnR>
                    <a:lnT>
                      <a:noFill/>
                    </a:lnT>
                    <a:lnB>
                      <a:noFill/>
                    </a:lnB>
                    <a:noFill/>
                  </a:tcPr>
                </a:tc>
              </a:tr>
              <a:tr h="341280">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w="5760">
                      <a:solidFill>
                        <a:srgbClr val="000000"/>
                      </a:solidFill>
                      <a:prstDash val="solid"/>
                    </a:lnR>
                    <a:lnT>
                      <a:noFill/>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a:noFill/>
                    </a:lnR>
                    <a:lnT>
                      <a:noFill/>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a:noFill/>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a:noFill/>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a:noFill/>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w="5760">
                      <a:solidFill>
                        <a:srgbClr val="000000"/>
                      </a:solidFill>
                      <a:prstDash val="solid"/>
                    </a:lnR>
                    <a:lnT>
                      <a:noFill/>
                    </a:lnT>
                    <a:lnB w="5760">
                      <a:solidFill>
                        <a:srgbClr val="000000"/>
                      </a:solidFill>
                      <a:prstDash val="solid"/>
                    </a:lnB>
                    <a:noFill/>
                  </a:tcPr>
                </a:tc>
              </a:tr>
            </a:tbl>
          </a:graphicData>
        </a:graphic>
      </p:graphicFrame>
      <p:graphicFrame>
        <p:nvGraphicFramePr>
          <p:cNvPr id="78" name="Object 3"/>
          <p:cNvGraphicFramePr/>
          <p:nvPr/>
        </p:nvGraphicFramePr>
        <p:xfrm>
          <a:off x="2981160" y="4235400"/>
          <a:ext cx="279720" cy="216000"/>
        </p:xfrm>
        <a:graphic>
          <a:graphicData uri="http://schemas.openxmlformats.org/presentationml/2006/ole">
            <p:oleObj r:id="rId1" spid="">
              <p:embed/>
            </p:oleObj>
          </a:graphicData>
        </a:graphic>
      </p:graphicFrame>
      <p:graphicFrame>
        <p:nvGraphicFramePr>
          <p:cNvPr id="79" name="Object 4"/>
          <p:cNvGraphicFramePr/>
          <p:nvPr/>
        </p:nvGraphicFramePr>
        <p:xfrm>
          <a:off x="5508720" y="4206960"/>
          <a:ext cx="215640" cy="253800"/>
        </p:xfrm>
        <a:graphic>
          <a:graphicData uri="http://schemas.openxmlformats.org/presentationml/2006/ole">
            <p:oleObj r:id="rId2" spid="">
              <p:embed/>
            </p:oleObj>
          </a:graphicData>
        </a:graphic>
      </p:graphicFrame>
      <p:graphicFrame>
        <p:nvGraphicFramePr>
          <p:cNvPr id="80" name="Object 5"/>
          <p:cNvGraphicFramePr/>
          <p:nvPr/>
        </p:nvGraphicFramePr>
        <p:xfrm>
          <a:off x="3809880" y="4191120"/>
          <a:ext cx="330480" cy="304560"/>
        </p:xfrm>
        <a:graphic>
          <a:graphicData uri="http://schemas.openxmlformats.org/presentationml/2006/ole">
            <p:oleObj r:id="rId3" spid="">
              <p:embed/>
            </p:oleObj>
          </a:graphicData>
        </a:graphic>
      </p:graphicFrame>
      <p:graphicFrame>
        <p:nvGraphicFramePr>
          <p:cNvPr id="81" name="Object 6"/>
          <p:cNvGraphicFramePr/>
          <p:nvPr/>
        </p:nvGraphicFramePr>
        <p:xfrm>
          <a:off x="3059280" y="4987800"/>
          <a:ext cx="152280" cy="203400"/>
        </p:xfrm>
        <a:graphic>
          <a:graphicData uri="http://schemas.openxmlformats.org/presentationml/2006/ole">
            <p:oleObj r:id="rId4" spid="">
              <p:embed/>
            </p:oleObj>
          </a:graphicData>
        </a:graphic>
      </p:graphicFrame>
      <p:graphicFrame>
        <p:nvGraphicFramePr>
          <p:cNvPr id="82" name="Object 7"/>
          <p:cNvGraphicFramePr/>
          <p:nvPr/>
        </p:nvGraphicFramePr>
        <p:xfrm>
          <a:off x="5508720" y="4987800"/>
          <a:ext cx="215640" cy="279360"/>
        </p:xfrm>
        <a:graphic>
          <a:graphicData uri="http://schemas.openxmlformats.org/presentationml/2006/ole">
            <p:oleObj r:id="rId5" spid="">
              <p:embed/>
            </p:oleObj>
          </a:graphicData>
        </a:graphic>
      </p:graphicFrame>
      <p:graphicFrame>
        <p:nvGraphicFramePr>
          <p:cNvPr id="83" name="Object 8"/>
          <p:cNvGraphicFramePr/>
          <p:nvPr/>
        </p:nvGraphicFramePr>
        <p:xfrm>
          <a:off x="3919680" y="4994280"/>
          <a:ext cx="177480" cy="190440"/>
        </p:xfrm>
        <a:graphic>
          <a:graphicData uri="http://schemas.openxmlformats.org/presentationml/2006/ole">
            <p:oleObj r:id="rId6" spid="">
              <p:embed/>
            </p:oleObj>
          </a:graphicData>
        </a:graphic>
      </p:graphicFrame>
      <p:graphicFrame>
        <p:nvGraphicFramePr>
          <p:cNvPr id="84" name="Object 8"/>
          <p:cNvGraphicFramePr/>
          <p:nvPr/>
        </p:nvGraphicFramePr>
        <p:xfrm>
          <a:off x="4660920" y="4173480"/>
          <a:ext cx="355680" cy="304920"/>
        </p:xfrm>
        <a:graphic>
          <a:graphicData uri="http://schemas.openxmlformats.org/presentationml/2006/ole">
            <p:oleObj r:id="rId7" spid="">
              <p:embed/>
            </p:oleObj>
          </a:graphicData>
        </a:graphic>
      </p:graphicFrame>
      <p:graphicFrame>
        <p:nvGraphicFramePr>
          <p:cNvPr id="85" name="Object 9"/>
          <p:cNvGraphicFramePr/>
          <p:nvPr/>
        </p:nvGraphicFramePr>
        <p:xfrm>
          <a:off x="4819680" y="5002200"/>
          <a:ext cx="190440" cy="203040"/>
        </p:xfrm>
        <a:graphic>
          <a:graphicData uri="http://schemas.openxmlformats.org/presentationml/2006/ole">
            <p:oleObj r:id="rId8" spid="">
              <p:embed/>
            </p:oleObj>
          </a:graphicData>
        </a:graphic>
      </p:graphicFrame>
      <p:sp>
        <p:nvSpPr>
          <p:cNvPr id="86" name="Rettangolo 12"/>
          <p:cNvSpPr/>
          <p:nvPr/>
        </p:nvSpPr>
        <p:spPr>
          <a:xfrm flipV="1">
            <a:off x="5402160" y="3499560"/>
            <a:ext cx="432000" cy="360360"/>
          </a:xfrm>
          <a:prstGeom prst="rect">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87" name="CasellaDiTesto 13"/>
          <p:cNvSpPr/>
          <p:nvPr/>
        </p:nvSpPr>
        <p:spPr>
          <a:xfrm>
            <a:off x="6746760" y="3395520"/>
            <a:ext cx="1906560" cy="58140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1f497d"/>
                </a:solidFill>
                <a:latin typeface="Calibri"/>
              </a:rPr>
              <a:t>Le variabili slack</a:t>
            </a:r>
            <a:br>
              <a:rPr sz="1600"/>
            </a:br>
            <a:r>
              <a:rPr b="0" lang="it-IT" sz="1600" spc="-1" strike="noStrike">
                <a:solidFill>
                  <a:srgbClr val="1f497d"/>
                </a:solidFill>
                <a:latin typeface="Calibri"/>
              </a:rPr>
              <a:t>uscenti dalla base</a:t>
            </a:r>
            <a:endParaRPr b="0" lang="it-IT" sz="1600" spc="-1" strike="noStrike">
              <a:solidFill>
                <a:srgbClr val="000000"/>
              </a:solidFill>
              <a:latin typeface="Arial"/>
            </a:endParaRPr>
          </a:p>
        </p:txBody>
      </p:sp>
      <p:cxnSp>
        <p:nvCxnSpPr>
          <p:cNvPr id="88" name="Connettore 2 14"/>
          <p:cNvCxnSpPr>
            <a:stCxn id="87" idx="1"/>
            <a:endCxn id="86" idx="1"/>
          </p:cNvCxnSpPr>
          <p:nvPr/>
        </p:nvCxnSpPr>
        <p:spPr>
          <a:xfrm flipH="1" flipV="1">
            <a:off x="5833440" y="3681000"/>
            <a:ext cx="913320" cy="7200"/>
          </a:xfrm>
          <a:prstGeom prst="straightConnector1">
            <a:avLst/>
          </a:prstGeom>
          <a:ln w="9360">
            <a:solidFill>
              <a:srgbClr val="4a7ebb"/>
            </a:solidFill>
            <a:miter/>
            <a:tailEnd len="med" type="arrow" w="med"/>
          </a:ln>
        </p:spPr>
      </p:cxnSp>
      <p:sp>
        <p:nvSpPr>
          <p:cNvPr id="89" name="Rettangolo 15"/>
          <p:cNvSpPr/>
          <p:nvPr/>
        </p:nvSpPr>
        <p:spPr>
          <a:xfrm>
            <a:off x="3780000" y="3500280"/>
            <a:ext cx="431640" cy="360360"/>
          </a:xfrm>
          <a:prstGeom prst="rect">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90" name="CasellaDiTesto 16"/>
          <p:cNvSpPr/>
          <p:nvPr/>
        </p:nvSpPr>
        <p:spPr>
          <a:xfrm>
            <a:off x="1141560" y="3517920"/>
            <a:ext cx="230508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1f497d"/>
                </a:solidFill>
                <a:latin typeface="Calibri"/>
              </a:rPr>
              <a:t>Variabili entranti in base</a:t>
            </a:r>
            <a:endParaRPr b="0" lang="it-IT" sz="1600" spc="-1" strike="noStrike">
              <a:solidFill>
                <a:srgbClr val="000000"/>
              </a:solidFill>
              <a:latin typeface="Arial"/>
            </a:endParaRPr>
          </a:p>
        </p:txBody>
      </p:sp>
      <p:cxnSp>
        <p:nvCxnSpPr>
          <p:cNvPr id="91" name="Connettore 2 22"/>
          <p:cNvCxnSpPr>
            <a:stCxn id="90" idx="3"/>
            <a:endCxn id="89" idx="1"/>
          </p:cNvCxnSpPr>
          <p:nvPr/>
        </p:nvCxnSpPr>
        <p:spPr>
          <a:xfrm flipV="1">
            <a:off x="3446640" y="3680640"/>
            <a:ext cx="334080" cy="5400"/>
          </a:xfrm>
          <a:prstGeom prst="straightConnector1">
            <a:avLst/>
          </a:prstGeom>
          <a:ln w="9360">
            <a:solidFill>
              <a:srgbClr val="4a7ebb"/>
            </a:solidFill>
            <a:miter/>
            <a:tailEnd len="med" type="arrow" w="med"/>
          </a:ln>
        </p:spPr>
      </p:cxnSp>
      <p:sp>
        <p:nvSpPr>
          <p:cNvPr id="92" name="Rettangolo 23"/>
          <p:cNvSpPr/>
          <p:nvPr/>
        </p:nvSpPr>
        <p:spPr>
          <a:xfrm>
            <a:off x="3817800" y="4917960"/>
            <a:ext cx="432000" cy="360360"/>
          </a:xfrm>
          <a:prstGeom prst="rect">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93" name="CasellaDiTesto 24"/>
          <p:cNvSpPr/>
          <p:nvPr/>
        </p:nvSpPr>
        <p:spPr>
          <a:xfrm>
            <a:off x="4830840" y="5467320"/>
            <a:ext cx="230328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1f497d"/>
                </a:solidFill>
                <a:latin typeface="Calibri"/>
              </a:rPr>
              <a:t>Matrice pivot</a:t>
            </a:r>
            <a:endParaRPr b="0" lang="it-IT" sz="1600" spc="-1" strike="noStrike">
              <a:solidFill>
                <a:srgbClr val="000000"/>
              </a:solidFill>
              <a:latin typeface="Arial"/>
            </a:endParaRPr>
          </a:p>
        </p:txBody>
      </p:sp>
      <p:cxnSp>
        <p:nvCxnSpPr>
          <p:cNvPr id="94" name="Connettore 2 25"/>
          <p:cNvCxnSpPr>
            <a:endCxn id="92" idx="3"/>
          </p:cNvCxnSpPr>
          <p:nvPr/>
        </p:nvCxnSpPr>
        <p:spPr>
          <a:xfrm flipH="1" flipV="1">
            <a:off x="4249440" y="5098320"/>
            <a:ext cx="365760" cy="537480"/>
          </a:xfrm>
          <a:prstGeom prst="straightConnector1">
            <a:avLst/>
          </a:prstGeom>
          <a:ln w="9360">
            <a:solidFill>
              <a:srgbClr val="4a7ebb"/>
            </a:solidFill>
            <a:miter/>
            <a:tailEnd len="med" type="arrow" w="med"/>
          </a:ln>
        </p:spPr>
      </p:cxnSp>
      <p:graphicFrame>
        <p:nvGraphicFramePr>
          <p:cNvPr id="95" name="Object 10"/>
          <p:cNvGraphicFramePr/>
          <p:nvPr/>
        </p:nvGraphicFramePr>
        <p:xfrm>
          <a:off x="3924360" y="3552840"/>
          <a:ext cx="216000" cy="279360"/>
        </p:xfrm>
        <a:graphic>
          <a:graphicData uri="http://schemas.openxmlformats.org/presentationml/2006/ole">
            <p:oleObj r:id="rId9" spid="">
              <p:embed/>
            </p:oleObj>
          </a:graphicData>
        </a:graphic>
      </p:graphicFrame>
      <p:graphicFrame>
        <p:nvGraphicFramePr>
          <p:cNvPr id="96" name="Object 11"/>
          <p:cNvGraphicFramePr/>
          <p:nvPr/>
        </p:nvGraphicFramePr>
        <p:xfrm>
          <a:off x="5477040" y="3573360"/>
          <a:ext cx="203040" cy="279360"/>
        </p:xfrm>
        <a:graphic>
          <a:graphicData uri="http://schemas.openxmlformats.org/presentationml/2006/ole">
            <p:oleObj r:id="rId10" spid="">
              <p:embed/>
            </p:oleObj>
          </a:graphicData>
        </a:graphic>
      </p:graphicFrame>
      <p:graphicFrame>
        <p:nvGraphicFramePr>
          <p:cNvPr id="97" name="Object 12"/>
          <p:cNvGraphicFramePr/>
          <p:nvPr/>
        </p:nvGraphicFramePr>
        <p:xfrm>
          <a:off x="4781520" y="3573360"/>
          <a:ext cx="228600" cy="279360"/>
        </p:xfrm>
        <a:graphic>
          <a:graphicData uri="http://schemas.openxmlformats.org/presentationml/2006/ole">
            <p:oleObj r:id="rId11" spid="">
              <p:embed/>
            </p:oleObj>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METODO DEL SIMPLESSO IN FORMA MATRICIALE</a:t>
            </a:r>
            <a:endParaRPr b="1" lang="it-IT" sz="2000" spc="-1" strike="noStrike">
              <a:solidFill>
                <a:srgbClr val="000000"/>
              </a:solidFill>
              <a:latin typeface="Tahoma"/>
            </a:endParaRPr>
          </a:p>
        </p:txBody>
      </p:sp>
      <p:sp>
        <p:nvSpPr>
          <p:cNvPr id="99" name=""/>
          <p:cNvSpPr txBox="1"/>
          <p:nvPr/>
        </p:nvSpPr>
        <p:spPr>
          <a:xfrm>
            <a:off x="468360" y="1825560"/>
            <a:ext cx="8229600" cy="4340160"/>
          </a:xfrm>
          <a:prstGeom prst="rect">
            <a:avLst/>
          </a:prstGeom>
          <a:noFill/>
          <a:ln w="0">
            <a:noFill/>
          </a:ln>
        </p:spPr>
        <p:txBody>
          <a:bodyPr anchor="t">
            <a:normAutofit fontScale="97576" lnSpcReduction="10000"/>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 moltiplicano i vincoli per </a:t>
            </a:r>
            <a:r>
              <a:rPr b="1" lang="it-IT" sz="1600" spc="-1" strike="noStrike">
                <a:solidFill>
                  <a:srgbClr val="000000"/>
                </a:solidFill>
                <a:latin typeface="Calibri"/>
              </a:rPr>
              <a:t>B</a:t>
            </a:r>
            <a:r>
              <a:rPr b="0" lang="it-IT" sz="1600" spc="-1" strike="noStrike" baseline="30000">
                <a:solidFill>
                  <a:srgbClr val="000000"/>
                </a:solidFill>
                <a:latin typeface="Calibri"/>
              </a:rPr>
              <a:t>-1</a:t>
            </a:r>
            <a:r>
              <a:rPr b="0" lang="it-IT" sz="1600" spc="-1" strike="noStrike">
                <a:solidFill>
                  <a:srgbClr val="000000"/>
                </a:solidFill>
                <a:latin typeface="Calibri"/>
              </a:rPr>
              <a:t> quindi si annulla il vettore dei coefficienti delle </a:t>
            </a:r>
            <a:r>
              <a:rPr b="1" lang="it-IT" sz="1600" spc="-1" strike="noStrike">
                <a:solidFill>
                  <a:srgbClr val="000000"/>
                </a:solidFill>
                <a:latin typeface="Calibri"/>
              </a:rPr>
              <a:t>x</a:t>
            </a:r>
            <a:r>
              <a:rPr b="0" lang="it-IT" sz="1600" spc="-1" strike="noStrike" baseline="-25000">
                <a:solidFill>
                  <a:srgbClr val="000000"/>
                </a:solidFill>
                <a:latin typeface="Calibri"/>
              </a:rPr>
              <a:t>B</a:t>
            </a:r>
            <a:r>
              <a:rPr b="0" lang="it-IT" sz="1600" spc="-1" strike="noStrike">
                <a:solidFill>
                  <a:srgbClr val="000000"/>
                </a:solidFill>
                <a:latin typeface="Calibri"/>
              </a:rPr>
              <a:t> nella riga dell’obiettivo moltiplicando i nuovi vincoli per </a:t>
            </a:r>
            <a:r>
              <a:rPr b="1" lang="it-IT" sz="1600" spc="-1" strike="noStrike">
                <a:solidFill>
                  <a:srgbClr val="000000"/>
                </a:solidFill>
                <a:latin typeface="Calibri"/>
              </a:rPr>
              <a:t>c</a:t>
            </a:r>
            <a:r>
              <a:rPr b="0" lang="it-IT" sz="1600" spc="-1" strike="noStrike" baseline="-25000">
                <a:solidFill>
                  <a:srgbClr val="000000"/>
                </a:solidFill>
                <a:latin typeface="Calibri"/>
              </a:rPr>
              <a:t>B</a:t>
            </a:r>
            <a:r>
              <a:rPr b="0" i="1" lang="it-IT" sz="1600" spc="-1" strike="noStrike" baseline="30000">
                <a:solidFill>
                  <a:srgbClr val="000000"/>
                </a:solidFill>
                <a:latin typeface="Calibri"/>
              </a:rPr>
              <a:t>T</a:t>
            </a:r>
            <a:r>
              <a:rPr b="0" lang="it-IT" sz="1600" spc="-1" strike="noStrike">
                <a:solidFill>
                  <a:srgbClr val="000000"/>
                </a:solidFill>
                <a:latin typeface="Calibri"/>
              </a:rPr>
              <a:t>  e quindi sottraendoli alla riga dell’obiettivo:</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nuova soluzione di base e tutti i coefficienti del tableau sono calcolati utilizzando </a:t>
            </a:r>
            <a:r>
              <a:rPr b="1" lang="it-IT" sz="1600" spc="-1" strike="noStrike">
                <a:solidFill>
                  <a:srgbClr val="000000"/>
                </a:solidFill>
                <a:latin typeface="Calibri"/>
              </a:rPr>
              <a:t>B</a:t>
            </a:r>
            <a:r>
              <a:rPr b="0" lang="it-IT" sz="1600" spc="-1" strike="noStrike" baseline="30000">
                <a:solidFill>
                  <a:srgbClr val="000000"/>
                </a:solidFill>
                <a:latin typeface="Calibri"/>
              </a:rPr>
              <a:t>-1</a:t>
            </a:r>
            <a:r>
              <a:rPr b="0" lang="it-IT" sz="1600" spc="-1" strike="noStrike">
                <a:solidFill>
                  <a:srgbClr val="000000"/>
                </a:solidFill>
                <a:latin typeface="Calibri"/>
              </a:rPr>
              <a:t> una volta individuate le variabili di base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Nota: si veda il paragrafo 3.6 del libro di testo</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graphicFrame>
        <p:nvGraphicFramePr>
          <p:cNvPr id="100" name=""/>
          <p:cNvGraphicFramePr/>
          <p:nvPr/>
        </p:nvGraphicFramePr>
        <p:xfrm>
          <a:off x="2340000" y="3182760"/>
          <a:ext cx="3887640" cy="1368720"/>
        </p:xfrm>
        <a:graphic>
          <a:graphicData uri="http://schemas.openxmlformats.org/drawingml/2006/table">
            <a:tbl>
              <a:tblPr/>
              <a:tblGrid>
                <a:gridCol w="1079640"/>
                <a:gridCol w="399960"/>
                <a:gridCol w="723960"/>
                <a:gridCol w="480960"/>
                <a:gridCol w="641160"/>
                <a:gridCol w="561960"/>
              </a:tblGrid>
              <a:tr h="341640">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a:noFill/>
                    </a:lnR>
                    <a:lnT w="5760">
                      <a:solidFill>
                        <a:srgbClr val="000000"/>
                      </a:solidFill>
                      <a:prstDash val="solid"/>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w="5760">
                      <a:solidFill>
                        <a:srgbClr val="000000"/>
                      </a:solidFill>
                      <a:prstDash val="solid"/>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w="5760">
                      <a:solidFill>
                        <a:srgbClr val="000000"/>
                      </a:solidFill>
                      <a:prstDash val="solid"/>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w="5760">
                      <a:solidFill>
                        <a:srgbClr val="000000"/>
                      </a:solidFill>
                      <a:prstDash val="solid"/>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w="5760">
                      <a:solidFill>
                        <a:srgbClr val="000000"/>
                      </a:solidFill>
                      <a:prstDash val="solid"/>
                    </a:lnR>
                    <a:lnT w="5760">
                      <a:solidFill>
                        <a:srgbClr val="000000"/>
                      </a:solidFill>
                      <a:prstDash val="solid"/>
                    </a:lnT>
                    <a:lnB w="5760">
                      <a:solidFill>
                        <a:srgbClr val="000000"/>
                      </a:solidFill>
                      <a:prstDash val="solid"/>
                    </a:lnB>
                    <a:noFill/>
                  </a:tcPr>
                </a:tc>
              </a:tr>
              <a:tr h="342720">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w="5760">
                      <a:solidFill>
                        <a:srgbClr val="000000"/>
                      </a:solidFill>
                      <a:prstDash val="solid"/>
                    </a:lnR>
                    <a:lnT w="5760">
                      <a:solidFill>
                        <a:srgbClr val="000000"/>
                      </a:solidFill>
                      <a:prstDash val="solid"/>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a:noFill/>
                    </a:lnR>
                    <a:lnT w="5760">
                      <a:solidFill>
                        <a:srgbClr val="000000"/>
                      </a:solidFill>
                      <a:prstDash val="solid"/>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w="5760">
                      <a:solidFill>
                        <a:srgbClr val="000000"/>
                      </a:solidFill>
                      <a:prstDash val="solid"/>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w="5760">
                      <a:solidFill>
                        <a:srgbClr val="000000"/>
                      </a:solidFill>
                      <a:prstDash val="solid"/>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w="5760">
                      <a:solidFill>
                        <a:srgbClr val="000000"/>
                      </a:solidFill>
                      <a:prstDash val="solid"/>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w="5760">
                      <a:solidFill>
                        <a:srgbClr val="000000"/>
                      </a:solidFill>
                      <a:prstDash val="solid"/>
                    </a:lnR>
                    <a:lnT w="5760">
                      <a:solidFill>
                        <a:srgbClr val="000000"/>
                      </a:solidFill>
                      <a:prstDash val="solid"/>
                    </a:lnT>
                    <a:lnB>
                      <a:noFill/>
                    </a:lnB>
                    <a:noFill/>
                  </a:tcPr>
                </a:tc>
              </a:tr>
              <a:tr h="341280">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w="5760">
                      <a:solidFill>
                        <a:srgbClr val="000000"/>
                      </a:solidFill>
                      <a:prstDash val="solid"/>
                    </a:lnR>
                    <a:lnT>
                      <a:noFill/>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a:noFill/>
                    </a:lnR>
                    <a:lnT>
                      <a:noFill/>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a:noFill/>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a:noFill/>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a:noFill/>
                    </a:lnT>
                    <a:lnB>
                      <a:noFill/>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w="5760">
                      <a:solidFill>
                        <a:srgbClr val="000000"/>
                      </a:solidFill>
                      <a:prstDash val="solid"/>
                    </a:lnR>
                    <a:lnT>
                      <a:noFill/>
                    </a:lnT>
                    <a:lnB>
                      <a:noFill/>
                    </a:lnB>
                    <a:noFill/>
                  </a:tcPr>
                </a:tc>
              </a:tr>
              <a:tr h="343080">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w="5760">
                      <a:solidFill>
                        <a:srgbClr val="000000"/>
                      </a:solidFill>
                      <a:prstDash val="solid"/>
                    </a:lnR>
                    <a:lnT>
                      <a:noFill/>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w="5760">
                      <a:solidFill>
                        <a:srgbClr val="000000"/>
                      </a:solidFill>
                      <a:prstDash val="solid"/>
                    </a:lnL>
                    <a:lnR>
                      <a:noFill/>
                    </a:lnR>
                    <a:lnT>
                      <a:noFill/>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a:noFill/>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a:noFill/>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a:noFill/>
                    </a:lnR>
                    <a:lnT>
                      <a:noFill/>
                    </a:lnT>
                    <a:lnB w="5760">
                      <a:solidFill>
                        <a:srgbClr val="000000"/>
                      </a:solidFill>
                      <a:prstDash val="solid"/>
                    </a:lnB>
                    <a:noFill/>
                  </a:tcPr>
                </a:tc>
                <a:tc>
                  <a: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0000" marR="90000">
                    <a:lnL>
                      <a:noFill/>
                    </a:lnL>
                    <a:lnR w="5760">
                      <a:solidFill>
                        <a:srgbClr val="000000"/>
                      </a:solidFill>
                      <a:prstDash val="solid"/>
                    </a:lnR>
                    <a:lnT>
                      <a:noFill/>
                    </a:lnT>
                    <a:lnB w="5760">
                      <a:solidFill>
                        <a:srgbClr val="000000"/>
                      </a:solidFill>
                      <a:prstDash val="solid"/>
                    </a:lnB>
                    <a:noFill/>
                  </a:tcPr>
                </a:tc>
              </a:tr>
            </a:tbl>
          </a:graphicData>
        </a:graphic>
      </p:graphicFrame>
      <p:graphicFrame>
        <p:nvGraphicFramePr>
          <p:cNvPr id="101" name="Object 3"/>
          <p:cNvGraphicFramePr/>
          <p:nvPr/>
        </p:nvGraphicFramePr>
        <p:xfrm>
          <a:off x="2340000" y="3254400"/>
          <a:ext cx="1028520" cy="304920"/>
        </p:xfrm>
        <a:graphic>
          <a:graphicData uri="http://schemas.openxmlformats.org/presentationml/2006/ole">
            <p:oleObj r:id="rId1" spid="">
              <p:embed/>
            </p:oleObj>
          </a:graphicData>
        </a:graphic>
      </p:graphicFrame>
      <p:graphicFrame>
        <p:nvGraphicFramePr>
          <p:cNvPr id="102" name="Object 5"/>
          <p:cNvGraphicFramePr/>
          <p:nvPr/>
        </p:nvGraphicFramePr>
        <p:xfrm>
          <a:off x="3492360" y="3254400"/>
          <a:ext cx="1181160" cy="304920"/>
        </p:xfrm>
        <a:graphic>
          <a:graphicData uri="http://schemas.openxmlformats.org/presentationml/2006/ole">
            <p:oleObj r:id="rId2" spid="">
              <p:embed/>
            </p:oleObj>
          </a:graphicData>
        </a:graphic>
      </p:graphicFrame>
      <p:graphicFrame>
        <p:nvGraphicFramePr>
          <p:cNvPr id="103" name="Object 6"/>
          <p:cNvGraphicFramePr/>
          <p:nvPr/>
        </p:nvGraphicFramePr>
        <p:xfrm>
          <a:off x="2700360" y="4025880"/>
          <a:ext cx="419040" cy="254160"/>
        </p:xfrm>
        <a:graphic>
          <a:graphicData uri="http://schemas.openxmlformats.org/presentationml/2006/ole">
            <p:oleObj r:id="rId3" spid="">
              <p:embed/>
            </p:oleObj>
          </a:graphicData>
        </a:graphic>
      </p:graphicFrame>
      <p:graphicFrame>
        <p:nvGraphicFramePr>
          <p:cNvPr id="104" name="Object 7"/>
          <p:cNvGraphicFramePr/>
          <p:nvPr/>
        </p:nvGraphicFramePr>
        <p:xfrm>
          <a:off x="6343560" y="4025880"/>
          <a:ext cx="965160" cy="304920"/>
        </p:xfrm>
        <a:graphic>
          <a:graphicData uri="http://schemas.openxmlformats.org/presentationml/2006/ole">
            <p:oleObj r:id="rId4" spid="">
              <p:embed/>
            </p:oleObj>
          </a:graphicData>
        </a:graphic>
      </p:graphicFrame>
      <p:graphicFrame>
        <p:nvGraphicFramePr>
          <p:cNvPr id="105" name="Object 8"/>
          <p:cNvGraphicFramePr/>
          <p:nvPr/>
        </p:nvGraphicFramePr>
        <p:xfrm>
          <a:off x="3708360" y="4000680"/>
          <a:ext cx="825480" cy="304560"/>
        </p:xfrm>
        <a:graphic>
          <a:graphicData uri="http://schemas.openxmlformats.org/presentationml/2006/ole">
            <p:oleObj r:id="rId5" spid="">
              <p:embed/>
            </p:oleObj>
          </a:graphicData>
        </a:graphic>
      </p:graphicFrame>
      <p:graphicFrame>
        <p:nvGraphicFramePr>
          <p:cNvPr id="106" name="Object 8"/>
          <p:cNvGraphicFramePr/>
          <p:nvPr/>
        </p:nvGraphicFramePr>
        <p:xfrm>
          <a:off x="5114880" y="3236760"/>
          <a:ext cx="1041480" cy="304920"/>
        </p:xfrm>
        <a:graphic>
          <a:graphicData uri="http://schemas.openxmlformats.org/presentationml/2006/ole">
            <p:oleObj r:id="rId6" spid="">
              <p:embed/>
            </p:oleObj>
          </a:graphicData>
        </a:graphic>
      </p:graphicFrame>
      <p:graphicFrame>
        <p:nvGraphicFramePr>
          <p:cNvPr id="107" name="Object 9"/>
          <p:cNvGraphicFramePr/>
          <p:nvPr/>
        </p:nvGraphicFramePr>
        <p:xfrm>
          <a:off x="5435640" y="4027320"/>
          <a:ext cx="457200" cy="254160"/>
        </p:xfrm>
        <a:graphic>
          <a:graphicData uri="http://schemas.openxmlformats.org/presentationml/2006/ole">
            <p:oleObj r:id="rId7" spid="">
              <p:embed/>
            </p:oleObj>
          </a:graphicData>
        </a:graphic>
      </p:graphicFrame>
      <p:sp>
        <p:nvSpPr>
          <p:cNvPr id="108" name="Rettangolo 12"/>
          <p:cNvSpPr/>
          <p:nvPr/>
        </p:nvSpPr>
        <p:spPr>
          <a:xfrm flipV="1">
            <a:off x="6516720" y="2564640"/>
            <a:ext cx="431640" cy="358920"/>
          </a:xfrm>
          <a:prstGeom prst="rect">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109" name="Rettangolo 15"/>
          <p:cNvSpPr/>
          <p:nvPr/>
        </p:nvSpPr>
        <p:spPr>
          <a:xfrm>
            <a:off x="3635280" y="2565360"/>
            <a:ext cx="432000" cy="358920"/>
          </a:xfrm>
          <a:prstGeom prst="rect">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110" name="CasellaDiTesto 16"/>
          <p:cNvSpPr/>
          <p:nvPr/>
        </p:nvSpPr>
        <p:spPr>
          <a:xfrm>
            <a:off x="1042920" y="2581200"/>
            <a:ext cx="223380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1f497d"/>
                </a:solidFill>
                <a:latin typeface="Calibri"/>
              </a:rPr>
              <a:t>Variabili entranti in base</a:t>
            </a:r>
            <a:endParaRPr b="0" lang="it-IT" sz="1600" spc="-1" strike="noStrike">
              <a:solidFill>
                <a:srgbClr val="000000"/>
              </a:solidFill>
              <a:latin typeface="Arial"/>
            </a:endParaRPr>
          </a:p>
        </p:txBody>
      </p:sp>
      <p:cxnSp>
        <p:nvCxnSpPr>
          <p:cNvPr id="111" name="Connettore 2 22"/>
          <p:cNvCxnSpPr>
            <a:stCxn id="110" idx="3"/>
            <a:endCxn id="109" idx="1"/>
          </p:cNvCxnSpPr>
          <p:nvPr/>
        </p:nvCxnSpPr>
        <p:spPr>
          <a:xfrm flipV="1">
            <a:off x="3276720" y="2744280"/>
            <a:ext cx="358920" cy="7200"/>
          </a:xfrm>
          <a:prstGeom prst="straightConnector1">
            <a:avLst/>
          </a:prstGeom>
          <a:ln w="9360">
            <a:solidFill>
              <a:srgbClr val="4a7ebb"/>
            </a:solidFill>
            <a:miter/>
            <a:tailEnd len="med" type="arrow" w="med"/>
          </a:ln>
        </p:spPr>
      </p:cxnSp>
      <p:graphicFrame>
        <p:nvGraphicFramePr>
          <p:cNvPr id="112" name="Object 10"/>
          <p:cNvGraphicFramePr/>
          <p:nvPr/>
        </p:nvGraphicFramePr>
        <p:xfrm>
          <a:off x="3780000" y="2616120"/>
          <a:ext cx="215640" cy="279360"/>
        </p:xfrm>
        <a:graphic>
          <a:graphicData uri="http://schemas.openxmlformats.org/presentationml/2006/ole">
            <p:oleObj r:id="rId8" spid="">
              <p:embed/>
            </p:oleObj>
          </a:graphicData>
        </a:graphic>
      </p:graphicFrame>
      <p:graphicFrame>
        <p:nvGraphicFramePr>
          <p:cNvPr id="113" name="Object 11"/>
          <p:cNvGraphicFramePr/>
          <p:nvPr/>
        </p:nvGraphicFramePr>
        <p:xfrm>
          <a:off x="6659640" y="2637000"/>
          <a:ext cx="203040" cy="279360"/>
        </p:xfrm>
        <a:graphic>
          <a:graphicData uri="http://schemas.openxmlformats.org/presentationml/2006/ole">
            <p:oleObj r:id="rId9" spid="">
              <p:embed/>
            </p:oleObj>
          </a:graphicData>
        </a:graphic>
      </p:graphicFrame>
      <p:graphicFrame>
        <p:nvGraphicFramePr>
          <p:cNvPr id="114" name="Object 12"/>
          <p:cNvGraphicFramePr/>
          <p:nvPr/>
        </p:nvGraphicFramePr>
        <p:xfrm>
          <a:off x="5423040" y="2637000"/>
          <a:ext cx="228600" cy="279360"/>
        </p:xfrm>
        <a:graphic>
          <a:graphicData uri="http://schemas.openxmlformats.org/presentationml/2006/ole">
            <p:oleObj r:id="rId10" spid="">
              <p:embed/>
            </p:oleObj>
          </a:graphicData>
        </a:graphic>
      </p:graphicFrame>
      <p:graphicFrame>
        <p:nvGraphicFramePr>
          <p:cNvPr id="115" name="Object 13"/>
          <p:cNvGraphicFramePr/>
          <p:nvPr/>
        </p:nvGraphicFramePr>
        <p:xfrm>
          <a:off x="6448320" y="3268800"/>
          <a:ext cx="596880" cy="304560"/>
        </p:xfrm>
        <a:graphic>
          <a:graphicData uri="http://schemas.openxmlformats.org/presentationml/2006/ole">
            <p:oleObj r:id="rId11" spid="">
              <p:embed/>
            </p:oleObj>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IL METODO DEL SIMPLESSO IN FORMA MATRICIALE</a:t>
            </a:r>
            <a:endParaRPr b="1" lang="it-IT" sz="2000" spc="-1" strike="noStrike">
              <a:solidFill>
                <a:srgbClr val="000000"/>
              </a:solidFill>
              <a:latin typeface="Tahoma"/>
            </a:endParaRPr>
          </a:p>
        </p:txBody>
      </p:sp>
      <p:sp>
        <p:nvSpPr>
          <p:cNvPr id="117" name=""/>
          <p:cNvSpPr txBox="1"/>
          <p:nvPr/>
        </p:nvSpPr>
        <p:spPr>
          <a:xfrm>
            <a:off x="468360" y="18255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Se si considera il valore della funzione obiettivo si ha</a:t>
            </a:r>
            <a:r>
              <a:rPr b="0" lang="it-IT" sz="1600" spc="-1" strike="noStrike">
                <a:solidFill>
                  <a:srgbClr val="000000"/>
                </a:solidFill>
                <a:latin typeface="Calibri"/>
                <a:ea typeface="Times New Roman"/>
              </a:rPr>
              <a:t>:</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avendo definito </a:t>
            </a:r>
            <a:r>
              <a:rPr b="1" lang="it-IT" sz="1600" spc="-1" strike="noStrike">
                <a:solidFill>
                  <a:srgbClr val="000000"/>
                </a:solidFill>
                <a:latin typeface="Calibri"/>
                <a:ea typeface="Tahoma"/>
              </a:rPr>
              <a:t>a</a:t>
            </a:r>
            <a:r>
              <a:rPr b="0" i="1" lang="it-IT" sz="1600" spc="-1" strike="noStrike" baseline="-25000">
                <a:solidFill>
                  <a:srgbClr val="000000"/>
                </a:solidFill>
                <a:latin typeface="Calibri"/>
                <a:ea typeface="Tahoma"/>
              </a:rPr>
              <a:t>j</a:t>
            </a:r>
            <a:r>
              <a:rPr b="0" lang="it-IT" sz="1600" spc="-1" strike="noStrike">
                <a:solidFill>
                  <a:srgbClr val="000000"/>
                </a:solidFill>
                <a:latin typeface="Calibri"/>
                <a:ea typeface="Tahoma"/>
              </a:rPr>
              <a:t> il vettore colonna di </a:t>
            </a:r>
            <a:r>
              <a:rPr b="1" lang="it-IT" sz="1600" spc="-1" strike="noStrike">
                <a:solidFill>
                  <a:srgbClr val="000000"/>
                </a:solidFill>
                <a:latin typeface="Calibri"/>
                <a:ea typeface="Tahoma"/>
              </a:rPr>
              <a:t>N</a:t>
            </a:r>
            <a:r>
              <a:rPr b="0" lang="it-IT" sz="1600" spc="-1" strike="noStrike">
                <a:solidFill>
                  <a:srgbClr val="000000"/>
                </a:solidFill>
                <a:latin typeface="Calibri"/>
                <a:ea typeface="Tahoma"/>
              </a:rPr>
              <a:t> associato alla variabile non di base </a:t>
            </a:r>
            <a:r>
              <a:rPr b="0" i="1" lang="it-IT" sz="1600" spc="-1" strike="noStrike">
                <a:solidFill>
                  <a:srgbClr val="000000"/>
                </a:solidFill>
                <a:latin typeface="Calibri"/>
                <a:ea typeface="Tahoma"/>
              </a:rPr>
              <a:t>j</a:t>
            </a:r>
            <a:r>
              <a:rPr b="0" lang="it-IT" sz="1600" spc="-1" strike="noStrike">
                <a:solidFill>
                  <a:srgbClr val="000000"/>
                </a:solidFill>
                <a:latin typeface="Calibri"/>
                <a:ea typeface="Tahoma"/>
              </a:rPr>
              <a:t>.</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Definito lo scalare</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la funzione obiettivo si può esprimere come:</a:t>
            </a:r>
            <a:endParaRPr b="0" lang="it-IT" sz="1600" spc="-1" strike="noStrike">
              <a:solidFill>
                <a:srgbClr val="000000"/>
              </a:solidFill>
              <a:latin typeface="Calibri"/>
            </a:endParaRPr>
          </a:p>
        </p:txBody>
      </p:sp>
      <p:graphicFrame>
        <p:nvGraphicFramePr>
          <p:cNvPr id="118" name="Object 14"/>
          <p:cNvGraphicFramePr/>
          <p:nvPr/>
        </p:nvGraphicFramePr>
        <p:xfrm>
          <a:off x="0" y="0"/>
          <a:ext cx="1266840" cy="371520"/>
        </p:xfrm>
        <a:graphic>
          <a:graphicData uri="http://schemas.openxmlformats.org/presentationml/2006/ole">
            <p:oleObj r:id="rId1" spid="">
              <p:embed/>
            </p:oleObj>
          </a:graphicData>
        </a:graphic>
      </p:graphicFrame>
      <p:graphicFrame>
        <p:nvGraphicFramePr>
          <p:cNvPr id="119" name="Object 13"/>
          <p:cNvGraphicFramePr/>
          <p:nvPr/>
        </p:nvGraphicFramePr>
        <p:xfrm>
          <a:off x="0" y="0"/>
          <a:ext cx="295200" cy="399960"/>
        </p:xfrm>
        <a:graphic>
          <a:graphicData uri="http://schemas.openxmlformats.org/presentationml/2006/ole">
            <p:oleObj r:id="rId2" spid="">
              <p:embed/>
            </p:oleObj>
          </a:graphicData>
        </a:graphic>
      </p:graphicFrame>
      <p:graphicFrame>
        <p:nvGraphicFramePr>
          <p:cNvPr id="120" name="Object 12"/>
          <p:cNvGraphicFramePr/>
          <p:nvPr/>
        </p:nvGraphicFramePr>
        <p:xfrm>
          <a:off x="0" y="0"/>
          <a:ext cx="1695600" cy="419040"/>
        </p:xfrm>
        <a:graphic>
          <a:graphicData uri="http://schemas.openxmlformats.org/presentationml/2006/ole">
            <p:oleObj r:id="rId3" spid="">
              <p:embed/>
            </p:oleObj>
          </a:graphicData>
        </a:graphic>
      </p:graphicFrame>
      <p:graphicFrame>
        <p:nvGraphicFramePr>
          <p:cNvPr id="121" name="Object 11"/>
          <p:cNvGraphicFramePr/>
          <p:nvPr/>
        </p:nvGraphicFramePr>
        <p:xfrm>
          <a:off x="0" y="0"/>
          <a:ext cx="828720" cy="552600"/>
        </p:xfrm>
        <a:graphic>
          <a:graphicData uri="http://schemas.openxmlformats.org/presentationml/2006/ole">
            <p:oleObj r:id="rId4" spid="">
              <p:embed/>
            </p:oleObj>
          </a:graphicData>
        </a:graphic>
      </p:graphicFrame>
      <p:graphicFrame>
        <p:nvGraphicFramePr>
          <p:cNvPr id="122" name="Object 10"/>
          <p:cNvGraphicFramePr/>
          <p:nvPr/>
        </p:nvGraphicFramePr>
        <p:xfrm>
          <a:off x="0" y="0"/>
          <a:ext cx="324000" cy="419040"/>
        </p:xfrm>
        <a:graphic>
          <a:graphicData uri="http://schemas.openxmlformats.org/presentationml/2006/ole">
            <p:oleObj r:id="rId5" spid="">
              <p:embed/>
            </p:oleObj>
          </a:graphicData>
        </a:graphic>
      </p:graphicFrame>
      <p:graphicFrame>
        <p:nvGraphicFramePr>
          <p:cNvPr id="123" name="Object 9"/>
          <p:cNvGraphicFramePr/>
          <p:nvPr/>
        </p:nvGraphicFramePr>
        <p:xfrm>
          <a:off x="0" y="0"/>
          <a:ext cx="114480" cy="219240"/>
        </p:xfrm>
        <a:graphic>
          <a:graphicData uri="http://schemas.openxmlformats.org/presentationml/2006/ole">
            <p:oleObj r:id="rId6" spid="">
              <p:embed/>
            </p:oleObj>
          </a:graphicData>
        </a:graphic>
      </p:graphicFrame>
      <p:graphicFrame>
        <p:nvGraphicFramePr>
          <p:cNvPr id="124" name="Object 8"/>
          <p:cNvGraphicFramePr/>
          <p:nvPr/>
        </p:nvGraphicFramePr>
        <p:xfrm>
          <a:off x="0" y="0"/>
          <a:ext cx="923760" cy="495360"/>
        </p:xfrm>
        <a:graphic>
          <a:graphicData uri="http://schemas.openxmlformats.org/presentationml/2006/ole">
            <p:oleObj r:id="rId7" spid="">
              <p:embed/>
            </p:oleObj>
          </a:graphicData>
        </a:graphic>
      </p:graphicFrame>
      <p:graphicFrame>
        <p:nvGraphicFramePr>
          <p:cNvPr id="125" name="Object 7"/>
          <p:cNvGraphicFramePr/>
          <p:nvPr/>
        </p:nvGraphicFramePr>
        <p:xfrm>
          <a:off x="0" y="0"/>
          <a:ext cx="3695760" cy="990720"/>
        </p:xfrm>
        <a:graphic>
          <a:graphicData uri="http://schemas.openxmlformats.org/presentationml/2006/ole">
            <p:oleObj r:id="rId8" spid="">
              <p:embed/>
            </p:oleObj>
          </a:graphicData>
        </a:graphic>
      </p:graphicFrame>
      <p:graphicFrame>
        <p:nvGraphicFramePr>
          <p:cNvPr id="126" name="Object 18"/>
          <p:cNvGraphicFramePr/>
          <p:nvPr/>
        </p:nvGraphicFramePr>
        <p:xfrm>
          <a:off x="2844720" y="2492280"/>
          <a:ext cx="3454560" cy="470160"/>
        </p:xfrm>
        <a:graphic>
          <a:graphicData uri="http://schemas.openxmlformats.org/presentationml/2006/ole">
            <p:oleObj r:id="rId9" spid="">
              <p:embed/>
            </p:oleObj>
          </a:graphicData>
        </a:graphic>
      </p:graphicFrame>
      <p:graphicFrame>
        <p:nvGraphicFramePr>
          <p:cNvPr id="127" name="Object 19"/>
          <p:cNvGraphicFramePr/>
          <p:nvPr/>
        </p:nvGraphicFramePr>
        <p:xfrm>
          <a:off x="2838600" y="5388120"/>
          <a:ext cx="3678120" cy="704880"/>
        </p:xfrm>
        <a:graphic>
          <a:graphicData uri="http://schemas.openxmlformats.org/presentationml/2006/ole">
            <p:oleObj r:id="rId10" spid="">
              <p:embed/>
            </p:oleObj>
          </a:graphicData>
        </a:graphic>
      </p:graphicFrame>
      <p:graphicFrame>
        <p:nvGraphicFramePr>
          <p:cNvPr id="128" name="Object 20"/>
          <p:cNvGraphicFramePr/>
          <p:nvPr/>
        </p:nvGraphicFramePr>
        <p:xfrm>
          <a:off x="2268360" y="3890880"/>
          <a:ext cx="1384560" cy="330120"/>
        </p:xfrm>
        <a:graphic>
          <a:graphicData uri="http://schemas.openxmlformats.org/presentationml/2006/ole">
            <p:oleObj r:id="rId11" spid="">
              <p:embed/>
            </p:oleObj>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IL METODO DEL SIMPLESSO IN FORMA MATRICIALE</a:t>
            </a:r>
            <a:endParaRPr b="1" lang="it-IT" sz="2000" spc="-1" strike="noStrike">
              <a:solidFill>
                <a:srgbClr val="000000"/>
              </a:solidFill>
              <a:latin typeface="Tahoma"/>
            </a:endParaRPr>
          </a:p>
        </p:txBody>
      </p:sp>
      <p:sp>
        <p:nvSpPr>
          <p:cNvPr id="130" name=""/>
          <p:cNvSpPr txBox="1"/>
          <p:nvPr/>
        </p:nvSpPr>
        <p:spPr>
          <a:xfrm>
            <a:off x="468360" y="18255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si definisce </a:t>
            </a:r>
            <a:r>
              <a:rPr b="0" i="1" lang="it-IT" sz="1600" spc="-1" strike="noStrike" u="sng">
                <a:solidFill>
                  <a:srgbClr val="000000"/>
                </a:solidFill>
                <a:uFillTx/>
                <a:latin typeface="Calibri"/>
                <a:ea typeface="Tahoma"/>
              </a:rPr>
              <a:t>vettore di costo ridotto</a:t>
            </a:r>
            <a:r>
              <a:rPr b="0" lang="it-IT" sz="1600" spc="-1" strike="noStrike">
                <a:solidFill>
                  <a:srgbClr val="000000"/>
                </a:solidFill>
                <a:latin typeface="Calibri"/>
                <a:ea typeface="Tahoma"/>
              </a:rPr>
              <a:t> il gradiente della funzione obiettivo rispetto alle variabili non di base (cioè il valore dei coefficienti di costo fuori base nella tabella corrente)</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Il valore della funzione obiettivo </a:t>
            </a:r>
            <a:r>
              <a:rPr b="0" i="1" lang="it-IT" sz="1600" spc="-1" strike="noStrike">
                <a:solidFill>
                  <a:srgbClr val="000000"/>
                </a:solidFill>
                <a:latin typeface="Calibri"/>
                <a:ea typeface="Tahoma"/>
              </a:rPr>
              <a:t>z</a:t>
            </a:r>
            <a:r>
              <a:rPr b="0" lang="it-IT" sz="1600" spc="-1" strike="noStrike">
                <a:solidFill>
                  <a:srgbClr val="000000"/>
                </a:solidFill>
                <a:latin typeface="Calibri"/>
                <a:ea typeface="Tahoma"/>
              </a:rPr>
              <a:t> decresce al crescere di </a:t>
            </a:r>
            <a:r>
              <a:rPr b="0" i="1" lang="it-IT" sz="1600" spc="-1" strike="noStrike">
                <a:solidFill>
                  <a:srgbClr val="000000"/>
                </a:solidFill>
                <a:latin typeface="Calibri"/>
                <a:ea typeface="Tahoma"/>
              </a:rPr>
              <a:t>x</a:t>
            </a:r>
            <a:r>
              <a:rPr b="0" i="1" lang="it-IT" sz="1600" spc="-1" strike="noStrike" baseline="-25000">
                <a:solidFill>
                  <a:srgbClr val="000000"/>
                </a:solidFill>
                <a:latin typeface="Calibri"/>
                <a:ea typeface="Tahoma"/>
              </a:rPr>
              <a:t>j</a:t>
            </a:r>
            <a:r>
              <a:rPr b="0" lang="it-IT" sz="1600" spc="-1" strike="noStrike">
                <a:solidFill>
                  <a:srgbClr val="000000"/>
                </a:solidFill>
                <a:latin typeface="Calibri"/>
                <a:ea typeface="Tahoma"/>
              </a:rPr>
              <a:t> se </a:t>
            </a:r>
            <a:r>
              <a:rPr b="0" i="1" lang="it-IT" sz="1600" spc="-1" strike="noStrike">
                <a:solidFill>
                  <a:srgbClr val="000000"/>
                </a:solidFill>
                <a:latin typeface="Calibri"/>
                <a:ea typeface="Tahoma"/>
              </a:rPr>
              <a:t>c</a:t>
            </a:r>
            <a:r>
              <a:rPr b="0" i="1" lang="it-IT" sz="1600" spc="-1" strike="noStrike" baseline="-25000">
                <a:solidFill>
                  <a:srgbClr val="000000"/>
                </a:solidFill>
                <a:latin typeface="Calibri"/>
                <a:ea typeface="Tahoma"/>
              </a:rPr>
              <a:t>j</a:t>
            </a:r>
            <a:r>
              <a:rPr b="0" lang="it-IT" sz="1600" spc="-1" strike="noStrike">
                <a:solidFill>
                  <a:srgbClr val="000000"/>
                </a:solidFill>
                <a:latin typeface="Calibri"/>
                <a:ea typeface="Tahoma"/>
              </a:rPr>
              <a:t> – </a:t>
            </a:r>
            <a:r>
              <a:rPr b="0" i="1" lang="it-IT" sz="1600" spc="-1" strike="noStrike">
                <a:solidFill>
                  <a:srgbClr val="000000"/>
                </a:solidFill>
                <a:latin typeface="Calibri"/>
                <a:ea typeface="Tahoma"/>
              </a:rPr>
              <a:t>z</a:t>
            </a:r>
            <a:r>
              <a:rPr b="0" i="1" lang="it-IT" sz="1600" spc="-1" strike="noStrike" baseline="-25000">
                <a:solidFill>
                  <a:srgbClr val="000000"/>
                </a:solidFill>
                <a:latin typeface="Calibri"/>
                <a:ea typeface="Tahoma"/>
              </a:rPr>
              <a:t>j</a:t>
            </a:r>
            <a:r>
              <a:rPr b="0" lang="it-IT" sz="1600" spc="-1" strike="noStrike">
                <a:solidFill>
                  <a:srgbClr val="000000"/>
                </a:solidFill>
                <a:latin typeface="Calibri"/>
                <a:ea typeface="Tahoma"/>
              </a:rPr>
              <a:t> &gt; 0.</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Si definisce </a:t>
            </a:r>
            <a:r>
              <a:rPr b="0" i="1" lang="it-IT" sz="1600" spc="-1" strike="noStrike" u="sng">
                <a:solidFill>
                  <a:srgbClr val="000000"/>
                </a:solidFill>
                <a:uFillTx/>
                <a:latin typeface="Calibri"/>
                <a:ea typeface="Tahoma"/>
              </a:rPr>
              <a:t>vettore dei moltiplicatori </a:t>
            </a:r>
            <a:r>
              <a:rPr b="0" lang="it-IT" sz="1600" spc="-1" strike="noStrike">
                <a:solidFill>
                  <a:srgbClr val="000000"/>
                </a:solidFill>
                <a:latin typeface="Calibri"/>
                <a:ea typeface="Tahoma"/>
              </a:rPr>
              <a:t>il vettore riga (1 x </a:t>
            </a:r>
            <a:r>
              <a:rPr b="0" i="1" lang="it-IT" sz="1600" spc="-1" strike="noStrike">
                <a:solidFill>
                  <a:srgbClr val="000000"/>
                </a:solidFill>
                <a:latin typeface="Calibri"/>
                <a:ea typeface="Tahoma"/>
              </a:rPr>
              <a:t>m</a:t>
            </a:r>
            <a:r>
              <a:rPr b="0" lang="it-IT" sz="1600" spc="-1" strike="noStrike">
                <a:solidFill>
                  <a:srgbClr val="000000"/>
                </a:solidFill>
                <a:latin typeface="Calibri"/>
                <a:ea typeface="Tahoma"/>
              </a:rPr>
              <a:t>) </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graphicFrame>
        <p:nvGraphicFramePr>
          <p:cNvPr id="131" name="Object 14"/>
          <p:cNvGraphicFramePr/>
          <p:nvPr/>
        </p:nvGraphicFramePr>
        <p:xfrm>
          <a:off x="0" y="0"/>
          <a:ext cx="1266840" cy="371520"/>
        </p:xfrm>
        <a:graphic>
          <a:graphicData uri="http://schemas.openxmlformats.org/presentationml/2006/ole">
            <p:oleObj r:id="rId1" spid="">
              <p:embed/>
            </p:oleObj>
          </a:graphicData>
        </a:graphic>
      </p:graphicFrame>
      <p:graphicFrame>
        <p:nvGraphicFramePr>
          <p:cNvPr id="132" name="Object 13"/>
          <p:cNvGraphicFramePr/>
          <p:nvPr/>
        </p:nvGraphicFramePr>
        <p:xfrm>
          <a:off x="0" y="0"/>
          <a:ext cx="295200" cy="399960"/>
        </p:xfrm>
        <a:graphic>
          <a:graphicData uri="http://schemas.openxmlformats.org/presentationml/2006/ole">
            <p:oleObj r:id="rId2" spid="">
              <p:embed/>
            </p:oleObj>
          </a:graphicData>
        </a:graphic>
      </p:graphicFrame>
      <p:graphicFrame>
        <p:nvGraphicFramePr>
          <p:cNvPr id="133" name="Object 12"/>
          <p:cNvGraphicFramePr/>
          <p:nvPr/>
        </p:nvGraphicFramePr>
        <p:xfrm>
          <a:off x="0" y="0"/>
          <a:ext cx="1695600" cy="419040"/>
        </p:xfrm>
        <a:graphic>
          <a:graphicData uri="http://schemas.openxmlformats.org/presentationml/2006/ole">
            <p:oleObj r:id="rId3" spid="">
              <p:embed/>
            </p:oleObj>
          </a:graphicData>
        </a:graphic>
      </p:graphicFrame>
      <p:graphicFrame>
        <p:nvGraphicFramePr>
          <p:cNvPr id="134" name="Object 11"/>
          <p:cNvGraphicFramePr/>
          <p:nvPr/>
        </p:nvGraphicFramePr>
        <p:xfrm>
          <a:off x="0" y="0"/>
          <a:ext cx="828720" cy="552600"/>
        </p:xfrm>
        <a:graphic>
          <a:graphicData uri="http://schemas.openxmlformats.org/presentationml/2006/ole">
            <p:oleObj r:id="rId4" spid="">
              <p:embed/>
            </p:oleObj>
          </a:graphicData>
        </a:graphic>
      </p:graphicFrame>
      <p:graphicFrame>
        <p:nvGraphicFramePr>
          <p:cNvPr id="135" name="Object 10"/>
          <p:cNvGraphicFramePr/>
          <p:nvPr/>
        </p:nvGraphicFramePr>
        <p:xfrm>
          <a:off x="0" y="0"/>
          <a:ext cx="324000" cy="419040"/>
        </p:xfrm>
        <a:graphic>
          <a:graphicData uri="http://schemas.openxmlformats.org/presentationml/2006/ole">
            <p:oleObj r:id="rId5" spid="">
              <p:embed/>
            </p:oleObj>
          </a:graphicData>
        </a:graphic>
      </p:graphicFrame>
      <p:graphicFrame>
        <p:nvGraphicFramePr>
          <p:cNvPr id="136" name="Object 9"/>
          <p:cNvGraphicFramePr/>
          <p:nvPr/>
        </p:nvGraphicFramePr>
        <p:xfrm>
          <a:off x="0" y="0"/>
          <a:ext cx="114480" cy="219240"/>
        </p:xfrm>
        <a:graphic>
          <a:graphicData uri="http://schemas.openxmlformats.org/presentationml/2006/ole">
            <p:oleObj r:id="rId6" spid="">
              <p:embed/>
            </p:oleObj>
          </a:graphicData>
        </a:graphic>
      </p:graphicFrame>
      <p:graphicFrame>
        <p:nvGraphicFramePr>
          <p:cNvPr id="137" name="Object 8"/>
          <p:cNvGraphicFramePr/>
          <p:nvPr/>
        </p:nvGraphicFramePr>
        <p:xfrm>
          <a:off x="0" y="0"/>
          <a:ext cx="923760" cy="495360"/>
        </p:xfrm>
        <a:graphic>
          <a:graphicData uri="http://schemas.openxmlformats.org/presentationml/2006/ole">
            <p:oleObj r:id="rId7" spid="">
              <p:embed/>
            </p:oleObj>
          </a:graphicData>
        </a:graphic>
      </p:graphicFrame>
      <p:graphicFrame>
        <p:nvGraphicFramePr>
          <p:cNvPr id="138" name="Object 7"/>
          <p:cNvGraphicFramePr/>
          <p:nvPr/>
        </p:nvGraphicFramePr>
        <p:xfrm>
          <a:off x="0" y="0"/>
          <a:ext cx="3695760" cy="990720"/>
        </p:xfrm>
        <a:graphic>
          <a:graphicData uri="http://schemas.openxmlformats.org/presentationml/2006/ole">
            <p:oleObj r:id="rId8" spid="">
              <p:embed/>
            </p:oleObj>
          </a:graphicData>
        </a:graphic>
      </p:graphicFrame>
      <p:graphicFrame>
        <p:nvGraphicFramePr>
          <p:cNvPr id="139" name="Object 19"/>
          <p:cNvGraphicFramePr/>
          <p:nvPr/>
        </p:nvGraphicFramePr>
        <p:xfrm>
          <a:off x="2838600" y="1932120"/>
          <a:ext cx="3678120" cy="704880"/>
        </p:xfrm>
        <a:graphic>
          <a:graphicData uri="http://schemas.openxmlformats.org/presentationml/2006/ole">
            <p:oleObj r:id="rId9" spid="">
              <p:embed/>
            </p:oleObj>
          </a:graphicData>
        </a:graphic>
      </p:graphicFrame>
      <p:graphicFrame>
        <p:nvGraphicFramePr>
          <p:cNvPr id="140" name="Object 13"/>
          <p:cNvGraphicFramePr/>
          <p:nvPr/>
        </p:nvGraphicFramePr>
        <p:xfrm>
          <a:off x="3925800" y="3933720"/>
          <a:ext cx="1582920" cy="876240"/>
        </p:xfrm>
        <a:graphic>
          <a:graphicData uri="http://schemas.openxmlformats.org/presentationml/2006/ole">
            <p:oleObj r:id="rId10" spid="">
              <p:embed/>
            </p:oleObj>
          </a:graphicData>
        </a:graphic>
      </p:graphicFrame>
      <p:graphicFrame>
        <p:nvGraphicFramePr>
          <p:cNvPr id="141" name="Object 14"/>
          <p:cNvGraphicFramePr/>
          <p:nvPr/>
        </p:nvGraphicFramePr>
        <p:xfrm>
          <a:off x="5451480" y="5600880"/>
          <a:ext cx="901800" cy="304560"/>
        </p:xfrm>
        <a:graphic>
          <a:graphicData uri="http://schemas.openxmlformats.org/presentationml/2006/ole">
            <p:oleObj r:id="rId11" spid="">
              <p:embed/>
            </p:oleObj>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LibreOffice/7.6.2.1$Windows_X86_64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2011-03-05T23:19:26Z</dcterms:created>
  <dc:creator/>
  <dc:description/>
  <dc:language>it-IT</dc:language>
  <cp:lastModifiedBy/>
  <dcterms:modified xsi:type="dcterms:W3CDTF">2011-05-18T02:04:22Z</dcterms:modified>
  <cp:revision>1</cp:revision>
  <dc:subject/>
  <dc:title/>
</cp:coreProperties>
</file>