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9925200" cy="679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5622480" y="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900" spc="-1" strike="noStrike">
                <a:solidFill>
                  <a:srgbClr val="000000"/>
                </a:solidFill>
                <a:latin typeface="Tahoma"/>
              </a:rPr>
              <a:t>Fai clic per spostare la diapositiva</a:t>
            </a: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Fai clic per modificare il formato delle note</a:t>
            </a: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645624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562248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C9426ED-5720-4018-969E-BF50E8296C3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23EF4BA-1C3A-4E34-8A5A-29F37C7CF892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4A55B97-6874-476A-96D5-DDF63C36B48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BF2746C-B0D2-4DA6-864B-BEAD3D072E1B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9CADA16-1507-47DE-9960-BB23CB20D65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9AF1E4C-576B-4823-8B57-4BDB6641EAA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469E208-2D24-4B11-8F4D-1F6E389B3A4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5735C1B-895E-465C-9619-8DF761D2B0C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56F36C1-C7F1-44AB-82FB-19E61853109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F0D783F-E8F4-41FC-A4AC-4714275F560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9651BBC-4C29-438D-896A-B1600B6AC04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95CBD4C-B4F7-4DC5-A3AF-E3CBD6F3115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2FABCCD-DFF2-4F92-AC70-98DA61130358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7541402-1BBA-4706-9B93-6F12460AB737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82AF046-7164-408A-A9EE-0A78681E534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924F8B1-1E86-4313-924D-F90BF66050D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9" Type="http://schemas.openxmlformats.org/officeDocument/2006/relationships/oleObject" Target="../embeddings/oleObject9.bin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21. LA TEORIA DELLA DUALITÀ (1)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TEORIA DELLA DUALITÀ : CASO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Calcoliamo il duale lagrangiano di un problema di programmazione lineare, prendendo in considerazione il modello di un problema di mix ottimo di produzione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Facciamo diventare il problema un problema di minimo e mettiamolo in relazione al modello non lineare: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Essendo i vincoli del primale minore o uguali a zero le variabili duali sono non negative.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8" name="Object 4"/>
          <p:cNvGraphicFramePr/>
          <p:nvPr/>
        </p:nvGraphicFramePr>
        <p:xfrm>
          <a:off x="3419640" y="2781360"/>
          <a:ext cx="1765080" cy="863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09" name="Object 5"/>
          <p:cNvGraphicFramePr/>
          <p:nvPr/>
        </p:nvGraphicFramePr>
        <p:xfrm>
          <a:off x="3816360" y="4576680"/>
          <a:ext cx="1511280" cy="9399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10" name="Object 6"/>
          <p:cNvGraphicFramePr/>
          <p:nvPr/>
        </p:nvGraphicFramePr>
        <p:xfrm>
          <a:off x="5940360" y="4865760"/>
          <a:ext cx="558720" cy="2919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cxnSp>
        <p:nvCxnSpPr>
          <p:cNvPr id="111" name="Connettore 2 9"/>
          <p:cNvCxnSpPr/>
          <p:nvPr/>
        </p:nvCxnSpPr>
        <p:spPr>
          <a:xfrm>
            <a:off x="5435280" y="5013360"/>
            <a:ext cx="432360" cy="21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TEORIA DELLA DUALITÀ : CASO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funzione lagrangiana per il problema è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 la funzione duale assume la forma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Affinché abbia senso la massimizzazione della funzione duale rispetto alle variabili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(non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negative) si deve avere                            , altrimenti al tendere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 più infinito la funzione duale tenderebbe a meno infinito.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minimo per                            si ha per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x=0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e, di conseguenza,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4" name="Object 7"/>
          <p:cNvGraphicFramePr/>
          <p:nvPr/>
        </p:nvGraphicFramePr>
        <p:xfrm>
          <a:off x="2327400" y="2489040"/>
          <a:ext cx="4076640" cy="2923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15" name="Object 8"/>
          <p:cNvGraphicFramePr/>
          <p:nvPr/>
        </p:nvGraphicFramePr>
        <p:xfrm>
          <a:off x="3662280" y="3351240"/>
          <a:ext cx="1511280" cy="9396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16" name="Object 9"/>
          <p:cNvGraphicFramePr/>
          <p:nvPr/>
        </p:nvGraphicFramePr>
        <p:xfrm>
          <a:off x="2556000" y="4694400"/>
          <a:ext cx="1206360" cy="2919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17" name="Object 10"/>
          <p:cNvGraphicFramePr/>
          <p:nvPr/>
        </p:nvGraphicFramePr>
        <p:xfrm>
          <a:off x="1908000" y="5513400"/>
          <a:ext cx="1016280" cy="29196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118" name="Object 11"/>
          <p:cNvGraphicFramePr/>
          <p:nvPr/>
        </p:nvGraphicFramePr>
        <p:xfrm>
          <a:off x="6124680" y="5516640"/>
          <a:ext cx="1054080" cy="31752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TEORIA DELLA DUALITÀ : CASO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duale è quindi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che è un problema di programmazione lineare e può essere riscritto come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), duale di un problema primale avente tutti i vincoli nella forma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≤,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viene definito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problema duale simmetrico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1" name="Object 7"/>
          <p:cNvGraphicFramePr/>
          <p:nvPr/>
        </p:nvGraphicFramePr>
        <p:xfrm>
          <a:off x="2787480" y="2349360"/>
          <a:ext cx="3569040" cy="4064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22" name="Object 8"/>
          <p:cNvGraphicFramePr/>
          <p:nvPr/>
        </p:nvGraphicFramePr>
        <p:xfrm>
          <a:off x="3780000" y="3870360"/>
          <a:ext cx="1193760" cy="9270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RELAZIONI PRIMALE-DUALE SIMMETRICO</a:t>
            </a: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	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duale ha una variabile per ogni vincolo presente nel problema primale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duale ha tanti vincoli quante sono le variabili del problema primale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duale di un problema di massimo è un problema di minimo e viceversa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coefficienti della funzione obiettivo del problema primale sono i termini noti del problema duale e i termini noti delle originali disuguaglianze sono i coefficienti della funzione obiettivo del duale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coefficienti di una singola variabile nei vincoli originali diventano i coefficienti di una singola espressione dei vincoli del duale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senso delle disuguaglianze è invertito, la condizione di non negatività delle variabili resta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CORRISPONDENZE PRIMALE-DUALE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hanno le seguenti corrispondenze tra problemi primale e duale: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7" name="Object 8"/>
          <p:cNvGraphicFramePr/>
          <p:nvPr/>
        </p:nvGraphicFramePr>
        <p:xfrm>
          <a:off x="4349880" y="2421000"/>
          <a:ext cx="711000" cy="927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28" name="Object 4"/>
          <p:cNvGraphicFramePr/>
          <p:nvPr/>
        </p:nvGraphicFramePr>
        <p:xfrm>
          <a:off x="1403280" y="2421000"/>
          <a:ext cx="698400" cy="8636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29" name="Object 5"/>
          <p:cNvGraphicFramePr/>
          <p:nvPr/>
        </p:nvGraphicFramePr>
        <p:xfrm>
          <a:off x="1460520" y="3821040"/>
          <a:ext cx="698400" cy="86364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30" name="Object 6"/>
          <p:cNvGraphicFramePr/>
          <p:nvPr/>
        </p:nvGraphicFramePr>
        <p:xfrm>
          <a:off x="1460520" y="5330880"/>
          <a:ext cx="698400" cy="96516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131" name="Object 7"/>
          <p:cNvGraphicFramePr/>
          <p:nvPr/>
        </p:nvGraphicFramePr>
        <p:xfrm>
          <a:off x="4348080" y="3789360"/>
          <a:ext cx="711360" cy="99072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132" name="Object 8"/>
          <p:cNvGraphicFramePr/>
          <p:nvPr/>
        </p:nvGraphicFramePr>
        <p:xfrm>
          <a:off x="4340160" y="5381640"/>
          <a:ext cx="711360" cy="92700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  <p:sp>
        <p:nvSpPr>
          <p:cNvPr id="133" name="AutoShape 9"/>
          <p:cNvSpPr/>
          <p:nvPr/>
        </p:nvSpPr>
        <p:spPr>
          <a:xfrm>
            <a:off x="2790720" y="572940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AutoShape 9"/>
          <p:cNvSpPr/>
          <p:nvPr/>
        </p:nvSpPr>
        <p:spPr>
          <a:xfrm>
            <a:off x="2790720" y="413244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AutoShape 9"/>
          <p:cNvSpPr/>
          <p:nvPr/>
        </p:nvSpPr>
        <p:spPr>
          <a:xfrm>
            <a:off x="2790720" y="278136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Line 10"/>
          <p:cNvSpPr/>
          <p:nvPr/>
        </p:nvSpPr>
        <p:spPr>
          <a:xfrm>
            <a:off x="6791400" y="3112920"/>
            <a:ext cx="0" cy="91440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stealth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Line 11"/>
          <p:cNvSpPr/>
          <p:nvPr/>
        </p:nvSpPr>
        <p:spPr>
          <a:xfrm>
            <a:off x="6791400" y="4027320"/>
            <a:ext cx="0" cy="914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Line 12"/>
          <p:cNvSpPr/>
          <p:nvPr/>
        </p:nvSpPr>
        <p:spPr>
          <a:xfrm>
            <a:off x="7020000" y="3227400"/>
            <a:ext cx="0" cy="5713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Line 13"/>
          <p:cNvSpPr/>
          <p:nvPr/>
        </p:nvSpPr>
        <p:spPr>
          <a:xfrm flipV="1">
            <a:off x="6562800" y="4255920"/>
            <a:ext cx="0" cy="5716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0" name="Object 14"/>
          <p:cNvGraphicFramePr/>
          <p:nvPr/>
        </p:nvGraphicFramePr>
        <p:xfrm>
          <a:off x="6926400" y="3716280"/>
          <a:ext cx="309600" cy="365040"/>
        </p:xfrm>
        <a:graphic>
          <a:graphicData uri="http://schemas.openxmlformats.org/presentationml/2006/ole">
            <p:oleObj r:id="rId7" spid="">
              <p:embed/>
            </p:oleObj>
          </a:graphicData>
        </a:graphic>
      </p:graphicFrame>
      <p:graphicFrame>
        <p:nvGraphicFramePr>
          <p:cNvPr id="141" name="Object 15"/>
          <p:cNvGraphicFramePr/>
          <p:nvPr/>
        </p:nvGraphicFramePr>
        <p:xfrm>
          <a:off x="6427800" y="3811680"/>
          <a:ext cx="304920" cy="338040"/>
        </p:xfrm>
        <a:graphic>
          <a:graphicData uri="http://schemas.openxmlformats.org/presentationml/2006/ole">
            <p:oleObj r:id="rId8" spid="">
              <p:embed/>
            </p:oleObj>
          </a:graphicData>
        </a:graphic>
      </p:graphicFrame>
      <p:sp>
        <p:nvSpPr>
          <p:cNvPr id="142" name="Text Box 16"/>
          <p:cNvSpPr/>
          <p:nvPr/>
        </p:nvSpPr>
        <p:spPr>
          <a:xfrm>
            <a:off x="7040520" y="3213000"/>
            <a:ext cx="68580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min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Box 17"/>
          <p:cNvSpPr/>
          <p:nvPr/>
        </p:nvSpPr>
        <p:spPr>
          <a:xfrm>
            <a:off x="6012000" y="4470480"/>
            <a:ext cx="6858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max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4" name="Object 20"/>
          <p:cNvGraphicFramePr/>
          <p:nvPr/>
        </p:nvGraphicFramePr>
        <p:xfrm>
          <a:off x="6305400" y="5407200"/>
          <a:ext cx="1563840" cy="325440"/>
        </p:xfrm>
        <a:graphic>
          <a:graphicData uri="http://schemas.openxmlformats.org/presentationml/2006/ole">
            <p:oleObj r:id="rId9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DI COPPIA PRIMALE-DUALE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Formuliamo il duale dell’istanza di mix ottimo di produzione 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7" name="Object 8"/>
          <p:cNvGraphicFramePr/>
          <p:nvPr/>
        </p:nvGraphicFramePr>
        <p:xfrm>
          <a:off x="4349880" y="2421000"/>
          <a:ext cx="711000" cy="927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48" name="Object 4"/>
          <p:cNvGraphicFramePr/>
          <p:nvPr/>
        </p:nvGraphicFramePr>
        <p:xfrm>
          <a:off x="1403280" y="2421000"/>
          <a:ext cx="698400" cy="8636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149" name="AutoShape 9"/>
          <p:cNvSpPr/>
          <p:nvPr/>
        </p:nvSpPr>
        <p:spPr>
          <a:xfrm>
            <a:off x="2790720" y="278136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0" name="Object 11"/>
          <p:cNvGraphicFramePr/>
          <p:nvPr/>
        </p:nvGraphicFramePr>
        <p:xfrm>
          <a:off x="539640" y="3860640"/>
          <a:ext cx="3200400" cy="14986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51" name="Object 12"/>
          <p:cNvGraphicFramePr/>
          <p:nvPr/>
        </p:nvGraphicFramePr>
        <p:xfrm>
          <a:off x="4494240" y="3890880"/>
          <a:ext cx="4114800" cy="119376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sp>
        <p:nvSpPr>
          <p:cNvPr id="152" name="AutoShape 9"/>
          <p:cNvSpPr/>
          <p:nvPr/>
        </p:nvSpPr>
        <p:spPr>
          <a:xfrm>
            <a:off x="3849840" y="4424400"/>
            <a:ext cx="541080" cy="228600"/>
          </a:xfrm>
          <a:prstGeom prst="leftRightArrow">
            <a:avLst>
              <a:gd name="adj1" fmla="val 50000"/>
              <a:gd name="adj2" fmla="val 59918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LA TEORIA DELLA DUALITÀ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teoria della dualità è nata dallo studio delle condizioni di ottimalità di problemi di programmazione matematica vincolata risolti mediante i moltiplicatori di Lagrange.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Ha importanti applicazione nella PL e nello sviluppo di metodi di ottimizzazione.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questa lezione introdurremmo la teoria della dualità.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Definiremo il duale di un problema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Vedremo una prima interpretazione del problema duale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Impareremo come costruire il problema duale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DUALITÀ: CONCETTI DI BASE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generale nella teoria dell’ottimizzazione si indica con problema duale un problema derivato da un problema dato la cui soluzione è in qualche modo legata al problema originale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Nella PL il problema duale gode di proprietà come vedremo molto importanti che lo legano strettamente al problema originale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 problema di PL originale viene indicato come problema primale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duale è un problema ricavato dal problema primale seguendo precise regole di conversione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TEORIA DELLA DUALITÀ : CASO NON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20000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Consideriamo un problema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di programmazione matematica nella forma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dove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Chiameremo il problema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problema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primale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0" name="Object 4"/>
          <p:cNvGraphicFramePr/>
          <p:nvPr/>
        </p:nvGraphicFramePr>
        <p:xfrm>
          <a:off x="2819520" y="2408400"/>
          <a:ext cx="3504960" cy="9144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1" name="Object 4"/>
          <p:cNvGraphicFramePr/>
          <p:nvPr/>
        </p:nvGraphicFramePr>
        <p:xfrm>
          <a:off x="2786040" y="3946680"/>
          <a:ext cx="2577960" cy="18158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TEORIA DELLA DUALITÀ : CASO NON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Definiamo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rilassamento lagrangiano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RL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)) del problema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rispetto ai vincoli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g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≤ 0 il problema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cui funzione obiettivo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è detta funzione Lagrangiana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 le nuove variabili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1, 2,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…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del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sono dette moltiplicatori di Lagrange.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4" name="Object 5"/>
          <p:cNvGraphicFramePr/>
          <p:nvPr/>
        </p:nvGraphicFramePr>
        <p:xfrm>
          <a:off x="3022560" y="2421000"/>
          <a:ext cx="3098880" cy="927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5" name="Object 6"/>
          <p:cNvGraphicFramePr/>
          <p:nvPr/>
        </p:nvGraphicFramePr>
        <p:xfrm>
          <a:off x="3289320" y="3713040"/>
          <a:ext cx="1930320" cy="2923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TEORIA DELLA DUALITÀ : CASO NON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funzione lagrangiana è costruito come combinazione lineare della funzione obiettivo e di alcune equazioni di vincolo del problema di partenza, con opportuni coefficienti (moltiplicatori).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segno dei moltiplicatori deve essere scelto in modo tale che il termine                “invogli” la funzione obiettivo a soddisfare i vincoli e penalizzi la violazione degli stessi: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i vincoli “rilassati” sono del tipo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i vincoli sono del tipo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i vincoli sono del tipo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8" name="Object 5"/>
          <p:cNvGraphicFramePr/>
          <p:nvPr/>
        </p:nvGraphicFramePr>
        <p:xfrm>
          <a:off x="3022560" y="2717640"/>
          <a:ext cx="3098880" cy="9273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9" name="Object 4"/>
          <p:cNvGraphicFramePr/>
          <p:nvPr/>
        </p:nvGraphicFramePr>
        <p:xfrm>
          <a:off x="6670800" y="3830760"/>
          <a:ext cx="596880" cy="2919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70" name="Object 5"/>
          <p:cNvGraphicFramePr/>
          <p:nvPr/>
        </p:nvGraphicFramePr>
        <p:xfrm>
          <a:off x="3780000" y="4667400"/>
          <a:ext cx="1777680" cy="2793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71" name="Object 8"/>
          <p:cNvGraphicFramePr/>
          <p:nvPr/>
        </p:nvGraphicFramePr>
        <p:xfrm>
          <a:off x="3776760" y="5243400"/>
          <a:ext cx="1803240" cy="33048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72" name="Object 9"/>
          <p:cNvGraphicFramePr/>
          <p:nvPr/>
        </p:nvGraphicFramePr>
        <p:xfrm>
          <a:off x="3743280" y="5896080"/>
          <a:ext cx="1778040" cy="27936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TEORIA DELLA DUALITÀ : CASO NON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vettore      è detto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moltiplicatore di lagrange generalizzato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 Ogni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variabili duale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 Il numero di variabili duali è pari al numero dei vincoli del problema primale.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Per il problema              verifica le seguenti proprietà: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Dalla terza proprietà si può vedere che fra tutti i valori di           quello che più si avvicina a       potrà fornire indicazioni sulla soluzione ottima del problema primale. Tale proprietà viene indicata come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dualità debole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5" name="Object 4"/>
          <p:cNvGraphicFramePr/>
          <p:nvPr/>
        </p:nvGraphicFramePr>
        <p:xfrm>
          <a:off x="1477800" y="1866960"/>
          <a:ext cx="241560" cy="2919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76" name="Object 5"/>
          <p:cNvGraphicFramePr/>
          <p:nvPr/>
        </p:nvGraphicFramePr>
        <p:xfrm>
          <a:off x="2004840" y="2720880"/>
          <a:ext cx="584280" cy="3049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77" name="Object 6"/>
          <p:cNvGraphicFramePr/>
          <p:nvPr/>
        </p:nvGraphicFramePr>
        <p:xfrm>
          <a:off x="1057320" y="3303720"/>
          <a:ext cx="571320" cy="22860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78" name="Object 7"/>
          <p:cNvGraphicFramePr/>
          <p:nvPr/>
        </p:nvGraphicFramePr>
        <p:xfrm>
          <a:off x="1054080" y="3833640"/>
          <a:ext cx="3720960" cy="29232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79" name="Object 8"/>
          <p:cNvGraphicFramePr/>
          <p:nvPr/>
        </p:nvGraphicFramePr>
        <p:xfrm>
          <a:off x="1096920" y="4459320"/>
          <a:ext cx="6629400" cy="29196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80" name="Object 9"/>
          <p:cNvGraphicFramePr/>
          <p:nvPr/>
        </p:nvGraphicFramePr>
        <p:xfrm>
          <a:off x="5415120" y="5051520"/>
          <a:ext cx="419040" cy="30456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  <p:graphicFrame>
        <p:nvGraphicFramePr>
          <p:cNvPr id="81" name="Object 10"/>
          <p:cNvGraphicFramePr/>
          <p:nvPr/>
        </p:nvGraphicFramePr>
        <p:xfrm>
          <a:off x="8150400" y="5030640"/>
          <a:ext cx="203040" cy="241560"/>
        </p:xfrm>
        <a:graphic>
          <a:graphicData uri="http://schemas.openxmlformats.org/presentationml/2006/ole">
            <p:oleObj r:id="rId7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TEORIA DELLA DUALITÀ : CASO NON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valore massimo assunto dalla funzione rilassamento Lagrangiano è quindi una stima per difetto del valore ottimo del problema primale.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Definiamo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duale Lagrangiano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il problema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La funzione duale  è 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imes New Roman"/>
              </a:rPr>
              <a:t>limite inferiore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 per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z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imes New Roman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Si definisce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imes New Roman"/>
              </a:rPr>
              <a:t>gap di dualità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, cioè la distanza fra il valore ottimo del problema primale e quello del problema duale, dal, la differenza: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E’ possibile dimostrare che per un problema lineare che ammette soluzione ottima finita il gap di dualità è nullo.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4" name="Object 9"/>
          <p:cNvGraphicFramePr/>
          <p:nvPr/>
        </p:nvGraphicFramePr>
        <p:xfrm>
          <a:off x="2660760" y="3129120"/>
          <a:ext cx="3822480" cy="4442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5" name="Object 10"/>
          <p:cNvGraphicFramePr/>
          <p:nvPr/>
        </p:nvGraphicFramePr>
        <p:xfrm>
          <a:off x="3537000" y="4975200"/>
          <a:ext cx="1219320" cy="2541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TEORIA DELLA DUALITÀ : CASO NON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valori ammissibili dei problemi (P) di minimo e (D) di massimo sono in relazione fra loro come nella figura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8" name="Object 9"/>
          <p:cNvGraphicFramePr/>
          <p:nvPr/>
        </p:nvGraphicFramePr>
        <p:xfrm>
          <a:off x="4008600" y="2827440"/>
          <a:ext cx="3581280" cy="4442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9" name="Object 4"/>
          <p:cNvGraphicFramePr/>
          <p:nvPr/>
        </p:nvGraphicFramePr>
        <p:xfrm>
          <a:off x="1382760" y="2684520"/>
          <a:ext cx="1676520" cy="8888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90" name="Line 13"/>
          <p:cNvSpPr/>
          <p:nvPr/>
        </p:nvSpPr>
        <p:spPr>
          <a:xfrm flipV="1">
            <a:off x="4427640" y="4121280"/>
            <a:ext cx="0" cy="40464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Line 12"/>
          <p:cNvSpPr/>
          <p:nvPr/>
        </p:nvSpPr>
        <p:spPr>
          <a:xfrm>
            <a:off x="4427640" y="4537080"/>
            <a:ext cx="0" cy="3427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Line 11"/>
          <p:cNvSpPr/>
          <p:nvPr/>
        </p:nvSpPr>
        <p:spPr>
          <a:xfrm>
            <a:off x="4427640" y="4890960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Line 10"/>
          <p:cNvSpPr/>
          <p:nvPr/>
        </p:nvSpPr>
        <p:spPr>
          <a:xfrm>
            <a:off x="4427640" y="5126040"/>
            <a:ext cx="0" cy="4572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Line 14"/>
          <p:cNvSpPr/>
          <p:nvPr/>
        </p:nvSpPr>
        <p:spPr>
          <a:xfrm>
            <a:off x="4199040" y="4416480"/>
            <a:ext cx="0" cy="3427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Line 1"/>
          <p:cNvSpPr/>
          <p:nvPr/>
        </p:nvSpPr>
        <p:spPr>
          <a:xfrm>
            <a:off x="4199040" y="5246640"/>
            <a:ext cx="0" cy="34308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Object 25"/>
          <p:cNvGraphicFramePr/>
          <p:nvPr/>
        </p:nvGraphicFramePr>
        <p:xfrm>
          <a:off x="4643280" y="4756320"/>
          <a:ext cx="381240" cy="25704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97" name="Object 26"/>
          <p:cNvGraphicFramePr/>
          <p:nvPr/>
        </p:nvGraphicFramePr>
        <p:xfrm>
          <a:off x="4643280" y="5043600"/>
          <a:ext cx="390600" cy="25704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98" name="Object 27"/>
          <p:cNvGraphicFramePr/>
          <p:nvPr/>
        </p:nvGraphicFramePr>
        <p:xfrm>
          <a:off x="4643280" y="5513400"/>
          <a:ext cx="295560" cy="21924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99" name="Object 28"/>
          <p:cNvGraphicFramePr/>
          <p:nvPr/>
        </p:nvGraphicFramePr>
        <p:xfrm>
          <a:off x="4643280" y="4414680"/>
          <a:ext cx="324000" cy="23832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  <p:sp>
        <p:nvSpPr>
          <p:cNvPr id="100" name="Rectangle 16"/>
          <p:cNvSpPr/>
          <p:nvPr/>
        </p:nvSpPr>
        <p:spPr>
          <a:xfrm>
            <a:off x="4829040" y="4402080"/>
            <a:ext cx="360" cy="36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17"/>
          <p:cNvSpPr/>
          <p:nvPr/>
        </p:nvSpPr>
        <p:spPr>
          <a:xfrm>
            <a:off x="4829040" y="4659480"/>
            <a:ext cx="360" cy="36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18"/>
          <p:cNvSpPr/>
          <p:nvPr/>
        </p:nvSpPr>
        <p:spPr>
          <a:xfrm>
            <a:off x="4829040" y="4916520"/>
            <a:ext cx="360" cy="36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19"/>
          <p:cNvSpPr/>
          <p:nvPr/>
        </p:nvSpPr>
        <p:spPr>
          <a:xfrm>
            <a:off x="4829040" y="5135400"/>
            <a:ext cx="360" cy="36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AutoShape 29"/>
          <p:cNvSpPr/>
          <p:nvPr/>
        </p:nvSpPr>
        <p:spPr>
          <a:xfrm>
            <a:off x="5076720" y="4869000"/>
            <a:ext cx="114480" cy="360360"/>
          </a:xfrm>
          <a:custGeom>
            <a:avLst/>
            <a:gdLst>
              <a:gd name="textAreaLeft" fmla="*/ 0 w 114480"/>
              <a:gd name="textAreaRight" fmla="*/ 41400 w 114480"/>
              <a:gd name="textAreaTop" fmla="*/ 5760 h 360360"/>
              <a:gd name="textAreaBottom" fmla="*/ 354600 h 360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400" y="0"/>
                  <a:pt x="10800" y="572"/>
                  <a:pt x="10800" y="1143"/>
                </a:cubicBezTo>
                <a:lnTo>
                  <a:pt x="10800" y="9657"/>
                </a:lnTo>
                <a:cubicBezTo>
                  <a:pt x="10800" y="10229"/>
                  <a:pt x="16200" y="10800"/>
                  <a:pt x="21600" y="10800"/>
                </a:cubicBezTo>
                <a:cubicBezTo>
                  <a:pt x="16200" y="10800"/>
                  <a:pt x="10800" y="11372"/>
                  <a:pt x="10800" y="11943"/>
                </a:cubicBezTo>
                <a:lnTo>
                  <a:pt x="10800" y="20457"/>
                </a:lnTo>
                <a:cubicBezTo>
                  <a:pt x="10800" y="21029"/>
                  <a:pt x="5400" y="21600"/>
                  <a:pt x="0" y="21600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sellaDiTesto 41"/>
          <p:cNvSpPr/>
          <p:nvPr/>
        </p:nvSpPr>
        <p:spPr>
          <a:xfrm>
            <a:off x="5293080" y="4859280"/>
            <a:ext cx="12978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gap di dualità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2011-03-05T23:19:26Z</dcterms:created>
  <dc:creator/>
  <dc:description/>
  <dc:language>it-IT</dc:language>
  <cp:lastModifiedBy/>
  <dcterms:modified xsi:type="dcterms:W3CDTF">2011-05-18T21:41:19Z</dcterms:modified>
  <cp:revision>1</cp:revision>
  <dc:subject/>
  <dc:title/>
</cp:coreProperties>
</file>