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media/image1.jpeg" ContentType="image/jpeg"/>
  <Override PartName="/ppt/media/image2.wmf" ContentType="image/x-wmf"/>
  <Override PartName="/ppt/media/image3.wmf" ContentType="image/x-wm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9925200" cy="679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5622480" y="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900" spc="-1" strike="noStrike">
                <a:solidFill>
                  <a:srgbClr val="000000"/>
                </a:solidFill>
                <a:latin typeface="Tahoma"/>
              </a:rPr>
              <a:t>Fai clic per spostare la diapositiva</a:t>
            </a: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Fai clic per modificare il formato delle note</a:t>
            </a: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645624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562248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935DA7B-EC32-406F-9FDC-8B4DA5B5F843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8580C6F-B9A6-492A-B56B-F4549C26F3C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D282AB3-63EE-4A79-89D8-5FFC8214EDC8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17DBB24-3074-4FF3-8BC7-2E19EFA8A737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637AB49-DDA9-4B1A-AC71-742144F10517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93ECBA5-5DF3-42EE-8B3C-4F6110CF7B0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204DD72-AC25-4CF9-ABD7-3872485B788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FA6B6ED-052C-45F7-BD52-71C2C255C532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E0C63BA-082C-4F3A-9F45-9B4DC3EED19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6768A12-38F1-42D0-996C-5399EED1CC2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3EB423A-4302-41A4-8C52-DFB5899A5D8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FE177BF-A645-4677-9BB6-DB8F10D9B4F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0B4E0F0-D03A-4096-92CA-73A50C0205C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6B3F05D-1AF5-43DA-AF67-5667B7FA808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AB13174-CB29-4B66-BE89-7387A36168A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22. LA TEORIA DELLA DUALITÀ (2)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CORRISPONDENZA PRIMALE-DUALE.  ESEMPIO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Dato un problema primale, formuliamo il problema duale ed analizziamo le soluzioni.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2" name="Object 2"/>
          <p:cNvGraphicFramePr/>
          <p:nvPr/>
        </p:nvGraphicFramePr>
        <p:xfrm>
          <a:off x="611280" y="2760840"/>
          <a:ext cx="2476440" cy="18288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3" name="Object 3"/>
          <p:cNvGraphicFramePr/>
          <p:nvPr/>
        </p:nvGraphicFramePr>
        <p:xfrm>
          <a:off x="5873760" y="2832120"/>
          <a:ext cx="2527200" cy="18288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94" name="AutoShape 10"/>
          <p:cNvSpPr/>
          <p:nvPr/>
        </p:nvSpPr>
        <p:spPr>
          <a:xfrm>
            <a:off x="3564000" y="2060640"/>
            <a:ext cx="2031840" cy="35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AutoShape 9"/>
          <p:cNvSpPr/>
          <p:nvPr/>
        </p:nvSpPr>
        <p:spPr>
          <a:xfrm>
            <a:off x="4173480" y="371628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CORRISPONDENZA PRIMALE-DUALE.  ESEMPIO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97" name="Picture 5" descr="C:\Users\gim-i3\Dropbox\mio_corso_ING_INF\22_-_Teoria_della_dualita_2\primale.emf"/>
          <p:cNvPicPr/>
          <p:nvPr/>
        </p:nvPicPr>
        <p:blipFill>
          <a:blip r:embed="rId1"/>
          <a:stretch/>
        </p:blipFill>
        <p:spPr>
          <a:xfrm>
            <a:off x="468360" y="1701720"/>
            <a:ext cx="2043000" cy="46800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gim-i3\Dropbox\mio_corso_ING_INF\22_-_Teoria_della_dualita_2\dual.emf"/>
          <p:cNvPicPr/>
          <p:nvPr/>
        </p:nvPicPr>
        <p:blipFill>
          <a:blip r:embed="rId2"/>
          <a:stretch/>
        </p:blipFill>
        <p:spPr>
          <a:xfrm>
            <a:off x="5292720" y="1701720"/>
            <a:ext cx="3384720" cy="4680000"/>
          </a:xfrm>
          <a:prstGeom prst="rect">
            <a:avLst/>
          </a:prstGeom>
          <a:ln w="0">
            <a:noFill/>
          </a:ln>
        </p:spPr>
      </p:pic>
      <p:sp>
        <p:nvSpPr>
          <p:cNvPr id="99" name="CasellaDiTesto 9"/>
          <p:cNvSpPr/>
          <p:nvPr/>
        </p:nvSpPr>
        <p:spPr>
          <a:xfrm>
            <a:off x="1922760" y="2060640"/>
            <a:ext cx="1960920" cy="20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(P)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 = (0     , 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B = (3     , 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 = (3.67, 0.67)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 = (8     ,  0     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 = (4,  0) non amm.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 = (0, -3) non amm.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sellaDiTesto 10"/>
          <p:cNvSpPr/>
          <p:nvPr/>
        </p:nvSpPr>
        <p:spPr>
          <a:xfrm>
            <a:off x="4195080" y="2060640"/>
            <a:ext cx="2134440" cy="20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(D)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 = ( 0, 0   )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</a:rPr>
              <a:t> non amm.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b = ( 1, 0   )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</a:rPr>
              <a:t> non amm.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 = (-1, 1   )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</a:rPr>
              <a:t> non amm.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 = ( 2, 0   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 = ( 0, 0.5) non amm.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 = (-2, 0    ) non amm.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nota che le soluzioni di base sono in egual numero nel problema primale e in quello duale. Nell’esempio si hanno 6 soluzioni di base (i numero di sottoinsiemi distinti di 2 variabili di base scelte da un’insieme di 4 variabili).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soluzione di base è ammissibile per entrambi i problemi: nell’esempio D,d.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soluzioni di base ammissibili per il primale e non per il duale sono: Aa, Bd, Cc.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soluzioni di base ammissibili per entrambi sono Ff, Ee.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valore della soluzione ottima è lo stesso per entrambi i problemi.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CORRISPONDENZA PRIMALE-DUALE.  ESEMPIO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FORMULAZIONE DEL PROBLEMA DUALE.  ESEMPIO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Dato un problema primale, formuliamo il problema duale.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5" name="Object 2"/>
          <p:cNvGraphicFramePr/>
          <p:nvPr/>
        </p:nvGraphicFramePr>
        <p:xfrm>
          <a:off x="892080" y="3225960"/>
          <a:ext cx="2743200" cy="14983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06" name="Object 3"/>
          <p:cNvGraphicFramePr/>
          <p:nvPr/>
        </p:nvGraphicFramePr>
        <p:xfrm>
          <a:off x="5110200" y="3214800"/>
          <a:ext cx="2793960" cy="15238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107" name="AutoShape 10"/>
          <p:cNvSpPr/>
          <p:nvPr/>
        </p:nvSpPr>
        <p:spPr>
          <a:xfrm>
            <a:off x="3564000" y="2060640"/>
            <a:ext cx="2031840" cy="35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AutoShape 9"/>
          <p:cNvSpPr/>
          <p:nvPr/>
        </p:nvSpPr>
        <p:spPr>
          <a:xfrm>
            <a:off x="4173480" y="392112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" name="Gruppo 15"/>
          <p:cNvGrpSpPr/>
          <p:nvPr/>
        </p:nvGrpSpPr>
        <p:grpSpPr>
          <a:xfrm>
            <a:off x="1192320" y="2627280"/>
            <a:ext cx="4846680" cy="873000"/>
            <a:chOff x="1192320" y="2627280"/>
            <a:chExt cx="4846680" cy="873000"/>
          </a:xfrm>
        </p:grpSpPr>
        <p:grpSp>
          <p:nvGrpSpPr>
            <p:cNvPr id="110" name="Gruppo 13"/>
            <p:cNvGrpSpPr/>
            <p:nvPr/>
          </p:nvGrpSpPr>
          <p:grpSpPr>
            <a:xfrm>
              <a:off x="1192320" y="2954160"/>
              <a:ext cx="4846680" cy="546120"/>
              <a:chOff x="1192320" y="2954160"/>
              <a:chExt cx="4846680" cy="546120"/>
            </a:xfrm>
          </p:grpSpPr>
          <p:sp>
            <p:nvSpPr>
              <p:cNvPr id="111" name="Rettangolo 7"/>
              <p:cNvSpPr/>
              <p:nvPr/>
            </p:nvSpPr>
            <p:spPr>
              <a:xfrm>
                <a:off x="1192320" y="3211560"/>
                <a:ext cx="556920" cy="288720"/>
              </a:xfrm>
              <a:prstGeom prst="rect">
                <a:avLst/>
              </a:prstGeom>
              <a:noFill/>
              <a:ln w="25560">
                <a:solidFill>
                  <a:srgbClr val="c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it-IT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Rettangolo 8"/>
              <p:cNvSpPr/>
              <p:nvPr/>
            </p:nvSpPr>
            <p:spPr>
              <a:xfrm>
                <a:off x="5482080" y="3211560"/>
                <a:ext cx="556920" cy="288720"/>
              </a:xfrm>
              <a:prstGeom prst="rect">
                <a:avLst/>
              </a:prstGeom>
              <a:noFill/>
              <a:ln w="25560">
                <a:solidFill>
                  <a:srgbClr val="c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endParaRPr b="0" lang="it-IT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3" name="Connettore 4 12"/>
              <p:cNvCxnSpPr>
                <a:stCxn id="111" idx="0"/>
                <a:endCxn id="112" idx="0"/>
              </p:cNvCxnSpPr>
              <p:nvPr/>
            </p:nvCxnSpPr>
            <p:spPr>
              <a:xfrm flipH="1" flipV="1" rot="5400000">
                <a:off x="3615480" y="1067040"/>
                <a:ext cx="2160" cy="4290480"/>
              </a:xfrm>
              <a:prstGeom prst="bentConnector3">
                <a:avLst>
                  <a:gd name="adj1" fmla="val 14380000"/>
                </a:avLst>
              </a:prstGeom>
              <a:ln w="9360">
                <a:solidFill>
                  <a:srgbClr val="c00000"/>
                </a:solidFill>
                <a:miter/>
                <a:tailEnd len="med" type="arrow" w="med"/>
              </a:ln>
            </p:spPr>
          </p:cxnSp>
        </p:grpSp>
        <p:sp>
          <p:nvSpPr>
            <p:cNvPr id="114" name="CasellaDiTesto 14"/>
            <p:cNvSpPr/>
            <p:nvPr/>
          </p:nvSpPr>
          <p:spPr>
            <a:xfrm>
              <a:off x="2219400" y="2627280"/>
              <a:ext cx="276840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it-IT" sz="1800" spc="-1" strike="noStrike">
                  <a:solidFill>
                    <a:srgbClr val="c00000"/>
                  </a:solidFill>
                  <a:latin typeface="Arial"/>
                </a:rPr>
                <a:t>da max a min e viceversa</a:t>
              </a: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5" name="Gruppo 28"/>
          <p:cNvGrpSpPr/>
          <p:nvPr/>
        </p:nvGrpSpPr>
        <p:grpSpPr>
          <a:xfrm>
            <a:off x="1979640" y="3059280"/>
            <a:ext cx="5927760" cy="1090440"/>
            <a:chOff x="1979640" y="3059280"/>
            <a:chExt cx="5927760" cy="1090440"/>
          </a:xfrm>
        </p:grpSpPr>
        <p:sp>
          <p:nvSpPr>
            <p:cNvPr id="116" name="Rettangolo 16"/>
            <p:cNvSpPr/>
            <p:nvPr/>
          </p:nvSpPr>
          <p:spPr>
            <a:xfrm>
              <a:off x="1979640" y="3240000"/>
              <a:ext cx="1015920" cy="25236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Rettangolo 17"/>
            <p:cNvSpPr/>
            <p:nvPr/>
          </p:nvSpPr>
          <p:spPr>
            <a:xfrm>
              <a:off x="7655040" y="3465720"/>
              <a:ext cx="252360" cy="6840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18" name="Forma 24"/>
            <p:cNvCxnSpPr>
              <a:stCxn id="116" idx="3"/>
              <a:endCxn id="117" idx="0"/>
            </p:cNvCxnSpPr>
            <p:nvPr/>
          </p:nvCxnSpPr>
          <p:spPr>
            <a:xfrm>
              <a:off x="2995560" y="3365280"/>
              <a:ext cx="4787280" cy="100440"/>
            </a:xfrm>
            <a:prstGeom prst="bentConnector2">
              <a:avLst/>
            </a:prstGeom>
            <a:ln w="9360">
              <a:solidFill>
                <a:srgbClr val="4a7ebb"/>
              </a:solidFill>
              <a:miter/>
              <a:tailEnd len="med" type="arrow" w="med"/>
            </a:ln>
          </p:spPr>
        </p:cxnSp>
        <p:sp>
          <p:nvSpPr>
            <p:cNvPr id="119" name="CasellaDiTesto 27"/>
            <p:cNvSpPr/>
            <p:nvPr/>
          </p:nvSpPr>
          <p:spPr>
            <a:xfrm>
              <a:off x="3786120" y="3059280"/>
              <a:ext cx="101880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it-IT" sz="1800" spc="-1" strike="noStrike">
                  <a:solidFill>
                    <a:srgbClr val="1f497d"/>
                  </a:solidFill>
                  <a:latin typeface="Arial"/>
                </a:rPr>
                <a:t>da </a:t>
              </a:r>
              <a:r>
                <a:rPr b="1" lang="it-IT" sz="1800" spc="-1" strike="noStrike">
                  <a:solidFill>
                    <a:srgbClr val="1f497d"/>
                  </a:solidFill>
                  <a:latin typeface="Arial"/>
                </a:rPr>
                <a:t>c</a:t>
              </a:r>
              <a:r>
                <a:rPr b="0" lang="it-IT" sz="1800" spc="-1" strike="noStrike">
                  <a:solidFill>
                    <a:srgbClr val="1f497d"/>
                  </a:solidFill>
                  <a:latin typeface="Arial"/>
                </a:rPr>
                <a:t> a </a:t>
              </a:r>
              <a:r>
                <a:rPr b="1" lang="it-IT" sz="1800" spc="-1" strike="noStrike">
                  <a:solidFill>
                    <a:srgbClr val="1f497d"/>
                  </a:solidFill>
                  <a:latin typeface="Arial"/>
                </a:rPr>
                <a:t>b</a:t>
              </a: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0" name="Gruppo 35"/>
          <p:cNvGrpSpPr/>
          <p:nvPr/>
        </p:nvGrpSpPr>
        <p:grpSpPr>
          <a:xfrm>
            <a:off x="3384720" y="3213000"/>
            <a:ext cx="3900240" cy="938160"/>
            <a:chOff x="3384720" y="3213000"/>
            <a:chExt cx="3900240" cy="938160"/>
          </a:xfrm>
        </p:grpSpPr>
        <p:sp>
          <p:nvSpPr>
            <p:cNvPr id="121" name="Rettangolo 18"/>
            <p:cNvSpPr/>
            <p:nvPr/>
          </p:nvSpPr>
          <p:spPr>
            <a:xfrm>
              <a:off x="3384720" y="3466800"/>
              <a:ext cx="252360" cy="684360"/>
            </a:xfrm>
            <a:prstGeom prst="rect">
              <a:avLst/>
            </a:prstGeom>
            <a:noFill/>
            <a:ln w="25560">
              <a:solidFill>
                <a:srgbClr val="c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Rettangolo 25"/>
            <p:cNvSpPr/>
            <p:nvPr/>
          </p:nvSpPr>
          <p:spPr>
            <a:xfrm>
              <a:off x="6269040" y="3213000"/>
              <a:ext cx="1015920" cy="252360"/>
            </a:xfrm>
            <a:prstGeom prst="rect">
              <a:avLst/>
            </a:prstGeom>
            <a:noFill/>
            <a:ln w="25560">
              <a:solidFill>
                <a:srgbClr val="c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3" name="Forma 26"/>
            <p:cNvCxnSpPr>
              <a:stCxn id="121" idx="0"/>
            </p:cNvCxnSpPr>
            <p:nvPr/>
          </p:nvCxnSpPr>
          <p:spPr>
            <a:xfrm flipH="1" flipV="1" rot="5400000">
              <a:off x="4814640" y="2052000"/>
              <a:ext cx="110160" cy="2720160"/>
            </a:xfrm>
            <a:prstGeom prst="bentConnector2">
              <a:avLst/>
            </a:prstGeom>
            <a:ln w="9360">
              <a:solidFill>
                <a:srgbClr val="c00000"/>
              </a:solidFill>
              <a:miter/>
              <a:tailEnd len="med" type="arrow" w="med"/>
            </a:ln>
          </p:spPr>
        </p:cxnSp>
        <p:sp>
          <p:nvSpPr>
            <p:cNvPr id="124" name="CasellaDiTesto 34"/>
            <p:cNvSpPr/>
            <p:nvPr/>
          </p:nvSpPr>
          <p:spPr>
            <a:xfrm>
              <a:off x="4259160" y="3398040"/>
              <a:ext cx="101880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it-IT" sz="1800" spc="-1" strike="noStrike">
                  <a:solidFill>
                    <a:srgbClr val="c00000"/>
                  </a:solidFill>
                  <a:latin typeface="Arial"/>
                </a:rPr>
                <a:t>da </a:t>
              </a:r>
              <a:r>
                <a:rPr b="1" lang="it-IT" sz="1800" spc="-1" strike="noStrike">
                  <a:solidFill>
                    <a:srgbClr val="c00000"/>
                  </a:solidFill>
                  <a:latin typeface="Arial"/>
                </a:rPr>
                <a:t>b</a:t>
              </a:r>
              <a:r>
                <a:rPr b="0" lang="it-IT" sz="1800" spc="-1" strike="noStrike">
                  <a:solidFill>
                    <a:srgbClr val="c00000"/>
                  </a:solidFill>
                  <a:latin typeface="Arial"/>
                </a:rPr>
                <a:t> a </a:t>
              </a:r>
              <a:r>
                <a:rPr b="1" lang="it-IT" sz="1800" spc="-1" strike="noStrike">
                  <a:solidFill>
                    <a:srgbClr val="c00000"/>
                  </a:solidFill>
                  <a:latin typeface="Arial"/>
                </a:rPr>
                <a:t>c</a:t>
              </a: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5" name="Gruppo 55"/>
          <p:cNvGrpSpPr/>
          <p:nvPr/>
        </p:nvGrpSpPr>
        <p:grpSpPr>
          <a:xfrm>
            <a:off x="2987640" y="3500280"/>
            <a:ext cx="4978080" cy="1656360"/>
            <a:chOff x="2987640" y="3500280"/>
            <a:chExt cx="4978080" cy="1656360"/>
          </a:xfrm>
        </p:grpSpPr>
        <p:sp>
          <p:nvSpPr>
            <p:cNvPr id="126" name="Ovale 36"/>
            <p:cNvSpPr/>
            <p:nvPr/>
          </p:nvSpPr>
          <p:spPr>
            <a:xfrm>
              <a:off x="3000240" y="4117680"/>
              <a:ext cx="288720" cy="287280"/>
            </a:xfrm>
            <a:prstGeom prst="ellipse">
              <a:avLst/>
            </a:prstGeom>
            <a:noFill/>
            <a:ln w="25560">
              <a:solidFill>
                <a:srgbClr val="385d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Ovale 37"/>
            <p:cNvSpPr/>
            <p:nvPr/>
          </p:nvSpPr>
          <p:spPr>
            <a:xfrm>
              <a:off x="7326360" y="3500280"/>
              <a:ext cx="287280" cy="288720"/>
            </a:xfrm>
            <a:prstGeom prst="ellipse">
              <a:avLst/>
            </a:prstGeom>
            <a:noFill/>
            <a:ln w="25560">
              <a:solidFill>
                <a:srgbClr val="385d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Ovale 38"/>
            <p:cNvSpPr/>
            <p:nvPr/>
          </p:nvSpPr>
          <p:spPr>
            <a:xfrm>
              <a:off x="2987640" y="4430520"/>
              <a:ext cx="287280" cy="288720"/>
            </a:xfrm>
            <a:prstGeom prst="ellipse">
              <a:avLst/>
            </a:prstGeom>
            <a:noFill/>
            <a:ln w="25560">
              <a:solidFill>
                <a:srgbClr val="c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Ovale 39"/>
            <p:cNvSpPr/>
            <p:nvPr/>
          </p:nvSpPr>
          <p:spPr>
            <a:xfrm>
              <a:off x="7316640" y="3789000"/>
              <a:ext cx="287280" cy="287280"/>
            </a:xfrm>
            <a:prstGeom prst="ellipse">
              <a:avLst/>
            </a:prstGeom>
            <a:noFill/>
            <a:ln w="25560">
              <a:solidFill>
                <a:srgbClr val="c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30" name="Connettore 4 41"/>
            <p:cNvCxnSpPr>
              <a:stCxn id="126" idx="6"/>
              <a:endCxn id="127" idx="2"/>
            </p:cNvCxnSpPr>
            <p:nvPr/>
          </p:nvCxnSpPr>
          <p:spPr>
            <a:xfrm flipV="1">
              <a:off x="3288960" y="3643920"/>
              <a:ext cx="4037760" cy="616680"/>
            </a:xfrm>
            <a:prstGeom prst="bentConnector3">
              <a:avLst>
                <a:gd name="adj1" fmla="val 49995"/>
              </a:avLst>
            </a:prstGeom>
            <a:ln w="9360">
              <a:solidFill>
                <a:srgbClr val="4a7ebb"/>
              </a:solidFill>
              <a:miter/>
              <a:tailEnd len="med" type="arrow" w="med"/>
            </a:ln>
          </p:spPr>
        </p:cxnSp>
        <p:cxnSp>
          <p:nvCxnSpPr>
            <p:cNvPr id="131" name="Connettore 4 43"/>
            <p:cNvCxnSpPr>
              <a:stCxn id="128" idx="6"/>
              <a:endCxn id="129" idx="2"/>
            </p:cNvCxnSpPr>
            <p:nvPr/>
          </p:nvCxnSpPr>
          <p:spPr>
            <a:xfrm flipV="1">
              <a:off x="3274560" y="3931920"/>
              <a:ext cx="4042440" cy="643320"/>
            </a:xfrm>
            <a:prstGeom prst="bentConnector3">
              <a:avLst>
                <a:gd name="adj1" fmla="val 57980"/>
              </a:avLst>
            </a:prstGeom>
            <a:ln w="9360">
              <a:solidFill>
                <a:srgbClr val="c00000"/>
              </a:solidFill>
              <a:miter/>
              <a:tailEnd len="med" type="arrow" w="med"/>
            </a:ln>
          </p:spPr>
        </p:cxnSp>
        <p:sp>
          <p:nvSpPr>
            <p:cNvPr id="132" name="CasellaDiTesto 45"/>
            <p:cNvSpPr/>
            <p:nvPr/>
          </p:nvSpPr>
          <p:spPr>
            <a:xfrm>
              <a:off x="3376080" y="4788360"/>
              <a:ext cx="458964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it-IT" sz="1800" spc="-1" strike="noStrike">
                  <a:solidFill>
                    <a:srgbClr val="000000"/>
                  </a:solidFill>
                  <a:latin typeface="Arial"/>
                </a:rPr>
                <a:t>da vincolo di segno a verso disuguaglianza </a:t>
              </a: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3" name="Gruppo 64"/>
          <p:cNvGrpSpPr/>
          <p:nvPr/>
        </p:nvGrpSpPr>
        <p:grpSpPr>
          <a:xfrm>
            <a:off x="3009960" y="3573360"/>
            <a:ext cx="4923720" cy="1762920"/>
            <a:chOff x="3009960" y="3573360"/>
            <a:chExt cx="4923720" cy="1762920"/>
          </a:xfrm>
        </p:grpSpPr>
        <p:sp>
          <p:nvSpPr>
            <p:cNvPr id="134" name="CasellaDiTesto 47"/>
            <p:cNvSpPr/>
            <p:nvPr/>
          </p:nvSpPr>
          <p:spPr>
            <a:xfrm>
              <a:off x="3408120" y="4968000"/>
              <a:ext cx="452556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it-IT" sz="1800" spc="-1" strike="noStrike">
                  <a:solidFill>
                    <a:srgbClr val="000000"/>
                  </a:solidFill>
                  <a:latin typeface="Arial"/>
                </a:rPr>
                <a:t>da verso disuguaglianza a vincolo di segno</a:t>
              </a: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Ovale 56"/>
            <p:cNvSpPr/>
            <p:nvPr/>
          </p:nvSpPr>
          <p:spPr>
            <a:xfrm>
              <a:off x="7331040" y="4167000"/>
              <a:ext cx="287280" cy="288720"/>
            </a:xfrm>
            <a:prstGeom prst="ellipse">
              <a:avLst/>
            </a:prstGeom>
            <a:noFill/>
            <a:ln w="25560">
              <a:solidFill>
                <a:srgbClr val="385d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Ovale 57"/>
            <p:cNvSpPr/>
            <p:nvPr/>
          </p:nvSpPr>
          <p:spPr>
            <a:xfrm>
              <a:off x="7321680" y="4456080"/>
              <a:ext cx="287280" cy="287280"/>
            </a:xfrm>
            <a:prstGeom prst="ellipse">
              <a:avLst/>
            </a:prstGeom>
            <a:noFill/>
            <a:ln w="25560">
              <a:solidFill>
                <a:srgbClr val="c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Ovale 58"/>
            <p:cNvSpPr/>
            <p:nvPr/>
          </p:nvSpPr>
          <p:spPr>
            <a:xfrm>
              <a:off x="3019320" y="3573360"/>
              <a:ext cx="287280" cy="287280"/>
            </a:xfrm>
            <a:prstGeom prst="ellipse">
              <a:avLst/>
            </a:prstGeom>
            <a:noFill/>
            <a:ln w="25560">
              <a:solidFill>
                <a:srgbClr val="385d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Ovale 59"/>
            <p:cNvSpPr/>
            <p:nvPr/>
          </p:nvSpPr>
          <p:spPr>
            <a:xfrm>
              <a:off x="3009960" y="3860640"/>
              <a:ext cx="287280" cy="288720"/>
            </a:xfrm>
            <a:prstGeom prst="ellipse">
              <a:avLst/>
            </a:prstGeom>
            <a:noFill/>
            <a:ln w="25560">
              <a:solidFill>
                <a:srgbClr val="c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39" name="Connettore 4 61"/>
            <p:cNvCxnSpPr>
              <a:stCxn id="137" idx="6"/>
              <a:endCxn id="135" idx="2"/>
            </p:cNvCxnSpPr>
            <p:nvPr/>
          </p:nvCxnSpPr>
          <p:spPr>
            <a:xfrm>
              <a:off x="3306240" y="3717360"/>
              <a:ext cx="4025160" cy="594360"/>
            </a:xfrm>
            <a:prstGeom prst="bentConnector3">
              <a:avLst>
                <a:gd name="adj1" fmla="val 50000"/>
              </a:avLst>
            </a:prstGeom>
            <a:ln w="9360">
              <a:solidFill>
                <a:srgbClr val="4a7ebb"/>
              </a:solidFill>
              <a:miter/>
              <a:tailEnd len="med" type="arrow" w="med"/>
            </a:ln>
          </p:spPr>
        </p:cxnSp>
        <p:cxnSp>
          <p:nvCxnSpPr>
            <p:cNvPr id="140" name="Connettore 4 63"/>
            <p:cNvCxnSpPr>
              <a:stCxn id="138" idx="6"/>
              <a:endCxn id="136" idx="2"/>
            </p:cNvCxnSpPr>
            <p:nvPr/>
          </p:nvCxnSpPr>
          <p:spPr>
            <a:xfrm>
              <a:off x="3296880" y="4004640"/>
              <a:ext cx="4025160" cy="594360"/>
            </a:xfrm>
            <a:prstGeom prst="bentConnector3">
              <a:avLst>
                <a:gd name="adj1" fmla="val 50000"/>
              </a:avLst>
            </a:prstGeom>
            <a:ln w="9360">
              <a:solidFill>
                <a:srgbClr val="c00000"/>
              </a:solidFill>
              <a:miter/>
              <a:tailEnd len="med" type="arrow" w="med"/>
            </a:ln>
          </p:spPr>
        </p:cxnSp>
      </p:grpSp>
      <p:grpSp>
        <p:nvGrpSpPr>
          <p:cNvPr id="141" name="Gruppo 72"/>
          <p:cNvGrpSpPr/>
          <p:nvPr/>
        </p:nvGrpSpPr>
        <p:grpSpPr>
          <a:xfrm>
            <a:off x="1962000" y="3500280"/>
            <a:ext cx="5346720" cy="2240640"/>
            <a:chOff x="1962000" y="3500280"/>
            <a:chExt cx="5346720" cy="2240640"/>
          </a:xfrm>
        </p:grpSpPr>
        <p:sp>
          <p:nvSpPr>
            <p:cNvPr id="142" name="Rettangolo 20"/>
            <p:cNvSpPr/>
            <p:nvPr/>
          </p:nvSpPr>
          <p:spPr>
            <a:xfrm>
              <a:off x="1962000" y="3500280"/>
              <a:ext cx="1035000" cy="68436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Rettangolo 65"/>
            <p:cNvSpPr/>
            <p:nvPr/>
          </p:nvSpPr>
          <p:spPr>
            <a:xfrm>
              <a:off x="6273720" y="3500280"/>
              <a:ext cx="1035000" cy="68436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4" name="Connettore 4 67"/>
            <p:cNvCxnSpPr>
              <a:stCxn id="142" idx="2"/>
              <a:endCxn id="143" idx="2"/>
            </p:cNvCxnSpPr>
            <p:nvPr/>
          </p:nvCxnSpPr>
          <p:spPr>
            <a:xfrm flipH="1" rot="16200000">
              <a:off x="4634640" y="2028240"/>
              <a:ext cx="2160" cy="4311000"/>
            </a:xfrm>
            <a:prstGeom prst="bentConnector3">
              <a:avLst>
                <a:gd name="adj1" fmla="val 73660000"/>
              </a:avLst>
            </a:prstGeom>
            <a:ln w="9360">
              <a:solidFill>
                <a:srgbClr val="4a7ebb"/>
              </a:solidFill>
              <a:miter/>
              <a:tailEnd len="med" type="arrow" w="med"/>
            </a:ln>
          </p:spPr>
        </p:cxnSp>
        <p:sp>
          <p:nvSpPr>
            <p:cNvPr id="145" name="CasellaDiTesto 71"/>
            <p:cNvSpPr/>
            <p:nvPr/>
          </p:nvSpPr>
          <p:spPr>
            <a:xfrm>
              <a:off x="4061160" y="5372640"/>
              <a:ext cx="128844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it-IT" sz="1800" spc="-1" strike="noStrike">
                  <a:solidFill>
                    <a:srgbClr val="1f497d"/>
                  </a:solidFill>
                  <a:latin typeface="Arial"/>
                </a:rPr>
                <a:t>da </a:t>
              </a:r>
              <a:r>
                <a:rPr b="1" lang="it-IT" sz="1800" spc="-1" strike="noStrike">
                  <a:solidFill>
                    <a:srgbClr val="1f497d"/>
                  </a:solidFill>
                  <a:latin typeface="Arial"/>
                </a:rPr>
                <a:t>A</a:t>
              </a:r>
              <a:r>
                <a:rPr b="0" lang="it-IT" sz="1800" spc="-1" strike="noStrike">
                  <a:solidFill>
                    <a:srgbClr val="1f497d"/>
                  </a:solidFill>
                  <a:latin typeface="Arial"/>
                </a:rPr>
                <a:t> ad </a:t>
              </a:r>
              <a:r>
                <a:rPr b="1" lang="it-IT" sz="1800" spc="-1" strike="noStrike">
                  <a:solidFill>
                    <a:srgbClr val="1f497d"/>
                  </a:solidFill>
                  <a:latin typeface="Arial"/>
                </a:rPr>
                <a:t>A</a:t>
              </a:r>
              <a:r>
                <a:rPr b="0" i="1" lang="it-IT" sz="1800" spc="-1" strike="noStrike" baseline="30000">
                  <a:solidFill>
                    <a:srgbClr val="1f497d"/>
                  </a:solidFill>
                  <a:latin typeface="Arial"/>
                </a:rPr>
                <a:t>T</a:t>
              </a: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FORMULAZIONE DEL PROBLEMA DUALE.  ESEMPIO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Dato un problema primale, formuliamo il problema duale.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8" name="Object 2"/>
          <p:cNvGraphicFramePr/>
          <p:nvPr/>
        </p:nvGraphicFramePr>
        <p:xfrm>
          <a:off x="892080" y="2435400"/>
          <a:ext cx="2743200" cy="14983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49" name="Object 3"/>
          <p:cNvGraphicFramePr/>
          <p:nvPr/>
        </p:nvGraphicFramePr>
        <p:xfrm>
          <a:off x="5110200" y="2421000"/>
          <a:ext cx="2793960" cy="15238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150" name="AutoShape 10"/>
          <p:cNvSpPr/>
          <p:nvPr/>
        </p:nvSpPr>
        <p:spPr>
          <a:xfrm>
            <a:off x="3564000" y="2060640"/>
            <a:ext cx="2031840" cy="35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AutoShape 9"/>
          <p:cNvSpPr/>
          <p:nvPr/>
        </p:nvSpPr>
        <p:spPr>
          <a:xfrm>
            <a:off x="4173480" y="321300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2" name="Object 4"/>
          <p:cNvGraphicFramePr/>
          <p:nvPr/>
        </p:nvGraphicFramePr>
        <p:xfrm>
          <a:off x="1967040" y="4149720"/>
          <a:ext cx="1092240" cy="5842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53" name="Object 5"/>
          <p:cNvGraphicFramePr/>
          <p:nvPr/>
        </p:nvGraphicFramePr>
        <p:xfrm>
          <a:off x="2174760" y="5653080"/>
          <a:ext cx="774720" cy="58428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154" name="Object 6"/>
          <p:cNvGraphicFramePr/>
          <p:nvPr/>
        </p:nvGraphicFramePr>
        <p:xfrm>
          <a:off x="2085840" y="5084640"/>
          <a:ext cx="952560" cy="31752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155" name="Object 7"/>
          <p:cNvGraphicFramePr/>
          <p:nvPr/>
        </p:nvGraphicFramePr>
        <p:xfrm>
          <a:off x="5653080" y="4149720"/>
          <a:ext cx="2108160" cy="63504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  <p:graphicFrame>
        <p:nvGraphicFramePr>
          <p:cNvPr id="156" name="Object 8"/>
          <p:cNvGraphicFramePr/>
          <p:nvPr/>
        </p:nvGraphicFramePr>
        <p:xfrm>
          <a:off x="6184800" y="4932360"/>
          <a:ext cx="1473480" cy="584280"/>
        </p:xfrm>
        <a:graphic>
          <a:graphicData uri="http://schemas.openxmlformats.org/presentationml/2006/ole">
            <p:oleObj r:id="rId7" spid="">
              <p:embed/>
            </p:oleObj>
          </a:graphicData>
        </a:graphic>
      </p:graphicFrame>
      <p:graphicFrame>
        <p:nvGraphicFramePr>
          <p:cNvPr id="157" name="Object 9"/>
          <p:cNvGraphicFramePr/>
          <p:nvPr/>
        </p:nvGraphicFramePr>
        <p:xfrm>
          <a:off x="5996160" y="5516640"/>
          <a:ext cx="1815840" cy="635040"/>
        </p:xfrm>
        <a:graphic>
          <a:graphicData uri="http://schemas.openxmlformats.org/presentationml/2006/ole">
            <p:oleObj r:id="rId8" spid="">
              <p:embed/>
            </p:oleObj>
          </a:graphicData>
        </a:graphic>
      </p:graphicFrame>
      <p:cxnSp>
        <p:nvCxnSpPr>
          <p:cNvPr id="158" name="Connettore 2 14"/>
          <p:cNvCxnSpPr/>
          <p:nvPr/>
        </p:nvCxnSpPr>
        <p:spPr>
          <a:xfrm>
            <a:off x="2987280" y="4436640"/>
            <a:ext cx="2592720" cy="252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sp>
        <p:nvSpPr>
          <p:cNvPr id="159" name="CasellaDiTesto 15"/>
          <p:cNvSpPr/>
          <p:nvPr/>
        </p:nvSpPr>
        <p:spPr>
          <a:xfrm>
            <a:off x="3640680" y="4076640"/>
            <a:ext cx="13086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Trasposizione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Connettore 2 17"/>
          <p:cNvCxnSpPr/>
          <p:nvPr/>
        </p:nvCxnSpPr>
        <p:spPr>
          <a:xfrm>
            <a:off x="3059280" y="5229000"/>
            <a:ext cx="2953440" cy="64836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  <p:cxnSp>
        <p:nvCxnSpPr>
          <p:cNvPr id="161" name="Connettore 2 19"/>
          <p:cNvCxnSpPr/>
          <p:nvPr/>
        </p:nvCxnSpPr>
        <p:spPr>
          <a:xfrm flipV="1">
            <a:off x="2987640" y="5229000"/>
            <a:ext cx="3169440" cy="72144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LA TEORIA DELLA DUALITÀ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 questa lezione vedremo come definire il duale di un qualsiasi problema di PL a partire dal problema duale simmetrico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CORRISPONDENZE PRIMALE-DUALE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duale di un qualsiasi programma lineare può essere trovato riportandosi alla forma del problema di PL come mix ottimo di produzione e applicando al problema in questa forma le relazioni fra il primale e il duale simmetrico.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8" name="Object 8"/>
          <p:cNvGraphicFramePr/>
          <p:nvPr/>
        </p:nvGraphicFramePr>
        <p:xfrm>
          <a:off x="5646600" y="3716280"/>
          <a:ext cx="711360" cy="927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9" name="Object 4"/>
          <p:cNvGraphicFramePr/>
          <p:nvPr/>
        </p:nvGraphicFramePr>
        <p:xfrm>
          <a:off x="2700360" y="3716280"/>
          <a:ext cx="698400" cy="8636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60" name="AutoShape 9"/>
          <p:cNvSpPr/>
          <p:nvPr/>
        </p:nvSpPr>
        <p:spPr>
          <a:xfrm>
            <a:off x="4087800" y="407664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asellaDiTesto 21"/>
          <p:cNvSpPr/>
          <p:nvPr/>
        </p:nvSpPr>
        <p:spPr>
          <a:xfrm>
            <a:off x="2203200" y="3213000"/>
            <a:ext cx="16527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Problema primale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asellaDiTesto 22"/>
          <p:cNvSpPr/>
          <p:nvPr/>
        </p:nvSpPr>
        <p:spPr>
          <a:xfrm>
            <a:off x="4716360" y="3213000"/>
            <a:ext cx="251964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Problema duale simmetrico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CORRISPONDENZA PRIMALE-DUALE.  VINCOLI UGUAGLIANZA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duale simmetrico è stato dimostrato nella lezione precedente. Dimostriamo la riduzione a duale simmetrico di un problema primale con vincoli di uguaglianza.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di uguaglianza si può scomporre in due problemi di disequazioni: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5" name="Object 5"/>
          <p:cNvGraphicFramePr/>
          <p:nvPr/>
        </p:nvGraphicFramePr>
        <p:xfrm>
          <a:off x="2987640" y="2597040"/>
          <a:ext cx="698400" cy="863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6" name="Object 7"/>
          <p:cNvGraphicFramePr/>
          <p:nvPr/>
        </p:nvGraphicFramePr>
        <p:xfrm>
          <a:off x="5875200" y="2565360"/>
          <a:ext cx="711360" cy="9907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67" name="AutoShape 9"/>
          <p:cNvSpPr/>
          <p:nvPr/>
        </p:nvSpPr>
        <p:spPr>
          <a:xfrm>
            <a:off x="4317840" y="290844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Object 22"/>
          <p:cNvGraphicFramePr/>
          <p:nvPr/>
        </p:nvGraphicFramePr>
        <p:xfrm>
          <a:off x="2478240" y="4797360"/>
          <a:ext cx="4686120" cy="11937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CORRISPONDENZA PRIMALE-DUALE.  VINCOLI UGUAGLIANZA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Associamo le variabili duali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ed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). Applicando le corrispondenze primale  duale simmetrico si ha: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A questo punto si pone come variabile duale la variabile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y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che corrisponde alla differenza delle variabili duali: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v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–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u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. Tale differenza può assumere valori di qualsiasi segno. Si ottiene: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1" name="Object 5"/>
          <p:cNvGraphicFramePr/>
          <p:nvPr/>
        </p:nvGraphicFramePr>
        <p:xfrm>
          <a:off x="3236760" y="2133720"/>
          <a:ext cx="2794320" cy="21970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72" name="Object 9"/>
          <p:cNvGraphicFramePr/>
          <p:nvPr/>
        </p:nvGraphicFramePr>
        <p:xfrm>
          <a:off x="1746360" y="5084640"/>
          <a:ext cx="5651280" cy="13208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CORRISPONDENZA PRIMALE-DUALE.  VINCOLI UGUAGLIANZA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variabile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essendo differenza di due variabili positive può essere sia positiva, nel caso in cui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maggiore di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che negativa nel caso in cui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maggiore di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o nulla nel caso in cui le variabili assumano lo stesso valore.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Abbiamo la corrispondenza primale  duale: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5" name="Object 5"/>
          <p:cNvGraphicFramePr/>
          <p:nvPr/>
        </p:nvGraphicFramePr>
        <p:xfrm>
          <a:off x="2987640" y="4199040"/>
          <a:ext cx="698400" cy="863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76" name="Object 7"/>
          <p:cNvGraphicFramePr/>
          <p:nvPr/>
        </p:nvGraphicFramePr>
        <p:xfrm>
          <a:off x="5875200" y="4167360"/>
          <a:ext cx="711360" cy="9903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77" name="AutoShape 9"/>
          <p:cNvSpPr/>
          <p:nvPr/>
        </p:nvSpPr>
        <p:spPr>
          <a:xfrm>
            <a:off x="4317840" y="451008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CORRISPONDENZA PRIMALE-DUALE.  VARIABILI LIBERE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Mostriamo la riduzione a duale simmetrico con variabili non vincolate in segno. Consideriamo la seguente coppia primale-duale dove la variabile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non è vincolata in segno: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 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Essendo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non vincolata in segno si può rappresentare come differenza di due variabili positive: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t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–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w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t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w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 Si va quindi a sostituire tale trasformazione sul problema primale e si ottiene: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0" name="Object 6"/>
          <p:cNvGraphicFramePr/>
          <p:nvPr/>
        </p:nvGraphicFramePr>
        <p:xfrm>
          <a:off x="2843280" y="2781360"/>
          <a:ext cx="698400" cy="9651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1" name="Object 7"/>
          <p:cNvGraphicFramePr/>
          <p:nvPr/>
        </p:nvGraphicFramePr>
        <p:xfrm>
          <a:off x="5722920" y="2832120"/>
          <a:ext cx="711360" cy="9270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82" name="AutoShape 9"/>
          <p:cNvSpPr/>
          <p:nvPr/>
        </p:nvSpPr>
        <p:spPr>
          <a:xfrm>
            <a:off x="4173480" y="3179880"/>
            <a:ext cx="685800" cy="228600"/>
          </a:xfrm>
          <a:prstGeom prst="leftRightArrow">
            <a:avLst>
              <a:gd name="adj1" fmla="val 50000"/>
              <a:gd name="adj2" fmla="val 59722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126792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CORRISPONDENZA PRIMALE-DUALE.  VARIABILI LIBERE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468360" y="184464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Applicando le corrispondenze primale - duale simmetrico otteniamo: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5" name="Object 4"/>
          <p:cNvGraphicFramePr/>
          <p:nvPr/>
        </p:nvGraphicFramePr>
        <p:xfrm>
          <a:off x="3295800" y="1836720"/>
          <a:ext cx="2552400" cy="21589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6" name="Object 5"/>
          <p:cNvGraphicFramePr/>
          <p:nvPr/>
        </p:nvGraphicFramePr>
        <p:xfrm>
          <a:off x="1584360" y="4505400"/>
          <a:ext cx="6083280" cy="15876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"/>
          <p:cNvGraphicFramePr/>
          <p:nvPr/>
        </p:nvGraphicFramePr>
        <p:xfrm>
          <a:off x="457200" y="1785960"/>
          <a:ext cx="8229600" cy="4075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3188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i="1" lang="it-IT" sz="1600" spc="-1" strike="noStrike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Problema primale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i="1" lang="it-IT" sz="1600" spc="-1" strike="noStrike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Max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1872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i="1" lang="it-IT" sz="1600" spc="-1" strike="noStrike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Problema duale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i="1" lang="it-IT" sz="1600" spc="-1" strike="noStrike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Min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1872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7152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Variabile  ≥ 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1872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Vincolo  ≥ 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1872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Variabile ≤ 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Vincolo ≤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116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Variabile  ⋚ 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Vincolo  =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Vincolo = 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Variabile ⋚ 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152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Vincolo ≤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Variabile ≥ 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Vincolo ≥ 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Variabile ≤ 0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152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Matrice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(</a:t>
                      </a: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 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x </a:t>
                      </a: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)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Matrice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</a:t>
                      </a:r>
                      <a:r>
                        <a:rPr b="0" i="1" lang="it-IT" sz="1600" spc="-1" strike="noStrike" baseline="30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 (</a:t>
                      </a: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 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x </a:t>
                      </a:r>
                      <a:r>
                        <a:rPr b="0" i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</a:t>
                      </a: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)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Termini noti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b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Termini noti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1520"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Coefficienti di costo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68760" rIns="6876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Coefficienti di costo </a:t>
                      </a:r>
                      <a:r>
                        <a:rPr b="1" lang="it-IT" sz="16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b</a:t>
                      </a:r>
                      <a:endParaRPr b="0" lang="it-IT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8760" marR="6876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CORRISPONDENZA PRIMALE-DUALE.  CASO GENERALE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CasellaDiTesto 3"/>
          <p:cNvSpPr/>
          <p:nvPr/>
        </p:nvSpPr>
        <p:spPr>
          <a:xfrm>
            <a:off x="395280" y="5880240"/>
            <a:ext cx="8353440" cy="8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Nota: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il problema primale è nella forma del minimo le corrispondenze vanno lette da destra a sinistra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2011-03-05T23:19:26Z</dcterms:created>
  <dc:creator/>
  <dc:description/>
  <dc:language>it-IT</dc:language>
  <cp:lastModifiedBy/>
  <dcterms:modified xsi:type="dcterms:W3CDTF">2011-05-22T15:26:10Z</dcterms:modified>
  <cp:revision>1</cp:revision>
  <dc:subject/>
  <dc:title/>
</cp:coreProperties>
</file>