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32/S2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IL PROBLEMA DEL TRASPORTO 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32. IL PROBLEMA DEL TRASPORTO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32.2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Dato il problema di trasporto definito in tabella, scrivere il modello di PL associato.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49" name=""/>
          <p:cNvGraphicFramePr/>
          <p:nvPr/>
        </p:nvGraphicFramePr>
        <p:xfrm>
          <a:off x="1320840" y="2133720"/>
          <a:ext cx="6491160" cy="4174920"/>
        </p:xfrm>
        <a:graphic>
          <a:graphicData uri="http://schemas.openxmlformats.org/drawingml/2006/table">
            <a:tbl>
              <a:tblPr/>
              <a:tblGrid>
                <a:gridCol w="978840"/>
                <a:gridCol w="244800"/>
                <a:gridCol w="920520"/>
                <a:gridCol w="920520"/>
                <a:gridCol w="918720"/>
                <a:gridCol w="920520"/>
                <a:gridCol w="461160"/>
                <a:gridCol w="206640"/>
                <a:gridCol w="919440"/>
              </a:tblGrid>
              <a:tr h="417240">
                <a:tc gridSpan="9">
                  <a:txBody>
                    <a:bodyPr lIns="104400" rIns="104400" tIns="0" bIns="0" anchor="t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17600">
                <a:tc gridSpan="2">
                  <a:txBody>
                    <a:bodyPr lIns="104400" rIns="10440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104400" rIns="10440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104400" rIns="10440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104400" rIns="10440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104400" rIns="10440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104400" rIns="10440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 lIns="104400" rIns="10440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17600">
                <a:tc gridSpan="2">
                  <a:txBody>
                    <a:bodyPr lIns="104400" rIns="10440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104400" rIns="10440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 lIns="104400" rIns="104400" tIns="0" bIns="0" anchor="t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1f497d"/>
                          </a:solidFill>
                          <a:latin typeface="Times New Roman"/>
                          <a:ea typeface="Times New Roman"/>
                        </a:rPr>
                        <a:t>Destinazioni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104400" rIns="10440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 lIns="104400" rIns="10440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17600">
                <a:tc gridSpan="2">
                  <a:txBody>
                    <a:bodyPr lIns="104400" rIns="10440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104400" rIns="10440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104400" rIns="104400" tIns="0" bIns="0" anchor="t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1f497d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04400" rIns="104400" tIns="0" bIns="0" anchor="t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1f497d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04400" rIns="104400" tIns="0" bIns="0" anchor="t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1f497d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04400" rIns="10440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c00000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lIns="104400" rIns="10440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17240">
                <a:tc gridSpan="2" rowSpan="2">
                  <a:txBody>
                    <a:bodyPr lIns="104400" rIns="104400" tIns="0" bIns="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Origini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04400" marR="104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 rowSpan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104400" rIns="104400" tIns="0" bIns="0" anchor="t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104400" rIns="104400" tIns="0" bIns="0" anchor="t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04400" rIns="104400" tIns="0" bIns="0" anchor="t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04400" rIns="104400" tIns="0" bIns="0" anchor="t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04400" rIns="104400" tIns="0" bIns="0" anchor="t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16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c00000"/>
                      </a:solidFill>
                      <a:prstDash val="solid"/>
                    </a:lnR>
                    <a:lnT w="5760">
                      <a:solidFill>
                        <a:srgbClr val="c00000"/>
                      </a:solidFill>
                      <a:prstDash val="solid"/>
                    </a:lnT>
                    <a:lnB w="5760">
                      <a:solidFill>
                        <a:srgbClr val="c00000"/>
                      </a:solidFill>
                      <a:prstDash val="solid"/>
                    </a:lnB>
                    <a:noFill/>
                  </a:tcPr>
                </a:tc>
                <a:tc gridSpan="2" rowSpan="2">
                  <a:txBody>
                    <a:bodyPr lIns="104400" rIns="104400" tIns="0" bIns="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Offerta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04400" marR="104400">
                    <a:lnL w="5760">
                      <a:solidFill>
                        <a:srgbClr val="c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 rowSpan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17600">
                <a:tc vMerge="1" gridSpan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104400" rIns="104400" tIns="0" bIns="0" anchor="t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104400" rIns="104400" tIns="0" bIns="0" anchor="t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04400" rIns="104400" tIns="0" bIns="0" anchor="t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04400" rIns="104400" tIns="0" bIns="0" anchor="t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04400" rIns="104400" tIns="0" bIns="0" anchor="t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c00000"/>
                      </a:solidFill>
                      <a:prstDash val="solid"/>
                    </a:lnR>
                    <a:lnT w="5760">
                      <a:solidFill>
                        <a:srgbClr val="c00000"/>
                      </a:solidFill>
                      <a:prstDash val="solid"/>
                    </a:lnT>
                    <a:lnB w="5760">
                      <a:solidFill>
                        <a:srgbClr val="c00000"/>
                      </a:solidFill>
                      <a:prstDash val="solid"/>
                    </a:lnB>
                    <a:noFill/>
                  </a:tcPr>
                </a:tc>
                <a:tc vMerge="1" gridSpan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17600">
                <a:tc gridSpan="2">
                  <a:txBody>
                    <a:bodyPr lIns="104400" rIns="10440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104400" rIns="10440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>
                      <a:noFill/>
                    </a:lnL>
                    <a:lnR w="5760">
                      <a:solidFill>
                        <a:srgbClr val="1f497d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104400" rIns="104400" tIns="0" bIns="0" anchor="t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1f497d"/>
                          </a:solidFill>
                          <a:latin typeface="Times New Roman"/>
                          <a:ea typeface="Times New Roman"/>
                        </a:rPr>
                        <a:t>10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 w="5760">
                      <a:solidFill>
                        <a:srgbClr val="1f497d"/>
                      </a:solidFill>
                      <a:prstDash val="solid"/>
                    </a:lnL>
                    <a:lnR w="5760">
                      <a:solidFill>
                        <a:srgbClr val="1f497d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1f497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04400" rIns="104400" tIns="0" bIns="0" anchor="t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1f497d"/>
                          </a:solidFill>
                          <a:latin typeface="Times New Roman"/>
                          <a:ea typeface="Times New Roman"/>
                        </a:rPr>
                        <a:t>8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 w="5760">
                      <a:solidFill>
                        <a:srgbClr val="1f497d"/>
                      </a:solidFill>
                      <a:prstDash val="solid"/>
                    </a:lnL>
                    <a:lnR w="5760">
                      <a:solidFill>
                        <a:srgbClr val="1f497d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1f497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04400" rIns="104400" tIns="0" bIns="0" anchor="t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1f497d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 w="5760">
                      <a:solidFill>
                        <a:srgbClr val="1f497d"/>
                      </a:solidFill>
                      <a:prstDash val="solid"/>
                    </a:lnL>
                    <a:lnR w="5760">
                      <a:solidFill>
                        <a:srgbClr val="1f497d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1f497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04400" rIns="10440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 w="5760">
                      <a:solidFill>
                        <a:srgbClr val="1f497d"/>
                      </a:solidFill>
                      <a:prstDash val="solid"/>
                    </a:lnL>
                    <a:lnR>
                      <a:noFill/>
                    </a:lnR>
                    <a:lnT w="5760">
                      <a:solidFill>
                        <a:srgbClr val="c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 lIns="104400" rIns="10440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17600">
                <a:tc gridSpan="2">
                  <a:txBody>
                    <a:bodyPr lIns="104400" rIns="10440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104400" rIns="10440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 lIns="104400" rIns="104400" tIns="0" bIns="0" anchor="b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1f497d"/>
                          </a:solidFill>
                          <a:latin typeface="Times New Roman"/>
                          <a:ea typeface="Times New Roman"/>
                        </a:rPr>
                        <a:t>Domanda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104400" marR="104400">
                    <a:lnL>
                      <a:noFill/>
                    </a:lnL>
                    <a:lnR>
                      <a:noFill/>
                    </a:lnR>
                    <a:lnT w="5760">
                      <a:solidFill>
                        <a:srgbClr val="1f497d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104400" rIns="10440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 lIns="104400" rIns="10440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17240">
                <a:tc>
                  <a:txBody>
                    <a:bodyPr lIns="104400" rIns="10440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 lIns="104400" rIns="10440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104400" rIns="10440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104400" rIns="10440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104400" rIns="10440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 lIns="104400" rIns="10440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104400" rIns="10440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7600">
                <a:tc gridSpan="9">
                  <a:txBody>
                    <a:bodyPr lIns="104400" rIns="104400" tIns="0" bIns="0" anchor="t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Tabella dei costi unitari di trasporto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4400" marR="104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15574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2011-06-14T21:58:11Z</dcterms:modified>
  <cp:revision>661</cp:revision>
  <dc:subject/>
  <dc:title>Diapositiva 1</dc:title>
</cp:coreProperties>
</file>