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5DD7-F4DC-44D9-984C-C0B079F226A2}" v="2652" dt="2019-11-15T11:52:48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3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7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7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8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7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Thu 28.11.19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687" y="1399618"/>
            <a:ext cx="9144000" cy="2488452"/>
          </a:xfr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US" sz="9600" b="1" dirty="0" err="1">
                <a:latin typeface="Angsana New"/>
                <a:cs typeface="Calibri Light"/>
              </a:rPr>
              <a:t>Enum</a:t>
            </a:r>
            <a:r>
              <a:rPr lang="en-US" sz="9600" b="1" dirty="0">
                <a:latin typeface="Angsana New"/>
                <a:cs typeface="Calibri Light"/>
              </a:rPr>
              <a:t> Class</a:t>
            </a:r>
            <a:endParaRPr lang="en-US" sz="9600" b="1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70E6-3895-4FBE-9FCF-35D08B1D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>
                <a:solidFill>
                  <a:schemeClr val="accent1"/>
                </a:solidFill>
                <a:cs typeface="Calibri Light"/>
              </a:rPr>
              <a:t>           </a:t>
            </a:r>
            <a:r>
              <a:rPr lang="en-US" dirty="0" err="1" smtClean="0">
                <a:solidFill>
                  <a:schemeClr val="accent1"/>
                </a:solidFill>
                <a:cs typeface="Calibri Light"/>
              </a:rPr>
              <a:t>Enum</a:t>
            </a:r>
            <a:r>
              <a:rPr lang="en-US" dirty="0" smtClean="0">
                <a:solidFill>
                  <a:schemeClr val="accent1"/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accent1"/>
                </a:solidFill>
                <a:cs typeface="Calibri Light"/>
              </a:rPr>
              <a:t>კლასები</a:t>
            </a:r>
            <a:r>
              <a:rPr lang="en-US" dirty="0">
                <a:solidFill>
                  <a:schemeClr val="accent1"/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accent1"/>
                </a:solidFill>
                <a:cs typeface="Calibri Light"/>
              </a:rPr>
              <a:t>კოტლინში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301A-7A9F-4D11-A3FB-3A4A3CE1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1612713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ka-GE" sz="2000" dirty="0">
                <a:cs typeface="Calibri"/>
              </a:rPr>
              <a:t>პ</a:t>
            </a:r>
            <a:r>
              <a:rPr lang="en-US" sz="2000" dirty="0" err="1" smtClean="0">
                <a:cs typeface="Calibri"/>
              </a:rPr>
              <a:t>როგრამირებისას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ჩნდება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ისეთი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ტიპის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მოთხოვნილება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როდესაც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საჭიროა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ჰქონდეს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კონკრეტული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მნიშვნელობები</a:t>
            </a:r>
            <a:r>
              <a:rPr lang="en-US" sz="2000" dirty="0">
                <a:cs typeface="Calibri"/>
              </a:rPr>
              <a:t>. </a:t>
            </a:r>
            <a:r>
              <a:rPr lang="en-US" sz="2000" dirty="0" err="1" smtClean="0">
                <a:cs typeface="Calibri"/>
              </a:rPr>
              <a:t>მის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მისაღწევად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შემოიტანეს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ჩამოთვლის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კონცეფცია</a:t>
            </a:r>
            <a:r>
              <a:rPr lang="en-US" sz="2000" dirty="0">
                <a:cs typeface="Calibri"/>
              </a:rPr>
              <a:t>. </a:t>
            </a:r>
            <a:r>
              <a:rPr lang="ka-GE" sz="2000" dirty="0" smtClean="0">
                <a:cs typeface="Calibri"/>
              </a:rPr>
              <a:t>ჩამონათვალი</a:t>
            </a:r>
            <a:r>
              <a:rPr lang="en-US" sz="2000" dirty="0" smtClean="0">
                <a:cs typeface="Calibri"/>
              </a:rPr>
              <a:t>(</a:t>
            </a:r>
            <a:r>
              <a:rPr lang="en-US" sz="2000" dirty="0" smtClean="0">
                <a:ea typeface="+mn-lt"/>
                <a:cs typeface="+mn-lt"/>
              </a:rPr>
              <a:t>Enumeration</a:t>
            </a:r>
            <a:r>
              <a:rPr lang="en-US" sz="2000" dirty="0">
                <a:ea typeface="+mn-lt"/>
                <a:cs typeface="+mn-lt"/>
              </a:rPr>
              <a:t>) </a:t>
            </a:r>
            <a:r>
              <a:rPr lang="en-US" sz="2000" dirty="0" err="1">
                <a:ea typeface="+mn-lt"/>
                <a:cs typeface="+mn-lt"/>
              </a:rPr>
              <a:t>არის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 smtClean="0">
                <a:ea typeface="+mn-lt"/>
                <a:cs typeface="+mn-lt"/>
              </a:rPr>
              <a:t>მუდმივი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სახელების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სია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ka-GE" sz="2000" dirty="0" smtClean="0">
                <a:ea typeface="+mn-lt"/>
                <a:cs typeface="+mn-lt"/>
              </a:rPr>
              <a:t>კ</a:t>
            </a:r>
            <a:r>
              <a:rPr lang="en-US" sz="2000" dirty="0" err="1" smtClean="0">
                <a:ea typeface="+mn-lt"/>
                <a:cs typeface="+mn-lt"/>
              </a:rPr>
              <a:t>ოტლინში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სხვა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პროგრამული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ენების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მსგავსად</a:t>
            </a:r>
            <a:r>
              <a:rPr lang="en-US" sz="2000" dirty="0">
                <a:ea typeface="+mn-lt"/>
                <a:cs typeface="+mn-lt"/>
              </a:rPr>
              <a:t> , </a:t>
            </a:r>
            <a:r>
              <a:rPr lang="en-US" sz="2000" b="1" dirty="0" err="1">
                <a:ea typeface="+mn-lt"/>
                <a:cs typeface="+mn-lt"/>
              </a:rPr>
              <a:t>ენუმს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აქვს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თავისი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სპეციალუზებული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ტიპი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რაც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მიანიშნებს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იმაზე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რომ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მას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აქვს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მრავალი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შესაძლო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მნიშვნელობა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ka-GE" sz="2000" dirty="0">
                <a:ea typeface="+mn-lt"/>
                <a:cs typeface="+mn-lt"/>
              </a:rPr>
              <a:t>ჯ</a:t>
            </a:r>
            <a:r>
              <a:rPr lang="en-US" sz="2000" dirty="0" err="1" smtClean="0">
                <a:ea typeface="+mn-lt"/>
                <a:cs typeface="+mn-lt"/>
              </a:rPr>
              <a:t>ავ</a:t>
            </a:r>
            <a:r>
              <a:rPr lang="ka-GE" sz="2000" dirty="0" smtClean="0">
                <a:ea typeface="+mn-lt"/>
                <a:cs typeface="+mn-lt"/>
              </a:rPr>
              <a:t>ა</a:t>
            </a:r>
            <a:r>
              <a:rPr lang="en-US" sz="2000" dirty="0" smtClean="0">
                <a:ea typeface="+mn-lt"/>
                <a:cs typeface="+mn-lt"/>
              </a:rPr>
              <a:t>ს </a:t>
            </a:r>
            <a:r>
              <a:rPr lang="en-US" sz="2000" dirty="0" err="1">
                <a:ea typeface="+mn-lt"/>
                <a:cs typeface="+mn-lt"/>
              </a:rPr>
              <a:t>ენუმებისგან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განსხვავებით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კოტლინის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ენუმები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არის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კლასები</a:t>
            </a:r>
            <a:r>
              <a:rPr lang="en-US" sz="2000" b="1" dirty="0">
                <a:ea typeface="+mn-lt"/>
                <a:cs typeface="+mn-lt"/>
              </a:rPr>
              <a:t>. </a:t>
            </a:r>
            <a:r>
              <a:rPr lang="ka-GE" sz="2000" dirty="0">
                <a:ea typeface="+mn-lt"/>
                <a:cs typeface="+mn-lt"/>
              </a:rPr>
              <a:t>რ</a:t>
            </a:r>
            <a:r>
              <a:rPr lang="en-US" sz="2000" dirty="0" err="1" smtClean="0">
                <a:ea typeface="+mn-lt"/>
                <a:cs typeface="+mn-lt"/>
              </a:rPr>
              <a:t>ამდენიმე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მნიშვნელოვანი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საკითხი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კოტლინში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ჩაწერილი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კლასების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შესახებ</a:t>
            </a:r>
            <a:r>
              <a:rPr lang="en-US" sz="2000" dirty="0">
                <a:ea typeface="+mn-lt"/>
                <a:cs typeface="+mn-lt"/>
              </a:rPr>
              <a:t>: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Enum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მუდმივები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არ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არის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მხოლოდ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მეტი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მუდმივი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კოლექციები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მათ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აქვთ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თვისებები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მეთოდები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და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სხვა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ka-GE" sz="2000" dirty="0" smtClean="0">
                <a:ea typeface="+mn-lt"/>
                <a:cs typeface="+mn-lt"/>
              </a:rPr>
              <a:t>თ</a:t>
            </a:r>
            <a:r>
              <a:rPr lang="en-US" sz="2000" dirty="0" err="1" smtClean="0">
                <a:ea typeface="+mn-lt"/>
                <a:cs typeface="+mn-lt"/>
              </a:rPr>
              <a:t>ითოეული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შთამომავლობა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მოქმედებს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როგორც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კლასის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ცალკეულ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შემთხვევებში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და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გამიჯნულია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მძიმით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Enum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ზრდის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კოდის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კითხვას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წინასწარ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განსაზღვრული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სახელების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მუდმივობაზე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გადაცემის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გზით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ea typeface="+mn-lt"/>
                <a:cs typeface="+mn-lt"/>
              </a:rPr>
              <a:t>Enum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კლასის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მაგალითის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შექმნა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შეუძლებელია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კონსტრუქტორის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გამოყენებით</a:t>
            </a:r>
            <a:r>
              <a:rPr lang="en-US" sz="20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7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A53C-0119-45C9-80CB-44E76787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729" y="241860"/>
            <a:ext cx="10515600" cy="1325563"/>
          </a:xfrm>
        </p:spPr>
        <p:txBody>
          <a:bodyPr/>
          <a:lstStyle/>
          <a:p>
            <a:r>
              <a:rPr lang="ka-GE" b="1" dirty="0" smtClean="0">
                <a:cs typeface="Calibri Light"/>
              </a:rPr>
              <a:t>    </a:t>
            </a:r>
            <a:r>
              <a:rPr lang="en-US" b="1" dirty="0" err="1" smtClean="0">
                <a:solidFill>
                  <a:schemeClr val="accent1"/>
                </a:solidFill>
                <a:cs typeface="Calibri Light"/>
              </a:rPr>
              <a:t>Enum</a:t>
            </a:r>
            <a:r>
              <a:rPr lang="en-US" b="1" dirty="0" smtClean="0">
                <a:solidFill>
                  <a:schemeClr val="accent1"/>
                </a:solidFill>
                <a:cs typeface="Calibri Light"/>
              </a:rPr>
              <a:t> </a:t>
            </a:r>
            <a:r>
              <a:rPr lang="en-US" b="1" dirty="0">
                <a:solidFill>
                  <a:schemeClr val="accent1"/>
                </a:solidFill>
                <a:cs typeface="Calibri Light"/>
              </a:rPr>
              <a:t>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5BF4-4099-4A9A-8AAE-71DD45F1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a-GE" sz="1800" dirty="0" smtClean="0">
                <a:cs typeface="Calibri"/>
              </a:rPr>
              <a:t>რ</a:t>
            </a:r>
            <a:r>
              <a:rPr lang="en-US" sz="1800" dirty="0" err="1" smtClean="0">
                <a:cs typeface="Calibri"/>
              </a:rPr>
              <a:t>ოგორც</a:t>
            </a:r>
            <a:r>
              <a:rPr lang="en-US" sz="1800" dirty="0" smtClean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ჯავაში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ისე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სხვა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პროგრამირების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ენებში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Kotlin-ის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Enum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კლასებს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აქვს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ჩაშენებული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თვისებები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და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ფუნქციები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რომელიც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პროგრამისტს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შეუძლია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გამოიყენოს</a:t>
            </a:r>
            <a:r>
              <a:rPr lang="en-US" sz="1800" dirty="0">
                <a:cs typeface="Calibri"/>
              </a:rPr>
              <a:t>.      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თვისებები</a:t>
            </a:r>
            <a:r>
              <a:rPr lang="en-US" sz="1800" dirty="0">
                <a:cs typeface="Calibri"/>
              </a:rPr>
              <a:t>: </a:t>
            </a:r>
            <a:endParaRPr lang="en-US" dirty="0">
              <a:cs typeface="Calibri"/>
            </a:endParaRPr>
          </a:p>
          <a:p>
            <a:r>
              <a:rPr lang="en-US" sz="1800" dirty="0">
                <a:cs typeface="Calibri"/>
              </a:rPr>
              <a:t>Ordinal- </a:t>
            </a:r>
            <a:r>
              <a:rPr lang="en-US" sz="1800" dirty="0" err="1">
                <a:cs typeface="Calibri"/>
              </a:rPr>
              <a:t>ის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ინახავს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მუდმივ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მნიშვნელობას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რომელიც</a:t>
            </a:r>
            <a:r>
              <a:rPr lang="en-US" sz="1800" dirty="0">
                <a:cs typeface="Calibri"/>
              </a:rPr>
              <a:t>  </a:t>
            </a:r>
            <a:r>
              <a:rPr lang="en-US" sz="1800" dirty="0" err="1">
                <a:cs typeface="Calibri"/>
              </a:rPr>
              <a:t>ჩვეულებრივ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ნულზე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დაფუძნებული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მაჩვენებელია</a:t>
            </a:r>
            <a:r>
              <a:rPr lang="en-US" sz="1800" dirty="0">
                <a:cs typeface="Calibri"/>
              </a:rPr>
              <a:t>.</a:t>
            </a:r>
          </a:p>
          <a:p>
            <a:r>
              <a:rPr lang="en-US" sz="1800" dirty="0">
                <a:cs typeface="Calibri"/>
              </a:rPr>
              <a:t>Name- </a:t>
            </a:r>
            <a:r>
              <a:rPr lang="en-US" sz="1800" dirty="0" err="1">
                <a:cs typeface="Calibri"/>
              </a:rPr>
              <a:t>ინახავს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მუდმივ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სახელწოდებას</a:t>
            </a:r>
            <a:endParaRPr lang="en-US" sz="18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cs typeface="Calibri"/>
              </a:rPr>
              <a:t>  </a:t>
            </a:r>
            <a:r>
              <a:rPr lang="ka-GE" sz="1800" dirty="0" smtClean="0">
                <a:cs typeface="Calibri"/>
              </a:rPr>
              <a:t>მ</a:t>
            </a:r>
            <a:r>
              <a:rPr lang="en-US" sz="1800" dirty="0" err="1" smtClean="0">
                <a:cs typeface="Calibri"/>
              </a:rPr>
              <a:t>ეთოდები</a:t>
            </a:r>
            <a:r>
              <a:rPr lang="en-US" sz="1800" dirty="0">
                <a:cs typeface="Calibri"/>
              </a:rPr>
              <a:t>:</a:t>
            </a:r>
          </a:p>
          <a:p>
            <a:r>
              <a:rPr lang="en-US" sz="1800" dirty="0">
                <a:cs typeface="Calibri"/>
              </a:rPr>
              <a:t>Values- </a:t>
            </a:r>
            <a:r>
              <a:rPr lang="en-US" sz="1800" dirty="0" err="1">
                <a:cs typeface="Calibri"/>
              </a:rPr>
              <a:t>ამ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მეთოდით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უბრუნდება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Enum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კლასში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განსაზღვრული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ყველა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მუდმივის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ჩამონათვალი</a:t>
            </a:r>
            <a:r>
              <a:rPr lang="en-US" sz="1800" dirty="0">
                <a:cs typeface="Calibri"/>
              </a:rPr>
              <a:t>.</a:t>
            </a:r>
          </a:p>
          <a:p>
            <a:r>
              <a:rPr lang="en-US" sz="1800" dirty="0" err="1">
                <a:cs typeface="Calibri"/>
              </a:rPr>
              <a:t>ValueOf</a:t>
            </a:r>
            <a:r>
              <a:rPr lang="en-US" sz="1800" dirty="0">
                <a:cs typeface="Calibri"/>
              </a:rPr>
              <a:t>- </a:t>
            </a:r>
            <a:r>
              <a:rPr lang="en-US" sz="1800" dirty="0" err="1">
                <a:cs typeface="Calibri"/>
              </a:rPr>
              <a:t>ეს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მეთოდი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აბრუნებს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enums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თუ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მუდმივა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განსაზღვრულია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enum-ში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რაც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შეესაბამება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შეყვანის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სტრინგებს</a:t>
            </a:r>
            <a:r>
              <a:rPr lang="en-US" sz="1800" dirty="0">
                <a:cs typeface="Calibri"/>
              </a:rPr>
              <a:t>. </a:t>
            </a:r>
            <a:r>
              <a:rPr lang="ka-GE" sz="1800" dirty="0" smtClean="0">
                <a:cs typeface="Calibri"/>
              </a:rPr>
              <a:t>თ</a:t>
            </a:r>
            <a:r>
              <a:rPr lang="en-US" sz="1800" dirty="0" smtClean="0">
                <a:cs typeface="Calibri"/>
              </a:rPr>
              <a:t>უ </a:t>
            </a:r>
            <a:r>
              <a:rPr lang="en-US" sz="1800" dirty="0" err="1">
                <a:cs typeface="Calibri"/>
              </a:rPr>
              <a:t>მუდმივი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არ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არის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შთამომავლობაში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მაშინ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IllegalArgumentException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ჩნდება</a:t>
            </a:r>
            <a:r>
              <a:rPr lang="en-US" sz="18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88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EA0F-4F0B-4F6C-B82F-578B781C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b="1" dirty="0" smtClean="0"/>
              <a:t>        </a:t>
            </a:r>
            <a:r>
              <a:rPr lang="en-US" b="1" dirty="0" err="1" smtClean="0">
                <a:solidFill>
                  <a:schemeClr val="accent1"/>
                </a:solidFill>
              </a:rPr>
              <a:t>Enum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Class Properties And Functions</a:t>
            </a:r>
            <a:r>
              <a:rPr lang="en-US" b="1" dirty="0"/>
              <a:t> </a:t>
            </a:r>
            <a:endParaRPr lang="en-US" b="1" dirty="0">
              <a:cs typeface="Calibri Light"/>
            </a:endParaRPr>
          </a:p>
          <a:p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1B46-F9AB-4D2A-83DC-C5F2E8B0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a-GE" sz="2000" dirty="0">
                <a:cs typeface="Calibri"/>
              </a:rPr>
              <a:t>მ</a:t>
            </a:r>
            <a:r>
              <a:rPr lang="en-US" sz="2000" dirty="0" err="1" smtClean="0">
                <a:cs typeface="Calibri"/>
              </a:rPr>
              <a:t>ას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შემდეგ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რაც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Enum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კლასში</a:t>
            </a:r>
            <a:r>
              <a:rPr lang="en-US" sz="2000" dirty="0">
                <a:cs typeface="Calibri"/>
              </a:rPr>
              <a:t> Kotlin </a:t>
            </a:r>
            <a:r>
              <a:rPr lang="en-US" sz="2000" dirty="0" err="1">
                <a:cs typeface="Calibri"/>
              </a:rPr>
              <a:t>განსაზღვრავს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ახალ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ტიპს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ამ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კლასს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უკვე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შეეძლება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ქონდეს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საკუთარი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თვისებები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და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ფუნქციები</a:t>
            </a:r>
            <a:r>
              <a:rPr lang="en-US" sz="2000" dirty="0">
                <a:cs typeface="Calibri"/>
              </a:rPr>
              <a:t>. </a:t>
            </a:r>
            <a:r>
              <a:rPr lang="ka-GE" sz="2000" dirty="0" smtClean="0">
                <a:cs typeface="Calibri"/>
              </a:rPr>
              <a:t>თ</a:t>
            </a:r>
            <a:r>
              <a:rPr lang="en-US" sz="2000" dirty="0" err="1" smtClean="0">
                <a:cs typeface="Calibri"/>
              </a:rPr>
              <a:t>ვისებას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შეიძლება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მიენიჭოს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defaul</a:t>
            </a:r>
            <a:r>
              <a:rPr lang="en-US" sz="2000" dirty="0">
                <a:cs typeface="Calibri"/>
              </a:rPr>
              <a:t> value, </a:t>
            </a:r>
            <a:r>
              <a:rPr lang="en-US" sz="2000" dirty="0" err="1">
                <a:cs typeface="Calibri"/>
              </a:rPr>
              <a:t>მაგრამ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თუ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არ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არის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გათვალისწინებული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მაშინ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თითოეულ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მუდმივას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უნდა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განესაზღვროს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თავისი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მნიშვნელობა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ქონებისთვის</a:t>
            </a:r>
            <a:r>
              <a:rPr lang="en-US" sz="2000" dirty="0">
                <a:cs typeface="Calibri"/>
              </a:rPr>
              <a:t>. </a:t>
            </a:r>
            <a:r>
              <a:rPr lang="ka-GE" sz="2000" dirty="0" smtClean="0">
                <a:cs typeface="Calibri"/>
              </a:rPr>
              <a:t>ხ</a:t>
            </a:r>
            <a:r>
              <a:rPr lang="en-US" sz="2000" dirty="0" err="1" smtClean="0">
                <a:cs typeface="Calibri"/>
              </a:rPr>
              <a:t>ოლო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ფუნქციების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შემთხვევაში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ისინი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ჩვეულებრივ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განისაზღვრება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თანმხლები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ობიექტის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შიგნით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რადგან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მათზე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არიყოს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დამოკიდებული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კლასის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კონკრეტული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შემთხვევები</a:t>
            </a:r>
            <a:r>
              <a:rPr lang="en-US" sz="2000" dirty="0">
                <a:cs typeface="Calibri"/>
              </a:rPr>
              <a:t>. </a:t>
            </a:r>
            <a:r>
              <a:rPr lang="ka-GE" sz="2000" dirty="0" smtClean="0">
                <a:cs typeface="Calibri"/>
              </a:rPr>
              <a:t>მ</a:t>
            </a:r>
            <a:r>
              <a:rPr lang="en-US" sz="2000" dirty="0" err="1" smtClean="0">
                <a:cs typeface="Calibri"/>
              </a:rPr>
              <a:t>ათი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განსაზღვრა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შესაძლებელია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თანმხლები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საგნების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გარეშეც</a:t>
            </a:r>
            <a:r>
              <a:rPr lang="en-US" sz="20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54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184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Sylfaen</vt:lpstr>
      <vt:lpstr>Office Theme</vt:lpstr>
      <vt:lpstr>Enum Class</vt:lpstr>
      <vt:lpstr>           Enum კლასები კოტლინში</vt:lpstr>
      <vt:lpstr>    Enum Properties and Methods</vt:lpstr>
      <vt:lpstr>        Enum Class Properties And Functions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275</cp:revision>
  <dcterms:created xsi:type="dcterms:W3CDTF">2019-11-15T10:57:37Z</dcterms:created>
  <dcterms:modified xsi:type="dcterms:W3CDTF">2019-11-28T08:46:13Z</dcterms:modified>
</cp:coreProperties>
</file>