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62" r:id="rId6"/>
    <p:sldId id="264" r:id="rId7"/>
    <p:sldId id="267" r:id="rId8"/>
    <p:sldId id="266" r:id="rId9"/>
    <p:sldId id="268" r:id="rId10"/>
    <p:sldId id="271" r:id="rId11"/>
    <p:sldId id="270" r:id="rId12"/>
    <p:sldId id="273" r:id="rId13"/>
    <p:sldId id="275" r:id="rId14"/>
    <p:sldId id="278" r:id="rId15"/>
    <p:sldId id="27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>
        <p:guide orient="horz" pos="1412"/>
        <p:guide pos="30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19AA5-D976-4DDA-A9F3-26ACA72B2B0E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60F5-D67E-4657-B284-625406AF9E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8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60F5-D67E-4657-B284-625406AF9E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38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60F5-D67E-4657-B284-625406AF9E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87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60F5-D67E-4657-B284-625406AF9E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60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60F5-D67E-4657-B284-625406AF9E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37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60F5-D67E-4657-B284-625406AF9E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35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CC663E-BC18-060F-BDE6-CAE099E77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05193D-42B1-488B-838F-A9140A37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F45C46-0B98-8DF8-C67A-2B5D7D5E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DF9D80-E7DD-8C95-067C-57C64BA3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4734B2-7203-3F8D-1F60-3BF39B7E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25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D61CF-096F-F1EC-A936-7F778E7C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8C713E-4B19-6D37-18A6-3F172B3F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7F6EF3-5D66-2C52-5166-4909A9C6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2B0C54-C6D1-724A-C40C-6CE2A4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749909-5B48-DD12-099F-F179E4F8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7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959905B-753B-DA50-BE28-82FC003A7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C71B38-18C4-DEC0-94A5-AD04EA8D6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C601EE-02F7-7F6D-7E54-0EEB66FC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21D4E4-E7F8-74CC-0627-CD1F5674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B52850-06CE-5FCC-9EF2-802006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5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AAEA9-CA27-93FF-5671-EB7BC30E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42E24-8EBC-3D42-BF73-E50E58DD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2EDEF5-AEB2-E725-C771-B8A74B0F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9DE5FD-E5DD-F085-0ED9-FA22DB77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22D174-A272-5478-579D-CCCA3C7B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63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31879-AD63-2011-B30B-28371408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C8763F-864C-BA2D-055B-C30A3814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334AE8-BC96-C411-AB9D-8EDF7C09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7E877B-BB00-A61D-1B74-ABBF8608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973CDB-9B9E-7F25-37FB-79C33A23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06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F2435-4328-9E8E-2AC2-0064C014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1D5D4-1075-9CBA-EA1D-718CA9AAB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602D14-0B2C-70B5-ED9D-DA3251372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160F6D-A23B-7E01-1938-ECCED9D1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621035-8F44-E0EE-7343-C339AA21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F8EF31-CBFC-F7E2-6D0A-113DA8E2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5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AE901-F14E-CC33-B9AD-D1776901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C5C75B-1F57-7D76-E4EC-AD10FFA1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B44D03-EEF0-F1E3-F85A-81335265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1B92CC-BD13-1075-388A-1E7ADF61D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F6F92A-AA79-37FE-B23A-B84B087B5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9DB3E7-7B75-E033-9705-E6E2777D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CBFAD5-F957-1C82-EB68-226C05FC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A3B329D-FA42-88DD-0F85-4470B422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63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3D279-7B41-4B3D-A76A-3E879833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1F8E58-2E10-A028-9DBB-D3C6F150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665EFD-EDD1-CA2E-852F-0C96C43C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94EE1D-177B-F899-37BD-4D28A4E0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87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58EAA0-0408-2033-5739-8F69240A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7CCBD5-2988-AACE-8353-850A88B3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CFB541-F9F9-91E0-4F2C-01BB297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5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5FD20-0ABE-60C1-F2AD-9F1D44CD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8009C-6574-4814-9853-93036C1D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C52CE5-5C0E-9B12-BB37-0036B403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E099C5-8796-BC13-AA3A-50106011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F91A13-605F-B4D2-F49B-9504A64D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C189E6-8AF7-E0E2-0091-973324D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8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0E3A7-137C-A2A5-DEF3-79D68A35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1152BB-4337-7437-0CFC-74A267F97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11FE8C-A77F-9E9F-9F19-CA6F61F5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F98A84-DCA5-A8F4-782D-9A00985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14CAFF-14A5-5582-82E1-FA40A9DC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6C2073-EA03-447F-752E-476EBCF0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8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603456-EA5F-0A20-43B9-F3379059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2EAFA9-D2AF-0B4B-74F4-A48CA2AF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1654B4-90A1-C28E-5208-77B44460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E000D-3E18-4E06-B377-0CFA7A5604F9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97480-6F9D-7E8E-E4E8-2A0C17941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53D48E-31C9-2A12-3B41-183002362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1B0AB-1E8C-4CBB-B0A6-81CDC3693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69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www.kaggle.com/datasets/artermiloff/steam-games-dataset/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docs.isthereanydeal.com/" TargetMode="External"/><Relationship Id="rId4" Type="http://schemas.openxmlformats.org/officeDocument/2006/relationships/hyperlink" Target="https://www.igdb.com/a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F42E1-C441-9E89-0613-B365B439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8581"/>
            <a:ext cx="9144000" cy="1620837"/>
          </a:xfrm>
        </p:spPr>
        <p:txBody>
          <a:bodyPr>
            <a:normAutofit/>
          </a:bodyPr>
          <a:lstStyle/>
          <a:p>
            <a:pPr algn="l"/>
            <a:r>
              <a:rPr lang="it-IT" sz="5400" dirty="0"/>
              <a:t>L’ascesa e l’influenza dei videogiochi indie nel XXI secolo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4FDBD7A-5915-08D3-062D-9421974E2455}"/>
              </a:ext>
            </a:extLst>
          </p:cNvPr>
          <p:cNvSpPr txBox="1">
            <a:spLocks/>
          </p:cNvSpPr>
          <p:nvPr/>
        </p:nvSpPr>
        <p:spPr>
          <a:xfrm>
            <a:off x="1524000" y="1980850"/>
            <a:ext cx="3358896" cy="6377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000" dirty="0">
                <a:solidFill>
                  <a:srgbClr val="0070C0"/>
                </a:solidFill>
              </a:rPr>
              <a:t>Giovanni Palma</a:t>
            </a:r>
          </a:p>
        </p:txBody>
      </p:sp>
    </p:spTree>
    <p:extLst>
      <p:ext uri="{BB962C8B-B14F-4D97-AF65-F5344CB8AC3E}">
        <p14:creationId xmlns:p14="http://schemas.microsoft.com/office/powerpoint/2010/main" val="384912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443BE1-9FB1-D450-EE86-A60E961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20" y="2470959"/>
            <a:ext cx="3616913" cy="191607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it-IT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Situazione passata dei videogiochi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D0C414-17C7-EBFC-3BFF-2F059EE836AA}"/>
              </a:ext>
            </a:extLst>
          </p:cNvPr>
          <p:cNvSpPr txBox="1"/>
          <p:nvPr/>
        </p:nvSpPr>
        <p:spPr>
          <a:xfrm>
            <a:off x="6901980" y="1520782"/>
            <a:ext cx="381117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200" dirty="0"/>
              <a:t>Quantità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sz="2200" dirty="0"/>
              <a:t>Prezzo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sz="2200" dirty="0"/>
              <a:t>Numero di utenti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it-IT" sz="2200" dirty="0"/>
          </a:p>
          <a:p>
            <a:r>
              <a:rPr lang="it-IT" sz="2200" dirty="0"/>
              <a:t>Come sono variati nel tempo?</a:t>
            </a:r>
          </a:p>
        </p:txBody>
      </p:sp>
    </p:spTree>
    <p:extLst>
      <p:ext uri="{BB962C8B-B14F-4D97-AF65-F5344CB8AC3E}">
        <p14:creationId xmlns:p14="http://schemas.microsoft.com/office/powerpoint/2010/main" val="159871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51876D-C7FE-DFE3-B2DE-DAB893F4C087}"/>
              </a:ext>
            </a:extLst>
          </p:cNvPr>
          <p:cNvSpPr txBox="1"/>
          <p:nvPr/>
        </p:nvSpPr>
        <p:spPr>
          <a:xfrm>
            <a:off x="3051809" y="119836"/>
            <a:ext cx="6088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+mj-lt"/>
              </a:rPr>
              <a:t>Andamento temporale delle uscite dei videogiochi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1DAB99-9BA6-7E0A-F8A4-14FE3B72E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3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51876D-C7FE-DFE3-B2DE-DAB893F4C087}"/>
              </a:ext>
            </a:extLst>
          </p:cNvPr>
          <p:cNvSpPr txBox="1"/>
          <p:nvPr/>
        </p:nvSpPr>
        <p:spPr>
          <a:xfrm>
            <a:off x="1385696" y="119836"/>
            <a:ext cx="9420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+mj-lt"/>
              </a:rPr>
              <a:t>Stima kernel di densità del prezzo di lancio dei videogiochi in funzione del tempo</a:t>
            </a:r>
          </a:p>
        </p:txBody>
      </p:sp>
      <p:pic>
        <p:nvPicPr>
          <p:cNvPr id="4" name="Immagine 3" descr="Immagine che contiene testo, diagramma, Diagramma, schizzo&#10;&#10;Descrizione generata automaticamente">
            <a:extLst>
              <a:ext uri="{FF2B5EF4-FFF2-40B4-BE49-F238E27FC236}">
                <a16:creationId xmlns:a16="http://schemas.microsoft.com/office/drawing/2014/main" id="{7A712520-3DAC-F210-1E33-B0CA5B4C5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4" y="477981"/>
            <a:ext cx="11165031" cy="63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51876D-C7FE-DFE3-B2DE-DAB893F4C087}"/>
              </a:ext>
            </a:extLst>
          </p:cNvPr>
          <p:cNvSpPr txBox="1"/>
          <p:nvPr/>
        </p:nvSpPr>
        <p:spPr>
          <a:xfrm>
            <a:off x="1385696" y="119836"/>
            <a:ext cx="9420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+mj-lt"/>
              </a:rPr>
              <a:t>Regressione lineare della stima degli utenti (</a:t>
            </a:r>
            <a:r>
              <a:rPr lang="it-IT" sz="2200" dirty="0" err="1">
                <a:latin typeface="+mj-lt"/>
              </a:rPr>
              <a:t>owner</a:t>
            </a:r>
            <a:r>
              <a:rPr lang="it-IT" sz="2200" dirty="0">
                <a:latin typeface="+mj-lt"/>
              </a:rPr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6C45F3-A03B-A56F-607B-0CE4A52CD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781" y="948905"/>
            <a:ext cx="11408435" cy="49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51876D-C7FE-DFE3-B2DE-DAB893F4C087}"/>
              </a:ext>
            </a:extLst>
          </p:cNvPr>
          <p:cNvSpPr txBox="1"/>
          <p:nvPr/>
        </p:nvSpPr>
        <p:spPr>
          <a:xfrm>
            <a:off x="1385696" y="119836"/>
            <a:ext cx="9420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+mj-lt"/>
              </a:rPr>
              <a:t>Confronto delle recensioni utente tra videogiochi indie e non indie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B49E5C7-D964-07BD-F6D6-2CAF48FB5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0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43BE1-9FB1-D450-EE86-A60E961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437"/>
            <a:ext cx="10515600" cy="814451"/>
          </a:xfrm>
        </p:spPr>
        <p:txBody>
          <a:bodyPr/>
          <a:lstStyle/>
          <a:p>
            <a:r>
              <a:rPr lang="it-IT" dirty="0"/>
              <a:t>Valutazioni finali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7CAE51-EBEE-F48E-9287-C0EF5E06F122}"/>
              </a:ext>
            </a:extLst>
          </p:cNvPr>
          <p:cNvSpPr txBox="1"/>
          <p:nvPr/>
        </p:nvSpPr>
        <p:spPr>
          <a:xfrm>
            <a:off x="838200" y="1913737"/>
            <a:ext cx="9960864" cy="244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dirty="0"/>
              <a:t>Presenza di strumenti di sviluppo maturi e ampiamenti usati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dirty="0"/>
              <a:t>Di grande interesse degli utenti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dirty="0"/>
              <a:t>Produzione dei videogiochi in calo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3CB401-48B6-C3CF-DFA0-1A1728ABC3CB}"/>
              </a:ext>
            </a:extLst>
          </p:cNvPr>
          <p:cNvSpPr txBox="1"/>
          <p:nvPr/>
        </p:nvSpPr>
        <p:spPr>
          <a:xfrm>
            <a:off x="838200" y="1436369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solidFill>
                  <a:srgbClr val="0070C0"/>
                </a:solidFill>
              </a:rPr>
              <a:t>Allora posso lasciare tutto e sviluppare il videogioco dei miei sogni?</a:t>
            </a:r>
          </a:p>
        </p:txBody>
      </p:sp>
    </p:spTree>
    <p:extLst>
      <p:ext uri="{BB962C8B-B14F-4D97-AF65-F5344CB8AC3E}">
        <p14:creationId xmlns:p14="http://schemas.microsoft.com/office/powerpoint/2010/main" val="19995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43BE1-9FB1-D450-EE86-A60E961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437"/>
            <a:ext cx="10515600" cy="814451"/>
          </a:xfrm>
        </p:spPr>
        <p:txBody>
          <a:bodyPr/>
          <a:lstStyle/>
          <a:p>
            <a:r>
              <a:rPr lang="it-IT" dirty="0"/>
              <a:t>Motivazioni e domande poste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7CAE51-EBEE-F48E-9287-C0EF5E06F122}"/>
              </a:ext>
            </a:extLst>
          </p:cNvPr>
          <p:cNvSpPr txBox="1"/>
          <p:nvPr/>
        </p:nvSpPr>
        <p:spPr>
          <a:xfrm>
            <a:off x="838200" y="2416122"/>
            <a:ext cx="9960864" cy="32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dirty="0"/>
              <a:t>Quale è la situazione attuale dei videogiochi?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dirty="0"/>
              <a:t>Che cosa viene utilizzato per sviluppare i videogiochi?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dirty="0"/>
              <a:t>Come è variato nel tempo il mercato videoludico?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dirty="0"/>
              <a:t>Vale la pena investire tempo e denaro nello sviluppo di videogiochi indie?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3CB401-48B6-C3CF-DFA0-1A1728ABC3CB}"/>
              </a:ext>
            </a:extLst>
          </p:cNvPr>
          <p:cNvSpPr txBox="1"/>
          <p:nvPr/>
        </p:nvSpPr>
        <p:spPr>
          <a:xfrm>
            <a:off x="838200" y="1436369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solidFill>
                  <a:srgbClr val="0070C0"/>
                </a:solidFill>
              </a:rPr>
              <a:t>Voglio sviluppare un videogioco! </a:t>
            </a:r>
          </a:p>
          <a:p>
            <a:pPr algn="just"/>
            <a:r>
              <a:rPr lang="it-IT" sz="2200" dirty="0">
                <a:solidFill>
                  <a:srgbClr val="0070C0"/>
                </a:solidFill>
              </a:rPr>
              <a:t>Ma che genere di videogioco? Con che strumenti? Ha veramente senso farlo?</a:t>
            </a:r>
          </a:p>
        </p:txBody>
      </p:sp>
    </p:spTree>
    <p:extLst>
      <p:ext uri="{BB962C8B-B14F-4D97-AF65-F5344CB8AC3E}">
        <p14:creationId xmlns:p14="http://schemas.microsoft.com/office/powerpoint/2010/main" val="102971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43BE1-9FB1-D450-EE86-A60E961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437"/>
            <a:ext cx="10515600" cy="814451"/>
          </a:xfrm>
        </p:spPr>
        <p:txBody>
          <a:bodyPr/>
          <a:lstStyle/>
          <a:p>
            <a:r>
              <a:rPr lang="it-IT" dirty="0"/>
              <a:t>Cosa sono i videogiochi indie?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7CAE51-EBEE-F48E-9287-C0EF5E06F122}"/>
              </a:ext>
            </a:extLst>
          </p:cNvPr>
          <p:cNvSpPr txBox="1"/>
          <p:nvPr/>
        </p:nvSpPr>
        <p:spPr>
          <a:xfrm>
            <a:off x="838200" y="1389888"/>
            <a:ext cx="9960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giochi indie, abbreviazione di "indipendenti", sono videogiochi sviluppati da piccoli team o singoli individui, spesso senza il supporto tecnico e finanziario di grandi editori, in contrasto con i giochi non indie (erroneamente detti «AAA»). Le differenze principali sono: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9C0BA5-EF01-17EA-8D89-156B12F01C88}"/>
              </a:ext>
            </a:extLst>
          </p:cNvPr>
          <p:cNvSpPr txBox="1"/>
          <p:nvPr/>
        </p:nvSpPr>
        <p:spPr>
          <a:xfrm>
            <a:off x="838200" y="2313218"/>
            <a:ext cx="5685274" cy="3272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it-IT" dirty="0"/>
              <a:t>Budget limitato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dirty="0"/>
              <a:t>Dimensione del team ridotto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dirty="0"/>
              <a:t>Maggiore libertà creativa e innovativa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dirty="0"/>
              <a:t>Maggiore attenzione verso le richieste degli utenti/fan</a:t>
            </a:r>
          </a:p>
        </p:txBody>
      </p:sp>
    </p:spTree>
    <p:extLst>
      <p:ext uri="{BB962C8B-B14F-4D97-AF65-F5344CB8AC3E}">
        <p14:creationId xmlns:p14="http://schemas.microsoft.com/office/powerpoint/2010/main" val="153370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97441CF-24DA-90F8-6ACF-7B1829ECDF4A}"/>
              </a:ext>
            </a:extLst>
          </p:cNvPr>
          <p:cNvSpPr txBox="1">
            <a:spLocks/>
          </p:cNvSpPr>
          <p:nvPr/>
        </p:nvSpPr>
        <p:spPr>
          <a:xfrm>
            <a:off x="4275610" y="2394160"/>
            <a:ext cx="3640780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Database grande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Informazioni storico dei prezzi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Dati su sconti, bundle nei vari shop online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Nessuna informazione sul videogioco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273D6A4-C25B-E54A-66CB-EEB9D833BB8F}"/>
              </a:ext>
            </a:extLst>
          </p:cNvPr>
          <p:cNvSpPr txBox="1">
            <a:spLocks/>
          </p:cNvSpPr>
          <p:nvPr/>
        </p:nvSpPr>
        <p:spPr>
          <a:xfrm>
            <a:off x="838200" y="452525"/>
            <a:ext cx="10515600" cy="81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Dataset e servizi utilizzati</a:t>
            </a:r>
          </a:p>
        </p:txBody>
      </p:sp>
      <p:pic>
        <p:nvPicPr>
          <p:cNvPr id="5" name="Immagine 4" descr="Immagine che contiene viola, Elementi grafici, Carattere, violetto&#10;&#10;Descrizione generata automaticamente">
            <a:extLst>
              <a:ext uri="{FF2B5EF4-FFF2-40B4-BE49-F238E27FC236}">
                <a16:creationId xmlns:a16="http://schemas.microsoft.com/office/drawing/2014/main" id="{7BF71BB4-8A05-538A-805F-5B689B28A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8" y="1413549"/>
            <a:ext cx="814452" cy="814452"/>
          </a:xfrm>
          <a:prstGeom prst="rect">
            <a:avLst/>
          </a:prstGeom>
        </p:spPr>
      </p:pic>
      <p:pic>
        <p:nvPicPr>
          <p:cNvPr id="7" name="Immagine 6" descr="Immagine che contiene schermata, Elementi grafici, design, arte&#10;&#10;Descrizione generata automaticamente">
            <a:extLst>
              <a:ext uri="{FF2B5EF4-FFF2-40B4-BE49-F238E27FC236}">
                <a16:creationId xmlns:a16="http://schemas.microsoft.com/office/drawing/2014/main" id="{FCC9C58D-D448-F91F-15B7-DF73B05BE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79" y="1413549"/>
            <a:ext cx="814452" cy="81445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159237-4D99-C274-9397-92C63C16EC06}"/>
              </a:ext>
            </a:extLst>
          </p:cNvPr>
          <p:cNvSpPr txBox="1"/>
          <p:nvPr/>
        </p:nvSpPr>
        <p:spPr>
          <a:xfrm>
            <a:off x="1851754" y="1571329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IGDB API</a:t>
            </a:r>
            <a:endParaRPr lang="it-IT" sz="2200" dirty="0">
              <a:solidFill>
                <a:srgbClr val="0070C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D95FE1-8807-CC76-A797-D1406A1A5818}"/>
              </a:ext>
            </a:extLst>
          </p:cNvPr>
          <p:cNvSpPr txBox="1"/>
          <p:nvPr/>
        </p:nvSpPr>
        <p:spPr>
          <a:xfrm>
            <a:off x="5301209" y="1571330"/>
            <a:ext cx="25535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IsThereAnyDeal API</a:t>
            </a:r>
            <a:endParaRPr lang="it-IT" sz="2200" dirty="0">
              <a:solidFill>
                <a:srgbClr val="0070C0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997ABA8-2761-6758-ECC2-449D384C0C2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060800" y="1396302"/>
            <a:ext cx="0" cy="4963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2406170-141C-EA72-171A-BBF7499CA8C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136000" y="1396302"/>
            <a:ext cx="0" cy="4963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Segno di sottrazione 26">
            <a:extLst>
              <a:ext uri="{FF2B5EF4-FFF2-40B4-BE49-F238E27FC236}">
                <a16:creationId xmlns:a16="http://schemas.microsoft.com/office/drawing/2014/main" id="{2DEA0041-05AA-2020-CDBE-BA284D97D2D7}"/>
              </a:ext>
            </a:extLst>
          </p:cNvPr>
          <p:cNvSpPr/>
          <p:nvPr/>
        </p:nvSpPr>
        <p:spPr>
          <a:xfrm>
            <a:off x="4308584" y="4132898"/>
            <a:ext cx="207560" cy="207560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egno di addizione 27">
            <a:extLst>
              <a:ext uri="{FF2B5EF4-FFF2-40B4-BE49-F238E27FC236}">
                <a16:creationId xmlns:a16="http://schemas.microsoft.com/office/drawing/2014/main" id="{DA473D4F-BF3B-CACF-CE7F-C5BC3B469F7D}"/>
              </a:ext>
            </a:extLst>
          </p:cNvPr>
          <p:cNvSpPr/>
          <p:nvPr/>
        </p:nvSpPr>
        <p:spPr>
          <a:xfrm>
            <a:off x="4306203" y="2468928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o di addizione 28">
            <a:extLst>
              <a:ext uri="{FF2B5EF4-FFF2-40B4-BE49-F238E27FC236}">
                <a16:creationId xmlns:a16="http://schemas.microsoft.com/office/drawing/2014/main" id="{FFD8B014-4AFA-6162-0A20-1B4F089AA106}"/>
              </a:ext>
            </a:extLst>
          </p:cNvPr>
          <p:cNvSpPr/>
          <p:nvPr/>
        </p:nvSpPr>
        <p:spPr>
          <a:xfrm>
            <a:off x="4301441" y="2935140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egno di addizione 29">
            <a:extLst>
              <a:ext uri="{FF2B5EF4-FFF2-40B4-BE49-F238E27FC236}">
                <a16:creationId xmlns:a16="http://schemas.microsoft.com/office/drawing/2014/main" id="{6B555CFA-EC8A-8359-A2DB-16B6ADD2B0A2}"/>
              </a:ext>
            </a:extLst>
          </p:cNvPr>
          <p:cNvSpPr/>
          <p:nvPr/>
        </p:nvSpPr>
        <p:spPr>
          <a:xfrm>
            <a:off x="4305409" y="3396713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8F0A4C-BC41-E766-F914-77AAEA8983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8718" y="2397507"/>
            <a:ext cx="3388917" cy="35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Database curato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Informazioni sui motori grafici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Lista dei generi corretta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Dati su personaggi,</a:t>
            </a:r>
            <a:br>
              <a:rPr lang="it-IT" dirty="0"/>
            </a:br>
            <a:r>
              <a:rPr lang="it-IT" dirty="0"/>
              <a:t>compagnie, artwork ed eventi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Nessuna informazione sul prezzo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Dati insufficienti riguardo il rating</a:t>
            </a:r>
          </a:p>
        </p:txBody>
      </p:sp>
      <p:sp>
        <p:nvSpPr>
          <p:cNvPr id="23" name="Segno di sottrazione 22">
            <a:extLst>
              <a:ext uri="{FF2B5EF4-FFF2-40B4-BE49-F238E27FC236}">
                <a16:creationId xmlns:a16="http://schemas.microsoft.com/office/drawing/2014/main" id="{DFF85DDD-1D0E-1028-C292-2C4B69C75C9F}"/>
              </a:ext>
            </a:extLst>
          </p:cNvPr>
          <p:cNvSpPr/>
          <p:nvPr/>
        </p:nvSpPr>
        <p:spPr>
          <a:xfrm>
            <a:off x="352962" y="4601383"/>
            <a:ext cx="207560" cy="207560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o di addizione 14">
            <a:extLst>
              <a:ext uri="{FF2B5EF4-FFF2-40B4-BE49-F238E27FC236}">
                <a16:creationId xmlns:a16="http://schemas.microsoft.com/office/drawing/2014/main" id="{BF570E60-7EB5-7A74-25D4-9C7E6F4C4563}"/>
              </a:ext>
            </a:extLst>
          </p:cNvPr>
          <p:cNvSpPr/>
          <p:nvPr/>
        </p:nvSpPr>
        <p:spPr>
          <a:xfrm>
            <a:off x="354549" y="2469116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o di addizione 18">
            <a:extLst>
              <a:ext uri="{FF2B5EF4-FFF2-40B4-BE49-F238E27FC236}">
                <a16:creationId xmlns:a16="http://schemas.microsoft.com/office/drawing/2014/main" id="{2FDFC8E8-FF82-0E42-0417-389CEC11FF5A}"/>
              </a:ext>
            </a:extLst>
          </p:cNvPr>
          <p:cNvSpPr/>
          <p:nvPr/>
        </p:nvSpPr>
        <p:spPr>
          <a:xfrm>
            <a:off x="354549" y="2935312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o di addizione 19">
            <a:extLst>
              <a:ext uri="{FF2B5EF4-FFF2-40B4-BE49-F238E27FC236}">
                <a16:creationId xmlns:a16="http://schemas.microsoft.com/office/drawing/2014/main" id="{497CDC82-FD04-CB8D-6B53-9BCB0CB62991}"/>
              </a:ext>
            </a:extLst>
          </p:cNvPr>
          <p:cNvSpPr/>
          <p:nvPr/>
        </p:nvSpPr>
        <p:spPr>
          <a:xfrm>
            <a:off x="352962" y="3398961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egno di addizione 20">
            <a:extLst>
              <a:ext uri="{FF2B5EF4-FFF2-40B4-BE49-F238E27FC236}">
                <a16:creationId xmlns:a16="http://schemas.microsoft.com/office/drawing/2014/main" id="{74FADD1C-56CA-B8D9-CFEE-F79BCC49A6B7}"/>
              </a:ext>
            </a:extLst>
          </p:cNvPr>
          <p:cNvSpPr/>
          <p:nvPr/>
        </p:nvSpPr>
        <p:spPr>
          <a:xfrm>
            <a:off x="355342" y="3862095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Segno di sottrazione 31">
            <a:extLst>
              <a:ext uri="{FF2B5EF4-FFF2-40B4-BE49-F238E27FC236}">
                <a16:creationId xmlns:a16="http://schemas.microsoft.com/office/drawing/2014/main" id="{0AAF6F0D-457A-F337-C780-3E99B6994825}"/>
              </a:ext>
            </a:extLst>
          </p:cNvPr>
          <p:cNvSpPr/>
          <p:nvPr/>
        </p:nvSpPr>
        <p:spPr>
          <a:xfrm>
            <a:off x="352962" y="5340671"/>
            <a:ext cx="207560" cy="207560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erchio, Elementi grafici, clipart, cartone animato&#10;&#10;Descrizione generata automaticamente">
            <a:extLst>
              <a:ext uri="{FF2B5EF4-FFF2-40B4-BE49-F238E27FC236}">
                <a16:creationId xmlns:a16="http://schemas.microsoft.com/office/drawing/2014/main" id="{75519C99-58D8-ABF1-C9A8-3E1B9A6A8C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85" y="1411424"/>
            <a:ext cx="814445" cy="81444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49F2C4-2C41-5602-EB08-32C949FE0C9D}"/>
              </a:ext>
            </a:extLst>
          </p:cNvPr>
          <p:cNvSpPr txBox="1"/>
          <p:nvPr/>
        </p:nvSpPr>
        <p:spPr>
          <a:xfrm>
            <a:off x="10071385" y="1571328"/>
            <a:ext cx="9752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Steam</a:t>
            </a:r>
            <a:endParaRPr lang="it-IT" sz="2200" dirty="0">
              <a:solidFill>
                <a:srgbClr val="0070C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D998CDA-DB1A-2238-8F7E-1CC1085DEB7A}"/>
              </a:ext>
            </a:extLst>
          </p:cNvPr>
          <p:cNvSpPr txBox="1">
            <a:spLocks/>
          </p:cNvSpPr>
          <p:nvPr/>
        </p:nvSpPr>
        <p:spPr>
          <a:xfrm>
            <a:off x="8417272" y="2392865"/>
            <a:ext cx="364078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Dataset molto grande (basato su SteamSpy)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Informazioni su user rating, numero di utenti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Dati più tecnici: descrizione dei giochi, OS supportati, linguaggi supportati…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Nessuno storico del playtime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Lista dei generi non precisa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it-IT" dirty="0"/>
              <a:t>Dataset poco curato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Segno di sottrazione 16">
            <a:extLst>
              <a:ext uri="{FF2B5EF4-FFF2-40B4-BE49-F238E27FC236}">
                <a16:creationId xmlns:a16="http://schemas.microsoft.com/office/drawing/2014/main" id="{87337695-6C7F-7A09-9EE2-C97871273999}"/>
              </a:ext>
            </a:extLst>
          </p:cNvPr>
          <p:cNvSpPr/>
          <p:nvPr/>
        </p:nvSpPr>
        <p:spPr>
          <a:xfrm>
            <a:off x="8447865" y="5883715"/>
            <a:ext cx="207560" cy="207560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o di addizione 17">
            <a:extLst>
              <a:ext uri="{FF2B5EF4-FFF2-40B4-BE49-F238E27FC236}">
                <a16:creationId xmlns:a16="http://schemas.microsoft.com/office/drawing/2014/main" id="{03BDC9CC-8634-9E24-30EC-436729AF0B66}"/>
              </a:ext>
            </a:extLst>
          </p:cNvPr>
          <p:cNvSpPr/>
          <p:nvPr/>
        </p:nvSpPr>
        <p:spPr>
          <a:xfrm>
            <a:off x="8447865" y="2467633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egno di sottrazione 25">
            <a:extLst>
              <a:ext uri="{FF2B5EF4-FFF2-40B4-BE49-F238E27FC236}">
                <a16:creationId xmlns:a16="http://schemas.microsoft.com/office/drawing/2014/main" id="{160166EC-8AAB-4BF1-909A-440ABD7F64B6}"/>
              </a:ext>
            </a:extLst>
          </p:cNvPr>
          <p:cNvSpPr/>
          <p:nvPr/>
        </p:nvSpPr>
        <p:spPr>
          <a:xfrm>
            <a:off x="8447865" y="5419371"/>
            <a:ext cx="207560" cy="207560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egno di sottrazione 30">
            <a:extLst>
              <a:ext uri="{FF2B5EF4-FFF2-40B4-BE49-F238E27FC236}">
                <a16:creationId xmlns:a16="http://schemas.microsoft.com/office/drawing/2014/main" id="{0198AE13-0E88-211C-6228-A4B63E2FAE5A}"/>
              </a:ext>
            </a:extLst>
          </p:cNvPr>
          <p:cNvSpPr/>
          <p:nvPr/>
        </p:nvSpPr>
        <p:spPr>
          <a:xfrm>
            <a:off x="8447865" y="4955027"/>
            <a:ext cx="207560" cy="207560"/>
          </a:xfrm>
          <a:prstGeom prst="mathMin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Segno di addizione 32">
            <a:extLst>
              <a:ext uri="{FF2B5EF4-FFF2-40B4-BE49-F238E27FC236}">
                <a16:creationId xmlns:a16="http://schemas.microsoft.com/office/drawing/2014/main" id="{8A563B5C-657A-B00E-8D9E-DFA677B0E8BF}"/>
              </a:ext>
            </a:extLst>
          </p:cNvPr>
          <p:cNvSpPr/>
          <p:nvPr/>
        </p:nvSpPr>
        <p:spPr>
          <a:xfrm>
            <a:off x="8447865" y="3203058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Segno di addizione 33">
            <a:extLst>
              <a:ext uri="{FF2B5EF4-FFF2-40B4-BE49-F238E27FC236}">
                <a16:creationId xmlns:a16="http://schemas.microsoft.com/office/drawing/2014/main" id="{4F5D7D09-23F1-0E50-607B-66908CD9D1D6}"/>
              </a:ext>
            </a:extLst>
          </p:cNvPr>
          <p:cNvSpPr/>
          <p:nvPr/>
        </p:nvSpPr>
        <p:spPr>
          <a:xfrm>
            <a:off x="8447865" y="3963509"/>
            <a:ext cx="207560" cy="20756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66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443BE1-9FB1-D450-EE86-A60E961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48" y="2486349"/>
            <a:ext cx="3616913" cy="18853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it-IT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Situazione attuale dei videogiochi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A0CF745-A887-9A51-2AC7-6347FD821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" b="1660"/>
          <a:stretch/>
        </p:blipFill>
        <p:spPr>
          <a:xfrm>
            <a:off x="5826392" y="741209"/>
            <a:ext cx="6373710" cy="616205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4B918D-8287-84FE-3907-7FC1689A03AF}"/>
              </a:ext>
            </a:extLst>
          </p:cNvPr>
          <p:cNvSpPr txBox="1"/>
          <p:nvPr/>
        </p:nvSpPr>
        <p:spPr>
          <a:xfrm>
            <a:off x="5802086" y="90529"/>
            <a:ext cx="6373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Proporzione dei videogiochi indie e non indie rispetto i videogiochi totali</a:t>
            </a:r>
          </a:p>
        </p:txBody>
      </p:sp>
    </p:spTree>
    <p:extLst>
      <p:ext uri="{BB962C8B-B14F-4D97-AF65-F5344CB8AC3E}">
        <p14:creationId xmlns:p14="http://schemas.microsoft.com/office/powerpoint/2010/main" val="69602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cerchio, testo, diagramma&#10;&#10;Descrizione generata automaticamente">
            <a:extLst>
              <a:ext uri="{FF2B5EF4-FFF2-40B4-BE49-F238E27FC236}">
                <a16:creationId xmlns:a16="http://schemas.microsoft.com/office/drawing/2014/main" id="{7932BBF6-9C24-6889-6118-8A6E61FE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3EE8991-0252-6BDE-1824-43BF2E4FD78C}"/>
              </a:ext>
            </a:extLst>
          </p:cNvPr>
          <p:cNvSpPr txBox="1"/>
          <p:nvPr/>
        </p:nvSpPr>
        <p:spPr>
          <a:xfrm>
            <a:off x="3132464" y="128016"/>
            <a:ext cx="5927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dirty="0"/>
              <a:t>Classificazione dei videogiochi indie per genere</a:t>
            </a:r>
          </a:p>
        </p:txBody>
      </p:sp>
    </p:spTree>
    <p:extLst>
      <p:ext uri="{BB962C8B-B14F-4D97-AF65-F5344CB8AC3E}">
        <p14:creationId xmlns:p14="http://schemas.microsoft.com/office/powerpoint/2010/main" val="51154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7932BBF6-9C24-6889-6118-8A6E61FE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3EE8991-0252-6BDE-1824-43BF2E4FD78C}"/>
              </a:ext>
            </a:extLst>
          </p:cNvPr>
          <p:cNvSpPr txBox="1"/>
          <p:nvPr/>
        </p:nvSpPr>
        <p:spPr>
          <a:xfrm>
            <a:off x="3132464" y="128016"/>
            <a:ext cx="5927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dirty="0"/>
              <a:t>Classificazione dei videogiochi indie per genere</a:t>
            </a:r>
          </a:p>
        </p:txBody>
      </p:sp>
    </p:spTree>
    <p:extLst>
      <p:ext uri="{BB962C8B-B14F-4D97-AF65-F5344CB8AC3E}">
        <p14:creationId xmlns:p14="http://schemas.microsoft.com/office/powerpoint/2010/main" val="341011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C8E7B92-79DF-B563-BCF2-964F6F154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1000"/>
            <a:ext cx="12191999" cy="609599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A90E7F-0F14-5165-927C-AA5DA0C27F23}"/>
              </a:ext>
            </a:extLst>
          </p:cNvPr>
          <p:cNvSpPr txBox="1"/>
          <p:nvPr/>
        </p:nvSpPr>
        <p:spPr>
          <a:xfrm>
            <a:off x="2937698" y="165556"/>
            <a:ext cx="6316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+mj-lt"/>
              </a:rPr>
              <a:t>5 generi principali dei videogiochi indie e non indie</a:t>
            </a:r>
          </a:p>
        </p:txBody>
      </p:sp>
    </p:spTree>
    <p:extLst>
      <p:ext uri="{BB962C8B-B14F-4D97-AF65-F5344CB8AC3E}">
        <p14:creationId xmlns:p14="http://schemas.microsoft.com/office/powerpoint/2010/main" val="105009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1B2A470-1EB0-8360-09A6-19F81577E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762002"/>
            <a:ext cx="12191996" cy="609599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51876D-C7FE-DFE3-B2DE-DAB893F4C087}"/>
              </a:ext>
            </a:extLst>
          </p:cNvPr>
          <p:cNvSpPr txBox="1"/>
          <p:nvPr/>
        </p:nvSpPr>
        <p:spPr>
          <a:xfrm>
            <a:off x="3503675" y="156412"/>
            <a:ext cx="5184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+mj-lt"/>
              </a:rPr>
              <a:t>Motori grafici utilizzati dai videogiochi</a:t>
            </a:r>
          </a:p>
        </p:txBody>
      </p:sp>
    </p:spTree>
    <p:extLst>
      <p:ext uri="{BB962C8B-B14F-4D97-AF65-F5344CB8AC3E}">
        <p14:creationId xmlns:p14="http://schemas.microsoft.com/office/powerpoint/2010/main" val="3249500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380</Words>
  <Application>Microsoft Office PowerPoint</Application>
  <PresentationFormat>Widescreen</PresentationFormat>
  <Paragraphs>61</Paragraphs>
  <Slides>15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Tema di Office</vt:lpstr>
      <vt:lpstr>L’ascesa e l’influenza dei videogiochi indie nel XXI secolo</vt:lpstr>
      <vt:lpstr>Motivazioni e domande poste</vt:lpstr>
      <vt:lpstr>Cosa sono i videogiochi indie?</vt:lpstr>
      <vt:lpstr>Presentazione standard di PowerPoint</vt:lpstr>
      <vt:lpstr>Situazione attuale dei videogiochi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Situazione passata dei videogiochi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Valutazioni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Palma</dc:creator>
  <cp:lastModifiedBy>Giovanni Palma</cp:lastModifiedBy>
  <cp:revision>6</cp:revision>
  <dcterms:created xsi:type="dcterms:W3CDTF">2024-09-16T07:24:01Z</dcterms:created>
  <dcterms:modified xsi:type="dcterms:W3CDTF">2024-09-18T14:11:31Z</dcterms:modified>
</cp:coreProperties>
</file>