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1.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2.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3.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4.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embeddings/oleObject5.bin" ContentType="application/vnd.openxmlformats-officedocument.oleObject"/>
  <Override PartName="/ppt/notesSlides/notesSlide39.xml" ContentType="application/vnd.openxmlformats-officedocument.presentationml.notesSlide+xml"/>
  <Override PartName="/ppt/notesSlides/notesSlide40.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handoutMasterIdLst>
    <p:handoutMasterId r:id="rId57"/>
  </p:handoutMasterIdLst>
  <p:sldIdLst>
    <p:sldId id="256" r:id="rId2"/>
    <p:sldId id="257" r:id="rId3"/>
    <p:sldId id="258" r:id="rId4"/>
    <p:sldId id="259" r:id="rId5"/>
    <p:sldId id="284" r:id="rId6"/>
    <p:sldId id="260" r:id="rId7"/>
    <p:sldId id="263"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319" r:id="rId23"/>
    <p:sldId id="320" r:id="rId24"/>
    <p:sldId id="316" r:id="rId25"/>
    <p:sldId id="265" r:id="rId26"/>
    <p:sldId id="266" r:id="rId27"/>
    <p:sldId id="267" r:id="rId28"/>
    <p:sldId id="268" r:id="rId29"/>
    <p:sldId id="269" r:id="rId30"/>
    <p:sldId id="270" r:id="rId31"/>
    <p:sldId id="323"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318" r:id="rId46"/>
    <p:sldId id="299" r:id="rId47"/>
    <p:sldId id="300" r:id="rId48"/>
    <p:sldId id="302" r:id="rId49"/>
    <p:sldId id="303" r:id="rId50"/>
    <p:sldId id="317" r:id="rId51"/>
    <p:sldId id="301" r:id="rId52"/>
    <p:sldId id="304" r:id="rId53"/>
    <p:sldId id="305" r:id="rId54"/>
    <p:sldId id="322" r:id="rId5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2208" y="-10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image" Target="../media/image21.emf"/><Relationship Id="rId2"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036D07-B913-CD4A-8DD1-2018C8467202}" type="datetimeFigureOut">
              <a:rPr lang="es-ES" smtClean="0"/>
              <a:t>21/08/14</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0063CA-393C-4D45-AE0B-5DED151F44F1}" type="slidenum">
              <a:rPr lang="es-ES" smtClean="0"/>
              <a:t>‹Nr.›</a:t>
            </a:fld>
            <a:endParaRPr lang="es-ES"/>
          </a:p>
        </p:txBody>
      </p:sp>
    </p:spTree>
    <p:extLst>
      <p:ext uri="{BB962C8B-B14F-4D97-AF65-F5344CB8AC3E}">
        <p14:creationId xmlns:p14="http://schemas.microsoft.com/office/powerpoint/2010/main" val="21610541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C84BF9-2EFB-43D0-9FD7-B517BB26D951}" type="datetimeFigureOut">
              <a:rPr lang="es-ES"/>
              <a:t>21/08/14</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6A612-9E04-404F-88FF-C497C440F601}" type="slidenum">
              <a:rPr lang="es-ES"/>
              <a:t>‹Nr.›</a:t>
            </a:fld>
            <a:endParaRPr lang="es-ES"/>
          </a:p>
        </p:txBody>
      </p:sp>
    </p:spTree>
    <p:extLst>
      <p:ext uri="{BB962C8B-B14F-4D97-AF65-F5344CB8AC3E}">
        <p14:creationId xmlns:p14="http://schemas.microsoft.com/office/powerpoint/2010/main" val="26409342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E26A612-9E04-404F-88FF-C497C440F601}" type="slidenum">
              <a:rPr lang="es-ES"/>
              <a:t>1</a:t>
            </a:fld>
            <a:endParaRPr lang="es-ES"/>
          </a:p>
        </p:txBody>
      </p:sp>
    </p:spTree>
    <p:extLst>
      <p:ext uri="{BB962C8B-B14F-4D97-AF65-F5344CB8AC3E}">
        <p14:creationId xmlns:p14="http://schemas.microsoft.com/office/powerpoint/2010/main" val="3187540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10</a:t>
            </a:fld>
            <a:endParaRPr lang="es-ES"/>
          </a:p>
        </p:txBody>
      </p:sp>
    </p:spTree>
    <p:extLst>
      <p:ext uri="{BB962C8B-B14F-4D97-AF65-F5344CB8AC3E}">
        <p14:creationId xmlns:p14="http://schemas.microsoft.com/office/powerpoint/2010/main" val="82824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11</a:t>
            </a:fld>
            <a:endParaRPr lang="es-ES"/>
          </a:p>
        </p:txBody>
      </p:sp>
    </p:spTree>
    <p:extLst>
      <p:ext uri="{BB962C8B-B14F-4D97-AF65-F5344CB8AC3E}">
        <p14:creationId xmlns:p14="http://schemas.microsoft.com/office/powerpoint/2010/main" val="159796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12</a:t>
            </a:fld>
            <a:endParaRPr lang="es-ES"/>
          </a:p>
        </p:txBody>
      </p:sp>
    </p:spTree>
    <p:extLst>
      <p:ext uri="{BB962C8B-B14F-4D97-AF65-F5344CB8AC3E}">
        <p14:creationId xmlns:p14="http://schemas.microsoft.com/office/powerpoint/2010/main" val="1597966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13</a:t>
            </a:fld>
            <a:endParaRPr lang="es-ES"/>
          </a:p>
        </p:txBody>
      </p:sp>
    </p:spTree>
    <p:extLst>
      <p:ext uri="{BB962C8B-B14F-4D97-AF65-F5344CB8AC3E}">
        <p14:creationId xmlns:p14="http://schemas.microsoft.com/office/powerpoint/2010/main" val="1449374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14</a:t>
            </a:fld>
            <a:endParaRPr lang="es-ES"/>
          </a:p>
        </p:txBody>
      </p:sp>
    </p:spTree>
    <p:extLst>
      <p:ext uri="{BB962C8B-B14F-4D97-AF65-F5344CB8AC3E}">
        <p14:creationId xmlns:p14="http://schemas.microsoft.com/office/powerpoint/2010/main" val="222365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15</a:t>
            </a:fld>
            <a:endParaRPr lang="es-ES"/>
          </a:p>
        </p:txBody>
      </p:sp>
    </p:spTree>
    <p:extLst>
      <p:ext uri="{BB962C8B-B14F-4D97-AF65-F5344CB8AC3E}">
        <p14:creationId xmlns:p14="http://schemas.microsoft.com/office/powerpoint/2010/main" val="1732180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16</a:t>
            </a:fld>
            <a:endParaRPr lang="es-ES"/>
          </a:p>
        </p:txBody>
      </p:sp>
    </p:spTree>
    <p:extLst>
      <p:ext uri="{BB962C8B-B14F-4D97-AF65-F5344CB8AC3E}">
        <p14:creationId xmlns:p14="http://schemas.microsoft.com/office/powerpoint/2010/main" val="519841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17</a:t>
            </a:fld>
            <a:endParaRPr lang="es-ES"/>
          </a:p>
        </p:txBody>
      </p:sp>
    </p:spTree>
    <p:extLst>
      <p:ext uri="{BB962C8B-B14F-4D97-AF65-F5344CB8AC3E}">
        <p14:creationId xmlns:p14="http://schemas.microsoft.com/office/powerpoint/2010/main" val="271875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18</a:t>
            </a:fld>
            <a:endParaRPr lang="es-ES"/>
          </a:p>
        </p:txBody>
      </p:sp>
    </p:spTree>
    <p:extLst>
      <p:ext uri="{BB962C8B-B14F-4D97-AF65-F5344CB8AC3E}">
        <p14:creationId xmlns:p14="http://schemas.microsoft.com/office/powerpoint/2010/main" val="3265239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19</a:t>
            </a:fld>
            <a:endParaRPr lang="es-ES"/>
          </a:p>
        </p:txBody>
      </p:sp>
    </p:spTree>
    <p:extLst>
      <p:ext uri="{BB962C8B-B14F-4D97-AF65-F5344CB8AC3E}">
        <p14:creationId xmlns:p14="http://schemas.microsoft.com/office/powerpoint/2010/main" val="130169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E26A612-9E04-404F-88FF-C497C440F601}" type="slidenum">
              <a:rPr lang="es-ES"/>
              <a:t>2</a:t>
            </a:fld>
            <a:endParaRPr lang="es-ES"/>
          </a:p>
        </p:txBody>
      </p:sp>
    </p:spTree>
    <p:extLst>
      <p:ext uri="{BB962C8B-B14F-4D97-AF65-F5344CB8AC3E}">
        <p14:creationId xmlns:p14="http://schemas.microsoft.com/office/powerpoint/2010/main" val="1174706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20</a:t>
            </a:fld>
            <a:endParaRPr lang="es-ES"/>
          </a:p>
        </p:txBody>
      </p:sp>
    </p:spTree>
    <p:extLst>
      <p:ext uri="{BB962C8B-B14F-4D97-AF65-F5344CB8AC3E}">
        <p14:creationId xmlns:p14="http://schemas.microsoft.com/office/powerpoint/2010/main" val="242791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21</a:t>
            </a:fld>
            <a:endParaRPr lang="es-ES"/>
          </a:p>
        </p:txBody>
      </p:sp>
    </p:spTree>
    <p:extLst>
      <p:ext uri="{BB962C8B-B14F-4D97-AF65-F5344CB8AC3E}">
        <p14:creationId xmlns:p14="http://schemas.microsoft.com/office/powerpoint/2010/main" val="242791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25</a:t>
            </a:fld>
            <a:endParaRPr lang="es-ES"/>
          </a:p>
        </p:txBody>
      </p:sp>
    </p:spTree>
    <p:extLst>
      <p:ext uri="{BB962C8B-B14F-4D97-AF65-F5344CB8AC3E}">
        <p14:creationId xmlns:p14="http://schemas.microsoft.com/office/powerpoint/2010/main" val="3754274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26</a:t>
            </a:fld>
            <a:endParaRPr lang="es-ES"/>
          </a:p>
        </p:txBody>
      </p:sp>
    </p:spTree>
    <p:extLst>
      <p:ext uri="{BB962C8B-B14F-4D97-AF65-F5344CB8AC3E}">
        <p14:creationId xmlns:p14="http://schemas.microsoft.com/office/powerpoint/2010/main" val="3574605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27</a:t>
            </a:fld>
            <a:endParaRPr lang="es-ES"/>
          </a:p>
        </p:txBody>
      </p:sp>
    </p:spTree>
    <p:extLst>
      <p:ext uri="{BB962C8B-B14F-4D97-AF65-F5344CB8AC3E}">
        <p14:creationId xmlns:p14="http://schemas.microsoft.com/office/powerpoint/2010/main" val="369820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28</a:t>
            </a:fld>
            <a:endParaRPr lang="es-ES"/>
          </a:p>
        </p:txBody>
      </p:sp>
    </p:spTree>
    <p:extLst>
      <p:ext uri="{BB962C8B-B14F-4D97-AF65-F5344CB8AC3E}">
        <p14:creationId xmlns:p14="http://schemas.microsoft.com/office/powerpoint/2010/main" val="682183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29</a:t>
            </a:fld>
            <a:endParaRPr lang="es-ES"/>
          </a:p>
        </p:txBody>
      </p:sp>
    </p:spTree>
    <p:extLst>
      <p:ext uri="{BB962C8B-B14F-4D97-AF65-F5344CB8AC3E}">
        <p14:creationId xmlns:p14="http://schemas.microsoft.com/office/powerpoint/2010/main" val="106137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30</a:t>
            </a:fld>
            <a:endParaRPr lang="es-ES"/>
          </a:p>
        </p:txBody>
      </p:sp>
    </p:spTree>
    <p:extLst>
      <p:ext uri="{BB962C8B-B14F-4D97-AF65-F5344CB8AC3E}">
        <p14:creationId xmlns:p14="http://schemas.microsoft.com/office/powerpoint/2010/main" val="4011910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32</a:t>
            </a:fld>
            <a:endParaRPr lang="es-ES"/>
          </a:p>
        </p:txBody>
      </p:sp>
    </p:spTree>
    <p:extLst>
      <p:ext uri="{BB962C8B-B14F-4D97-AF65-F5344CB8AC3E}">
        <p14:creationId xmlns:p14="http://schemas.microsoft.com/office/powerpoint/2010/main" val="2988543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33</a:t>
            </a:fld>
            <a:endParaRPr lang="es-ES"/>
          </a:p>
        </p:txBody>
      </p:sp>
    </p:spTree>
    <p:extLst>
      <p:ext uri="{BB962C8B-B14F-4D97-AF65-F5344CB8AC3E}">
        <p14:creationId xmlns:p14="http://schemas.microsoft.com/office/powerpoint/2010/main" val="31904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3</a:t>
            </a:fld>
            <a:endParaRPr lang="es-ES"/>
          </a:p>
        </p:txBody>
      </p:sp>
    </p:spTree>
    <p:extLst>
      <p:ext uri="{BB962C8B-B14F-4D97-AF65-F5344CB8AC3E}">
        <p14:creationId xmlns:p14="http://schemas.microsoft.com/office/powerpoint/2010/main" val="565079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34</a:t>
            </a:fld>
            <a:endParaRPr lang="es-ES"/>
          </a:p>
        </p:txBody>
      </p:sp>
    </p:spTree>
    <p:extLst>
      <p:ext uri="{BB962C8B-B14F-4D97-AF65-F5344CB8AC3E}">
        <p14:creationId xmlns:p14="http://schemas.microsoft.com/office/powerpoint/2010/main" val="1490201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35</a:t>
            </a:fld>
            <a:endParaRPr lang="es-ES"/>
          </a:p>
        </p:txBody>
      </p:sp>
    </p:spTree>
    <p:extLst>
      <p:ext uri="{BB962C8B-B14F-4D97-AF65-F5344CB8AC3E}">
        <p14:creationId xmlns:p14="http://schemas.microsoft.com/office/powerpoint/2010/main" val="3593754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36</a:t>
            </a:fld>
            <a:endParaRPr lang="es-ES"/>
          </a:p>
        </p:txBody>
      </p:sp>
    </p:spTree>
    <p:extLst>
      <p:ext uri="{BB962C8B-B14F-4D97-AF65-F5344CB8AC3E}">
        <p14:creationId xmlns:p14="http://schemas.microsoft.com/office/powerpoint/2010/main" val="1075849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37</a:t>
            </a:fld>
            <a:endParaRPr lang="es-ES"/>
          </a:p>
        </p:txBody>
      </p:sp>
    </p:spTree>
    <p:extLst>
      <p:ext uri="{BB962C8B-B14F-4D97-AF65-F5344CB8AC3E}">
        <p14:creationId xmlns:p14="http://schemas.microsoft.com/office/powerpoint/2010/main" val="1971361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38</a:t>
            </a:fld>
            <a:endParaRPr lang="es-ES"/>
          </a:p>
        </p:txBody>
      </p:sp>
    </p:spTree>
    <p:extLst>
      <p:ext uri="{BB962C8B-B14F-4D97-AF65-F5344CB8AC3E}">
        <p14:creationId xmlns:p14="http://schemas.microsoft.com/office/powerpoint/2010/main" val="795635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39</a:t>
            </a:fld>
            <a:endParaRPr lang="es-ES"/>
          </a:p>
        </p:txBody>
      </p:sp>
    </p:spTree>
    <p:extLst>
      <p:ext uri="{BB962C8B-B14F-4D97-AF65-F5344CB8AC3E}">
        <p14:creationId xmlns:p14="http://schemas.microsoft.com/office/powerpoint/2010/main" val="1884439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40</a:t>
            </a:fld>
            <a:endParaRPr lang="es-ES"/>
          </a:p>
        </p:txBody>
      </p:sp>
    </p:spTree>
    <p:extLst>
      <p:ext uri="{BB962C8B-B14F-4D97-AF65-F5344CB8AC3E}">
        <p14:creationId xmlns:p14="http://schemas.microsoft.com/office/powerpoint/2010/main" val="185044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41</a:t>
            </a:fld>
            <a:endParaRPr lang="es-ES"/>
          </a:p>
        </p:txBody>
      </p:sp>
    </p:spTree>
    <p:extLst>
      <p:ext uri="{BB962C8B-B14F-4D97-AF65-F5344CB8AC3E}">
        <p14:creationId xmlns:p14="http://schemas.microsoft.com/office/powerpoint/2010/main" val="655815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42</a:t>
            </a:fld>
            <a:endParaRPr lang="es-ES"/>
          </a:p>
        </p:txBody>
      </p:sp>
    </p:spTree>
    <p:extLst>
      <p:ext uri="{BB962C8B-B14F-4D97-AF65-F5344CB8AC3E}">
        <p14:creationId xmlns:p14="http://schemas.microsoft.com/office/powerpoint/2010/main" val="22582462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43</a:t>
            </a:fld>
            <a:endParaRPr lang="es-ES"/>
          </a:p>
        </p:txBody>
      </p:sp>
    </p:spTree>
    <p:extLst>
      <p:ext uri="{BB962C8B-B14F-4D97-AF65-F5344CB8AC3E}">
        <p14:creationId xmlns:p14="http://schemas.microsoft.com/office/powerpoint/2010/main" val="2804131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4</a:t>
            </a:fld>
            <a:endParaRPr lang="es-ES"/>
          </a:p>
        </p:txBody>
      </p:sp>
    </p:spTree>
    <p:extLst>
      <p:ext uri="{BB962C8B-B14F-4D97-AF65-F5344CB8AC3E}">
        <p14:creationId xmlns:p14="http://schemas.microsoft.com/office/powerpoint/2010/main" val="724576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44</a:t>
            </a:fld>
            <a:endParaRPr lang="es-ES"/>
          </a:p>
        </p:txBody>
      </p:sp>
    </p:spTree>
    <p:extLst>
      <p:ext uri="{BB962C8B-B14F-4D97-AF65-F5344CB8AC3E}">
        <p14:creationId xmlns:p14="http://schemas.microsoft.com/office/powerpoint/2010/main" val="2104319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46</a:t>
            </a:fld>
            <a:endParaRPr lang="es-ES"/>
          </a:p>
        </p:txBody>
      </p:sp>
    </p:spTree>
    <p:extLst>
      <p:ext uri="{BB962C8B-B14F-4D97-AF65-F5344CB8AC3E}">
        <p14:creationId xmlns:p14="http://schemas.microsoft.com/office/powerpoint/2010/main" val="1650522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47</a:t>
            </a:fld>
            <a:endParaRPr lang="es-ES"/>
          </a:p>
        </p:txBody>
      </p:sp>
    </p:spTree>
    <p:extLst>
      <p:ext uri="{BB962C8B-B14F-4D97-AF65-F5344CB8AC3E}">
        <p14:creationId xmlns:p14="http://schemas.microsoft.com/office/powerpoint/2010/main" val="2477333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48</a:t>
            </a:fld>
            <a:endParaRPr lang="es-ES"/>
          </a:p>
        </p:txBody>
      </p:sp>
    </p:spTree>
    <p:extLst>
      <p:ext uri="{BB962C8B-B14F-4D97-AF65-F5344CB8AC3E}">
        <p14:creationId xmlns:p14="http://schemas.microsoft.com/office/powerpoint/2010/main" val="2477333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49</a:t>
            </a:fld>
            <a:endParaRPr lang="es-ES"/>
          </a:p>
        </p:txBody>
      </p:sp>
    </p:spTree>
    <p:extLst>
      <p:ext uri="{BB962C8B-B14F-4D97-AF65-F5344CB8AC3E}">
        <p14:creationId xmlns:p14="http://schemas.microsoft.com/office/powerpoint/2010/main" val="2477333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51</a:t>
            </a:fld>
            <a:endParaRPr lang="es-ES"/>
          </a:p>
        </p:txBody>
      </p:sp>
    </p:spTree>
    <p:extLst>
      <p:ext uri="{BB962C8B-B14F-4D97-AF65-F5344CB8AC3E}">
        <p14:creationId xmlns:p14="http://schemas.microsoft.com/office/powerpoint/2010/main" val="18210083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52</a:t>
            </a:fld>
            <a:endParaRPr lang="es-ES"/>
          </a:p>
        </p:txBody>
      </p:sp>
    </p:spTree>
    <p:extLst>
      <p:ext uri="{BB962C8B-B14F-4D97-AF65-F5344CB8AC3E}">
        <p14:creationId xmlns:p14="http://schemas.microsoft.com/office/powerpoint/2010/main" val="18062736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53</a:t>
            </a:fld>
            <a:endParaRPr lang="es-ES"/>
          </a:p>
        </p:txBody>
      </p:sp>
    </p:spTree>
    <p:extLst>
      <p:ext uri="{BB962C8B-B14F-4D97-AF65-F5344CB8AC3E}">
        <p14:creationId xmlns:p14="http://schemas.microsoft.com/office/powerpoint/2010/main" val="1806273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5</a:t>
            </a:fld>
            <a:endParaRPr lang="es-ES"/>
          </a:p>
        </p:txBody>
      </p:sp>
    </p:spTree>
    <p:extLst>
      <p:ext uri="{BB962C8B-B14F-4D97-AF65-F5344CB8AC3E}">
        <p14:creationId xmlns:p14="http://schemas.microsoft.com/office/powerpoint/2010/main" val="190583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6</a:t>
            </a:fld>
            <a:endParaRPr lang="es-ES"/>
          </a:p>
        </p:txBody>
      </p:sp>
    </p:spTree>
    <p:extLst>
      <p:ext uri="{BB962C8B-B14F-4D97-AF65-F5344CB8AC3E}">
        <p14:creationId xmlns:p14="http://schemas.microsoft.com/office/powerpoint/2010/main" val="3161655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7</a:t>
            </a:fld>
            <a:endParaRPr lang="es-ES"/>
          </a:p>
        </p:txBody>
      </p:sp>
    </p:spTree>
    <p:extLst>
      <p:ext uri="{BB962C8B-B14F-4D97-AF65-F5344CB8AC3E}">
        <p14:creationId xmlns:p14="http://schemas.microsoft.com/office/powerpoint/2010/main" val="555501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8</a:t>
            </a:fld>
            <a:endParaRPr lang="es-ES"/>
          </a:p>
        </p:txBody>
      </p:sp>
    </p:spTree>
    <p:extLst>
      <p:ext uri="{BB962C8B-B14F-4D97-AF65-F5344CB8AC3E}">
        <p14:creationId xmlns:p14="http://schemas.microsoft.com/office/powerpoint/2010/main" val="373203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E26A612-9E04-404F-88FF-C497C440F601}" type="slidenum">
              <a:rPr lang="es-ES" smtClean="0"/>
              <a:t>9</a:t>
            </a:fld>
            <a:endParaRPr lang="es-ES"/>
          </a:p>
        </p:txBody>
      </p:sp>
    </p:spTree>
    <p:extLst>
      <p:ext uri="{BB962C8B-B14F-4D97-AF65-F5344CB8AC3E}">
        <p14:creationId xmlns:p14="http://schemas.microsoft.com/office/powerpoint/2010/main" val="774935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A3E8C1A2-28C0-F043-9B85-C0B5A54AA8C4}" type="datetime1">
              <a:rPr lang="es-AR" smtClean="0"/>
              <a:t>21/08/14</a:t>
            </a:fld>
            <a:endParaRPr lang="es-ES"/>
          </a:p>
        </p:txBody>
      </p:sp>
      <p:sp>
        <p:nvSpPr>
          <p:cNvPr id="19" name="Footer Placeholder 18"/>
          <p:cNvSpPr>
            <a:spLocks noGrp="1"/>
          </p:cNvSpPr>
          <p:nvPr>
            <p:ph type="ftr" sz="quarter" idx="11"/>
          </p:nvPr>
        </p:nvSpPr>
        <p:spPr/>
        <p:txBody>
          <a:bodyPr/>
          <a:lstStyle/>
          <a:p>
            <a:r>
              <a:rPr lang="es-ES" smtClean="0"/>
              <a:t>Métricas de Software - Las bases de la medición</a:t>
            </a:r>
            <a:endParaRPr lang="es-ES"/>
          </a:p>
        </p:txBody>
      </p:sp>
      <p:sp>
        <p:nvSpPr>
          <p:cNvPr id="27" name="Slide Number Placeholder 26"/>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3307890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CB7A1BCE-385F-0F4D-AAE7-4AD011AF9BEC}" type="datetime1">
              <a:rPr lang="es-AR" smtClean="0"/>
              <a:t>21/08/14</a:t>
            </a:fld>
            <a:endParaRPr lang="es-ES"/>
          </a:p>
        </p:txBody>
      </p:sp>
      <p:sp>
        <p:nvSpPr>
          <p:cNvPr id="5" name="Footer Placeholder 4"/>
          <p:cNvSpPr>
            <a:spLocks noGrp="1"/>
          </p:cNvSpPr>
          <p:nvPr>
            <p:ph type="ftr" sz="quarter" idx="11"/>
          </p:nvPr>
        </p:nvSpPr>
        <p:spPr/>
        <p:txBody>
          <a:bodyPr/>
          <a:lstStyle/>
          <a:p>
            <a:r>
              <a:rPr lang="es-ES" smtClean="0"/>
              <a:t>Métricas de Software - Las bases de la medición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8279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4050E38-E2DF-2249-BB6B-68FE149D4F0D}" type="datetime1">
              <a:rPr lang="es-AR" smtClean="0"/>
              <a:t>21/08/14</a:t>
            </a:fld>
            <a:endParaRPr lang="es-ES"/>
          </a:p>
        </p:txBody>
      </p:sp>
      <p:sp>
        <p:nvSpPr>
          <p:cNvPr id="5" name="Footer Placeholder 4"/>
          <p:cNvSpPr>
            <a:spLocks noGrp="1"/>
          </p:cNvSpPr>
          <p:nvPr>
            <p:ph type="ftr" sz="quarter" idx="11"/>
          </p:nvPr>
        </p:nvSpPr>
        <p:spPr/>
        <p:txBody>
          <a:bodyPr/>
          <a:lstStyle/>
          <a:p>
            <a:r>
              <a:rPr lang="es-ES" smtClean="0"/>
              <a:t>Métricas de Software - Las bases de la medición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426562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936AB11D-2B31-F548-AAFE-6A1E9B7C5AFA}" type="datetime1">
              <a:rPr lang="es-AR" smtClean="0"/>
              <a:t>21/08/14</a:t>
            </a:fld>
            <a:endParaRPr lang="es-ES"/>
          </a:p>
        </p:txBody>
      </p:sp>
      <p:sp>
        <p:nvSpPr>
          <p:cNvPr id="5" name="Footer Placeholder 4"/>
          <p:cNvSpPr>
            <a:spLocks noGrp="1"/>
          </p:cNvSpPr>
          <p:nvPr>
            <p:ph type="ftr" sz="quarter" idx="11"/>
          </p:nvPr>
        </p:nvSpPr>
        <p:spPr/>
        <p:txBody>
          <a:bodyPr/>
          <a:lstStyle/>
          <a:p>
            <a:r>
              <a:rPr lang="es-ES" smtClean="0"/>
              <a:t>Métricas de Software - Las bases de la medición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98928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E792D39D-FFB8-D848-B43C-062F64B1C10D}" type="datetime1">
              <a:rPr lang="es-AR" smtClean="0"/>
              <a:t>21/08/14</a:t>
            </a:fld>
            <a:endParaRPr lang="es-ES"/>
          </a:p>
        </p:txBody>
      </p:sp>
      <p:sp>
        <p:nvSpPr>
          <p:cNvPr id="5" name="Footer Placeholder 4"/>
          <p:cNvSpPr>
            <a:spLocks noGrp="1"/>
          </p:cNvSpPr>
          <p:nvPr>
            <p:ph type="ftr" sz="quarter" idx="11"/>
          </p:nvPr>
        </p:nvSpPr>
        <p:spPr/>
        <p:txBody>
          <a:bodyPr/>
          <a:lstStyle/>
          <a:p>
            <a:r>
              <a:rPr lang="es-ES" smtClean="0"/>
              <a:t>Métricas de Software - Las bases de la medición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28425658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6163FFBD-26C0-AA4E-ADE9-F62ACB10EF8C}" type="datetime1">
              <a:rPr lang="es-AR" smtClean="0"/>
              <a:t>21/08/14</a:t>
            </a:fld>
            <a:endParaRPr lang="es-ES"/>
          </a:p>
        </p:txBody>
      </p:sp>
      <p:sp>
        <p:nvSpPr>
          <p:cNvPr id="6" name="Footer Placeholder 5"/>
          <p:cNvSpPr>
            <a:spLocks noGrp="1"/>
          </p:cNvSpPr>
          <p:nvPr>
            <p:ph type="ftr" sz="quarter" idx="11"/>
          </p:nvPr>
        </p:nvSpPr>
        <p:spPr/>
        <p:txBody>
          <a:bodyPr/>
          <a:lstStyle/>
          <a:p>
            <a:r>
              <a:rPr lang="es-ES" smtClean="0"/>
              <a:t>Métricas de Software - Las bases de la medición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22787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55233BC9-5F3B-1A40-B5F4-F336193D1140}" type="datetime1">
              <a:rPr lang="es-AR" smtClean="0"/>
              <a:t>21/08/14</a:t>
            </a:fld>
            <a:endParaRPr lang="es-ES"/>
          </a:p>
        </p:txBody>
      </p:sp>
      <p:sp>
        <p:nvSpPr>
          <p:cNvPr id="8" name="Footer Placeholder 7"/>
          <p:cNvSpPr>
            <a:spLocks noGrp="1"/>
          </p:cNvSpPr>
          <p:nvPr>
            <p:ph type="ftr" sz="quarter" idx="11"/>
          </p:nvPr>
        </p:nvSpPr>
        <p:spPr/>
        <p:txBody>
          <a:bodyPr/>
          <a:lstStyle/>
          <a:p>
            <a:r>
              <a:rPr lang="es-ES" smtClean="0"/>
              <a:t>Métricas de Software - Las bases de la medición</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9237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1569A752-2087-0F40-97CB-17FC5C3F42CF}" type="datetime1">
              <a:rPr lang="es-AR" smtClean="0"/>
              <a:t>21/08/14</a:t>
            </a:fld>
            <a:endParaRPr lang="es-ES"/>
          </a:p>
        </p:txBody>
      </p:sp>
      <p:sp>
        <p:nvSpPr>
          <p:cNvPr id="4" name="Footer Placeholder 3"/>
          <p:cNvSpPr>
            <a:spLocks noGrp="1"/>
          </p:cNvSpPr>
          <p:nvPr>
            <p:ph type="ftr" sz="quarter" idx="11"/>
          </p:nvPr>
        </p:nvSpPr>
        <p:spPr/>
        <p:txBody>
          <a:bodyPr/>
          <a:lstStyle/>
          <a:p>
            <a:r>
              <a:rPr lang="es-ES" smtClean="0"/>
              <a:t>Métricas de Software - Las bases de la medición</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93328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47EA8-F5AC-0F48-9770-4EBE5D49C973}" type="datetime1">
              <a:rPr lang="es-AR" smtClean="0"/>
              <a:t>21/08/14</a:t>
            </a:fld>
            <a:endParaRPr lang="es-ES"/>
          </a:p>
        </p:txBody>
      </p:sp>
      <p:sp>
        <p:nvSpPr>
          <p:cNvPr id="3" name="Footer Placeholder 2"/>
          <p:cNvSpPr>
            <a:spLocks noGrp="1"/>
          </p:cNvSpPr>
          <p:nvPr>
            <p:ph type="ftr" sz="quarter" idx="11"/>
          </p:nvPr>
        </p:nvSpPr>
        <p:spPr/>
        <p:txBody>
          <a:bodyPr/>
          <a:lstStyle/>
          <a:p>
            <a:r>
              <a:rPr lang="es-ES" smtClean="0"/>
              <a:t>Métricas de Software - Las bases de la medición</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93901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E4AC354A-109F-B441-90BC-D7B02C0E1C34}" type="datetime1">
              <a:rPr lang="es-AR" smtClean="0"/>
              <a:t>21/08/14</a:t>
            </a:fld>
            <a:endParaRPr lang="es-ES"/>
          </a:p>
        </p:txBody>
      </p:sp>
      <p:sp>
        <p:nvSpPr>
          <p:cNvPr id="6" name="Footer Placeholder 5"/>
          <p:cNvSpPr>
            <a:spLocks noGrp="1"/>
          </p:cNvSpPr>
          <p:nvPr>
            <p:ph type="ftr" sz="quarter" idx="11"/>
          </p:nvPr>
        </p:nvSpPr>
        <p:spPr/>
        <p:txBody>
          <a:bodyPr/>
          <a:lstStyle/>
          <a:p>
            <a:r>
              <a:rPr lang="es-ES" smtClean="0"/>
              <a:t>Métricas de Software - Las bases de la medición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47327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937A0840-A5F1-624C-93CC-78C00DC895D9}" type="datetime1">
              <a:rPr lang="es-AR" smtClean="0"/>
              <a:t>21/08/14</a:t>
            </a:fld>
            <a:endParaRPr lang="es-ES"/>
          </a:p>
        </p:txBody>
      </p:sp>
      <p:sp>
        <p:nvSpPr>
          <p:cNvPr id="6" name="Footer Placeholder 5"/>
          <p:cNvSpPr>
            <a:spLocks noGrp="1"/>
          </p:cNvSpPr>
          <p:nvPr>
            <p:ph type="ftr" sz="quarter" idx="11"/>
          </p:nvPr>
        </p:nvSpPr>
        <p:spPr/>
        <p:txBody>
          <a:bodyPr/>
          <a:lstStyle/>
          <a:p>
            <a:r>
              <a:rPr lang="es-ES" smtClean="0"/>
              <a:t>Métricas de Software - Las bases de la medición</a:t>
            </a:r>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132FADFE-3B8F-471C-ABF0-DBC7717ECBBC}" type="slidenum">
              <a:rPr lang="es-ES" smtClean="0"/>
              <a:pPr/>
              <a:t>‹Nr.›</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1017119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6B0D474-6E3B-204C-A0E9-0100428C81CD}" type="datetime1">
              <a:rPr lang="es-AR" smtClean="0"/>
              <a:t>21/08/14</a:t>
            </a:fld>
            <a:endParaRPr lang="es-ES"/>
          </a:p>
        </p:txBody>
      </p:sp>
      <p:sp>
        <p:nvSpPr>
          <p:cNvPr id="22" name="Footer Placeholder 21"/>
          <p:cNvSpPr>
            <a:spLocks noGrp="1"/>
          </p:cNvSpPr>
          <p:nvPr>
            <p:ph type="ftr" sz="quarter" idx="3"/>
          </p:nvPr>
        </p:nvSpPr>
        <p:spPr>
          <a:xfrm>
            <a:off x="3203848" y="6381328"/>
            <a:ext cx="3352800" cy="365125"/>
          </a:xfrm>
          <a:prstGeom prst="rect">
            <a:avLst/>
          </a:prstGeom>
        </p:spPr>
        <p:txBody>
          <a:bodyPr vert="horz" lIns="0" tIns="0" rIns="0" bIns="0" anchor="b"/>
          <a:lstStyle>
            <a:lvl1pPr algn="ctr" eaLnBrk="1" latinLnBrk="0" hangingPunct="1">
              <a:defRPr kumimoji="0" sz="1200">
                <a:solidFill>
                  <a:schemeClr val="tx2">
                    <a:shade val="90000"/>
                  </a:schemeClr>
                </a:solidFill>
              </a:defRPr>
            </a:lvl1pPr>
          </a:lstStyle>
          <a:p>
            <a:r>
              <a:rPr lang="es-ES" smtClean="0"/>
              <a:t>Métricas de Software - Las bases de la medición</a:t>
            </a:r>
            <a:endParaRPr lang="es-E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‹Nr.›</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2343100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1.bin"/><Relationship Id="rId5" Type="http://schemas.openxmlformats.org/officeDocument/2006/relationships/image" Target="../media/image1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bin"/><Relationship Id="rId5" Type="http://schemas.openxmlformats.org/officeDocument/2006/relationships/image" Target="../media/image1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bin"/><Relationship Id="rId5" Type="http://schemas.openxmlformats.org/officeDocument/2006/relationships/image" Target="../media/image1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4.bin"/><Relationship Id="rId5" Type="http://schemas.openxmlformats.org/officeDocument/2006/relationships/image" Target="../media/image1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5.bin"/><Relationship Id="rId5" Type="http://schemas.openxmlformats.org/officeDocument/2006/relationships/image" Target="../media/image20.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1.emf"/><Relationship Id="rId5" Type="http://schemas.openxmlformats.org/officeDocument/2006/relationships/oleObject" Target="../embeddings/oleObject7.bin"/><Relationship Id="rId6" Type="http://schemas.openxmlformats.org/officeDocument/2006/relationships/image" Target="../media/image22.emf"/><Relationship Id="rId7" Type="http://schemas.openxmlformats.org/officeDocument/2006/relationships/oleObject" Target="../embeddings/oleObject8.bin"/><Relationship Id="rId8" Type="http://schemas.openxmlformats.org/officeDocument/2006/relationships/image" Target="../media/image23.emf"/><Relationship Id="rId9" Type="http://schemas.openxmlformats.org/officeDocument/2006/relationships/oleObject" Target="../embeddings/oleObject9.bin"/><Relationship Id="rId10" Type="http://schemas.openxmlformats.org/officeDocument/2006/relationships/image" Target="../media/image24.emf"/><Relationship Id="rId11" Type="http://schemas.openxmlformats.org/officeDocument/2006/relationships/oleObject" Target="../embeddings/oleObject10.bin"/><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Métricas de Software</a:t>
            </a:r>
            <a:endParaRPr lang="es-ES" dirty="0"/>
          </a:p>
        </p:txBody>
      </p:sp>
      <p:sp>
        <p:nvSpPr>
          <p:cNvPr id="3" name="2 Subtítulo"/>
          <p:cNvSpPr>
            <a:spLocks noGrp="1"/>
          </p:cNvSpPr>
          <p:nvPr>
            <p:ph type="subTitle" idx="1"/>
          </p:nvPr>
        </p:nvSpPr>
        <p:spPr/>
        <p:txBody>
          <a:bodyPr/>
          <a:lstStyle/>
          <a:p>
            <a:r>
              <a:rPr lang="es-ES" dirty="0" smtClean="0"/>
              <a:t>Las bases de la Medición</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Sistema Relacional Formal</a:t>
            </a:r>
            <a:endParaRPr lang="es-AR" dirty="0"/>
          </a:p>
        </p:txBody>
      </p:sp>
      <p:sp>
        <p:nvSpPr>
          <p:cNvPr id="3" name="2 Marcador de contenido"/>
          <p:cNvSpPr>
            <a:spLocks noGrp="1"/>
          </p:cNvSpPr>
          <p:nvPr>
            <p:ph idx="1"/>
          </p:nvPr>
        </p:nvSpPr>
        <p:spPr/>
        <p:txBody>
          <a:bodyPr/>
          <a:lstStyle/>
          <a:p>
            <a:r>
              <a:rPr lang="es-AR" dirty="0" smtClean="0"/>
              <a:t>F </a:t>
            </a:r>
            <a:r>
              <a:rPr lang="es-AR" dirty="0"/>
              <a:t>= {</a:t>
            </a:r>
            <a:r>
              <a:rPr lang="es-AR" u="sng" dirty="0" smtClean="0"/>
              <a:t>A’</a:t>
            </a:r>
            <a:r>
              <a:rPr lang="es-AR" dirty="0" smtClean="0"/>
              <a:t>, R’, O’}</a:t>
            </a:r>
          </a:p>
          <a:p>
            <a:endParaRPr lang="es-AR" dirty="0"/>
          </a:p>
          <a:p>
            <a:r>
              <a:rPr lang="es-AR" dirty="0" smtClean="0"/>
              <a:t>F debería satisfacer las siguientes condiciones:</a:t>
            </a:r>
            <a:endParaRPr lang="es-AR" dirty="0"/>
          </a:p>
          <a:p>
            <a:pPr lvl="1"/>
            <a:r>
              <a:rPr lang="es-AR" dirty="0" smtClean="0"/>
              <a:t>Capaz de expresar todas las relaciones y operaciones en E.</a:t>
            </a:r>
            <a:endParaRPr lang="es-AR" dirty="0"/>
          </a:p>
          <a:p>
            <a:pPr lvl="1"/>
            <a:r>
              <a:rPr lang="es-AR" dirty="0" smtClean="0"/>
              <a:t>Ofrecer conclusiones significativas de los datos.	</a:t>
            </a:r>
          </a:p>
          <a:p>
            <a:pPr lvl="1"/>
            <a:r>
              <a:rPr lang="es-AR" dirty="0" smtClean="0"/>
              <a:t>El mapeo entre E y F debe representar todos las observaciones, preservando todas las relaciones y operaciones de E.</a:t>
            </a:r>
            <a:endParaRPr lang="es-AR" dirty="0"/>
          </a:p>
          <a:p>
            <a:endParaRPr lang="es-AR" dirty="0"/>
          </a:p>
        </p:txBody>
      </p:sp>
      <p:sp>
        <p:nvSpPr>
          <p:cNvPr id="4" name="Marcador de fecha 3"/>
          <p:cNvSpPr>
            <a:spLocks noGrp="1"/>
          </p:cNvSpPr>
          <p:nvPr>
            <p:ph type="dt" sz="half" idx="10"/>
          </p:nvPr>
        </p:nvSpPr>
        <p:spPr/>
        <p:txBody>
          <a:bodyPr/>
          <a:lstStyle/>
          <a:p>
            <a:fld id="{28415113-C4E0-7944-9A44-1975929D2588}"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10</a:t>
            </a:fld>
            <a:endParaRPr lang="es-ES"/>
          </a:p>
        </p:txBody>
      </p:sp>
    </p:spTree>
    <p:extLst>
      <p:ext uri="{BB962C8B-B14F-4D97-AF65-F5344CB8AC3E}">
        <p14:creationId xmlns:p14="http://schemas.microsoft.com/office/powerpoint/2010/main" val="4261409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Actividades</a:t>
            </a:r>
            <a:endParaRPr lang="es-AR" dirty="0"/>
          </a:p>
        </p:txBody>
      </p:sp>
      <p:sp>
        <p:nvSpPr>
          <p:cNvPr id="3" name="2 Marcador de contenido"/>
          <p:cNvSpPr>
            <a:spLocks noGrp="1"/>
          </p:cNvSpPr>
          <p:nvPr>
            <p:ph idx="1"/>
          </p:nvPr>
        </p:nvSpPr>
        <p:spPr>
          <a:xfrm>
            <a:off x="457200" y="1935480"/>
            <a:ext cx="5915000" cy="4389120"/>
          </a:xfrm>
        </p:spPr>
        <p:txBody>
          <a:bodyPr>
            <a:normAutofit fontScale="92500" lnSpcReduction="20000"/>
          </a:bodyPr>
          <a:lstStyle/>
          <a:p>
            <a:r>
              <a:rPr lang="es-AR" dirty="0" smtClean="0"/>
              <a:t>Definición del Problema</a:t>
            </a:r>
          </a:p>
          <a:p>
            <a:pPr lvl="1"/>
            <a:r>
              <a:rPr lang="es-AR" dirty="0" smtClean="0"/>
              <a:t>Definir el problema de la medición</a:t>
            </a:r>
          </a:p>
          <a:p>
            <a:pPr lvl="1"/>
            <a:r>
              <a:rPr lang="es-AR" dirty="0" smtClean="0"/>
              <a:t>Diseñar el conjunto de entidades objetivo de la medición.</a:t>
            </a:r>
          </a:p>
          <a:p>
            <a:pPr lvl="1"/>
            <a:r>
              <a:rPr lang="es-AR" dirty="0" smtClean="0"/>
              <a:t>Identificar los atributos clave de las entidades.</a:t>
            </a:r>
          </a:p>
          <a:p>
            <a:pPr lvl="1"/>
            <a:endParaRPr lang="es-AR" dirty="0" smtClean="0"/>
          </a:p>
          <a:p>
            <a:r>
              <a:rPr lang="es-AR" dirty="0" smtClean="0"/>
              <a:t>Identificar las escalas</a:t>
            </a:r>
          </a:p>
          <a:p>
            <a:pPr lvl="1"/>
            <a:endParaRPr lang="es-AR" dirty="0"/>
          </a:p>
          <a:p>
            <a:r>
              <a:rPr lang="es-AR" dirty="0" smtClean="0"/>
              <a:t>Generar el sistema relacional empírico</a:t>
            </a:r>
          </a:p>
          <a:p>
            <a:pPr lvl="1"/>
            <a:r>
              <a:rPr lang="es-AR" dirty="0" smtClean="0"/>
              <a:t>Mapeo de las entidades y los atributos relacionados a números o valores sobre las escalas.</a:t>
            </a:r>
            <a:endParaRPr lang="es-AR" dirty="0"/>
          </a:p>
        </p:txBody>
      </p:sp>
      <p:sp>
        <p:nvSpPr>
          <p:cNvPr id="4" name="3 Rectángulo"/>
          <p:cNvSpPr/>
          <p:nvPr/>
        </p:nvSpPr>
        <p:spPr>
          <a:xfrm>
            <a:off x="6588224" y="1931015"/>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Definición del problema</a:t>
            </a:r>
            <a:endParaRPr lang="es-AR" dirty="0"/>
          </a:p>
        </p:txBody>
      </p:sp>
      <p:sp>
        <p:nvSpPr>
          <p:cNvPr id="5" name="4 Rectángulo"/>
          <p:cNvSpPr/>
          <p:nvPr/>
        </p:nvSpPr>
        <p:spPr>
          <a:xfrm>
            <a:off x="6588224" y="3429000"/>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Identificación de Escalas</a:t>
            </a:r>
            <a:endParaRPr lang="es-AR" dirty="0"/>
          </a:p>
        </p:txBody>
      </p:sp>
      <p:sp>
        <p:nvSpPr>
          <p:cNvPr id="6" name="5 Rectángulo"/>
          <p:cNvSpPr/>
          <p:nvPr/>
        </p:nvSpPr>
        <p:spPr>
          <a:xfrm>
            <a:off x="6588224" y="4941168"/>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t>Generar el sistema relacional empírico</a:t>
            </a:r>
          </a:p>
        </p:txBody>
      </p:sp>
      <p:cxnSp>
        <p:nvCxnSpPr>
          <p:cNvPr id="8" name="7 Conector recto de flecha"/>
          <p:cNvCxnSpPr>
            <a:stCxn id="4" idx="2"/>
            <a:endCxn id="5" idx="0"/>
          </p:cNvCxnSpPr>
          <p:nvPr/>
        </p:nvCxnSpPr>
        <p:spPr>
          <a:xfrm>
            <a:off x="7488324" y="2723103"/>
            <a:ext cx="0" cy="705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a:stCxn id="5" idx="2"/>
            <a:endCxn id="6" idx="0"/>
          </p:cNvCxnSpPr>
          <p:nvPr/>
        </p:nvCxnSpPr>
        <p:spPr>
          <a:xfrm>
            <a:off x="7488324" y="4221088"/>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Marcador de fecha 6"/>
          <p:cNvSpPr>
            <a:spLocks noGrp="1"/>
          </p:cNvSpPr>
          <p:nvPr>
            <p:ph type="dt" sz="half" idx="10"/>
          </p:nvPr>
        </p:nvSpPr>
        <p:spPr/>
        <p:txBody>
          <a:bodyPr/>
          <a:lstStyle/>
          <a:p>
            <a:fld id="{00DF7ADA-B2DC-A341-BAB7-67FF00AF18CE}" type="datetime1">
              <a:rPr lang="es-AR" smtClean="0"/>
              <a:t>21/08/14</a:t>
            </a:fld>
            <a:endParaRPr lang="es-ES"/>
          </a:p>
        </p:txBody>
      </p:sp>
      <p:sp>
        <p:nvSpPr>
          <p:cNvPr id="9" name="Marcador de pie de página 8"/>
          <p:cNvSpPr>
            <a:spLocks noGrp="1"/>
          </p:cNvSpPr>
          <p:nvPr>
            <p:ph type="ftr" sz="quarter" idx="11"/>
          </p:nvPr>
        </p:nvSpPr>
        <p:spPr/>
        <p:txBody>
          <a:bodyPr/>
          <a:lstStyle/>
          <a:p>
            <a:r>
              <a:rPr lang="es-ES" smtClean="0"/>
              <a:t>Métricas de Software - Las bases de la medición</a:t>
            </a:r>
            <a:endParaRPr lang="es-ES"/>
          </a:p>
        </p:txBody>
      </p:sp>
      <p:sp>
        <p:nvSpPr>
          <p:cNvPr id="11" name="Marcador de número de diapositiva 10"/>
          <p:cNvSpPr>
            <a:spLocks noGrp="1"/>
          </p:cNvSpPr>
          <p:nvPr>
            <p:ph type="sldNum" sz="quarter" idx="12"/>
          </p:nvPr>
        </p:nvSpPr>
        <p:spPr/>
        <p:txBody>
          <a:bodyPr/>
          <a:lstStyle/>
          <a:p>
            <a:fld id="{132FADFE-3B8F-471C-ABF0-DBC7717ECBBC}" type="slidenum">
              <a:rPr lang="es-ES" smtClean="0"/>
              <a:pPr/>
              <a:t>11</a:t>
            </a:fld>
            <a:endParaRPr lang="es-ES"/>
          </a:p>
        </p:txBody>
      </p:sp>
    </p:spTree>
    <p:extLst>
      <p:ext uri="{BB962C8B-B14F-4D97-AF65-F5344CB8AC3E}">
        <p14:creationId xmlns:p14="http://schemas.microsoft.com/office/powerpoint/2010/main" val="22518914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Actividades</a:t>
            </a:r>
            <a:endParaRPr lang="es-AR" dirty="0"/>
          </a:p>
        </p:txBody>
      </p:sp>
      <p:sp>
        <p:nvSpPr>
          <p:cNvPr id="3" name="2 Marcador de contenido"/>
          <p:cNvSpPr>
            <a:spLocks noGrp="1"/>
          </p:cNvSpPr>
          <p:nvPr>
            <p:ph idx="1"/>
          </p:nvPr>
        </p:nvSpPr>
        <p:spPr>
          <a:xfrm>
            <a:off x="457200" y="1935480"/>
            <a:ext cx="5915000" cy="4389120"/>
          </a:xfrm>
        </p:spPr>
        <p:txBody>
          <a:bodyPr>
            <a:normAutofit fontScale="92500" lnSpcReduction="20000"/>
          </a:bodyPr>
          <a:lstStyle/>
          <a:p>
            <a:r>
              <a:rPr lang="es-AR" dirty="0" smtClean="0"/>
              <a:t>Modelado </a:t>
            </a:r>
          </a:p>
          <a:p>
            <a:pPr lvl="1"/>
            <a:r>
              <a:rPr lang="es-AR" dirty="0" smtClean="0"/>
              <a:t>Desarrollar la representación (lógica) matemática de las entidades y sus atributos.</a:t>
            </a:r>
          </a:p>
          <a:p>
            <a:pPr lvl="1"/>
            <a:endParaRPr lang="es-AR" dirty="0" smtClean="0"/>
          </a:p>
          <a:p>
            <a:r>
              <a:rPr lang="es-AR" dirty="0" smtClean="0"/>
              <a:t>Definir el Sistema Relacional Formal</a:t>
            </a:r>
          </a:p>
          <a:p>
            <a:pPr lvl="1"/>
            <a:r>
              <a:rPr lang="es-AR" dirty="0" smtClean="0"/>
              <a:t>Mapear el sistema relacional empírico a un modelo formal.</a:t>
            </a:r>
          </a:p>
          <a:p>
            <a:pPr lvl="1"/>
            <a:endParaRPr lang="es-AR" dirty="0"/>
          </a:p>
          <a:p>
            <a:r>
              <a:rPr lang="es-AR" dirty="0" smtClean="0"/>
              <a:t>Verificar los resultados de la medición.</a:t>
            </a:r>
          </a:p>
          <a:p>
            <a:pPr lvl="1"/>
            <a:r>
              <a:rPr lang="es-AR" dirty="0" smtClean="0"/>
              <a:t>Verificar si los resultados de la medición reflejan las propiedades de las entidades, atributos y relaciones.</a:t>
            </a:r>
            <a:endParaRPr lang="es-AR" dirty="0"/>
          </a:p>
        </p:txBody>
      </p:sp>
      <p:sp>
        <p:nvSpPr>
          <p:cNvPr id="4" name="3 Rectángulo"/>
          <p:cNvSpPr/>
          <p:nvPr/>
        </p:nvSpPr>
        <p:spPr>
          <a:xfrm>
            <a:off x="6588224" y="1931015"/>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Modelado </a:t>
            </a:r>
          </a:p>
        </p:txBody>
      </p:sp>
      <p:sp>
        <p:nvSpPr>
          <p:cNvPr id="5" name="4 Rectángulo"/>
          <p:cNvSpPr/>
          <p:nvPr/>
        </p:nvSpPr>
        <p:spPr>
          <a:xfrm>
            <a:off x="6588224" y="3429000"/>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a:t>Definir el Sistema Relacional Formal</a:t>
            </a:r>
          </a:p>
        </p:txBody>
      </p:sp>
      <p:sp>
        <p:nvSpPr>
          <p:cNvPr id="6" name="5 Rectángulo"/>
          <p:cNvSpPr/>
          <p:nvPr/>
        </p:nvSpPr>
        <p:spPr>
          <a:xfrm>
            <a:off x="6588224" y="4941168"/>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t>Verificar los resultados de la </a:t>
            </a:r>
            <a:r>
              <a:rPr lang="es-AR" sz="1600" dirty="0" smtClean="0"/>
              <a:t>medición.</a:t>
            </a:r>
            <a:endParaRPr lang="es-AR" sz="1600" dirty="0"/>
          </a:p>
        </p:txBody>
      </p:sp>
      <p:cxnSp>
        <p:nvCxnSpPr>
          <p:cNvPr id="8" name="7 Conector recto de flecha"/>
          <p:cNvCxnSpPr>
            <a:stCxn id="4" idx="2"/>
            <a:endCxn id="5" idx="0"/>
          </p:cNvCxnSpPr>
          <p:nvPr/>
        </p:nvCxnSpPr>
        <p:spPr>
          <a:xfrm>
            <a:off x="7488324" y="2723103"/>
            <a:ext cx="0" cy="705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a:stCxn id="5" idx="2"/>
            <a:endCxn id="6" idx="0"/>
          </p:cNvCxnSpPr>
          <p:nvPr/>
        </p:nvCxnSpPr>
        <p:spPr>
          <a:xfrm>
            <a:off x="7488324" y="4221088"/>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Marcador de fecha 6"/>
          <p:cNvSpPr>
            <a:spLocks noGrp="1"/>
          </p:cNvSpPr>
          <p:nvPr>
            <p:ph type="dt" sz="half" idx="10"/>
          </p:nvPr>
        </p:nvSpPr>
        <p:spPr/>
        <p:txBody>
          <a:bodyPr/>
          <a:lstStyle/>
          <a:p>
            <a:fld id="{A925B89E-E320-4B40-9C35-3F797386542A}" type="datetime1">
              <a:rPr lang="es-AR" smtClean="0"/>
              <a:t>21/08/14</a:t>
            </a:fld>
            <a:endParaRPr lang="es-ES"/>
          </a:p>
        </p:txBody>
      </p:sp>
      <p:sp>
        <p:nvSpPr>
          <p:cNvPr id="9" name="Marcador de pie de página 8"/>
          <p:cNvSpPr>
            <a:spLocks noGrp="1"/>
          </p:cNvSpPr>
          <p:nvPr>
            <p:ph type="ftr" sz="quarter" idx="11"/>
          </p:nvPr>
        </p:nvSpPr>
        <p:spPr/>
        <p:txBody>
          <a:bodyPr/>
          <a:lstStyle/>
          <a:p>
            <a:r>
              <a:rPr lang="es-ES" smtClean="0"/>
              <a:t>Métricas de Software - Las bases de la medición</a:t>
            </a:r>
            <a:endParaRPr lang="es-ES"/>
          </a:p>
        </p:txBody>
      </p:sp>
      <p:sp>
        <p:nvSpPr>
          <p:cNvPr id="11" name="Marcador de número de diapositiva 10"/>
          <p:cNvSpPr>
            <a:spLocks noGrp="1"/>
          </p:cNvSpPr>
          <p:nvPr>
            <p:ph type="sldNum" sz="quarter" idx="12"/>
          </p:nvPr>
        </p:nvSpPr>
        <p:spPr/>
        <p:txBody>
          <a:bodyPr/>
          <a:lstStyle/>
          <a:p>
            <a:fld id="{132FADFE-3B8F-471C-ABF0-DBC7717ECBBC}" type="slidenum">
              <a:rPr lang="es-ES" smtClean="0"/>
              <a:pPr/>
              <a:t>12</a:t>
            </a:fld>
            <a:endParaRPr lang="es-ES"/>
          </a:p>
        </p:txBody>
      </p:sp>
    </p:spTree>
    <p:extLst>
      <p:ext uri="{BB962C8B-B14F-4D97-AF65-F5344CB8AC3E}">
        <p14:creationId xmlns:p14="http://schemas.microsoft.com/office/powerpoint/2010/main" val="3086484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1</a:t>
            </a:r>
            <a:endParaRPr lang="es-AR" dirty="0"/>
          </a:p>
        </p:txBody>
      </p:sp>
      <p:sp>
        <p:nvSpPr>
          <p:cNvPr id="3" name="2 Marcador de contenido"/>
          <p:cNvSpPr>
            <a:spLocks noGrp="1"/>
          </p:cNvSpPr>
          <p:nvPr>
            <p:ph idx="1"/>
          </p:nvPr>
        </p:nvSpPr>
        <p:spPr>
          <a:xfrm>
            <a:off x="457200" y="1935480"/>
            <a:ext cx="5050904" cy="4389120"/>
          </a:xfrm>
        </p:spPr>
        <p:txBody>
          <a:bodyPr/>
          <a:lstStyle/>
          <a:p>
            <a:r>
              <a:rPr lang="es-AR" dirty="0" smtClean="0">
                <a:solidFill>
                  <a:schemeClr val="bg2">
                    <a:lumMod val="50000"/>
                  </a:schemeClr>
                </a:solidFill>
              </a:rPr>
              <a:t>Definición del Problema</a:t>
            </a:r>
            <a:r>
              <a:rPr lang="es-AR" dirty="0" smtClean="0"/>
              <a:t>: </a:t>
            </a:r>
            <a:r>
              <a:rPr lang="es-AR" dirty="0" err="1" smtClean="0"/>
              <a:t>ranking</a:t>
            </a:r>
            <a:r>
              <a:rPr lang="es-AR" dirty="0" smtClean="0"/>
              <a:t> de productos (entidades) A,B,C,D basada en las preferencias de usuarios.</a:t>
            </a:r>
          </a:p>
          <a:p>
            <a:endParaRPr lang="es-AR" dirty="0" smtClean="0"/>
          </a:p>
          <a:p>
            <a:r>
              <a:rPr lang="es-AR" dirty="0" smtClean="0">
                <a:solidFill>
                  <a:schemeClr val="bg2">
                    <a:lumMod val="50000"/>
                  </a:schemeClr>
                </a:solidFill>
              </a:rPr>
              <a:t>Escala</a:t>
            </a:r>
            <a:r>
              <a:rPr lang="es-AR" dirty="0" smtClean="0"/>
              <a:t>: Escala lineal de 0-100%</a:t>
            </a:r>
          </a:p>
          <a:p>
            <a:endParaRPr lang="es-AR" dirty="0" smtClean="0"/>
          </a:p>
          <a:p>
            <a:r>
              <a:rPr lang="es-AR" dirty="0" smtClean="0">
                <a:solidFill>
                  <a:schemeClr val="bg2">
                    <a:lumMod val="50000"/>
                  </a:schemeClr>
                </a:solidFill>
              </a:rPr>
              <a:t>Sistema Relacional Empírico</a:t>
            </a:r>
            <a:r>
              <a:rPr lang="es-AR" dirty="0" smtClean="0"/>
              <a:t>: representado por la tabla: </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5" y="4221088"/>
            <a:ext cx="35147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652120" y="2600963"/>
            <a:ext cx="2808312" cy="1200329"/>
          </a:xfrm>
          <a:prstGeom prst="rect">
            <a:avLst/>
          </a:prstGeom>
          <a:noFill/>
        </p:spPr>
        <p:txBody>
          <a:bodyPr wrap="square" rtlCol="0">
            <a:spAutoFit/>
          </a:bodyPr>
          <a:lstStyle/>
          <a:p>
            <a:r>
              <a:rPr lang="es-AR" dirty="0" smtClean="0"/>
              <a:t>El par (A,B) = 80, representa que el 80% de los usuarios prefieren el producto A sobre el B.</a:t>
            </a:r>
            <a:endParaRPr lang="es-AR" dirty="0"/>
          </a:p>
        </p:txBody>
      </p:sp>
      <p:sp>
        <p:nvSpPr>
          <p:cNvPr id="5" name="Marcador de fecha 4"/>
          <p:cNvSpPr>
            <a:spLocks noGrp="1"/>
          </p:cNvSpPr>
          <p:nvPr>
            <p:ph type="dt" sz="half" idx="10"/>
          </p:nvPr>
        </p:nvSpPr>
        <p:spPr/>
        <p:txBody>
          <a:bodyPr/>
          <a:lstStyle/>
          <a:p>
            <a:fld id="{611A3464-2151-B343-B98E-8ABDFEFE12A1}" type="datetime1">
              <a:rPr lang="es-AR" smtClean="0"/>
              <a:t>21/08/14</a:t>
            </a:fld>
            <a:endParaRPr lang="es-ES"/>
          </a:p>
        </p:txBody>
      </p:sp>
      <p:sp>
        <p:nvSpPr>
          <p:cNvPr id="6" name="Marcador de pie de página 5"/>
          <p:cNvSpPr>
            <a:spLocks noGrp="1"/>
          </p:cNvSpPr>
          <p:nvPr>
            <p:ph type="ftr" sz="quarter" idx="11"/>
          </p:nvPr>
        </p:nvSpPr>
        <p:spPr/>
        <p:txBody>
          <a:bodyPr/>
          <a:lstStyle/>
          <a:p>
            <a:r>
              <a:rPr lang="es-ES" smtClean="0"/>
              <a:t>Métricas de Software - Las bases de la medición</a:t>
            </a:r>
            <a:endParaRPr lang="es-ES"/>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13</a:t>
            </a:fld>
            <a:endParaRPr lang="es-ES"/>
          </a:p>
        </p:txBody>
      </p:sp>
    </p:spTree>
    <p:extLst>
      <p:ext uri="{BB962C8B-B14F-4D97-AF65-F5344CB8AC3E}">
        <p14:creationId xmlns:p14="http://schemas.microsoft.com/office/powerpoint/2010/main" val="9054529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1:</a:t>
            </a:r>
            <a:endParaRPr lang="es-AR" dirty="0"/>
          </a:p>
        </p:txBody>
      </p:sp>
      <p:sp>
        <p:nvSpPr>
          <p:cNvPr id="3" name="2 Marcador de contenido"/>
          <p:cNvSpPr>
            <a:spLocks noGrp="1"/>
          </p:cNvSpPr>
          <p:nvPr>
            <p:ph idx="1"/>
          </p:nvPr>
        </p:nvSpPr>
        <p:spPr>
          <a:xfrm>
            <a:off x="457200" y="1916832"/>
            <a:ext cx="4978896" cy="4389120"/>
          </a:xfrm>
        </p:spPr>
        <p:txBody>
          <a:bodyPr>
            <a:normAutofit fontScale="70000" lnSpcReduction="20000"/>
          </a:bodyPr>
          <a:lstStyle/>
          <a:p>
            <a:r>
              <a:rPr lang="es-AR" dirty="0" smtClean="0">
                <a:solidFill>
                  <a:schemeClr val="bg2">
                    <a:lumMod val="50000"/>
                  </a:schemeClr>
                </a:solidFill>
              </a:rPr>
              <a:t>Modelado</a:t>
            </a:r>
          </a:p>
          <a:p>
            <a:pPr lvl="1"/>
            <a:r>
              <a:rPr lang="es-AR" dirty="0" smtClean="0"/>
              <a:t>Los pares válidos son aquellos con un valor mayor a 60.</a:t>
            </a:r>
          </a:p>
          <a:p>
            <a:pPr lvl="1"/>
            <a:r>
              <a:rPr lang="es-AR" dirty="0" smtClean="0"/>
              <a:t>Si para un para (A,B), más del 60% de los usuario prefieren a </a:t>
            </a:r>
            <a:r>
              <a:rPr lang="es-AR" dirty="0" err="1" smtClean="0"/>
              <a:t>A</a:t>
            </a:r>
            <a:r>
              <a:rPr lang="es-AR" dirty="0" smtClean="0"/>
              <a:t> sobre B, entonces A es definitivamente mejor que B.</a:t>
            </a:r>
          </a:p>
          <a:p>
            <a:pPr marL="393192" lvl="1" indent="0" algn="ctr">
              <a:buNone/>
            </a:pPr>
            <a:r>
              <a:rPr lang="es-AR" dirty="0" smtClean="0"/>
              <a:t>Si     M(</a:t>
            </a:r>
            <a:r>
              <a:rPr lang="es-AR" dirty="0" err="1" smtClean="0"/>
              <a:t>x,y</a:t>
            </a:r>
            <a:r>
              <a:rPr lang="es-AR" dirty="0" smtClean="0"/>
              <a:t>) &gt; 60    Entonces    p(x)  &gt;  p(y)</a:t>
            </a:r>
          </a:p>
          <a:p>
            <a:pPr marL="393192" lvl="1" indent="0" algn="ctr">
              <a:buNone/>
            </a:pPr>
            <a:endParaRPr lang="es-AR" dirty="0" smtClean="0"/>
          </a:p>
          <a:p>
            <a:r>
              <a:rPr lang="es-AR" dirty="0" smtClean="0">
                <a:solidFill>
                  <a:schemeClr val="bg2">
                    <a:lumMod val="50000"/>
                  </a:schemeClr>
                </a:solidFill>
              </a:rPr>
              <a:t>Sistema de Relación Formal</a:t>
            </a:r>
          </a:p>
          <a:p>
            <a:pPr marL="393192" lvl="1" indent="0" algn="ctr">
              <a:buNone/>
            </a:pPr>
            <a:r>
              <a:rPr lang="es-AR" dirty="0" smtClean="0"/>
              <a:t>Si p(x) &gt; p(y)  y  p(y) &gt; p(z)</a:t>
            </a:r>
          </a:p>
          <a:p>
            <a:pPr marL="393192" lvl="1" indent="0" algn="ctr">
              <a:buNone/>
            </a:pPr>
            <a:r>
              <a:rPr lang="es-AR" dirty="0" smtClean="0"/>
              <a:t>Entonces p(x) &gt; p(z)</a:t>
            </a:r>
          </a:p>
          <a:p>
            <a:r>
              <a:rPr lang="es-AR" dirty="0" smtClean="0">
                <a:solidFill>
                  <a:schemeClr val="bg2">
                    <a:lumMod val="50000"/>
                  </a:schemeClr>
                </a:solidFill>
              </a:rPr>
              <a:t>Verificación</a:t>
            </a:r>
          </a:p>
          <a:p>
            <a:pPr lvl="1"/>
            <a:r>
              <a:rPr lang="es-AR" dirty="0" smtClean="0"/>
              <a:t>Los pares válidos (C,A), (C,B), (C,D), (A,B), (A,D)</a:t>
            </a:r>
          </a:p>
          <a:p>
            <a:pPr lvl="1"/>
            <a:r>
              <a:rPr lang="es-AR" dirty="0" smtClean="0"/>
              <a:t>No hay conflictos entre los datos y el modelo.</a:t>
            </a:r>
            <a:endParaRPr lang="es-AR"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284983"/>
            <a:ext cx="35147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arcador de fecha 4"/>
          <p:cNvSpPr>
            <a:spLocks noGrp="1"/>
          </p:cNvSpPr>
          <p:nvPr>
            <p:ph type="dt" sz="half" idx="10"/>
          </p:nvPr>
        </p:nvSpPr>
        <p:spPr/>
        <p:txBody>
          <a:bodyPr/>
          <a:lstStyle/>
          <a:p>
            <a:fld id="{2023E812-1DCB-664B-A61E-0961DC073CC8}" type="datetime1">
              <a:rPr lang="es-AR" smtClean="0"/>
              <a:t>21/08/14</a:t>
            </a:fld>
            <a:endParaRPr lang="es-ES"/>
          </a:p>
        </p:txBody>
      </p:sp>
      <p:sp>
        <p:nvSpPr>
          <p:cNvPr id="6" name="Marcador de pie de página 5"/>
          <p:cNvSpPr>
            <a:spLocks noGrp="1"/>
          </p:cNvSpPr>
          <p:nvPr>
            <p:ph type="ftr" sz="quarter" idx="11"/>
          </p:nvPr>
        </p:nvSpPr>
        <p:spPr/>
        <p:txBody>
          <a:bodyPr/>
          <a:lstStyle/>
          <a:p>
            <a:r>
              <a:rPr lang="es-ES" smtClean="0"/>
              <a:t>Métricas de Software - Las bases de la medición</a:t>
            </a:r>
            <a:endParaRPr lang="es-ES"/>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14</a:t>
            </a:fld>
            <a:endParaRPr lang="es-ES"/>
          </a:p>
        </p:txBody>
      </p:sp>
    </p:spTree>
    <p:extLst>
      <p:ext uri="{BB962C8B-B14F-4D97-AF65-F5344CB8AC3E}">
        <p14:creationId xmlns:p14="http://schemas.microsoft.com/office/powerpoint/2010/main" val="24344830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1 - Falla</a:t>
            </a:r>
            <a:endParaRPr lang="es-AR" dirty="0"/>
          </a:p>
        </p:txBody>
      </p:sp>
      <p:sp>
        <p:nvSpPr>
          <p:cNvPr id="3" name="2 Marcador de contenido"/>
          <p:cNvSpPr>
            <a:spLocks noGrp="1"/>
          </p:cNvSpPr>
          <p:nvPr>
            <p:ph idx="1"/>
          </p:nvPr>
        </p:nvSpPr>
        <p:spPr>
          <a:xfrm>
            <a:off x="457200" y="1935480"/>
            <a:ext cx="4618856" cy="4389120"/>
          </a:xfrm>
        </p:spPr>
        <p:txBody>
          <a:bodyPr>
            <a:normAutofit/>
          </a:bodyPr>
          <a:lstStyle/>
          <a:p>
            <a:r>
              <a:rPr lang="es-AR" sz="2400" dirty="0" smtClean="0"/>
              <a:t>La verificación falla si los datos recolectados son los siguientes:</a:t>
            </a:r>
          </a:p>
          <a:p>
            <a:endParaRPr lang="es-AR" sz="2000" dirty="0"/>
          </a:p>
          <a:p>
            <a:pPr marL="0" indent="0" algn="ctr">
              <a:buNone/>
            </a:pPr>
            <a:r>
              <a:rPr lang="es-AR" sz="1800" dirty="0" smtClean="0"/>
              <a:t>M(B,C) &gt; 60% entonces p(B) &gt; p(C)</a:t>
            </a:r>
          </a:p>
          <a:p>
            <a:pPr marL="0" indent="0" algn="ctr">
              <a:buNone/>
            </a:pPr>
            <a:r>
              <a:rPr lang="es-AR" sz="1800" dirty="0" smtClean="0"/>
              <a:t>M(C,A) </a:t>
            </a:r>
            <a:r>
              <a:rPr lang="es-AR" sz="1800" dirty="0"/>
              <a:t>&gt; 60% entonces </a:t>
            </a:r>
            <a:r>
              <a:rPr lang="es-AR" sz="1800" dirty="0" smtClean="0"/>
              <a:t>p(C) </a:t>
            </a:r>
            <a:r>
              <a:rPr lang="es-AR" sz="1800" dirty="0"/>
              <a:t>&gt; </a:t>
            </a:r>
            <a:r>
              <a:rPr lang="es-AR" sz="1800" dirty="0" smtClean="0"/>
              <a:t>p(A)</a:t>
            </a:r>
            <a:endParaRPr lang="es-AR" sz="1800" dirty="0"/>
          </a:p>
          <a:p>
            <a:pPr marL="0" indent="0" algn="ctr">
              <a:buNone/>
            </a:pPr>
            <a:r>
              <a:rPr lang="es-AR" sz="1800" dirty="0" smtClean="0"/>
              <a:t>M(A,B) </a:t>
            </a:r>
            <a:r>
              <a:rPr lang="es-AR" sz="1800" dirty="0"/>
              <a:t>&gt; 60% entonces </a:t>
            </a:r>
            <a:r>
              <a:rPr lang="es-AR" sz="1800" dirty="0" smtClean="0"/>
              <a:t>p(A) </a:t>
            </a:r>
            <a:r>
              <a:rPr lang="es-AR" sz="1800" dirty="0"/>
              <a:t>&gt; </a:t>
            </a:r>
            <a:r>
              <a:rPr lang="es-AR" sz="1800" dirty="0" smtClean="0"/>
              <a:t>p(B)</a:t>
            </a:r>
            <a:endParaRPr lang="es-AR" sz="1800" dirty="0"/>
          </a:p>
          <a:p>
            <a:pPr marL="0" indent="0" algn="ctr">
              <a:buNone/>
            </a:pPr>
            <a:endParaRPr lang="es-AR" sz="2000" dirty="0" smtClean="0"/>
          </a:p>
          <a:p>
            <a:r>
              <a:rPr lang="es-AR" sz="2400" dirty="0" smtClean="0"/>
              <a:t>Hay un conflicto entre el modelo formal y el modelo real por lo tanto el modelo debe ser revisado.</a:t>
            </a:r>
            <a:endParaRPr lang="es-AR"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916832"/>
            <a:ext cx="35052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fecha 3"/>
          <p:cNvSpPr>
            <a:spLocks noGrp="1"/>
          </p:cNvSpPr>
          <p:nvPr>
            <p:ph type="dt" sz="half" idx="10"/>
          </p:nvPr>
        </p:nvSpPr>
        <p:spPr/>
        <p:txBody>
          <a:bodyPr/>
          <a:lstStyle/>
          <a:p>
            <a:fld id="{F0B24BC6-506E-A146-BC36-B7CB71E7A09F}"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15</a:t>
            </a:fld>
            <a:endParaRPr lang="es-ES"/>
          </a:p>
        </p:txBody>
      </p:sp>
    </p:spTree>
    <p:extLst>
      <p:ext uri="{BB962C8B-B14F-4D97-AF65-F5344CB8AC3E}">
        <p14:creationId xmlns:p14="http://schemas.microsoft.com/office/powerpoint/2010/main" val="34289191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sp>
        <p:nvSpPr>
          <p:cNvPr id="3" name="2 Marcador de contenido"/>
          <p:cNvSpPr>
            <a:spLocks noGrp="1"/>
          </p:cNvSpPr>
          <p:nvPr>
            <p:ph idx="1"/>
          </p:nvPr>
        </p:nvSpPr>
        <p:spPr>
          <a:xfrm>
            <a:off x="457200" y="1935480"/>
            <a:ext cx="4330824" cy="4389120"/>
          </a:xfrm>
        </p:spPr>
        <p:txBody>
          <a:bodyPr>
            <a:normAutofit/>
          </a:bodyPr>
          <a:lstStyle/>
          <a:p>
            <a:r>
              <a:rPr lang="es-AR" dirty="0">
                <a:solidFill>
                  <a:schemeClr val="bg2">
                    <a:lumMod val="50000"/>
                  </a:schemeClr>
                </a:solidFill>
              </a:rPr>
              <a:t>Definición del Problema</a:t>
            </a:r>
            <a:r>
              <a:rPr lang="es-AR" dirty="0"/>
              <a:t>: </a:t>
            </a:r>
            <a:r>
              <a:rPr lang="es-AR" dirty="0" smtClean="0"/>
              <a:t>caracterizar la criticidad de la fallas de software (</a:t>
            </a:r>
            <a:r>
              <a:rPr lang="es-AR" dirty="0"/>
              <a:t>entidades</a:t>
            </a:r>
            <a:r>
              <a:rPr lang="es-AR" dirty="0" smtClean="0"/>
              <a:t>)</a:t>
            </a:r>
          </a:p>
          <a:p>
            <a:pPr marL="0" indent="0">
              <a:buNone/>
            </a:pPr>
            <a:endParaRPr lang="es-AR" dirty="0"/>
          </a:p>
          <a:p>
            <a:r>
              <a:rPr lang="es-AR" dirty="0">
                <a:solidFill>
                  <a:schemeClr val="bg2">
                    <a:lumMod val="50000"/>
                  </a:schemeClr>
                </a:solidFill>
              </a:rPr>
              <a:t>Escala</a:t>
            </a:r>
            <a:r>
              <a:rPr lang="es-AR" dirty="0"/>
              <a:t>: </a:t>
            </a:r>
            <a:r>
              <a:rPr lang="es-AR" dirty="0" smtClean="0"/>
              <a:t>Ordinal</a:t>
            </a:r>
          </a:p>
          <a:p>
            <a:pPr lvl="1"/>
            <a:r>
              <a:rPr lang="es-AR" dirty="0" smtClean="0"/>
              <a:t>Tipos de Fallas:</a:t>
            </a:r>
          </a:p>
          <a:p>
            <a:pPr lvl="2"/>
            <a:r>
              <a:rPr lang="es-AR" dirty="0" smtClean="0"/>
              <a:t>Respuesta tardía</a:t>
            </a:r>
          </a:p>
          <a:p>
            <a:pPr lvl="2"/>
            <a:r>
              <a:rPr lang="es-AR" dirty="0" smtClean="0"/>
              <a:t>Salida Incorrecta</a:t>
            </a:r>
          </a:p>
          <a:p>
            <a:pPr lvl="2"/>
            <a:r>
              <a:rPr lang="es-AR" dirty="0" smtClean="0"/>
              <a:t>Pérdida de Datos</a:t>
            </a:r>
            <a:endParaRPr lang="es-AR" dirty="0"/>
          </a:p>
          <a:p>
            <a:endParaRPr lang="es-AR" dirty="0"/>
          </a:p>
          <a:p>
            <a:endParaRPr lang="es-AR" dirty="0"/>
          </a:p>
        </p:txBody>
      </p:sp>
      <p:sp>
        <p:nvSpPr>
          <p:cNvPr id="4" name="3 Elipse"/>
          <p:cNvSpPr/>
          <p:nvPr/>
        </p:nvSpPr>
        <p:spPr>
          <a:xfrm>
            <a:off x="5673557" y="2708920"/>
            <a:ext cx="2232248" cy="17281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CuadroTexto"/>
          <p:cNvSpPr txBox="1"/>
          <p:nvPr/>
        </p:nvSpPr>
        <p:spPr>
          <a:xfrm>
            <a:off x="5644217" y="1953706"/>
            <a:ext cx="2176045" cy="646331"/>
          </a:xfrm>
          <a:prstGeom prst="rect">
            <a:avLst/>
          </a:prstGeom>
          <a:noFill/>
        </p:spPr>
        <p:txBody>
          <a:bodyPr wrap="none" rtlCol="0">
            <a:spAutoFit/>
          </a:bodyPr>
          <a:lstStyle/>
          <a:p>
            <a:r>
              <a:rPr lang="es-AR" dirty="0" smtClean="0"/>
              <a:t>E: conjunto de fallas</a:t>
            </a:r>
          </a:p>
          <a:p>
            <a:r>
              <a:rPr lang="es-AR" dirty="0"/>
              <a:t>d</a:t>
            </a:r>
            <a:r>
              <a:rPr lang="es-AR" dirty="0" smtClean="0"/>
              <a:t>el software</a:t>
            </a:r>
            <a:endParaRPr lang="es-AR" dirty="0"/>
          </a:p>
        </p:txBody>
      </p:sp>
      <p:sp>
        <p:nvSpPr>
          <p:cNvPr id="6" name="5 Conector"/>
          <p:cNvSpPr/>
          <p:nvPr/>
        </p:nvSpPr>
        <p:spPr>
          <a:xfrm>
            <a:off x="6372200" y="3212976"/>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Conector"/>
          <p:cNvSpPr/>
          <p:nvPr/>
        </p:nvSpPr>
        <p:spPr>
          <a:xfrm>
            <a:off x="6732240" y="3068960"/>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Conector"/>
          <p:cNvSpPr/>
          <p:nvPr/>
        </p:nvSpPr>
        <p:spPr>
          <a:xfrm>
            <a:off x="6084168" y="3517776"/>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Conector"/>
          <p:cNvSpPr/>
          <p:nvPr/>
        </p:nvSpPr>
        <p:spPr>
          <a:xfrm>
            <a:off x="6829400" y="3933056"/>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onector"/>
          <p:cNvSpPr/>
          <p:nvPr/>
        </p:nvSpPr>
        <p:spPr>
          <a:xfrm>
            <a:off x="7308304" y="400506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Conector"/>
          <p:cNvSpPr/>
          <p:nvPr/>
        </p:nvSpPr>
        <p:spPr>
          <a:xfrm>
            <a:off x="7134200" y="328498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Conector"/>
          <p:cNvSpPr/>
          <p:nvPr/>
        </p:nvSpPr>
        <p:spPr>
          <a:xfrm>
            <a:off x="6516216" y="4127376"/>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12 Conector"/>
          <p:cNvSpPr/>
          <p:nvPr/>
        </p:nvSpPr>
        <p:spPr>
          <a:xfrm>
            <a:off x="7439000" y="3429000"/>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13 Rectángulo"/>
          <p:cNvSpPr/>
          <p:nvPr/>
        </p:nvSpPr>
        <p:spPr>
          <a:xfrm>
            <a:off x="6123120" y="5244262"/>
            <a:ext cx="2679563" cy="369332"/>
          </a:xfrm>
          <a:prstGeom prst="rect">
            <a:avLst/>
          </a:prstGeom>
        </p:spPr>
        <p:txBody>
          <a:bodyPr wrap="square">
            <a:spAutoFit/>
          </a:bodyPr>
          <a:lstStyle/>
          <a:p>
            <a:pPr algn="ctr"/>
            <a:r>
              <a:rPr lang="es-AR" dirty="0"/>
              <a:t>Respuesta </a:t>
            </a:r>
            <a:r>
              <a:rPr lang="es-AR" dirty="0" smtClean="0"/>
              <a:t>tardía (R1)</a:t>
            </a:r>
            <a:endParaRPr lang="es-AR" dirty="0"/>
          </a:p>
        </p:txBody>
      </p:sp>
      <p:cxnSp>
        <p:nvCxnSpPr>
          <p:cNvPr id="16" name="15 Conector recto de flecha"/>
          <p:cNvCxnSpPr/>
          <p:nvPr/>
        </p:nvCxnSpPr>
        <p:spPr>
          <a:xfrm flipV="1">
            <a:off x="7453190" y="3421709"/>
            <a:ext cx="9711" cy="1735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4307413" y="4703095"/>
            <a:ext cx="2628292" cy="369332"/>
          </a:xfrm>
          <a:prstGeom prst="rect">
            <a:avLst/>
          </a:prstGeom>
        </p:spPr>
        <p:txBody>
          <a:bodyPr wrap="square">
            <a:spAutoFit/>
          </a:bodyPr>
          <a:lstStyle/>
          <a:p>
            <a:pPr algn="ctr"/>
            <a:r>
              <a:rPr lang="es-AR" dirty="0"/>
              <a:t>Salida Incorrecta (R2</a:t>
            </a:r>
            <a:r>
              <a:rPr lang="es-AR" dirty="0" smtClean="0"/>
              <a:t>)</a:t>
            </a:r>
            <a:endParaRPr lang="es-AR" dirty="0"/>
          </a:p>
        </p:txBody>
      </p:sp>
      <p:sp>
        <p:nvSpPr>
          <p:cNvPr id="21" name="20 Rectángulo"/>
          <p:cNvSpPr/>
          <p:nvPr/>
        </p:nvSpPr>
        <p:spPr>
          <a:xfrm>
            <a:off x="4248416" y="5805264"/>
            <a:ext cx="2339808" cy="369332"/>
          </a:xfrm>
          <a:prstGeom prst="rect">
            <a:avLst/>
          </a:prstGeom>
        </p:spPr>
        <p:txBody>
          <a:bodyPr wrap="none">
            <a:spAutoFit/>
          </a:bodyPr>
          <a:lstStyle/>
          <a:p>
            <a:pPr algn="ctr"/>
            <a:r>
              <a:rPr lang="es-AR" dirty="0"/>
              <a:t>Pérdida de Datos (R3)</a:t>
            </a:r>
          </a:p>
        </p:txBody>
      </p:sp>
      <p:cxnSp>
        <p:nvCxnSpPr>
          <p:cNvPr id="23" name="22 Conector recto de flecha"/>
          <p:cNvCxnSpPr>
            <a:stCxn id="18" idx="0"/>
            <a:endCxn id="8" idx="4"/>
          </p:cNvCxnSpPr>
          <p:nvPr/>
        </p:nvCxnSpPr>
        <p:spPr>
          <a:xfrm flipV="1">
            <a:off x="5621559" y="3589784"/>
            <a:ext cx="498613" cy="1113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21" idx="0"/>
            <a:endCxn id="9" idx="3"/>
          </p:cNvCxnSpPr>
          <p:nvPr/>
        </p:nvCxnSpPr>
        <p:spPr>
          <a:xfrm flipV="1">
            <a:off x="5418320" y="3994519"/>
            <a:ext cx="1421625" cy="1810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Marcador de fecha 14"/>
          <p:cNvSpPr>
            <a:spLocks noGrp="1"/>
          </p:cNvSpPr>
          <p:nvPr>
            <p:ph type="dt" sz="half" idx="10"/>
          </p:nvPr>
        </p:nvSpPr>
        <p:spPr/>
        <p:txBody>
          <a:bodyPr/>
          <a:lstStyle/>
          <a:p>
            <a:fld id="{9BF8EBC7-48B5-C540-AFB7-776DC7478303}" type="datetime1">
              <a:rPr lang="es-AR" smtClean="0"/>
              <a:t>21/08/14</a:t>
            </a:fld>
            <a:endParaRPr lang="es-ES"/>
          </a:p>
        </p:txBody>
      </p:sp>
      <p:sp>
        <p:nvSpPr>
          <p:cNvPr id="17" name="Marcador de pie de página 16"/>
          <p:cNvSpPr>
            <a:spLocks noGrp="1"/>
          </p:cNvSpPr>
          <p:nvPr>
            <p:ph type="ftr" sz="quarter" idx="11"/>
          </p:nvPr>
        </p:nvSpPr>
        <p:spPr/>
        <p:txBody>
          <a:bodyPr/>
          <a:lstStyle/>
          <a:p>
            <a:r>
              <a:rPr lang="es-ES" smtClean="0"/>
              <a:t>Métricas de Software - Las bases de la medición</a:t>
            </a:r>
            <a:endParaRPr lang="es-ES"/>
          </a:p>
        </p:txBody>
      </p:sp>
      <p:sp>
        <p:nvSpPr>
          <p:cNvPr id="19" name="Marcador de número de diapositiva 18"/>
          <p:cNvSpPr>
            <a:spLocks noGrp="1"/>
          </p:cNvSpPr>
          <p:nvPr>
            <p:ph type="sldNum" sz="quarter" idx="12"/>
          </p:nvPr>
        </p:nvSpPr>
        <p:spPr/>
        <p:txBody>
          <a:bodyPr/>
          <a:lstStyle/>
          <a:p>
            <a:fld id="{132FADFE-3B8F-471C-ABF0-DBC7717ECBBC}" type="slidenum">
              <a:rPr lang="es-ES" smtClean="0"/>
              <a:pPr/>
              <a:t>16</a:t>
            </a:fld>
            <a:endParaRPr lang="es-ES"/>
          </a:p>
        </p:txBody>
      </p:sp>
    </p:spTree>
    <p:extLst>
      <p:ext uri="{BB962C8B-B14F-4D97-AF65-F5344CB8AC3E}">
        <p14:creationId xmlns:p14="http://schemas.microsoft.com/office/powerpoint/2010/main" val="20792644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 2</a:t>
            </a:r>
          </a:p>
        </p:txBody>
      </p:sp>
      <p:sp>
        <p:nvSpPr>
          <p:cNvPr id="4" name="3 Elipse"/>
          <p:cNvSpPr/>
          <p:nvPr/>
        </p:nvSpPr>
        <p:spPr>
          <a:xfrm>
            <a:off x="683568" y="3081734"/>
            <a:ext cx="2952328" cy="2304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Conector"/>
          <p:cNvSpPr/>
          <p:nvPr/>
        </p:nvSpPr>
        <p:spPr>
          <a:xfrm>
            <a:off x="1547664" y="385705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onector"/>
          <p:cNvSpPr/>
          <p:nvPr/>
        </p:nvSpPr>
        <p:spPr>
          <a:xfrm>
            <a:off x="1907704" y="3713038"/>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Conector"/>
          <p:cNvSpPr/>
          <p:nvPr/>
        </p:nvSpPr>
        <p:spPr>
          <a:xfrm>
            <a:off x="1259632" y="416185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Conector"/>
          <p:cNvSpPr/>
          <p:nvPr/>
        </p:nvSpPr>
        <p:spPr>
          <a:xfrm>
            <a:off x="2220888" y="4665910"/>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Conector"/>
          <p:cNvSpPr/>
          <p:nvPr/>
        </p:nvSpPr>
        <p:spPr>
          <a:xfrm>
            <a:off x="3038395" y="416185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onector"/>
          <p:cNvSpPr/>
          <p:nvPr/>
        </p:nvSpPr>
        <p:spPr>
          <a:xfrm>
            <a:off x="2864291" y="3657798"/>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Conector"/>
          <p:cNvSpPr/>
          <p:nvPr/>
        </p:nvSpPr>
        <p:spPr>
          <a:xfrm>
            <a:off x="1907704" y="4860230"/>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Conector"/>
          <p:cNvSpPr/>
          <p:nvPr/>
        </p:nvSpPr>
        <p:spPr>
          <a:xfrm>
            <a:off x="3169091" y="380181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12 Elipse"/>
          <p:cNvSpPr/>
          <p:nvPr/>
        </p:nvSpPr>
        <p:spPr>
          <a:xfrm>
            <a:off x="1763688" y="4491806"/>
            <a:ext cx="823900" cy="6061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13 Elipse"/>
          <p:cNvSpPr/>
          <p:nvPr/>
        </p:nvSpPr>
        <p:spPr>
          <a:xfrm>
            <a:off x="1103556" y="3513782"/>
            <a:ext cx="1056176" cy="9494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Elipse"/>
          <p:cNvSpPr/>
          <p:nvPr/>
        </p:nvSpPr>
        <p:spPr>
          <a:xfrm>
            <a:off x="2524349" y="3513782"/>
            <a:ext cx="823900" cy="9494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CuadroTexto"/>
          <p:cNvSpPr txBox="1"/>
          <p:nvPr/>
        </p:nvSpPr>
        <p:spPr>
          <a:xfrm>
            <a:off x="6732240" y="2914488"/>
            <a:ext cx="309700" cy="923330"/>
          </a:xfrm>
          <a:prstGeom prst="rect">
            <a:avLst/>
          </a:prstGeom>
          <a:noFill/>
        </p:spPr>
        <p:txBody>
          <a:bodyPr wrap="none" rtlCol="0">
            <a:spAutoFit/>
          </a:bodyPr>
          <a:lstStyle/>
          <a:p>
            <a:r>
              <a:rPr lang="es-AR" dirty="0" smtClean="0"/>
              <a:t>6</a:t>
            </a:r>
          </a:p>
          <a:p>
            <a:r>
              <a:rPr lang="es-AR" dirty="0" smtClean="0"/>
              <a:t>6</a:t>
            </a:r>
          </a:p>
          <a:p>
            <a:r>
              <a:rPr lang="es-AR" dirty="0"/>
              <a:t>6</a:t>
            </a:r>
          </a:p>
        </p:txBody>
      </p:sp>
      <p:sp>
        <p:nvSpPr>
          <p:cNvPr id="17" name="16 CuadroTexto"/>
          <p:cNvSpPr txBox="1"/>
          <p:nvPr/>
        </p:nvSpPr>
        <p:spPr>
          <a:xfrm>
            <a:off x="6709501" y="4209141"/>
            <a:ext cx="309700" cy="923330"/>
          </a:xfrm>
          <a:prstGeom prst="rect">
            <a:avLst/>
          </a:prstGeom>
          <a:noFill/>
        </p:spPr>
        <p:txBody>
          <a:bodyPr wrap="none" rtlCol="0">
            <a:spAutoFit/>
          </a:bodyPr>
          <a:lstStyle/>
          <a:p>
            <a:r>
              <a:rPr lang="es-AR" dirty="0" smtClean="0"/>
              <a:t>4</a:t>
            </a:r>
          </a:p>
          <a:p>
            <a:r>
              <a:rPr lang="es-AR" dirty="0"/>
              <a:t>4</a:t>
            </a:r>
            <a:endParaRPr lang="es-AR" dirty="0" smtClean="0"/>
          </a:p>
          <a:p>
            <a:r>
              <a:rPr lang="es-AR" dirty="0" smtClean="0"/>
              <a:t>4</a:t>
            </a:r>
            <a:endParaRPr lang="es-AR" dirty="0"/>
          </a:p>
        </p:txBody>
      </p:sp>
      <p:sp>
        <p:nvSpPr>
          <p:cNvPr id="18" name="17 CuadroTexto"/>
          <p:cNvSpPr txBox="1"/>
          <p:nvPr/>
        </p:nvSpPr>
        <p:spPr>
          <a:xfrm>
            <a:off x="6732240" y="5602014"/>
            <a:ext cx="436338" cy="923330"/>
          </a:xfrm>
          <a:prstGeom prst="rect">
            <a:avLst/>
          </a:prstGeom>
          <a:noFill/>
        </p:spPr>
        <p:txBody>
          <a:bodyPr wrap="none" rtlCol="0">
            <a:spAutoFit/>
          </a:bodyPr>
          <a:lstStyle/>
          <a:p>
            <a:r>
              <a:rPr lang="es-AR" dirty="0" smtClean="0"/>
              <a:t>69</a:t>
            </a:r>
          </a:p>
          <a:p>
            <a:r>
              <a:rPr lang="es-AR" dirty="0" smtClean="0"/>
              <a:t>69</a:t>
            </a:r>
          </a:p>
          <a:p>
            <a:endParaRPr lang="es-AR" dirty="0"/>
          </a:p>
        </p:txBody>
      </p:sp>
      <p:cxnSp>
        <p:nvCxnSpPr>
          <p:cNvPr id="20" name="19 Conector angular"/>
          <p:cNvCxnSpPr>
            <a:stCxn id="6" idx="4"/>
          </p:cNvCxnSpPr>
          <p:nvPr/>
        </p:nvCxnSpPr>
        <p:spPr>
          <a:xfrm rot="5400000" flipH="1" flipV="1">
            <a:off x="3986318" y="1039121"/>
            <a:ext cx="703314" cy="4788535"/>
          </a:xfrm>
          <a:prstGeom prst="bentConnector4">
            <a:avLst>
              <a:gd name="adj1" fmla="val 143816"/>
              <a:gd name="adj2" fmla="val 5037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a:stCxn id="5" idx="0"/>
            <a:endCxn id="16" idx="1"/>
          </p:cNvCxnSpPr>
          <p:nvPr/>
        </p:nvCxnSpPr>
        <p:spPr>
          <a:xfrm rot="5400000" flipH="1" flipV="1">
            <a:off x="3917504" y="1042318"/>
            <a:ext cx="480901" cy="51485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a:stCxn id="7" idx="4"/>
          </p:cNvCxnSpPr>
          <p:nvPr/>
        </p:nvCxnSpPr>
        <p:spPr>
          <a:xfrm rot="5400000" flipH="1" flipV="1">
            <a:off x="3714536" y="1238897"/>
            <a:ext cx="576064" cy="5413865"/>
          </a:xfrm>
          <a:prstGeom prst="bentConnector4">
            <a:avLst>
              <a:gd name="adj1" fmla="val 284305"/>
              <a:gd name="adj2" fmla="val 6421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30 Conector angular"/>
          <p:cNvCxnSpPr>
            <a:stCxn id="10" idx="4"/>
          </p:cNvCxnSpPr>
          <p:nvPr/>
        </p:nvCxnSpPr>
        <p:spPr>
          <a:xfrm rot="16200000" flipH="1">
            <a:off x="4423898" y="2206203"/>
            <a:ext cx="762000" cy="380920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32 Conector angular"/>
          <p:cNvCxnSpPr>
            <a:stCxn id="12" idx="5"/>
            <a:endCxn id="17" idx="1"/>
          </p:cNvCxnSpPr>
          <p:nvPr/>
        </p:nvCxnSpPr>
        <p:spPr>
          <a:xfrm rot="16200000" flipH="1">
            <a:off x="4566263" y="2527567"/>
            <a:ext cx="807529" cy="34789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34 Conector angular"/>
          <p:cNvCxnSpPr>
            <a:stCxn id="9" idx="5"/>
          </p:cNvCxnSpPr>
          <p:nvPr/>
        </p:nvCxnSpPr>
        <p:spPr>
          <a:xfrm rot="16200000" flipH="1">
            <a:off x="4550219" y="2772955"/>
            <a:ext cx="708921" cy="36096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36 Conector angular"/>
          <p:cNvCxnSpPr>
            <a:stCxn id="8" idx="4"/>
          </p:cNvCxnSpPr>
          <p:nvPr/>
        </p:nvCxnSpPr>
        <p:spPr>
          <a:xfrm rot="16200000" flipH="1">
            <a:off x="3943136" y="3051673"/>
            <a:ext cx="1080120" cy="44526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Conector angular"/>
          <p:cNvCxnSpPr>
            <a:stCxn id="11" idx="5"/>
          </p:cNvCxnSpPr>
          <p:nvPr/>
        </p:nvCxnSpPr>
        <p:spPr>
          <a:xfrm rot="16200000" flipH="1">
            <a:off x="3768341" y="3122519"/>
            <a:ext cx="1141986" cy="47403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1130303" y="4463206"/>
            <a:ext cx="402674" cy="369332"/>
          </a:xfrm>
          <a:prstGeom prst="rect">
            <a:avLst/>
          </a:prstGeom>
          <a:noFill/>
        </p:spPr>
        <p:txBody>
          <a:bodyPr wrap="none" rtlCol="0">
            <a:spAutoFit/>
          </a:bodyPr>
          <a:lstStyle/>
          <a:p>
            <a:r>
              <a:rPr lang="es-AR" dirty="0" smtClean="0"/>
              <a:t>R1</a:t>
            </a:r>
            <a:endParaRPr lang="es-AR" dirty="0"/>
          </a:p>
        </p:txBody>
      </p:sp>
      <p:sp>
        <p:nvSpPr>
          <p:cNvPr id="41" name="40 CuadroTexto"/>
          <p:cNvSpPr txBox="1"/>
          <p:nvPr/>
        </p:nvSpPr>
        <p:spPr>
          <a:xfrm>
            <a:off x="2564446" y="4463206"/>
            <a:ext cx="442750" cy="369332"/>
          </a:xfrm>
          <a:prstGeom prst="rect">
            <a:avLst/>
          </a:prstGeom>
          <a:noFill/>
        </p:spPr>
        <p:txBody>
          <a:bodyPr wrap="none" rtlCol="0">
            <a:spAutoFit/>
          </a:bodyPr>
          <a:lstStyle/>
          <a:p>
            <a:r>
              <a:rPr lang="es-AR" dirty="0" smtClean="0"/>
              <a:t>R2</a:t>
            </a:r>
            <a:endParaRPr lang="es-AR" dirty="0"/>
          </a:p>
        </p:txBody>
      </p:sp>
      <p:sp>
        <p:nvSpPr>
          <p:cNvPr id="42" name="41 CuadroTexto"/>
          <p:cNvSpPr txBox="1"/>
          <p:nvPr/>
        </p:nvSpPr>
        <p:spPr>
          <a:xfrm>
            <a:off x="1410269" y="4932238"/>
            <a:ext cx="436338" cy="369332"/>
          </a:xfrm>
          <a:prstGeom prst="rect">
            <a:avLst/>
          </a:prstGeom>
          <a:noFill/>
        </p:spPr>
        <p:txBody>
          <a:bodyPr wrap="none" rtlCol="0">
            <a:spAutoFit/>
          </a:bodyPr>
          <a:lstStyle/>
          <a:p>
            <a:r>
              <a:rPr lang="es-AR" dirty="0" smtClean="0"/>
              <a:t>R3</a:t>
            </a:r>
            <a:endParaRPr lang="es-AR" dirty="0"/>
          </a:p>
        </p:txBody>
      </p:sp>
      <p:sp>
        <p:nvSpPr>
          <p:cNvPr id="43" name="42 CuadroTexto"/>
          <p:cNvSpPr txBox="1"/>
          <p:nvPr/>
        </p:nvSpPr>
        <p:spPr>
          <a:xfrm>
            <a:off x="914204" y="5633372"/>
            <a:ext cx="319318" cy="369332"/>
          </a:xfrm>
          <a:prstGeom prst="rect">
            <a:avLst/>
          </a:prstGeom>
          <a:noFill/>
        </p:spPr>
        <p:txBody>
          <a:bodyPr wrap="none" rtlCol="0">
            <a:spAutoFit/>
          </a:bodyPr>
          <a:lstStyle/>
          <a:p>
            <a:r>
              <a:rPr lang="es-AR" dirty="0" smtClean="0"/>
              <a:t>E</a:t>
            </a:r>
            <a:endParaRPr lang="es-AR" dirty="0"/>
          </a:p>
        </p:txBody>
      </p:sp>
      <p:sp>
        <p:nvSpPr>
          <p:cNvPr id="44" name="43 Rectángulo"/>
          <p:cNvSpPr/>
          <p:nvPr/>
        </p:nvSpPr>
        <p:spPr>
          <a:xfrm>
            <a:off x="652396" y="1988840"/>
            <a:ext cx="3956468" cy="461665"/>
          </a:xfrm>
          <a:prstGeom prst="rect">
            <a:avLst/>
          </a:prstGeom>
        </p:spPr>
        <p:txBody>
          <a:bodyPr wrap="none">
            <a:spAutoFit/>
          </a:bodyPr>
          <a:lstStyle/>
          <a:p>
            <a:r>
              <a:rPr lang="es-AR" sz="2400" dirty="0">
                <a:solidFill>
                  <a:schemeClr val="bg2">
                    <a:lumMod val="50000"/>
                  </a:schemeClr>
                </a:solidFill>
              </a:rPr>
              <a:t>Sistema Relacional Empírico</a:t>
            </a:r>
            <a:endParaRPr lang="es-AR" sz="2400" dirty="0"/>
          </a:p>
        </p:txBody>
      </p:sp>
      <p:sp>
        <p:nvSpPr>
          <p:cNvPr id="3" name="Marcador de fecha 2"/>
          <p:cNvSpPr>
            <a:spLocks noGrp="1"/>
          </p:cNvSpPr>
          <p:nvPr>
            <p:ph type="dt" sz="half" idx="10"/>
          </p:nvPr>
        </p:nvSpPr>
        <p:spPr/>
        <p:txBody>
          <a:bodyPr/>
          <a:lstStyle/>
          <a:p>
            <a:fld id="{D79CB804-6D59-AC41-A102-C82024993A52}" type="datetime1">
              <a:rPr lang="es-AR" smtClean="0"/>
              <a:t>21/08/14</a:t>
            </a:fld>
            <a:endParaRPr lang="es-ES"/>
          </a:p>
        </p:txBody>
      </p:sp>
      <p:sp>
        <p:nvSpPr>
          <p:cNvPr id="19" name="Marcador de pie de página 18"/>
          <p:cNvSpPr>
            <a:spLocks noGrp="1"/>
          </p:cNvSpPr>
          <p:nvPr>
            <p:ph type="ftr" sz="quarter" idx="11"/>
          </p:nvPr>
        </p:nvSpPr>
        <p:spPr/>
        <p:txBody>
          <a:bodyPr/>
          <a:lstStyle/>
          <a:p>
            <a:r>
              <a:rPr lang="es-ES" smtClean="0"/>
              <a:t>Métricas de Software - Las bases de la medición</a:t>
            </a:r>
            <a:endParaRPr lang="es-ES"/>
          </a:p>
        </p:txBody>
      </p:sp>
      <p:sp>
        <p:nvSpPr>
          <p:cNvPr id="21" name="Marcador de número de diapositiva 20"/>
          <p:cNvSpPr>
            <a:spLocks noGrp="1"/>
          </p:cNvSpPr>
          <p:nvPr>
            <p:ph type="sldNum" sz="quarter" idx="12"/>
          </p:nvPr>
        </p:nvSpPr>
        <p:spPr/>
        <p:txBody>
          <a:bodyPr/>
          <a:lstStyle/>
          <a:p>
            <a:fld id="{132FADFE-3B8F-471C-ABF0-DBC7717ECBBC}" type="slidenum">
              <a:rPr lang="es-ES" smtClean="0"/>
              <a:pPr/>
              <a:t>17</a:t>
            </a:fld>
            <a:endParaRPr lang="es-ES"/>
          </a:p>
        </p:txBody>
      </p:sp>
    </p:spTree>
    <p:extLst>
      <p:ext uri="{BB962C8B-B14F-4D97-AF65-F5344CB8AC3E}">
        <p14:creationId xmlns:p14="http://schemas.microsoft.com/office/powerpoint/2010/main" val="38340582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Relaciones empíricas:</a:t>
            </a:r>
          </a:p>
          <a:p>
            <a:pPr lvl="1"/>
            <a:r>
              <a:rPr lang="es-AR" dirty="0" smtClean="0"/>
              <a:t>Relación binaria: x es más critico que y</a:t>
            </a:r>
          </a:p>
          <a:p>
            <a:pPr marL="850392" lvl="1" indent="-457200">
              <a:buFont typeface="+mj-lt"/>
              <a:buAutoNum type="arabicPeriod"/>
            </a:pPr>
            <a:r>
              <a:rPr lang="es-AR" dirty="0" smtClean="0"/>
              <a:t>La perdida de datos es más critico que la salida incorrecta y que la respuesta tardía</a:t>
            </a:r>
          </a:p>
          <a:p>
            <a:pPr marL="850392" lvl="1" indent="-457200">
              <a:buFont typeface="+mj-lt"/>
              <a:buAutoNum type="arabicPeriod"/>
            </a:pPr>
            <a:r>
              <a:rPr lang="es-AR" dirty="0" smtClean="0"/>
              <a:t>Las salida incorrecta es más critica que la respuesta tardía.</a:t>
            </a:r>
          </a:p>
          <a:p>
            <a:pPr marL="850392" lvl="1" indent="-457200">
              <a:buFont typeface="+mj-lt"/>
              <a:buAutoNum type="arabicPeriod"/>
            </a:pPr>
            <a:endParaRPr lang="es-AR" dirty="0" smtClean="0"/>
          </a:p>
          <a:p>
            <a:r>
              <a:rPr lang="es-AR" dirty="0" smtClean="0"/>
              <a:t>Modelo</a:t>
            </a:r>
            <a:endParaRPr lang="es-AR" dirty="0"/>
          </a:p>
          <a:p>
            <a:pPr lvl="1"/>
            <a:r>
              <a:rPr lang="es-AR" dirty="0"/>
              <a:t> </a:t>
            </a:r>
            <a:r>
              <a:rPr lang="es-AR" dirty="0" smtClean="0"/>
              <a:t> M(x) </a:t>
            </a:r>
            <a:r>
              <a:rPr lang="es-AR" dirty="0"/>
              <a:t>&gt; </a:t>
            </a:r>
            <a:r>
              <a:rPr lang="es-AR" dirty="0" smtClean="0"/>
              <a:t>M(y) </a:t>
            </a:r>
            <a:r>
              <a:rPr lang="es-AR" dirty="0"/>
              <a:t>representa que es x es más critico que y</a:t>
            </a:r>
          </a:p>
          <a:p>
            <a:pPr marL="850392" lvl="1" indent="-457200">
              <a:buFont typeface="+mj-lt"/>
              <a:buAutoNum type="arabicPeriod"/>
            </a:pPr>
            <a:r>
              <a:rPr lang="es-AR" dirty="0" smtClean="0"/>
              <a:t>M(R3) &gt; M(R2) -&gt; 69 &gt; 4    VALIDO</a:t>
            </a:r>
          </a:p>
          <a:p>
            <a:pPr marL="850392" lvl="1" indent="-457200">
              <a:buFont typeface="+mj-lt"/>
              <a:buAutoNum type="arabicPeriod"/>
            </a:pPr>
            <a:r>
              <a:rPr lang="es-AR" dirty="0" smtClean="0"/>
              <a:t>M(R3) &gt; M(R1) -&gt; 69 &gt; 6     VALIDO</a:t>
            </a:r>
          </a:p>
          <a:p>
            <a:pPr marL="850392" lvl="1" indent="-457200">
              <a:buFont typeface="+mj-lt"/>
              <a:buAutoNum type="arabicPeriod"/>
            </a:pPr>
            <a:r>
              <a:rPr lang="es-AR" dirty="0" smtClean="0"/>
              <a:t>M(R2) &gt; M(R1) -&gt; 4 &lt; 6        INVALIDO</a:t>
            </a:r>
            <a:endParaRPr lang="es-AR" dirty="0"/>
          </a:p>
        </p:txBody>
      </p:sp>
      <p:sp>
        <p:nvSpPr>
          <p:cNvPr id="4" name="Marcador de fecha 3"/>
          <p:cNvSpPr>
            <a:spLocks noGrp="1"/>
          </p:cNvSpPr>
          <p:nvPr>
            <p:ph type="dt" sz="half" idx="10"/>
          </p:nvPr>
        </p:nvSpPr>
        <p:spPr/>
        <p:txBody>
          <a:bodyPr/>
          <a:lstStyle/>
          <a:p>
            <a:fld id="{C295C7A7-B6EB-5544-AE7D-23414F4A764E}"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18</a:t>
            </a:fld>
            <a:endParaRPr lang="es-ES"/>
          </a:p>
        </p:txBody>
      </p:sp>
    </p:spTree>
    <p:extLst>
      <p:ext uri="{BB962C8B-B14F-4D97-AF65-F5344CB8AC3E}">
        <p14:creationId xmlns:p14="http://schemas.microsoft.com/office/powerpoint/2010/main" val="327765364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 – Mapeo revisado</a:t>
            </a:r>
            <a:endParaRPr lang="es-AR" dirty="0"/>
          </a:p>
        </p:txBody>
      </p:sp>
      <p:sp>
        <p:nvSpPr>
          <p:cNvPr id="4" name="3 Elipse"/>
          <p:cNvSpPr/>
          <p:nvPr/>
        </p:nvSpPr>
        <p:spPr>
          <a:xfrm>
            <a:off x="683568" y="3081734"/>
            <a:ext cx="2952328" cy="2304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Conector"/>
          <p:cNvSpPr/>
          <p:nvPr/>
        </p:nvSpPr>
        <p:spPr>
          <a:xfrm>
            <a:off x="1547664" y="385705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onector"/>
          <p:cNvSpPr/>
          <p:nvPr/>
        </p:nvSpPr>
        <p:spPr>
          <a:xfrm>
            <a:off x="1907704" y="3713038"/>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Conector"/>
          <p:cNvSpPr/>
          <p:nvPr/>
        </p:nvSpPr>
        <p:spPr>
          <a:xfrm>
            <a:off x="1259632" y="416185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Conector"/>
          <p:cNvSpPr/>
          <p:nvPr/>
        </p:nvSpPr>
        <p:spPr>
          <a:xfrm>
            <a:off x="2220888" y="4665910"/>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Conector"/>
          <p:cNvSpPr/>
          <p:nvPr/>
        </p:nvSpPr>
        <p:spPr>
          <a:xfrm>
            <a:off x="3038395" y="416185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onector"/>
          <p:cNvSpPr/>
          <p:nvPr/>
        </p:nvSpPr>
        <p:spPr>
          <a:xfrm>
            <a:off x="2864291" y="3657798"/>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Conector"/>
          <p:cNvSpPr/>
          <p:nvPr/>
        </p:nvSpPr>
        <p:spPr>
          <a:xfrm>
            <a:off x="1907704" y="4860230"/>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Conector"/>
          <p:cNvSpPr/>
          <p:nvPr/>
        </p:nvSpPr>
        <p:spPr>
          <a:xfrm>
            <a:off x="3169091" y="380181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12 Elipse"/>
          <p:cNvSpPr/>
          <p:nvPr/>
        </p:nvSpPr>
        <p:spPr>
          <a:xfrm>
            <a:off x="1763688" y="4491806"/>
            <a:ext cx="823900" cy="6061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13 Elipse"/>
          <p:cNvSpPr/>
          <p:nvPr/>
        </p:nvSpPr>
        <p:spPr>
          <a:xfrm>
            <a:off x="1103556" y="3513782"/>
            <a:ext cx="1056176" cy="9494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Elipse"/>
          <p:cNvSpPr/>
          <p:nvPr/>
        </p:nvSpPr>
        <p:spPr>
          <a:xfrm>
            <a:off x="2524349" y="3513782"/>
            <a:ext cx="823900" cy="9494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CuadroTexto"/>
          <p:cNvSpPr txBox="1"/>
          <p:nvPr/>
        </p:nvSpPr>
        <p:spPr>
          <a:xfrm>
            <a:off x="6732240" y="2914488"/>
            <a:ext cx="290464" cy="923330"/>
          </a:xfrm>
          <a:prstGeom prst="rect">
            <a:avLst/>
          </a:prstGeom>
          <a:noFill/>
        </p:spPr>
        <p:txBody>
          <a:bodyPr wrap="none" rtlCol="0">
            <a:spAutoFit/>
          </a:bodyPr>
          <a:lstStyle/>
          <a:p>
            <a:r>
              <a:rPr lang="es-AR" dirty="0" smtClean="0"/>
              <a:t>3</a:t>
            </a:r>
          </a:p>
          <a:p>
            <a:r>
              <a:rPr lang="es-AR" dirty="0" smtClean="0"/>
              <a:t>3</a:t>
            </a:r>
          </a:p>
          <a:p>
            <a:r>
              <a:rPr lang="es-AR" dirty="0" smtClean="0"/>
              <a:t>3</a:t>
            </a:r>
            <a:endParaRPr lang="es-AR" dirty="0"/>
          </a:p>
        </p:txBody>
      </p:sp>
      <p:sp>
        <p:nvSpPr>
          <p:cNvPr id="17" name="16 CuadroTexto"/>
          <p:cNvSpPr txBox="1"/>
          <p:nvPr/>
        </p:nvSpPr>
        <p:spPr>
          <a:xfrm>
            <a:off x="6709501" y="4209141"/>
            <a:ext cx="309700" cy="923330"/>
          </a:xfrm>
          <a:prstGeom prst="rect">
            <a:avLst/>
          </a:prstGeom>
          <a:noFill/>
        </p:spPr>
        <p:txBody>
          <a:bodyPr wrap="none" rtlCol="0">
            <a:spAutoFit/>
          </a:bodyPr>
          <a:lstStyle/>
          <a:p>
            <a:r>
              <a:rPr lang="es-AR" dirty="0" smtClean="0"/>
              <a:t>4</a:t>
            </a:r>
          </a:p>
          <a:p>
            <a:r>
              <a:rPr lang="es-AR" dirty="0"/>
              <a:t>4</a:t>
            </a:r>
            <a:endParaRPr lang="es-AR" dirty="0" smtClean="0"/>
          </a:p>
          <a:p>
            <a:r>
              <a:rPr lang="es-AR" dirty="0" smtClean="0"/>
              <a:t>4</a:t>
            </a:r>
            <a:endParaRPr lang="es-AR" dirty="0"/>
          </a:p>
        </p:txBody>
      </p:sp>
      <p:cxnSp>
        <p:nvCxnSpPr>
          <p:cNvPr id="18" name="17 Conector angular"/>
          <p:cNvCxnSpPr>
            <a:stCxn id="6" idx="4"/>
          </p:cNvCxnSpPr>
          <p:nvPr/>
        </p:nvCxnSpPr>
        <p:spPr>
          <a:xfrm rot="5400000" flipH="1" flipV="1">
            <a:off x="3986318" y="1039121"/>
            <a:ext cx="703314" cy="4788535"/>
          </a:xfrm>
          <a:prstGeom prst="bentConnector4">
            <a:avLst>
              <a:gd name="adj1" fmla="val 143816"/>
              <a:gd name="adj2" fmla="val 5037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angular"/>
          <p:cNvCxnSpPr>
            <a:stCxn id="5" idx="0"/>
            <a:endCxn id="16" idx="1"/>
          </p:cNvCxnSpPr>
          <p:nvPr/>
        </p:nvCxnSpPr>
        <p:spPr>
          <a:xfrm rot="5400000" flipH="1" flipV="1">
            <a:off x="3917504" y="1042318"/>
            <a:ext cx="480901" cy="51485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angular"/>
          <p:cNvCxnSpPr>
            <a:stCxn id="7" idx="4"/>
          </p:cNvCxnSpPr>
          <p:nvPr/>
        </p:nvCxnSpPr>
        <p:spPr>
          <a:xfrm rot="5400000" flipH="1" flipV="1">
            <a:off x="3714536" y="1238897"/>
            <a:ext cx="576064" cy="5413865"/>
          </a:xfrm>
          <a:prstGeom prst="bentConnector4">
            <a:avLst>
              <a:gd name="adj1" fmla="val 284305"/>
              <a:gd name="adj2" fmla="val 6421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angular"/>
          <p:cNvCxnSpPr>
            <a:stCxn id="10" idx="4"/>
          </p:cNvCxnSpPr>
          <p:nvPr/>
        </p:nvCxnSpPr>
        <p:spPr>
          <a:xfrm rot="16200000" flipH="1">
            <a:off x="4423898" y="2206203"/>
            <a:ext cx="762000" cy="380920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Conector angular"/>
          <p:cNvCxnSpPr>
            <a:stCxn id="12" idx="5"/>
            <a:endCxn id="17" idx="1"/>
          </p:cNvCxnSpPr>
          <p:nvPr/>
        </p:nvCxnSpPr>
        <p:spPr>
          <a:xfrm rot="16200000" flipH="1">
            <a:off x="4566263" y="2527567"/>
            <a:ext cx="807529" cy="34789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a:stCxn id="9" idx="5"/>
          </p:cNvCxnSpPr>
          <p:nvPr/>
        </p:nvCxnSpPr>
        <p:spPr>
          <a:xfrm rot="16200000" flipH="1">
            <a:off x="4550219" y="2772955"/>
            <a:ext cx="708921" cy="36096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a:stCxn id="8" idx="4"/>
          </p:cNvCxnSpPr>
          <p:nvPr/>
        </p:nvCxnSpPr>
        <p:spPr>
          <a:xfrm rot="16200000" flipH="1">
            <a:off x="3943136" y="3051673"/>
            <a:ext cx="1080120" cy="44526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Conector angular"/>
          <p:cNvCxnSpPr>
            <a:stCxn id="11" idx="5"/>
          </p:cNvCxnSpPr>
          <p:nvPr/>
        </p:nvCxnSpPr>
        <p:spPr>
          <a:xfrm rot="16200000" flipH="1">
            <a:off x="3768341" y="3122519"/>
            <a:ext cx="1141986" cy="47403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1130303" y="4463206"/>
            <a:ext cx="402674" cy="369332"/>
          </a:xfrm>
          <a:prstGeom prst="rect">
            <a:avLst/>
          </a:prstGeom>
          <a:noFill/>
        </p:spPr>
        <p:txBody>
          <a:bodyPr wrap="none" rtlCol="0">
            <a:spAutoFit/>
          </a:bodyPr>
          <a:lstStyle/>
          <a:p>
            <a:r>
              <a:rPr lang="es-AR" dirty="0" smtClean="0"/>
              <a:t>R1</a:t>
            </a:r>
            <a:endParaRPr lang="es-AR" dirty="0"/>
          </a:p>
        </p:txBody>
      </p:sp>
      <p:sp>
        <p:nvSpPr>
          <p:cNvPr id="27" name="26 CuadroTexto"/>
          <p:cNvSpPr txBox="1"/>
          <p:nvPr/>
        </p:nvSpPr>
        <p:spPr>
          <a:xfrm>
            <a:off x="2564446" y="4463206"/>
            <a:ext cx="442750" cy="369332"/>
          </a:xfrm>
          <a:prstGeom prst="rect">
            <a:avLst/>
          </a:prstGeom>
          <a:noFill/>
        </p:spPr>
        <p:txBody>
          <a:bodyPr wrap="none" rtlCol="0">
            <a:spAutoFit/>
          </a:bodyPr>
          <a:lstStyle/>
          <a:p>
            <a:r>
              <a:rPr lang="es-AR" dirty="0" smtClean="0"/>
              <a:t>R2</a:t>
            </a:r>
            <a:endParaRPr lang="es-AR" dirty="0"/>
          </a:p>
        </p:txBody>
      </p:sp>
      <p:sp>
        <p:nvSpPr>
          <p:cNvPr id="28" name="27 CuadroTexto"/>
          <p:cNvSpPr txBox="1"/>
          <p:nvPr/>
        </p:nvSpPr>
        <p:spPr>
          <a:xfrm>
            <a:off x="1410269" y="4932238"/>
            <a:ext cx="436338" cy="369332"/>
          </a:xfrm>
          <a:prstGeom prst="rect">
            <a:avLst/>
          </a:prstGeom>
          <a:noFill/>
        </p:spPr>
        <p:txBody>
          <a:bodyPr wrap="none" rtlCol="0">
            <a:spAutoFit/>
          </a:bodyPr>
          <a:lstStyle/>
          <a:p>
            <a:r>
              <a:rPr lang="es-AR" dirty="0" smtClean="0"/>
              <a:t>R3</a:t>
            </a:r>
            <a:endParaRPr lang="es-AR" dirty="0"/>
          </a:p>
        </p:txBody>
      </p:sp>
      <p:sp>
        <p:nvSpPr>
          <p:cNvPr id="29" name="28 CuadroTexto"/>
          <p:cNvSpPr txBox="1"/>
          <p:nvPr/>
        </p:nvSpPr>
        <p:spPr>
          <a:xfrm>
            <a:off x="914204" y="5633372"/>
            <a:ext cx="319318" cy="369332"/>
          </a:xfrm>
          <a:prstGeom prst="rect">
            <a:avLst/>
          </a:prstGeom>
          <a:noFill/>
        </p:spPr>
        <p:txBody>
          <a:bodyPr wrap="none" rtlCol="0">
            <a:spAutoFit/>
          </a:bodyPr>
          <a:lstStyle/>
          <a:p>
            <a:r>
              <a:rPr lang="es-AR" dirty="0" smtClean="0"/>
              <a:t>E</a:t>
            </a:r>
            <a:endParaRPr lang="es-AR" dirty="0"/>
          </a:p>
        </p:txBody>
      </p:sp>
      <p:sp>
        <p:nvSpPr>
          <p:cNvPr id="30" name="29 CuadroTexto"/>
          <p:cNvSpPr txBox="1"/>
          <p:nvPr/>
        </p:nvSpPr>
        <p:spPr>
          <a:xfrm>
            <a:off x="6732240" y="5602014"/>
            <a:ext cx="436338" cy="923330"/>
          </a:xfrm>
          <a:prstGeom prst="rect">
            <a:avLst/>
          </a:prstGeom>
          <a:noFill/>
        </p:spPr>
        <p:txBody>
          <a:bodyPr wrap="none" rtlCol="0">
            <a:spAutoFit/>
          </a:bodyPr>
          <a:lstStyle/>
          <a:p>
            <a:r>
              <a:rPr lang="es-AR" dirty="0" smtClean="0"/>
              <a:t>69</a:t>
            </a:r>
          </a:p>
          <a:p>
            <a:r>
              <a:rPr lang="es-AR" dirty="0" smtClean="0"/>
              <a:t>69</a:t>
            </a:r>
          </a:p>
          <a:p>
            <a:endParaRPr lang="es-AR" dirty="0"/>
          </a:p>
        </p:txBody>
      </p:sp>
      <p:sp>
        <p:nvSpPr>
          <p:cNvPr id="3" name="Marcador de fecha 2"/>
          <p:cNvSpPr>
            <a:spLocks noGrp="1"/>
          </p:cNvSpPr>
          <p:nvPr>
            <p:ph type="dt" sz="half" idx="10"/>
          </p:nvPr>
        </p:nvSpPr>
        <p:spPr/>
        <p:txBody>
          <a:bodyPr/>
          <a:lstStyle/>
          <a:p>
            <a:fld id="{F2B49546-25C5-CE4E-B074-D742CD14B9B6}" type="datetime1">
              <a:rPr lang="es-AR" smtClean="0"/>
              <a:t>21/08/14</a:t>
            </a:fld>
            <a:endParaRPr lang="es-ES"/>
          </a:p>
        </p:txBody>
      </p:sp>
      <p:sp>
        <p:nvSpPr>
          <p:cNvPr id="31" name="Marcador de pie de página 30"/>
          <p:cNvSpPr>
            <a:spLocks noGrp="1"/>
          </p:cNvSpPr>
          <p:nvPr>
            <p:ph type="ftr" sz="quarter" idx="11"/>
          </p:nvPr>
        </p:nvSpPr>
        <p:spPr/>
        <p:txBody>
          <a:bodyPr/>
          <a:lstStyle/>
          <a:p>
            <a:r>
              <a:rPr lang="es-ES" smtClean="0"/>
              <a:t>Métricas de Software - Las bases de la medición</a:t>
            </a:r>
            <a:endParaRPr lang="es-ES"/>
          </a:p>
        </p:txBody>
      </p:sp>
      <p:sp>
        <p:nvSpPr>
          <p:cNvPr id="32" name="Marcador de número de diapositiva 31"/>
          <p:cNvSpPr>
            <a:spLocks noGrp="1"/>
          </p:cNvSpPr>
          <p:nvPr>
            <p:ph type="sldNum" sz="quarter" idx="12"/>
          </p:nvPr>
        </p:nvSpPr>
        <p:spPr/>
        <p:txBody>
          <a:bodyPr/>
          <a:lstStyle/>
          <a:p>
            <a:fld id="{132FADFE-3B8F-471C-ABF0-DBC7717ECBBC}" type="slidenum">
              <a:rPr lang="es-ES" smtClean="0"/>
              <a:pPr/>
              <a:t>19</a:t>
            </a:fld>
            <a:endParaRPr lang="es-ES"/>
          </a:p>
        </p:txBody>
      </p:sp>
    </p:spTree>
    <p:extLst>
      <p:ext uri="{BB962C8B-B14F-4D97-AF65-F5344CB8AC3E}">
        <p14:creationId xmlns:p14="http://schemas.microsoft.com/office/powerpoint/2010/main" val="35380042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Agenda</a:t>
            </a:r>
            <a:endParaRPr lang="es-ES" dirty="0"/>
          </a:p>
        </p:txBody>
      </p:sp>
      <p:sp>
        <p:nvSpPr>
          <p:cNvPr id="3" name="Marcador de contenido 2"/>
          <p:cNvSpPr>
            <a:spLocks noGrp="1"/>
          </p:cNvSpPr>
          <p:nvPr>
            <p:ph idx="1"/>
          </p:nvPr>
        </p:nvSpPr>
        <p:spPr/>
        <p:txBody>
          <a:bodyPr/>
          <a:lstStyle/>
          <a:p>
            <a:r>
              <a:rPr lang="es-ES" dirty="0" smtClean="0"/>
              <a:t>Metrología</a:t>
            </a:r>
          </a:p>
          <a:p>
            <a:endParaRPr lang="es-ES" dirty="0" smtClean="0"/>
          </a:p>
          <a:p>
            <a:r>
              <a:rPr lang="es-ES" dirty="0" smtClean="0"/>
              <a:t>Medición orientada a las propiedades</a:t>
            </a:r>
          </a:p>
          <a:p>
            <a:endParaRPr lang="es-ES" dirty="0" smtClean="0"/>
          </a:p>
          <a:p>
            <a:r>
              <a:rPr lang="es-ES" dirty="0" smtClean="0"/>
              <a:t>Importancia de la medición</a:t>
            </a:r>
          </a:p>
          <a:p>
            <a:endParaRPr lang="es-ES" dirty="0" smtClean="0"/>
          </a:p>
          <a:p>
            <a:r>
              <a:rPr lang="es-ES" dirty="0" smtClean="0"/>
              <a:t>Escala</a:t>
            </a:r>
          </a:p>
          <a:p>
            <a:endParaRPr lang="es-ES" dirty="0" smtClean="0"/>
          </a:p>
          <a:p>
            <a:r>
              <a:rPr lang="es-ES" dirty="0" smtClean="0"/>
              <a:t>Validación de la medición</a:t>
            </a:r>
            <a:endParaRPr lang="es-ES" dirty="0"/>
          </a:p>
        </p:txBody>
      </p:sp>
      <p:sp>
        <p:nvSpPr>
          <p:cNvPr id="4" name="Marcador de fecha 3"/>
          <p:cNvSpPr>
            <a:spLocks noGrp="1"/>
          </p:cNvSpPr>
          <p:nvPr>
            <p:ph type="dt" sz="half" idx="10"/>
          </p:nvPr>
        </p:nvSpPr>
        <p:spPr/>
        <p:txBody>
          <a:bodyPr/>
          <a:lstStyle/>
          <a:p>
            <a:fld id="{400DE669-5A05-0C42-94C4-59B5B3F8D4E1}"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2</a:t>
            </a:fld>
            <a:endParaRPr lang="es-ES"/>
          </a:p>
        </p:txBody>
      </p:sp>
    </p:spTree>
    <p:extLst>
      <p:ext uri="{BB962C8B-B14F-4D97-AF65-F5344CB8AC3E}">
        <p14:creationId xmlns:p14="http://schemas.microsoft.com/office/powerpoint/2010/main" val="2033111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Propiedades</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Completitud</a:t>
            </a:r>
          </a:p>
          <a:p>
            <a:pPr lvl="1"/>
            <a:r>
              <a:rPr lang="es-AR" dirty="0" smtClean="0"/>
              <a:t>Componentes de un sistema de medición:</a:t>
            </a:r>
          </a:p>
          <a:p>
            <a:pPr lvl="2"/>
            <a:r>
              <a:rPr lang="es-AR" dirty="0" smtClean="0"/>
              <a:t>M = &lt;atributo, escala, unidad&gt;</a:t>
            </a:r>
          </a:p>
          <a:p>
            <a:pPr lvl="2"/>
            <a:endParaRPr lang="es-AR" dirty="0"/>
          </a:p>
          <a:p>
            <a:r>
              <a:rPr lang="es-AR" dirty="0" smtClean="0"/>
              <a:t>Unicidad</a:t>
            </a:r>
          </a:p>
          <a:p>
            <a:pPr lvl="1"/>
            <a:r>
              <a:rPr lang="es-AR" dirty="0" smtClean="0"/>
              <a:t>El resultado de la medición debería ser único y estar de acuerdo con las escalas y unidades.</a:t>
            </a:r>
          </a:p>
          <a:p>
            <a:pPr lvl="1"/>
            <a:endParaRPr lang="es-AR" dirty="0"/>
          </a:p>
          <a:p>
            <a:r>
              <a:rPr lang="es-AR" dirty="0" smtClean="0"/>
              <a:t>Extensibilidad</a:t>
            </a:r>
          </a:p>
          <a:p>
            <a:pPr lvl="1"/>
            <a:r>
              <a:rPr lang="es-AR" dirty="0" smtClean="0"/>
              <a:t>Dos o más mapeos de medición de un entidad son compatibles usando una relación explicita de compatibilidad. (relación de escalas).</a:t>
            </a:r>
          </a:p>
        </p:txBody>
      </p:sp>
      <p:sp>
        <p:nvSpPr>
          <p:cNvPr id="4" name="Marcador de fecha 3"/>
          <p:cNvSpPr>
            <a:spLocks noGrp="1"/>
          </p:cNvSpPr>
          <p:nvPr>
            <p:ph type="dt" sz="half" idx="10"/>
          </p:nvPr>
        </p:nvSpPr>
        <p:spPr/>
        <p:txBody>
          <a:bodyPr/>
          <a:lstStyle/>
          <a:p>
            <a:fld id="{F7494AA6-5F80-4B45-97D4-C4AC4BFA4173}"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20</a:t>
            </a:fld>
            <a:endParaRPr lang="es-ES"/>
          </a:p>
        </p:txBody>
      </p:sp>
    </p:spTree>
    <p:extLst>
      <p:ext uri="{BB962C8B-B14F-4D97-AF65-F5344CB8AC3E}">
        <p14:creationId xmlns:p14="http://schemas.microsoft.com/office/powerpoint/2010/main" val="15507970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Propiedades</a:t>
            </a:r>
            <a:endParaRPr lang="es-AR" dirty="0"/>
          </a:p>
        </p:txBody>
      </p:sp>
      <p:sp>
        <p:nvSpPr>
          <p:cNvPr id="3" name="2 Marcador de contenido"/>
          <p:cNvSpPr>
            <a:spLocks noGrp="1"/>
          </p:cNvSpPr>
          <p:nvPr>
            <p:ph idx="1"/>
          </p:nvPr>
        </p:nvSpPr>
        <p:spPr/>
        <p:txBody>
          <a:bodyPr>
            <a:normAutofit fontScale="92500"/>
          </a:bodyPr>
          <a:lstStyle/>
          <a:p>
            <a:r>
              <a:rPr lang="es-AR" dirty="0" smtClean="0"/>
              <a:t>Diferenciación discreta</a:t>
            </a:r>
          </a:p>
          <a:p>
            <a:pPr lvl="1"/>
            <a:r>
              <a:rPr lang="es-AR" dirty="0" smtClean="0"/>
              <a:t>La unidad mínima de escala de medición es usada para determinar la proporción diferencial del sistema de medida.</a:t>
            </a:r>
          </a:p>
          <a:p>
            <a:pPr lvl="1"/>
            <a:endParaRPr lang="es-AR" dirty="0" smtClean="0"/>
          </a:p>
          <a:p>
            <a:r>
              <a:rPr lang="es-AR" dirty="0" smtClean="0"/>
              <a:t>Determinístico o Probabilístico</a:t>
            </a:r>
          </a:p>
          <a:p>
            <a:pPr lvl="1"/>
            <a:r>
              <a:rPr lang="es-AR" dirty="0" smtClean="0"/>
              <a:t>D: mismos resultados bajo las mismas condiciones.</a:t>
            </a:r>
          </a:p>
          <a:p>
            <a:pPr lvl="1"/>
            <a:r>
              <a:rPr lang="es-AR" dirty="0" smtClean="0"/>
              <a:t>P: ej=productividad por hora, confiabilidad.</a:t>
            </a:r>
          </a:p>
          <a:p>
            <a:pPr marL="393192" lvl="1" indent="0">
              <a:buNone/>
            </a:pPr>
            <a:endParaRPr lang="es-AR" dirty="0" smtClean="0"/>
          </a:p>
          <a:p>
            <a:r>
              <a:rPr lang="es-AR" dirty="0" smtClean="0"/>
              <a:t>Cuantitativo o Cualitativo	</a:t>
            </a:r>
          </a:p>
          <a:p>
            <a:pPr lvl="1"/>
            <a:r>
              <a:rPr lang="es-AR" dirty="0" smtClean="0"/>
              <a:t>Representado por números o símbolos y rangos.</a:t>
            </a:r>
          </a:p>
          <a:p>
            <a:endParaRPr lang="es-AR" dirty="0" smtClean="0"/>
          </a:p>
        </p:txBody>
      </p:sp>
      <p:sp>
        <p:nvSpPr>
          <p:cNvPr id="4" name="Marcador de fecha 3"/>
          <p:cNvSpPr>
            <a:spLocks noGrp="1"/>
          </p:cNvSpPr>
          <p:nvPr>
            <p:ph type="dt" sz="half" idx="10"/>
          </p:nvPr>
        </p:nvSpPr>
        <p:spPr/>
        <p:txBody>
          <a:bodyPr/>
          <a:lstStyle/>
          <a:p>
            <a:fld id="{64B7B647-BDCB-124D-9435-A87B1DBAE98D}"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21</a:t>
            </a:fld>
            <a:endParaRPr lang="es-ES"/>
          </a:p>
        </p:txBody>
      </p:sp>
    </p:spTree>
    <p:extLst>
      <p:ext uri="{BB962C8B-B14F-4D97-AF65-F5344CB8AC3E}">
        <p14:creationId xmlns:p14="http://schemas.microsoft.com/office/powerpoint/2010/main" val="151803989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Mediciones: Directas e Indirectas</a:t>
            </a:r>
            <a:endParaRPr lang="es-ES" dirty="0"/>
          </a:p>
        </p:txBody>
      </p:sp>
      <p:sp>
        <p:nvSpPr>
          <p:cNvPr id="3" name="Marcador de contenido 2"/>
          <p:cNvSpPr>
            <a:spLocks noGrp="1"/>
          </p:cNvSpPr>
          <p:nvPr>
            <p:ph idx="1"/>
          </p:nvPr>
        </p:nvSpPr>
        <p:spPr/>
        <p:txBody>
          <a:bodyPr/>
          <a:lstStyle/>
          <a:p>
            <a:r>
              <a:rPr lang="es-ES" dirty="0" smtClean="0"/>
              <a:t>La medición directa de un atributo de una entidad no involucra otro atributo o entidad. </a:t>
            </a:r>
            <a:r>
              <a:rPr lang="es-ES" dirty="0" err="1" smtClean="0"/>
              <a:t>Ej</a:t>
            </a:r>
            <a:r>
              <a:rPr lang="es-ES" dirty="0"/>
              <a:t>:</a:t>
            </a:r>
            <a:r>
              <a:rPr lang="es-ES" dirty="0" smtClean="0"/>
              <a:t> tamaño del software en términos de líneas de código.</a:t>
            </a:r>
          </a:p>
          <a:p>
            <a:r>
              <a:rPr lang="es-ES" dirty="0" smtClean="0"/>
              <a:t>La medición indirecta es útil haciendo visible la interacción entre mediciones directas. </a:t>
            </a:r>
            <a:r>
              <a:rPr lang="es-ES" dirty="0" err="1" smtClean="0"/>
              <a:t>Ej</a:t>
            </a:r>
            <a:r>
              <a:rPr lang="es-ES" dirty="0" smtClean="0"/>
              <a:t>: productividad, calidad de software.</a:t>
            </a:r>
          </a:p>
          <a:p>
            <a:r>
              <a:rPr lang="es-ES" dirty="0" smtClean="0"/>
              <a:t>Las mediciones indirectas son particularmente útiles cuando el tamaño de las mediciones empíricas son muy grandes o el costo de la medición directa es alto.</a:t>
            </a:r>
            <a:endParaRPr lang="es-ES" dirty="0"/>
          </a:p>
        </p:txBody>
      </p:sp>
      <p:sp>
        <p:nvSpPr>
          <p:cNvPr id="4" name="Marcador de fecha 3"/>
          <p:cNvSpPr>
            <a:spLocks noGrp="1"/>
          </p:cNvSpPr>
          <p:nvPr>
            <p:ph type="dt" sz="half" idx="10"/>
          </p:nvPr>
        </p:nvSpPr>
        <p:spPr/>
        <p:txBody>
          <a:bodyPr/>
          <a:lstStyle/>
          <a:p>
            <a:fld id="{936AB11D-2B31-F548-AAFE-6A1E9B7C5AFA}"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22</a:t>
            </a:fld>
            <a:endParaRPr lang="es-ES"/>
          </a:p>
        </p:txBody>
      </p:sp>
    </p:spTree>
    <p:extLst>
      <p:ext uri="{BB962C8B-B14F-4D97-AF65-F5344CB8AC3E}">
        <p14:creationId xmlns:p14="http://schemas.microsoft.com/office/powerpoint/2010/main" val="1517456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Mediciones: Directas e Indirectas</a:t>
            </a:r>
          </a:p>
        </p:txBody>
      </p:sp>
      <p:sp>
        <p:nvSpPr>
          <p:cNvPr id="3" name="Marcador de contenido 2"/>
          <p:cNvSpPr>
            <a:spLocks noGrp="1"/>
          </p:cNvSpPr>
          <p:nvPr>
            <p:ph idx="1"/>
          </p:nvPr>
        </p:nvSpPr>
        <p:spPr>
          <a:xfrm>
            <a:off x="457200" y="1935480"/>
            <a:ext cx="4114800" cy="4389120"/>
          </a:xfrm>
        </p:spPr>
        <p:txBody>
          <a:bodyPr/>
          <a:lstStyle/>
          <a:p>
            <a:r>
              <a:rPr lang="es-ES" dirty="0" smtClean="0"/>
              <a:t>En un software, la medición del número de defectos, dirige la atención a 5 áreas problemáticas</a:t>
            </a:r>
          </a:p>
          <a:p>
            <a:endParaRPr lang="es-ES" dirty="0"/>
          </a:p>
          <a:p>
            <a:r>
              <a:rPr lang="es-ES" dirty="0" smtClean="0"/>
              <a:t>Pero, la medición de defectos por </a:t>
            </a:r>
            <a:r>
              <a:rPr lang="es-ES" dirty="0" err="1" smtClean="0"/>
              <a:t>KLOCs</a:t>
            </a:r>
            <a:r>
              <a:rPr lang="es-ES" dirty="0" smtClean="0"/>
              <a:t>, dirige la atención a solo un área con problemas</a:t>
            </a:r>
            <a:endParaRPr lang="es-ES" dirty="0"/>
          </a:p>
        </p:txBody>
      </p:sp>
      <p:sp>
        <p:nvSpPr>
          <p:cNvPr id="4" name="Marcador de fecha 3"/>
          <p:cNvSpPr>
            <a:spLocks noGrp="1"/>
          </p:cNvSpPr>
          <p:nvPr>
            <p:ph type="dt" sz="half" idx="10"/>
          </p:nvPr>
        </p:nvSpPr>
        <p:spPr/>
        <p:txBody>
          <a:bodyPr/>
          <a:lstStyle/>
          <a:p>
            <a:fld id="{936AB11D-2B31-F548-AAFE-6A1E9B7C5AFA}"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23</a:t>
            </a:fld>
            <a:endParaRPr lang="es-ES"/>
          </a:p>
        </p:txBody>
      </p:sp>
      <p:pic>
        <p:nvPicPr>
          <p:cNvPr id="7" name="Imagen 6"/>
          <p:cNvPicPr>
            <a:picLocks noChangeAspect="1"/>
          </p:cNvPicPr>
          <p:nvPr/>
        </p:nvPicPr>
        <p:blipFill>
          <a:blip r:embed="rId2"/>
          <a:stretch>
            <a:fillRect/>
          </a:stretch>
        </p:blipFill>
        <p:spPr>
          <a:xfrm>
            <a:off x="4860032" y="1916831"/>
            <a:ext cx="3312368" cy="2186163"/>
          </a:xfrm>
          <a:prstGeom prst="rect">
            <a:avLst/>
          </a:prstGeom>
        </p:spPr>
      </p:pic>
      <p:pic>
        <p:nvPicPr>
          <p:cNvPr id="8" name="Imagen 7"/>
          <p:cNvPicPr>
            <a:picLocks noChangeAspect="1"/>
          </p:cNvPicPr>
          <p:nvPr/>
        </p:nvPicPr>
        <p:blipFill>
          <a:blip r:embed="rId3"/>
          <a:stretch>
            <a:fillRect/>
          </a:stretch>
        </p:blipFill>
        <p:spPr>
          <a:xfrm>
            <a:off x="5004048" y="4293096"/>
            <a:ext cx="3505076" cy="1937960"/>
          </a:xfrm>
          <a:prstGeom prst="rect">
            <a:avLst/>
          </a:prstGeom>
        </p:spPr>
      </p:pic>
      <p:sp>
        <p:nvSpPr>
          <p:cNvPr id="9" name="Rectángulo 8"/>
          <p:cNvSpPr/>
          <p:nvPr/>
        </p:nvSpPr>
        <p:spPr>
          <a:xfrm>
            <a:off x="5076056" y="2132856"/>
            <a:ext cx="792088" cy="1728192"/>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7931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 de Mediciones en IS</a:t>
            </a:r>
            <a:endParaRPr lang="es-ES" dirty="0"/>
          </a:p>
        </p:txBody>
      </p:sp>
      <p:pic>
        <p:nvPicPr>
          <p:cNvPr id="5" name="Marcador de contenido 4"/>
          <p:cNvPicPr>
            <a:picLocks noGrp="1" noChangeAspect="1"/>
          </p:cNvPicPr>
          <p:nvPr>
            <p:ph idx="1"/>
          </p:nvPr>
        </p:nvPicPr>
        <p:blipFill>
          <a:blip r:embed="rId2"/>
          <a:srcRect l="-6980" r="-6980"/>
          <a:stretch>
            <a:fillRect/>
          </a:stretch>
        </p:blipFill>
        <p:spPr/>
      </p:pic>
      <p:sp>
        <p:nvSpPr>
          <p:cNvPr id="6" name="Marcador de fecha 5"/>
          <p:cNvSpPr>
            <a:spLocks noGrp="1"/>
          </p:cNvSpPr>
          <p:nvPr>
            <p:ph type="dt" sz="half" idx="10"/>
          </p:nvPr>
        </p:nvSpPr>
        <p:spPr/>
        <p:txBody>
          <a:bodyPr/>
          <a:lstStyle/>
          <a:p>
            <a:fld id="{91EAFF82-A1B9-104F-A219-50BEA8AB1113}" type="datetime1">
              <a:rPr lang="es-AR" smtClean="0"/>
              <a:t>21/08/14</a:t>
            </a:fld>
            <a:endParaRPr lang="es-ES"/>
          </a:p>
        </p:txBody>
      </p:sp>
      <p:sp>
        <p:nvSpPr>
          <p:cNvPr id="7" name="Marcador de pie de página 6"/>
          <p:cNvSpPr>
            <a:spLocks noGrp="1"/>
          </p:cNvSpPr>
          <p:nvPr>
            <p:ph type="ftr" sz="quarter" idx="11"/>
          </p:nvPr>
        </p:nvSpPr>
        <p:spPr/>
        <p:txBody>
          <a:bodyPr/>
          <a:lstStyle/>
          <a:p>
            <a:r>
              <a:rPr lang="es-ES" smtClean="0"/>
              <a:t>Métricas de Software - Las bases de la medición</a:t>
            </a:r>
            <a:endParaRPr lang="es-ES"/>
          </a:p>
        </p:txBody>
      </p:sp>
      <p:sp>
        <p:nvSpPr>
          <p:cNvPr id="8" name="Marcador de número de diapositiva 7"/>
          <p:cNvSpPr>
            <a:spLocks noGrp="1"/>
          </p:cNvSpPr>
          <p:nvPr>
            <p:ph type="sldNum" sz="quarter" idx="12"/>
          </p:nvPr>
        </p:nvSpPr>
        <p:spPr/>
        <p:txBody>
          <a:bodyPr/>
          <a:lstStyle/>
          <a:p>
            <a:fld id="{132FADFE-3B8F-471C-ABF0-DBC7717ECBBC}" type="slidenum">
              <a:rPr lang="es-ES" smtClean="0"/>
              <a:pPr/>
              <a:t>24</a:t>
            </a:fld>
            <a:endParaRPr lang="es-ES"/>
          </a:p>
        </p:txBody>
      </p:sp>
    </p:spTree>
    <p:extLst>
      <p:ext uri="{BB962C8B-B14F-4D97-AF65-F5344CB8AC3E}">
        <p14:creationId xmlns:p14="http://schemas.microsoft.com/office/powerpoint/2010/main" val="3772995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Escalas</a:t>
            </a:r>
            <a:endParaRPr lang="es-AR" dirty="0"/>
          </a:p>
        </p:txBody>
      </p:sp>
      <p:sp>
        <p:nvSpPr>
          <p:cNvPr id="3" name="2 Marcador de texto"/>
          <p:cNvSpPr>
            <a:spLocks noGrp="1"/>
          </p:cNvSpPr>
          <p:nvPr>
            <p:ph type="body" idx="1"/>
          </p:nvPr>
        </p:nvSpPr>
        <p:spPr/>
        <p:txBody>
          <a:bodyPr/>
          <a:lstStyle/>
          <a:p>
            <a:endParaRPr lang="es-AR"/>
          </a:p>
        </p:txBody>
      </p:sp>
      <p:sp>
        <p:nvSpPr>
          <p:cNvPr id="4" name="Marcador de fecha 3"/>
          <p:cNvSpPr>
            <a:spLocks noGrp="1"/>
          </p:cNvSpPr>
          <p:nvPr>
            <p:ph type="dt" sz="half" idx="10"/>
          </p:nvPr>
        </p:nvSpPr>
        <p:spPr/>
        <p:txBody>
          <a:bodyPr/>
          <a:lstStyle/>
          <a:p>
            <a:fld id="{EB6959EE-2715-6448-834B-B1C0A187701F}"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25</a:t>
            </a:fld>
            <a:endParaRPr lang="es-ES"/>
          </a:p>
        </p:txBody>
      </p:sp>
    </p:spTree>
    <p:extLst>
      <p:ext uri="{BB962C8B-B14F-4D97-AF65-F5344CB8AC3E}">
        <p14:creationId xmlns:p14="http://schemas.microsoft.com/office/powerpoint/2010/main" val="251808782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Definición informal</a:t>
            </a:r>
            <a:endParaRPr lang="es-AR" dirty="0"/>
          </a:p>
        </p:txBody>
      </p:sp>
      <p:sp>
        <p:nvSpPr>
          <p:cNvPr id="3" name="2 Marcador de contenido"/>
          <p:cNvSpPr>
            <a:spLocks noGrp="1"/>
          </p:cNvSpPr>
          <p:nvPr>
            <p:ph sz="half" idx="1"/>
          </p:nvPr>
        </p:nvSpPr>
        <p:spPr/>
        <p:txBody>
          <a:bodyPr>
            <a:normAutofit fontScale="92500"/>
          </a:bodyPr>
          <a:lstStyle/>
          <a:p>
            <a:r>
              <a:rPr lang="es-AR" dirty="0" smtClean="0"/>
              <a:t>Una </a:t>
            </a:r>
            <a:r>
              <a:rPr lang="es-AR" dirty="0" smtClean="0">
                <a:solidFill>
                  <a:srgbClr val="008000"/>
                </a:solidFill>
              </a:rPr>
              <a:t>escala de medición </a:t>
            </a:r>
            <a:r>
              <a:rPr lang="es-AR" dirty="0" smtClean="0"/>
              <a:t>es un conjunto predefinido de símbolos o valores que representan determinadas medidas comunes.</a:t>
            </a:r>
          </a:p>
          <a:p>
            <a:endParaRPr lang="es-AR" dirty="0" smtClean="0"/>
          </a:p>
          <a:p>
            <a:r>
              <a:rPr lang="es-AR" dirty="0" smtClean="0"/>
              <a:t>Una </a:t>
            </a:r>
            <a:r>
              <a:rPr lang="es-AR" dirty="0" smtClean="0">
                <a:solidFill>
                  <a:srgbClr val="008000"/>
                </a:solidFill>
              </a:rPr>
              <a:t>escala</a:t>
            </a:r>
            <a:r>
              <a:rPr lang="es-AR" dirty="0" smtClean="0"/>
              <a:t> es una herramienta de medición abstracta para medir atributos comunes de las entidades.</a:t>
            </a:r>
            <a:endParaRPr lang="es-AR" dirty="0"/>
          </a:p>
        </p:txBody>
      </p:sp>
      <p:sp>
        <p:nvSpPr>
          <p:cNvPr id="4" name="3 Marcador de contenido"/>
          <p:cNvSpPr>
            <a:spLocks noGrp="1"/>
          </p:cNvSpPr>
          <p:nvPr>
            <p:ph sz="half" idx="2"/>
          </p:nvPr>
        </p:nvSpPr>
        <p:spPr/>
        <p:txBody>
          <a:bodyPr>
            <a:normAutofit fontScale="92500"/>
          </a:bodyPr>
          <a:lstStyle/>
          <a:p>
            <a:endParaRPr lang="es-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060848"/>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t1.gstatic.com/images?q=tbn:ANd9GcQP-FpeYp0nTaxwMI5dkNknZnn04ILGVWRtGKJ0Bejz_HhRD-f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163" y="4509120"/>
            <a:ext cx="2219325" cy="20669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fecha 4"/>
          <p:cNvSpPr>
            <a:spLocks noGrp="1"/>
          </p:cNvSpPr>
          <p:nvPr>
            <p:ph type="dt" sz="half" idx="10"/>
          </p:nvPr>
        </p:nvSpPr>
        <p:spPr/>
        <p:txBody>
          <a:bodyPr/>
          <a:lstStyle/>
          <a:p>
            <a:fld id="{F5851BD0-370F-BA41-9773-8DC206E284EA}" type="datetime1">
              <a:rPr lang="es-AR" smtClean="0"/>
              <a:t>21/08/14</a:t>
            </a:fld>
            <a:endParaRPr lang="es-ES"/>
          </a:p>
        </p:txBody>
      </p:sp>
      <p:sp>
        <p:nvSpPr>
          <p:cNvPr id="6" name="Marcador de pie de página 5"/>
          <p:cNvSpPr>
            <a:spLocks noGrp="1"/>
          </p:cNvSpPr>
          <p:nvPr>
            <p:ph type="ftr" sz="quarter" idx="11"/>
          </p:nvPr>
        </p:nvSpPr>
        <p:spPr/>
        <p:txBody>
          <a:bodyPr/>
          <a:lstStyle/>
          <a:p>
            <a:r>
              <a:rPr lang="es-ES" smtClean="0"/>
              <a:t>Métricas de Software - Las bases de la medición</a:t>
            </a:r>
            <a:endParaRPr lang="es-ES"/>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26</a:t>
            </a:fld>
            <a:endParaRPr lang="es-ES"/>
          </a:p>
        </p:txBody>
      </p:sp>
    </p:spTree>
    <p:extLst>
      <p:ext uri="{BB962C8B-B14F-4D97-AF65-F5344CB8AC3E}">
        <p14:creationId xmlns:p14="http://schemas.microsoft.com/office/powerpoint/2010/main" val="237262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Definición Formal</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Asumamos la siguientes definiciones:</a:t>
            </a:r>
          </a:p>
          <a:p>
            <a:pPr lvl="1"/>
            <a:r>
              <a:rPr lang="es-AR" dirty="0" smtClean="0"/>
              <a:t>A = {</a:t>
            </a:r>
            <a:r>
              <a:rPr lang="es-AR" dirty="0" err="1" smtClean="0"/>
              <a:t>a,b,c</a:t>
            </a:r>
            <a:r>
              <a:rPr lang="es-AR" dirty="0" smtClean="0"/>
              <a:t>,…,z} conjunto de entidades del mundo real</a:t>
            </a:r>
          </a:p>
          <a:p>
            <a:pPr lvl="1"/>
            <a:r>
              <a:rPr lang="es-AR" dirty="0" smtClean="0"/>
              <a:t>k: la propiedad de cada elemento de A</a:t>
            </a:r>
          </a:p>
          <a:p>
            <a:pPr lvl="1"/>
            <a:r>
              <a:rPr lang="es-AR" u="sng" dirty="0" smtClean="0"/>
              <a:t>A </a:t>
            </a:r>
            <a:r>
              <a:rPr lang="es-AR" dirty="0" smtClean="0"/>
              <a:t>= {</a:t>
            </a:r>
            <a:r>
              <a:rPr lang="es-AR" u="sng" dirty="0" smtClean="0"/>
              <a:t>a</a:t>
            </a:r>
            <a:r>
              <a:rPr lang="es-AR" dirty="0" smtClean="0"/>
              <a:t>, </a:t>
            </a:r>
            <a:r>
              <a:rPr lang="es-AR" u="sng" dirty="0" smtClean="0"/>
              <a:t>b</a:t>
            </a:r>
            <a:r>
              <a:rPr lang="es-AR" dirty="0" smtClean="0"/>
              <a:t>, </a:t>
            </a:r>
            <a:r>
              <a:rPr lang="es-AR" u="sng" dirty="0" smtClean="0"/>
              <a:t>c</a:t>
            </a:r>
            <a:r>
              <a:rPr lang="es-AR" dirty="0" smtClean="0"/>
              <a:t>,….,</a:t>
            </a:r>
            <a:r>
              <a:rPr lang="es-AR" u="sng" dirty="0" smtClean="0"/>
              <a:t>z</a:t>
            </a:r>
            <a:r>
              <a:rPr lang="es-AR" dirty="0" smtClean="0"/>
              <a:t>} es el modelo de A que describe cada elemento de A en términos de la propiedad k.</a:t>
            </a:r>
          </a:p>
          <a:p>
            <a:pPr lvl="1"/>
            <a:r>
              <a:rPr lang="es-AR" dirty="0" smtClean="0"/>
              <a:t>Las relaciones empíricas y formales E y F.</a:t>
            </a:r>
          </a:p>
          <a:p>
            <a:pPr lvl="1"/>
            <a:r>
              <a:rPr lang="es-AR" dirty="0" smtClean="0"/>
              <a:t>m, es el mapeo de </a:t>
            </a:r>
            <a:r>
              <a:rPr lang="es-AR" u="sng" dirty="0" smtClean="0"/>
              <a:t>A</a:t>
            </a:r>
            <a:r>
              <a:rPr lang="es-AR" dirty="0" smtClean="0"/>
              <a:t> -&gt; </a:t>
            </a:r>
            <a:r>
              <a:rPr lang="es-AR" u="sng" dirty="0" smtClean="0"/>
              <a:t>A</a:t>
            </a:r>
            <a:r>
              <a:rPr lang="es-AR" dirty="0" smtClean="0"/>
              <a:t>´</a:t>
            </a:r>
          </a:p>
          <a:p>
            <a:r>
              <a:rPr lang="es-AR" dirty="0" smtClean="0"/>
              <a:t>Entonces S = (E, F, m) es llamando la escala de medición para la propiedad k del conjunto objetivo A.</a:t>
            </a:r>
          </a:p>
          <a:p>
            <a:r>
              <a:rPr lang="es-AR" dirty="0" smtClean="0"/>
              <a:t>Si F está definido sobre el conjunto de números reales, dentro de la escala, la medición mapea la propiedad clave del conjunto objetivo en un número.</a:t>
            </a:r>
            <a:endParaRPr lang="es-AR" dirty="0"/>
          </a:p>
        </p:txBody>
      </p:sp>
      <p:sp>
        <p:nvSpPr>
          <p:cNvPr id="4" name="Marcador de fecha 3"/>
          <p:cNvSpPr>
            <a:spLocks noGrp="1"/>
          </p:cNvSpPr>
          <p:nvPr>
            <p:ph type="dt" sz="half" idx="10"/>
          </p:nvPr>
        </p:nvSpPr>
        <p:spPr/>
        <p:txBody>
          <a:bodyPr/>
          <a:lstStyle/>
          <a:p>
            <a:fld id="{68608B5F-05ED-1542-9A7C-5E83530A2703}"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27</a:t>
            </a:fld>
            <a:endParaRPr lang="es-ES"/>
          </a:p>
        </p:txBody>
      </p:sp>
    </p:spTree>
    <p:extLst>
      <p:ext uri="{BB962C8B-B14F-4D97-AF65-F5344CB8AC3E}">
        <p14:creationId xmlns:p14="http://schemas.microsoft.com/office/powerpoint/2010/main" val="235995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Historia</a:t>
            </a:r>
            <a:endParaRPr lang="es-AR" dirty="0"/>
          </a:p>
        </p:txBody>
      </p:sp>
      <p:sp>
        <p:nvSpPr>
          <p:cNvPr id="3" name="2 Marcador de contenido"/>
          <p:cNvSpPr>
            <a:spLocks noGrp="1"/>
          </p:cNvSpPr>
          <p:nvPr>
            <p:ph idx="1"/>
          </p:nvPr>
        </p:nvSpPr>
        <p:spPr>
          <a:xfrm>
            <a:off x="457200" y="1935480"/>
            <a:ext cx="6059016" cy="4389120"/>
          </a:xfrm>
        </p:spPr>
        <p:txBody>
          <a:bodyPr>
            <a:normAutofit fontScale="85000" lnSpcReduction="20000"/>
          </a:bodyPr>
          <a:lstStyle/>
          <a:p>
            <a:r>
              <a:rPr lang="es-AR" dirty="0" smtClean="0"/>
              <a:t>En los inicios de los 40s, el psicólogo de Harvard Stanley Smith Stevens introdujo los términos </a:t>
            </a:r>
            <a:r>
              <a:rPr lang="es-AR" dirty="0" smtClean="0">
                <a:solidFill>
                  <a:srgbClr val="660066"/>
                </a:solidFill>
              </a:rPr>
              <a:t>nominal, ordinal, intervalo, y tasa </a:t>
            </a:r>
            <a:r>
              <a:rPr lang="es-AR" dirty="0" smtClean="0"/>
              <a:t>para describir una jerarquía de escalas de medición y clasificar los procedimientos estadísticos de acuerdo a las escalas que se adopten.</a:t>
            </a:r>
          </a:p>
          <a:p>
            <a:endParaRPr lang="es-AR" dirty="0"/>
          </a:p>
          <a:p>
            <a:r>
              <a:rPr lang="es-AR" dirty="0" smtClean="0"/>
              <a:t>Las escalas de Stevens, fueron presentadas en 1946 en el artículo “</a:t>
            </a:r>
            <a:r>
              <a:rPr lang="es-AR" dirty="0" err="1" smtClean="0"/>
              <a:t>On</a:t>
            </a:r>
            <a:r>
              <a:rPr lang="es-AR" dirty="0" smtClean="0"/>
              <a:t> </a:t>
            </a:r>
            <a:r>
              <a:rPr lang="es-AR" dirty="0" err="1" smtClean="0"/>
              <a:t>theory</a:t>
            </a:r>
            <a:r>
              <a:rPr lang="es-AR" dirty="0" smtClean="0"/>
              <a:t> of </a:t>
            </a:r>
            <a:r>
              <a:rPr lang="es-AR" dirty="0" err="1" smtClean="0"/>
              <a:t>scales</a:t>
            </a:r>
            <a:r>
              <a:rPr lang="es-AR" dirty="0" smtClean="0"/>
              <a:t> of </a:t>
            </a:r>
            <a:r>
              <a:rPr lang="es-AR" dirty="0" err="1" smtClean="0"/>
              <a:t>measurement</a:t>
            </a:r>
            <a:r>
              <a:rPr lang="es-AR" dirty="0" smtClean="0"/>
              <a:t>”.</a:t>
            </a:r>
          </a:p>
          <a:p>
            <a:endParaRPr lang="es-AR" dirty="0" smtClean="0"/>
          </a:p>
          <a:p>
            <a:r>
              <a:rPr lang="es-AR" dirty="0" smtClean="0"/>
              <a:t>Estas definiciones han sido adoptadas en la mayoría de los libros de textos de estadística.</a:t>
            </a:r>
            <a:endParaRPr lang="es-AR"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717" y="2240868"/>
            <a:ext cx="1531513" cy="205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fecha 3"/>
          <p:cNvSpPr>
            <a:spLocks noGrp="1"/>
          </p:cNvSpPr>
          <p:nvPr>
            <p:ph type="dt" sz="half" idx="10"/>
          </p:nvPr>
        </p:nvSpPr>
        <p:spPr/>
        <p:txBody>
          <a:bodyPr/>
          <a:lstStyle/>
          <a:p>
            <a:fld id="{DAFD764E-4D6C-3147-AFFF-C0C420B18D4D}"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28</a:t>
            </a:fld>
            <a:endParaRPr lang="es-ES"/>
          </a:p>
        </p:txBody>
      </p:sp>
    </p:spTree>
    <p:extLst>
      <p:ext uri="{BB962C8B-B14F-4D97-AF65-F5344CB8AC3E}">
        <p14:creationId xmlns:p14="http://schemas.microsoft.com/office/powerpoint/2010/main" val="20564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a:t>
            </a:r>
            <a:endParaRPr lang="es-AR" dirty="0"/>
          </a:p>
        </p:txBody>
      </p:sp>
      <p:sp>
        <p:nvSpPr>
          <p:cNvPr id="5" name="4 Rectángulo"/>
          <p:cNvSpPr/>
          <p:nvPr/>
        </p:nvSpPr>
        <p:spPr>
          <a:xfrm>
            <a:off x="2339752" y="5085184"/>
            <a:ext cx="48245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Datos Categorizados</a:t>
            </a:r>
            <a:endParaRPr lang="es-AR" dirty="0"/>
          </a:p>
        </p:txBody>
      </p:sp>
      <p:sp>
        <p:nvSpPr>
          <p:cNvPr id="6" name="5 Rectángulo"/>
          <p:cNvSpPr/>
          <p:nvPr/>
        </p:nvSpPr>
        <p:spPr>
          <a:xfrm>
            <a:off x="3491880" y="4283135"/>
            <a:ext cx="3672408" cy="7920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solidFill>
              </a:rPr>
              <a:t>Categoría Ordenada de datos</a:t>
            </a:r>
            <a:endParaRPr lang="es-AR" dirty="0">
              <a:solidFill>
                <a:schemeClr val="tx1"/>
              </a:solidFill>
            </a:endParaRPr>
          </a:p>
        </p:txBody>
      </p:sp>
      <p:sp>
        <p:nvSpPr>
          <p:cNvPr id="7" name="6 Rectángulo"/>
          <p:cNvSpPr/>
          <p:nvPr/>
        </p:nvSpPr>
        <p:spPr>
          <a:xfrm>
            <a:off x="4572000" y="3491047"/>
            <a:ext cx="2607962" cy="7920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solidFill>
              </a:rPr>
              <a:t>Intervalos Medidos</a:t>
            </a:r>
            <a:endParaRPr lang="es-AR" dirty="0">
              <a:solidFill>
                <a:schemeClr val="tx1"/>
              </a:solidFill>
            </a:endParaRPr>
          </a:p>
        </p:txBody>
      </p:sp>
      <p:sp>
        <p:nvSpPr>
          <p:cNvPr id="8" name="7 Rectángulo"/>
          <p:cNvSpPr/>
          <p:nvPr/>
        </p:nvSpPr>
        <p:spPr>
          <a:xfrm>
            <a:off x="5533356" y="2708920"/>
            <a:ext cx="1630932"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solidFill>
              </a:rPr>
              <a:t>Cero Real</a:t>
            </a:r>
            <a:endParaRPr lang="es-AR" dirty="0">
              <a:solidFill>
                <a:schemeClr val="tx1"/>
              </a:solidFill>
            </a:endParaRPr>
          </a:p>
        </p:txBody>
      </p:sp>
      <p:sp>
        <p:nvSpPr>
          <p:cNvPr id="9" name="8 CuadroTexto"/>
          <p:cNvSpPr txBox="1"/>
          <p:nvPr/>
        </p:nvSpPr>
        <p:spPr>
          <a:xfrm>
            <a:off x="7363971" y="5291916"/>
            <a:ext cx="885307" cy="369332"/>
          </a:xfrm>
          <a:prstGeom prst="rect">
            <a:avLst/>
          </a:prstGeom>
          <a:noFill/>
        </p:spPr>
        <p:txBody>
          <a:bodyPr wrap="none" rtlCol="0">
            <a:spAutoFit/>
          </a:bodyPr>
          <a:lstStyle/>
          <a:p>
            <a:r>
              <a:rPr lang="es-AR" dirty="0" smtClean="0"/>
              <a:t>Nivel 0</a:t>
            </a:r>
            <a:endParaRPr lang="es-AR" dirty="0"/>
          </a:p>
        </p:txBody>
      </p:sp>
      <p:sp>
        <p:nvSpPr>
          <p:cNvPr id="10" name="9 CuadroTexto"/>
          <p:cNvSpPr txBox="1"/>
          <p:nvPr/>
        </p:nvSpPr>
        <p:spPr>
          <a:xfrm>
            <a:off x="7363971" y="4494513"/>
            <a:ext cx="838819" cy="369332"/>
          </a:xfrm>
          <a:prstGeom prst="rect">
            <a:avLst/>
          </a:prstGeom>
          <a:noFill/>
        </p:spPr>
        <p:txBody>
          <a:bodyPr wrap="none" rtlCol="0">
            <a:spAutoFit/>
          </a:bodyPr>
          <a:lstStyle/>
          <a:p>
            <a:r>
              <a:rPr lang="es-AR" dirty="0" smtClean="0"/>
              <a:t>Nivel I</a:t>
            </a:r>
            <a:endParaRPr lang="es-AR" dirty="0"/>
          </a:p>
        </p:txBody>
      </p:sp>
      <p:sp>
        <p:nvSpPr>
          <p:cNvPr id="11" name="10 CuadroTexto"/>
          <p:cNvSpPr txBox="1"/>
          <p:nvPr/>
        </p:nvSpPr>
        <p:spPr>
          <a:xfrm>
            <a:off x="7363971" y="3702425"/>
            <a:ext cx="917367" cy="369332"/>
          </a:xfrm>
          <a:prstGeom prst="rect">
            <a:avLst/>
          </a:prstGeom>
          <a:noFill/>
        </p:spPr>
        <p:txBody>
          <a:bodyPr wrap="none" rtlCol="0">
            <a:spAutoFit/>
          </a:bodyPr>
          <a:lstStyle/>
          <a:p>
            <a:r>
              <a:rPr lang="es-AR" dirty="0" smtClean="0"/>
              <a:t>Nivel II</a:t>
            </a:r>
            <a:endParaRPr lang="es-AR" dirty="0"/>
          </a:p>
        </p:txBody>
      </p:sp>
      <p:sp>
        <p:nvSpPr>
          <p:cNvPr id="12" name="11 CuadroTexto"/>
          <p:cNvSpPr txBox="1"/>
          <p:nvPr/>
        </p:nvSpPr>
        <p:spPr>
          <a:xfrm>
            <a:off x="7404239" y="2920298"/>
            <a:ext cx="995914" cy="369332"/>
          </a:xfrm>
          <a:prstGeom prst="rect">
            <a:avLst/>
          </a:prstGeom>
          <a:noFill/>
        </p:spPr>
        <p:txBody>
          <a:bodyPr wrap="none" rtlCol="0">
            <a:spAutoFit/>
          </a:bodyPr>
          <a:lstStyle/>
          <a:p>
            <a:r>
              <a:rPr lang="es-AR" dirty="0" smtClean="0"/>
              <a:t>Nivel III</a:t>
            </a:r>
            <a:endParaRPr lang="es-AR" dirty="0"/>
          </a:p>
        </p:txBody>
      </p:sp>
      <p:sp>
        <p:nvSpPr>
          <p:cNvPr id="13" name="12 CuadroTexto"/>
          <p:cNvSpPr txBox="1"/>
          <p:nvPr/>
        </p:nvSpPr>
        <p:spPr>
          <a:xfrm>
            <a:off x="1043608" y="5372785"/>
            <a:ext cx="1054904" cy="369332"/>
          </a:xfrm>
          <a:prstGeom prst="rect">
            <a:avLst/>
          </a:prstGeom>
          <a:noFill/>
        </p:spPr>
        <p:txBody>
          <a:bodyPr wrap="none" rtlCol="0">
            <a:spAutoFit/>
          </a:bodyPr>
          <a:lstStyle/>
          <a:p>
            <a:r>
              <a:rPr lang="es-AR" dirty="0" smtClean="0"/>
              <a:t>Nominal</a:t>
            </a:r>
            <a:endParaRPr lang="es-AR" dirty="0"/>
          </a:p>
        </p:txBody>
      </p:sp>
      <p:sp>
        <p:nvSpPr>
          <p:cNvPr id="14" name="13 CuadroTexto"/>
          <p:cNvSpPr txBox="1"/>
          <p:nvPr/>
        </p:nvSpPr>
        <p:spPr>
          <a:xfrm>
            <a:off x="2269077" y="4494513"/>
            <a:ext cx="961930" cy="369332"/>
          </a:xfrm>
          <a:prstGeom prst="rect">
            <a:avLst/>
          </a:prstGeom>
          <a:noFill/>
        </p:spPr>
        <p:txBody>
          <a:bodyPr wrap="none" rtlCol="0">
            <a:spAutoFit/>
          </a:bodyPr>
          <a:lstStyle/>
          <a:p>
            <a:r>
              <a:rPr lang="es-AR" dirty="0" smtClean="0"/>
              <a:t>Ordinal</a:t>
            </a:r>
            <a:endParaRPr lang="es-AR" dirty="0"/>
          </a:p>
        </p:txBody>
      </p:sp>
      <p:sp>
        <p:nvSpPr>
          <p:cNvPr id="15" name="14 CuadroTexto"/>
          <p:cNvSpPr txBox="1"/>
          <p:nvPr/>
        </p:nvSpPr>
        <p:spPr>
          <a:xfrm>
            <a:off x="3464635" y="3711286"/>
            <a:ext cx="1089209" cy="369332"/>
          </a:xfrm>
          <a:prstGeom prst="rect">
            <a:avLst/>
          </a:prstGeom>
          <a:noFill/>
        </p:spPr>
        <p:txBody>
          <a:bodyPr wrap="none" rtlCol="0">
            <a:spAutoFit/>
          </a:bodyPr>
          <a:lstStyle/>
          <a:p>
            <a:r>
              <a:rPr lang="es-AR" dirty="0" smtClean="0"/>
              <a:t>Intervalo</a:t>
            </a:r>
            <a:endParaRPr lang="es-AR" dirty="0"/>
          </a:p>
        </p:txBody>
      </p:sp>
      <p:sp>
        <p:nvSpPr>
          <p:cNvPr id="16" name="15 CuadroTexto"/>
          <p:cNvSpPr txBox="1"/>
          <p:nvPr/>
        </p:nvSpPr>
        <p:spPr>
          <a:xfrm>
            <a:off x="4037424" y="2920298"/>
            <a:ext cx="1474699" cy="369332"/>
          </a:xfrm>
          <a:prstGeom prst="rect">
            <a:avLst/>
          </a:prstGeom>
          <a:noFill/>
        </p:spPr>
        <p:txBody>
          <a:bodyPr wrap="none" rtlCol="0">
            <a:spAutoFit/>
          </a:bodyPr>
          <a:lstStyle/>
          <a:p>
            <a:r>
              <a:rPr lang="es-AR" dirty="0" smtClean="0"/>
              <a:t>Proporcional</a:t>
            </a:r>
            <a:endParaRPr lang="es-AR" dirty="0"/>
          </a:p>
        </p:txBody>
      </p:sp>
      <p:sp>
        <p:nvSpPr>
          <p:cNvPr id="3" name="Marcador de fecha 2"/>
          <p:cNvSpPr>
            <a:spLocks noGrp="1"/>
          </p:cNvSpPr>
          <p:nvPr>
            <p:ph type="dt" sz="half" idx="10"/>
          </p:nvPr>
        </p:nvSpPr>
        <p:spPr/>
        <p:txBody>
          <a:bodyPr/>
          <a:lstStyle/>
          <a:p>
            <a:fld id="{EEFB899F-42F4-8D49-A3E7-2EE35971EDD5}" type="datetime1">
              <a:rPr lang="es-AR" smtClean="0"/>
              <a:t>21/08/14</a:t>
            </a:fld>
            <a:endParaRPr lang="es-ES"/>
          </a:p>
        </p:txBody>
      </p:sp>
      <p:sp>
        <p:nvSpPr>
          <p:cNvPr id="4" name="Marcador de pie de página 3"/>
          <p:cNvSpPr>
            <a:spLocks noGrp="1"/>
          </p:cNvSpPr>
          <p:nvPr>
            <p:ph type="ftr" sz="quarter" idx="11"/>
          </p:nvPr>
        </p:nvSpPr>
        <p:spPr/>
        <p:txBody>
          <a:bodyPr/>
          <a:lstStyle/>
          <a:p>
            <a:r>
              <a:rPr lang="es-ES" smtClean="0"/>
              <a:t>Métricas de Software - Las bases de la medición</a:t>
            </a:r>
            <a:endParaRPr lang="es-ES"/>
          </a:p>
        </p:txBody>
      </p:sp>
      <p:sp>
        <p:nvSpPr>
          <p:cNvPr id="17" name="Marcador de número de diapositiva 16"/>
          <p:cNvSpPr>
            <a:spLocks noGrp="1"/>
          </p:cNvSpPr>
          <p:nvPr>
            <p:ph type="sldNum" sz="quarter" idx="12"/>
          </p:nvPr>
        </p:nvSpPr>
        <p:spPr/>
        <p:txBody>
          <a:bodyPr/>
          <a:lstStyle/>
          <a:p>
            <a:fld id="{132FADFE-3B8F-471C-ABF0-DBC7717ECBBC}" type="slidenum">
              <a:rPr lang="es-ES" smtClean="0"/>
              <a:pPr/>
              <a:t>29</a:t>
            </a:fld>
            <a:endParaRPr lang="es-ES"/>
          </a:p>
        </p:txBody>
      </p:sp>
    </p:spTree>
    <p:extLst>
      <p:ext uri="{BB962C8B-B14F-4D97-AF65-F5344CB8AC3E}">
        <p14:creationId xmlns:p14="http://schemas.microsoft.com/office/powerpoint/2010/main" val="3843033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636912"/>
            <a:ext cx="28575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AR" dirty="0" smtClean="0"/>
              <a:t>Metrología</a:t>
            </a:r>
            <a:endParaRPr lang="es-AR" dirty="0"/>
          </a:p>
        </p:txBody>
      </p:sp>
      <p:sp>
        <p:nvSpPr>
          <p:cNvPr id="3" name="2 Marcador de contenido"/>
          <p:cNvSpPr>
            <a:spLocks noGrp="1"/>
          </p:cNvSpPr>
          <p:nvPr>
            <p:ph idx="1"/>
          </p:nvPr>
        </p:nvSpPr>
        <p:spPr>
          <a:xfrm>
            <a:off x="457200" y="1935480"/>
            <a:ext cx="5842992" cy="4389120"/>
          </a:xfrm>
        </p:spPr>
        <p:txBody>
          <a:bodyPr/>
          <a:lstStyle/>
          <a:p>
            <a:r>
              <a:rPr lang="es-AR" dirty="0" smtClean="0"/>
              <a:t>Es la ciencia de la medición.</a:t>
            </a:r>
          </a:p>
          <a:p>
            <a:endParaRPr lang="es-AR" dirty="0" smtClean="0"/>
          </a:p>
          <a:p>
            <a:r>
              <a:rPr lang="es-AR" dirty="0" smtClean="0"/>
              <a:t>Es la base de la ingeniería y ciencia empírica con el fin de llevar el conocimiento a reglas generales.</a:t>
            </a:r>
          </a:p>
          <a:p>
            <a:endParaRPr lang="es-AR" dirty="0" smtClean="0"/>
          </a:p>
          <a:p>
            <a:r>
              <a:rPr lang="es-AR" dirty="0" smtClean="0"/>
              <a:t>La medición es usada como un representación formal (lógica o matemática, ordenada y confiable) de la observación.</a:t>
            </a:r>
            <a:endParaRPr lang="es-AR" dirty="0"/>
          </a:p>
        </p:txBody>
      </p:sp>
      <p:sp>
        <p:nvSpPr>
          <p:cNvPr id="4" name="Marcador de fecha 3"/>
          <p:cNvSpPr>
            <a:spLocks noGrp="1"/>
          </p:cNvSpPr>
          <p:nvPr>
            <p:ph type="dt" sz="half" idx="10"/>
          </p:nvPr>
        </p:nvSpPr>
        <p:spPr/>
        <p:txBody>
          <a:bodyPr/>
          <a:lstStyle/>
          <a:p>
            <a:fld id="{ABC48339-8356-724C-B1CB-C158018C02AF}"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3</a:t>
            </a:fld>
            <a:endParaRPr lang="es-ES"/>
          </a:p>
        </p:txBody>
      </p:sp>
    </p:spTree>
    <p:extLst>
      <p:ext uri="{BB962C8B-B14F-4D97-AF65-F5344CB8AC3E}">
        <p14:creationId xmlns:p14="http://schemas.microsoft.com/office/powerpoint/2010/main" val="4098130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Preguntas</a:t>
            </a:r>
            <a:endParaRPr lang="es-AR" dirty="0"/>
          </a:p>
        </p:txBody>
      </p:sp>
      <p:sp>
        <p:nvSpPr>
          <p:cNvPr id="3" name="2 Marcador de contenido"/>
          <p:cNvSpPr>
            <a:spLocks noGrp="1"/>
          </p:cNvSpPr>
          <p:nvPr>
            <p:ph idx="1"/>
          </p:nvPr>
        </p:nvSpPr>
        <p:spPr>
          <a:xfrm>
            <a:off x="457200" y="1935480"/>
            <a:ext cx="5554960" cy="4389120"/>
          </a:xfrm>
        </p:spPr>
        <p:txBody>
          <a:bodyPr>
            <a:normAutofit fontScale="77500" lnSpcReduction="20000"/>
          </a:bodyPr>
          <a:lstStyle/>
          <a:p>
            <a:r>
              <a:rPr lang="es-AR" dirty="0" smtClean="0"/>
              <a:t>¿Cómo sabemos si un escala representa apropiadamente las relaciones entre las propiedades medidas? (</a:t>
            </a:r>
            <a:r>
              <a:rPr lang="es-AR" b="1" dirty="0" smtClean="0">
                <a:solidFill>
                  <a:srgbClr val="0076A3"/>
                </a:solidFill>
              </a:rPr>
              <a:t>Problema de la representación</a:t>
            </a:r>
            <a:r>
              <a:rPr lang="es-AR" dirty="0" smtClean="0"/>
              <a:t>)</a:t>
            </a:r>
          </a:p>
          <a:p>
            <a:pPr lvl="1"/>
            <a:r>
              <a:rPr lang="es-AR" dirty="0" smtClean="0"/>
              <a:t>Validez de la medición</a:t>
            </a:r>
          </a:p>
          <a:p>
            <a:pPr lvl="1"/>
            <a:endParaRPr lang="es-AR" dirty="0" smtClean="0"/>
          </a:p>
          <a:p>
            <a:r>
              <a:rPr lang="es-AR" dirty="0" smtClean="0"/>
              <a:t>¿Qué tenemos que hacer cuando hay varias escalas diferentes para la misma medida? (</a:t>
            </a:r>
            <a:r>
              <a:rPr lang="es-AR" b="1" dirty="0" smtClean="0">
                <a:solidFill>
                  <a:srgbClr val="0076A3"/>
                </a:solidFill>
              </a:rPr>
              <a:t>Problema de unicidad</a:t>
            </a:r>
            <a:r>
              <a:rPr lang="es-AR" dirty="0" smtClean="0"/>
              <a:t>)</a:t>
            </a:r>
          </a:p>
          <a:p>
            <a:pPr lvl="1"/>
            <a:r>
              <a:rPr lang="es-AR" dirty="0" smtClean="0"/>
              <a:t>Transformación entre escalas (unidades)</a:t>
            </a:r>
          </a:p>
          <a:p>
            <a:pPr lvl="1"/>
            <a:endParaRPr lang="es-AR" dirty="0" smtClean="0"/>
          </a:p>
          <a:p>
            <a:r>
              <a:rPr lang="es-AR" dirty="0" smtClean="0"/>
              <a:t>Para una escala definida, ¿Qué operaciones aritméticas tienen sentido para los valores de medición? </a:t>
            </a:r>
            <a:r>
              <a:rPr lang="es-AR" dirty="0"/>
              <a:t>(</a:t>
            </a:r>
            <a:r>
              <a:rPr lang="es-AR" b="1" dirty="0">
                <a:solidFill>
                  <a:srgbClr val="0076A3"/>
                </a:solidFill>
              </a:rPr>
              <a:t>Que tenga significado una afirmación o conclusión</a:t>
            </a:r>
            <a:r>
              <a:rPr lang="es-AR" dirty="0" smtClean="0"/>
              <a:t>)</a:t>
            </a:r>
          </a:p>
        </p:txBody>
      </p:sp>
      <p:pic>
        <p:nvPicPr>
          <p:cNvPr id="3074" name="Picture 2" descr="http://t3.gstatic.com/images?q=tbn:ANd9GcT7c08v2qv6RVJSxaZF3vf186oMTNr-MiE9CZCJj4_RtlJm1G4U9kwgRHL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564904"/>
            <a:ext cx="2232246" cy="223224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B5078170-AA9A-3648-B899-4C9238553039}"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30</a:t>
            </a:fld>
            <a:endParaRPr lang="es-ES"/>
          </a:p>
        </p:txBody>
      </p:sp>
    </p:spTree>
    <p:extLst>
      <p:ext uri="{BB962C8B-B14F-4D97-AF65-F5344CB8AC3E}">
        <p14:creationId xmlns:p14="http://schemas.microsoft.com/office/powerpoint/2010/main" val="346030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Escalas</a:t>
            </a:r>
            <a:endParaRPr lang="es-ES" dirty="0"/>
          </a:p>
        </p:txBody>
      </p:sp>
      <p:sp>
        <p:nvSpPr>
          <p:cNvPr id="3" name="Marcador de contenido 2"/>
          <p:cNvSpPr>
            <a:spLocks noGrp="1"/>
          </p:cNvSpPr>
          <p:nvPr>
            <p:ph idx="1"/>
          </p:nvPr>
        </p:nvSpPr>
        <p:spPr/>
        <p:txBody>
          <a:bodyPr/>
          <a:lstStyle/>
          <a:p>
            <a:r>
              <a:rPr lang="es-ES" sz="2800" dirty="0" smtClean="0"/>
              <a:t>Escalas Objetivas (Regulares)</a:t>
            </a:r>
          </a:p>
          <a:p>
            <a:pPr lvl="1"/>
            <a:r>
              <a:rPr lang="es-ES" sz="2800" dirty="0" smtClean="0"/>
              <a:t>Nominal, Ordinal, intervalo, proporción, absoluta</a:t>
            </a:r>
          </a:p>
          <a:p>
            <a:pPr lvl="1"/>
            <a:endParaRPr lang="es-ES" dirty="0"/>
          </a:p>
          <a:p>
            <a:pPr lvl="1"/>
            <a:endParaRPr lang="es-ES" dirty="0" smtClean="0"/>
          </a:p>
          <a:p>
            <a:r>
              <a:rPr lang="es-ES" sz="2800" dirty="0" smtClean="0"/>
              <a:t>Escalas Subjetivas</a:t>
            </a:r>
          </a:p>
          <a:p>
            <a:pPr lvl="1"/>
            <a:r>
              <a:rPr lang="es-ES" dirty="0" smtClean="0"/>
              <a:t>Escala de Likert </a:t>
            </a:r>
          </a:p>
          <a:p>
            <a:pPr lvl="1"/>
            <a:r>
              <a:rPr lang="es-ES" dirty="0" smtClean="0"/>
              <a:t>Escala Diferencial Semántica</a:t>
            </a:r>
          </a:p>
        </p:txBody>
      </p:sp>
      <p:sp>
        <p:nvSpPr>
          <p:cNvPr id="4" name="Marcador de fecha 3"/>
          <p:cNvSpPr>
            <a:spLocks noGrp="1"/>
          </p:cNvSpPr>
          <p:nvPr>
            <p:ph type="dt" sz="half" idx="10"/>
          </p:nvPr>
        </p:nvSpPr>
        <p:spPr/>
        <p:txBody>
          <a:bodyPr/>
          <a:lstStyle/>
          <a:p>
            <a:fld id="{936AB11D-2B31-F548-AAFE-6A1E9B7C5AFA}"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31</a:t>
            </a:fld>
            <a:endParaRPr lang="es-ES"/>
          </a:p>
        </p:txBody>
      </p:sp>
    </p:spTree>
    <p:extLst>
      <p:ext uri="{BB962C8B-B14F-4D97-AF65-F5344CB8AC3E}">
        <p14:creationId xmlns:p14="http://schemas.microsoft.com/office/powerpoint/2010/main" val="3036760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Tipos de Escala: Regulares</a:t>
            </a:r>
            <a:endParaRPr lang="es-AR" dirty="0"/>
          </a:p>
        </p:txBody>
      </p:sp>
      <p:sp>
        <p:nvSpPr>
          <p:cNvPr id="3" name="2 Marcador de contenido"/>
          <p:cNvSpPr>
            <a:spLocks noGrp="1"/>
          </p:cNvSpPr>
          <p:nvPr>
            <p:ph idx="1"/>
          </p:nvPr>
        </p:nvSpPr>
        <p:spPr>
          <a:xfrm>
            <a:off x="467544" y="2204864"/>
            <a:ext cx="4680520" cy="4032448"/>
          </a:xfrm>
        </p:spPr>
        <p:txBody>
          <a:bodyPr>
            <a:normAutofit fontScale="92500"/>
          </a:bodyPr>
          <a:lstStyle/>
          <a:p>
            <a:r>
              <a:rPr lang="es-AR" dirty="0" smtClean="0"/>
              <a:t>La escala (E, F, m) es regular si y solo si:</a:t>
            </a:r>
          </a:p>
          <a:p>
            <a:pPr lvl="1"/>
            <a:r>
              <a:rPr lang="es-AR" dirty="0" smtClean="0"/>
              <a:t>Para toda otra escala (E, F, g) y</a:t>
            </a:r>
          </a:p>
          <a:p>
            <a:pPr lvl="1"/>
            <a:r>
              <a:rPr lang="es-AR" dirty="0" smtClean="0"/>
              <a:t>Para todo a y b en A,</a:t>
            </a:r>
          </a:p>
          <a:p>
            <a:pPr marL="393192" lvl="1" indent="0" algn="ctr">
              <a:buNone/>
            </a:pPr>
            <a:r>
              <a:rPr lang="es-AR" dirty="0" smtClean="0"/>
              <a:t>m(a) = m(b) implica  g(a) = g (b)</a:t>
            </a:r>
          </a:p>
          <a:p>
            <a:pPr marL="393192" lvl="1" indent="0" algn="ctr">
              <a:buNone/>
            </a:pPr>
            <a:endParaRPr lang="es-AR" dirty="0" smtClean="0"/>
          </a:p>
          <a:p>
            <a:pPr marL="274320" lvl="1" indent="-274320">
              <a:buClr>
                <a:schemeClr val="accent3"/>
              </a:buClr>
              <a:buSzPct val="95000"/>
            </a:pPr>
            <a:r>
              <a:rPr lang="es-AR" sz="2600" dirty="0"/>
              <a:t>Esta es una propiedad de unicidad para reformular a lo largo de varias escalas</a:t>
            </a:r>
            <a:r>
              <a:rPr lang="es-AR" sz="2600" dirty="0" smtClean="0"/>
              <a:t>.</a:t>
            </a:r>
          </a:p>
          <a:p>
            <a:pPr marL="274320" lvl="1" indent="-274320">
              <a:buClr>
                <a:schemeClr val="accent3"/>
              </a:buClr>
              <a:buSzPct val="95000"/>
            </a:pPr>
            <a:endParaRPr lang="es-AR" sz="2600" dirty="0"/>
          </a:p>
        </p:txBody>
      </p:sp>
      <p:sp>
        <p:nvSpPr>
          <p:cNvPr id="4" name="3 CuadroTexto"/>
          <p:cNvSpPr txBox="1"/>
          <p:nvPr/>
        </p:nvSpPr>
        <p:spPr>
          <a:xfrm>
            <a:off x="6012160" y="2060848"/>
            <a:ext cx="2448272" cy="3970318"/>
          </a:xfrm>
          <a:prstGeom prst="rect">
            <a:avLst/>
          </a:prstGeom>
          <a:noFill/>
        </p:spPr>
        <p:txBody>
          <a:bodyPr wrap="square" rtlCol="0">
            <a:spAutoFit/>
          </a:bodyPr>
          <a:lstStyle/>
          <a:p>
            <a:pPr algn="ctr"/>
            <a:r>
              <a:rPr lang="es-AR" sz="2800" dirty="0">
                <a:solidFill>
                  <a:schemeClr val="tx2">
                    <a:lumMod val="75000"/>
                  </a:schemeClr>
                </a:solidFill>
              </a:rPr>
              <a:t>Nominal</a:t>
            </a:r>
          </a:p>
          <a:p>
            <a:pPr algn="ctr"/>
            <a:endParaRPr lang="es-AR" sz="2800" dirty="0">
              <a:solidFill>
                <a:schemeClr val="tx2">
                  <a:lumMod val="75000"/>
                </a:schemeClr>
              </a:solidFill>
            </a:endParaRPr>
          </a:p>
          <a:p>
            <a:pPr algn="ctr"/>
            <a:r>
              <a:rPr lang="es-AR" sz="2800" dirty="0">
                <a:solidFill>
                  <a:schemeClr val="tx2">
                    <a:lumMod val="75000"/>
                  </a:schemeClr>
                </a:solidFill>
              </a:rPr>
              <a:t>Ordinal</a:t>
            </a:r>
          </a:p>
          <a:p>
            <a:pPr algn="ctr"/>
            <a:endParaRPr lang="es-AR" sz="2800" dirty="0">
              <a:solidFill>
                <a:schemeClr val="tx2">
                  <a:lumMod val="75000"/>
                </a:schemeClr>
              </a:solidFill>
            </a:endParaRPr>
          </a:p>
          <a:p>
            <a:pPr algn="ctr"/>
            <a:r>
              <a:rPr lang="es-AR" sz="2800" dirty="0" smtClean="0">
                <a:solidFill>
                  <a:schemeClr val="tx2">
                    <a:lumMod val="75000"/>
                  </a:schemeClr>
                </a:solidFill>
              </a:rPr>
              <a:t>Intervalo</a:t>
            </a:r>
          </a:p>
          <a:p>
            <a:pPr algn="ctr"/>
            <a:endParaRPr lang="es-AR" sz="2800" dirty="0">
              <a:solidFill>
                <a:schemeClr val="tx2">
                  <a:lumMod val="75000"/>
                </a:schemeClr>
              </a:solidFill>
            </a:endParaRPr>
          </a:p>
          <a:p>
            <a:pPr algn="ctr"/>
            <a:r>
              <a:rPr lang="es-AR" sz="2800" dirty="0" smtClean="0">
                <a:solidFill>
                  <a:schemeClr val="tx2">
                    <a:lumMod val="75000"/>
                  </a:schemeClr>
                </a:solidFill>
              </a:rPr>
              <a:t>Proporcional</a:t>
            </a:r>
          </a:p>
          <a:p>
            <a:pPr algn="ctr"/>
            <a:endParaRPr lang="es-AR" sz="2800" dirty="0">
              <a:solidFill>
                <a:schemeClr val="tx2">
                  <a:lumMod val="75000"/>
                </a:schemeClr>
              </a:solidFill>
            </a:endParaRPr>
          </a:p>
          <a:p>
            <a:pPr algn="ctr"/>
            <a:r>
              <a:rPr lang="es-AR" sz="2800" dirty="0">
                <a:solidFill>
                  <a:schemeClr val="tx2">
                    <a:lumMod val="75000"/>
                  </a:schemeClr>
                </a:solidFill>
              </a:rPr>
              <a:t>Absoluto</a:t>
            </a:r>
          </a:p>
        </p:txBody>
      </p:sp>
      <p:sp>
        <p:nvSpPr>
          <p:cNvPr id="5" name="Marcador de fecha 4"/>
          <p:cNvSpPr>
            <a:spLocks noGrp="1"/>
          </p:cNvSpPr>
          <p:nvPr>
            <p:ph type="dt" sz="half" idx="10"/>
          </p:nvPr>
        </p:nvSpPr>
        <p:spPr/>
        <p:txBody>
          <a:bodyPr/>
          <a:lstStyle/>
          <a:p>
            <a:fld id="{F515D0EB-C43F-C140-BDEA-8EA085AA8775}" type="datetime1">
              <a:rPr lang="es-AR" smtClean="0"/>
              <a:t>21/08/14</a:t>
            </a:fld>
            <a:endParaRPr lang="es-ES"/>
          </a:p>
        </p:txBody>
      </p:sp>
      <p:sp>
        <p:nvSpPr>
          <p:cNvPr id="6" name="Marcador de pie de página 5"/>
          <p:cNvSpPr>
            <a:spLocks noGrp="1"/>
          </p:cNvSpPr>
          <p:nvPr>
            <p:ph type="ftr" sz="quarter" idx="11"/>
          </p:nvPr>
        </p:nvSpPr>
        <p:spPr/>
        <p:txBody>
          <a:bodyPr/>
          <a:lstStyle/>
          <a:p>
            <a:r>
              <a:rPr lang="es-ES" smtClean="0"/>
              <a:t>Métricas de Software - Las bases de la medición</a:t>
            </a:r>
            <a:endParaRPr lang="es-ES"/>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32</a:t>
            </a:fld>
            <a:endParaRPr lang="es-ES"/>
          </a:p>
        </p:txBody>
      </p:sp>
    </p:spTree>
    <p:extLst>
      <p:ext uri="{BB962C8B-B14F-4D97-AF65-F5344CB8AC3E}">
        <p14:creationId xmlns:p14="http://schemas.microsoft.com/office/powerpoint/2010/main" val="663590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Escala Nominal</a:t>
            </a:r>
            <a:endParaRPr lang="es-AR" dirty="0"/>
          </a:p>
        </p:txBody>
      </p:sp>
      <p:sp>
        <p:nvSpPr>
          <p:cNvPr id="3" name="2 Marcador de contenido"/>
          <p:cNvSpPr>
            <a:spLocks noGrp="1"/>
          </p:cNvSpPr>
          <p:nvPr>
            <p:ph idx="1"/>
          </p:nvPr>
        </p:nvSpPr>
        <p:spPr/>
        <p:txBody>
          <a:bodyPr/>
          <a:lstStyle/>
          <a:p>
            <a:r>
              <a:rPr lang="es-AR" dirty="0" smtClean="0"/>
              <a:t>Define clases o categorías, y luego ubica cada entidad en una categoría particular, basada en el valor del atributo.</a:t>
            </a:r>
          </a:p>
          <a:p>
            <a:r>
              <a:rPr lang="es-AR" dirty="0" smtClean="0"/>
              <a:t>Propiedades:</a:t>
            </a:r>
          </a:p>
          <a:p>
            <a:pPr lvl="1"/>
            <a:r>
              <a:rPr lang="es-AR" dirty="0" smtClean="0"/>
              <a:t>Sistema de relación empírica, solo clasificación, no hay orden.</a:t>
            </a:r>
          </a:p>
          <a:p>
            <a:pPr lvl="1"/>
            <a:r>
              <a:rPr lang="es-AR" dirty="0" smtClean="0"/>
              <a:t>No hay noción de magnitud, asociada con números o símbolos.</a:t>
            </a:r>
          </a:p>
          <a:p>
            <a:endParaRPr lang="es-AR" dirty="0"/>
          </a:p>
        </p:txBody>
      </p:sp>
      <p:sp>
        <p:nvSpPr>
          <p:cNvPr id="4" name="Marcador de fecha 3"/>
          <p:cNvSpPr>
            <a:spLocks noGrp="1"/>
          </p:cNvSpPr>
          <p:nvPr>
            <p:ph type="dt" sz="half" idx="10"/>
          </p:nvPr>
        </p:nvSpPr>
        <p:spPr/>
        <p:txBody>
          <a:bodyPr/>
          <a:lstStyle/>
          <a:p>
            <a:fld id="{348759C3-35B3-6840-88D6-D4AC71C92BC0}"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33</a:t>
            </a:fld>
            <a:endParaRPr lang="es-ES"/>
          </a:p>
        </p:txBody>
      </p:sp>
    </p:spTree>
    <p:extLst>
      <p:ext uri="{BB962C8B-B14F-4D97-AF65-F5344CB8AC3E}">
        <p14:creationId xmlns:p14="http://schemas.microsoft.com/office/powerpoint/2010/main" val="317957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Ejemplos</a:t>
            </a:r>
            <a:endParaRPr lang="es-AR" dirty="0"/>
          </a:p>
        </p:txBody>
      </p:sp>
      <p:sp>
        <p:nvSpPr>
          <p:cNvPr id="3" name="2 Marcador de contenido"/>
          <p:cNvSpPr>
            <a:spLocks noGrp="1"/>
          </p:cNvSpPr>
          <p:nvPr>
            <p:ph idx="1"/>
          </p:nvPr>
        </p:nvSpPr>
        <p:spPr>
          <a:xfrm>
            <a:off x="457200" y="1935480"/>
            <a:ext cx="5266928" cy="4389120"/>
          </a:xfrm>
        </p:spPr>
        <p:txBody>
          <a:bodyPr/>
          <a:lstStyle/>
          <a:p>
            <a:r>
              <a:rPr lang="es-AR" dirty="0" smtClean="0"/>
              <a:t>Clasificación de los autos basados en marcas.</a:t>
            </a:r>
          </a:p>
          <a:p>
            <a:endParaRPr lang="es-AR" dirty="0"/>
          </a:p>
          <a:p>
            <a:r>
              <a:rPr lang="es-AR" dirty="0" smtClean="0"/>
              <a:t>Clasificación de las defectos de software:</a:t>
            </a:r>
          </a:p>
          <a:p>
            <a:pPr lvl="1"/>
            <a:r>
              <a:rPr lang="es-AR" dirty="0" smtClean="0"/>
              <a:t>De Especificación</a:t>
            </a:r>
          </a:p>
          <a:p>
            <a:pPr lvl="1"/>
            <a:r>
              <a:rPr lang="es-AR" dirty="0" smtClean="0"/>
              <a:t>De Diseño</a:t>
            </a:r>
          </a:p>
          <a:p>
            <a:pPr lvl="1"/>
            <a:r>
              <a:rPr lang="es-AR" dirty="0" smtClean="0"/>
              <a:t>De código</a:t>
            </a:r>
          </a:p>
        </p:txBody>
      </p:sp>
      <p:sp>
        <p:nvSpPr>
          <p:cNvPr id="4" name="3 Rectángulo"/>
          <p:cNvSpPr/>
          <p:nvPr/>
        </p:nvSpPr>
        <p:spPr>
          <a:xfrm>
            <a:off x="6012160" y="1520788"/>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Entidad</a:t>
            </a:r>
            <a:endParaRPr lang="es-AR" dirty="0"/>
          </a:p>
        </p:txBody>
      </p:sp>
      <p:sp>
        <p:nvSpPr>
          <p:cNvPr id="5" name="4 Hexágono"/>
          <p:cNvSpPr/>
          <p:nvPr/>
        </p:nvSpPr>
        <p:spPr>
          <a:xfrm>
            <a:off x="7668344" y="1412776"/>
            <a:ext cx="1029150" cy="79208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Attr</a:t>
            </a:r>
            <a:r>
              <a:rPr lang="es-AR" dirty="0" smtClean="0"/>
              <a:t>.</a:t>
            </a:r>
            <a:endParaRPr lang="es-AR" dirty="0"/>
          </a:p>
        </p:txBody>
      </p:sp>
      <p:cxnSp>
        <p:nvCxnSpPr>
          <p:cNvPr id="6" name="5 Conector recto"/>
          <p:cNvCxnSpPr>
            <a:stCxn id="4" idx="3"/>
            <a:endCxn id="5" idx="3"/>
          </p:cNvCxnSpPr>
          <p:nvPr/>
        </p:nvCxnSpPr>
        <p:spPr>
          <a:xfrm>
            <a:off x="7092280" y="1808820"/>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7380312" y="3212976"/>
            <a:ext cx="0" cy="144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7236296" y="3356992"/>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7236296" y="357301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7236296" y="3789040"/>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7236296" y="4077072"/>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7236296" y="4293096"/>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Flecha abajo"/>
          <p:cNvSpPr/>
          <p:nvPr/>
        </p:nvSpPr>
        <p:spPr>
          <a:xfrm>
            <a:off x="7092280" y="4725144"/>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CuadroTexto 14"/>
          <p:cNvSpPr txBox="1"/>
          <p:nvPr/>
        </p:nvSpPr>
        <p:spPr>
          <a:xfrm>
            <a:off x="6372200" y="3152001"/>
            <a:ext cx="686456" cy="276999"/>
          </a:xfrm>
          <a:prstGeom prst="rect">
            <a:avLst/>
          </a:prstGeom>
          <a:noFill/>
        </p:spPr>
        <p:txBody>
          <a:bodyPr wrap="none" rtlCol="0">
            <a:spAutoFit/>
          </a:bodyPr>
          <a:lstStyle/>
          <a:p>
            <a:r>
              <a:rPr lang="es-ES" sz="1200" dirty="0" smtClean="0"/>
              <a:t>DEF001</a:t>
            </a:r>
            <a:endParaRPr lang="es-ES" sz="1200" dirty="0"/>
          </a:p>
        </p:txBody>
      </p:sp>
      <p:sp>
        <p:nvSpPr>
          <p:cNvPr id="16" name="CuadroTexto 15"/>
          <p:cNvSpPr txBox="1"/>
          <p:nvPr/>
        </p:nvSpPr>
        <p:spPr>
          <a:xfrm>
            <a:off x="6372200" y="3429000"/>
            <a:ext cx="712830" cy="276999"/>
          </a:xfrm>
          <a:prstGeom prst="rect">
            <a:avLst/>
          </a:prstGeom>
          <a:noFill/>
        </p:spPr>
        <p:txBody>
          <a:bodyPr wrap="none" rtlCol="0">
            <a:spAutoFit/>
          </a:bodyPr>
          <a:lstStyle/>
          <a:p>
            <a:r>
              <a:rPr lang="es-ES" sz="1200" dirty="0" smtClean="0"/>
              <a:t>DEF002</a:t>
            </a:r>
            <a:endParaRPr lang="es-ES" sz="1200" dirty="0"/>
          </a:p>
        </p:txBody>
      </p:sp>
      <p:sp>
        <p:nvSpPr>
          <p:cNvPr id="17" name="CuadroTexto 16"/>
          <p:cNvSpPr txBox="1"/>
          <p:nvPr/>
        </p:nvSpPr>
        <p:spPr>
          <a:xfrm>
            <a:off x="6372200" y="3645024"/>
            <a:ext cx="708547" cy="276999"/>
          </a:xfrm>
          <a:prstGeom prst="rect">
            <a:avLst/>
          </a:prstGeom>
          <a:noFill/>
        </p:spPr>
        <p:txBody>
          <a:bodyPr wrap="none" rtlCol="0">
            <a:spAutoFit/>
          </a:bodyPr>
          <a:lstStyle/>
          <a:p>
            <a:r>
              <a:rPr lang="es-ES" sz="1200" dirty="0" smtClean="0"/>
              <a:t>DEF003</a:t>
            </a:r>
            <a:endParaRPr lang="es-ES" sz="1200" dirty="0"/>
          </a:p>
        </p:txBody>
      </p:sp>
      <p:sp>
        <p:nvSpPr>
          <p:cNvPr id="18" name="CuadroTexto 17"/>
          <p:cNvSpPr txBox="1"/>
          <p:nvPr/>
        </p:nvSpPr>
        <p:spPr>
          <a:xfrm>
            <a:off x="6372200" y="3861048"/>
            <a:ext cx="723275" cy="276999"/>
          </a:xfrm>
          <a:prstGeom prst="rect">
            <a:avLst/>
          </a:prstGeom>
          <a:noFill/>
        </p:spPr>
        <p:txBody>
          <a:bodyPr wrap="none" rtlCol="0">
            <a:spAutoFit/>
          </a:bodyPr>
          <a:lstStyle/>
          <a:p>
            <a:r>
              <a:rPr lang="es-ES" sz="1200" dirty="0" smtClean="0"/>
              <a:t>DEF004</a:t>
            </a:r>
            <a:endParaRPr lang="es-ES" sz="1200" dirty="0"/>
          </a:p>
        </p:txBody>
      </p:sp>
      <p:sp>
        <p:nvSpPr>
          <p:cNvPr id="19" name="CuadroTexto 18"/>
          <p:cNvSpPr txBox="1"/>
          <p:nvPr/>
        </p:nvSpPr>
        <p:spPr>
          <a:xfrm>
            <a:off x="6372200" y="4088105"/>
            <a:ext cx="711478" cy="276999"/>
          </a:xfrm>
          <a:prstGeom prst="rect">
            <a:avLst/>
          </a:prstGeom>
          <a:noFill/>
        </p:spPr>
        <p:txBody>
          <a:bodyPr wrap="none" rtlCol="0">
            <a:spAutoFit/>
          </a:bodyPr>
          <a:lstStyle/>
          <a:p>
            <a:r>
              <a:rPr lang="es-ES" sz="1200" dirty="0" smtClean="0"/>
              <a:t>DEF005</a:t>
            </a:r>
            <a:endParaRPr lang="es-ES" sz="1200" dirty="0"/>
          </a:p>
        </p:txBody>
      </p:sp>
      <p:sp>
        <p:nvSpPr>
          <p:cNvPr id="21" name="CuadroTexto 20"/>
          <p:cNvSpPr txBox="1"/>
          <p:nvPr/>
        </p:nvSpPr>
        <p:spPr>
          <a:xfrm>
            <a:off x="7812360" y="3212976"/>
            <a:ext cx="839342" cy="276999"/>
          </a:xfrm>
          <a:prstGeom prst="rect">
            <a:avLst/>
          </a:prstGeom>
          <a:noFill/>
        </p:spPr>
        <p:txBody>
          <a:bodyPr wrap="none" rtlCol="0">
            <a:spAutoFit/>
          </a:bodyPr>
          <a:lstStyle/>
          <a:p>
            <a:r>
              <a:rPr lang="es-ES" sz="1200" dirty="0" smtClean="0"/>
              <a:t>100 - </a:t>
            </a:r>
            <a:r>
              <a:rPr lang="es-ES" sz="1200" dirty="0" err="1" smtClean="0"/>
              <a:t>Req</a:t>
            </a:r>
            <a:r>
              <a:rPr lang="es-ES" sz="1200" dirty="0" smtClean="0"/>
              <a:t>.</a:t>
            </a:r>
            <a:endParaRPr lang="es-ES" sz="1200" dirty="0"/>
          </a:p>
        </p:txBody>
      </p:sp>
      <p:sp>
        <p:nvSpPr>
          <p:cNvPr id="22" name="CuadroTexto 21"/>
          <p:cNvSpPr txBox="1"/>
          <p:nvPr/>
        </p:nvSpPr>
        <p:spPr>
          <a:xfrm>
            <a:off x="7812360" y="3429000"/>
            <a:ext cx="844778" cy="276999"/>
          </a:xfrm>
          <a:prstGeom prst="rect">
            <a:avLst/>
          </a:prstGeom>
          <a:noFill/>
        </p:spPr>
        <p:txBody>
          <a:bodyPr wrap="none" rtlCol="0">
            <a:spAutoFit/>
          </a:bodyPr>
          <a:lstStyle/>
          <a:p>
            <a:r>
              <a:rPr lang="es-ES" sz="1200" dirty="0" smtClean="0"/>
              <a:t>200 - Arq.</a:t>
            </a:r>
            <a:endParaRPr lang="es-ES" sz="1200" dirty="0"/>
          </a:p>
        </p:txBody>
      </p:sp>
      <p:sp>
        <p:nvSpPr>
          <p:cNvPr id="23" name="CuadroTexto 22"/>
          <p:cNvSpPr txBox="1"/>
          <p:nvPr/>
        </p:nvSpPr>
        <p:spPr>
          <a:xfrm>
            <a:off x="7812360" y="3645024"/>
            <a:ext cx="814045" cy="276999"/>
          </a:xfrm>
          <a:prstGeom prst="rect">
            <a:avLst/>
          </a:prstGeom>
          <a:noFill/>
        </p:spPr>
        <p:txBody>
          <a:bodyPr wrap="none" rtlCol="0">
            <a:spAutoFit/>
          </a:bodyPr>
          <a:lstStyle/>
          <a:p>
            <a:r>
              <a:rPr lang="es-ES" sz="1200" dirty="0" smtClean="0"/>
              <a:t>300 - </a:t>
            </a:r>
            <a:r>
              <a:rPr lang="es-ES" sz="1200" dirty="0" err="1" smtClean="0"/>
              <a:t>Dis</a:t>
            </a:r>
            <a:r>
              <a:rPr lang="es-ES" sz="1200" dirty="0" smtClean="0"/>
              <a:t>.</a:t>
            </a:r>
            <a:endParaRPr lang="es-ES" sz="1200" dirty="0"/>
          </a:p>
        </p:txBody>
      </p:sp>
      <p:sp>
        <p:nvSpPr>
          <p:cNvPr id="24" name="CuadroTexto 23"/>
          <p:cNvSpPr txBox="1"/>
          <p:nvPr/>
        </p:nvSpPr>
        <p:spPr>
          <a:xfrm>
            <a:off x="7812360" y="3933056"/>
            <a:ext cx="877163" cy="276999"/>
          </a:xfrm>
          <a:prstGeom prst="rect">
            <a:avLst/>
          </a:prstGeom>
          <a:noFill/>
        </p:spPr>
        <p:txBody>
          <a:bodyPr wrap="none" rtlCol="0">
            <a:spAutoFit/>
          </a:bodyPr>
          <a:lstStyle/>
          <a:p>
            <a:r>
              <a:rPr lang="es-ES" sz="1200" dirty="0" smtClean="0"/>
              <a:t>400 - </a:t>
            </a:r>
            <a:r>
              <a:rPr lang="es-ES" sz="1200" dirty="0" err="1" smtClean="0"/>
              <a:t>Cod</a:t>
            </a:r>
            <a:r>
              <a:rPr lang="es-ES" sz="1200" dirty="0" smtClean="0"/>
              <a:t>.</a:t>
            </a:r>
            <a:endParaRPr lang="es-ES" sz="1200" dirty="0"/>
          </a:p>
        </p:txBody>
      </p:sp>
      <p:sp>
        <p:nvSpPr>
          <p:cNvPr id="25" name="CuadroTexto 24"/>
          <p:cNvSpPr txBox="1"/>
          <p:nvPr/>
        </p:nvSpPr>
        <p:spPr>
          <a:xfrm>
            <a:off x="7812360" y="4160113"/>
            <a:ext cx="851515" cy="276999"/>
          </a:xfrm>
          <a:prstGeom prst="rect">
            <a:avLst/>
          </a:prstGeom>
          <a:noFill/>
        </p:spPr>
        <p:txBody>
          <a:bodyPr wrap="none" rtlCol="0">
            <a:spAutoFit/>
          </a:bodyPr>
          <a:lstStyle/>
          <a:p>
            <a:r>
              <a:rPr lang="es-ES" sz="1200" dirty="0" smtClean="0"/>
              <a:t>500 - Des.</a:t>
            </a:r>
            <a:endParaRPr lang="es-ES" sz="1200" dirty="0"/>
          </a:p>
        </p:txBody>
      </p:sp>
      <p:graphicFrame>
        <p:nvGraphicFramePr>
          <p:cNvPr id="27" name="Objeto 26"/>
          <p:cNvGraphicFramePr>
            <a:graphicFrameLocks noChangeAspect="1"/>
          </p:cNvGraphicFramePr>
          <p:nvPr>
            <p:extLst>
              <p:ext uri="{D42A27DB-BD31-4B8C-83A1-F6EECF244321}">
                <p14:modId xmlns:p14="http://schemas.microsoft.com/office/powerpoint/2010/main" val="1886773569"/>
              </p:ext>
            </p:extLst>
          </p:nvPr>
        </p:nvGraphicFramePr>
        <p:xfrm>
          <a:off x="6588224" y="5373216"/>
          <a:ext cx="1601788" cy="820738"/>
        </p:xfrm>
        <a:graphic>
          <a:graphicData uri="http://schemas.openxmlformats.org/presentationml/2006/ole">
            <mc:AlternateContent xmlns:mc="http://schemas.openxmlformats.org/markup-compatibility/2006">
              <mc:Choice xmlns:v="urn:schemas-microsoft-com:vml" Requires="v">
                <p:oleObj spid="_x0000_s1054" name="EcuaciÛn" r:id="rId4" imgW="1663700" imgH="660400" progId="Equation.3">
                  <p:embed/>
                </p:oleObj>
              </mc:Choice>
              <mc:Fallback>
                <p:oleObj name="EcuaciÛn" r:id="rId4" imgW="1663700" imgH="660400" progId="Equation.3">
                  <p:embed/>
                  <p:pic>
                    <p:nvPicPr>
                      <p:cNvPr id="0" name=""/>
                      <p:cNvPicPr/>
                      <p:nvPr/>
                    </p:nvPicPr>
                    <p:blipFill>
                      <a:blip r:embed="rId5"/>
                      <a:stretch>
                        <a:fillRect/>
                      </a:stretch>
                    </p:blipFill>
                    <p:spPr>
                      <a:xfrm>
                        <a:off x="6588224" y="5373216"/>
                        <a:ext cx="1601788" cy="820738"/>
                      </a:xfrm>
                      <a:prstGeom prst="rect">
                        <a:avLst/>
                      </a:prstGeom>
                    </p:spPr>
                  </p:pic>
                </p:oleObj>
              </mc:Fallback>
            </mc:AlternateContent>
          </a:graphicData>
        </a:graphic>
      </p:graphicFrame>
      <p:sp>
        <p:nvSpPr>
          <p:cNvPr id="28" name="3 Rectángulo"/>
          <p:cNvSpPr/>
          <p:nvPr/>
        </p:nvSpPr>
        <p:spPr>
          <a:xfrm>
            <a:off x="6012160" y="2456892"/>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Defecto</a:t>
            </a:r>
            <a:endParaRPr lang="es-AR" sz="1400" dirty="0"/>
          </a:p>
        </p:txBody>
      </p:sp>
      <p:sp>
        <p:nvSpPr>
          <p:cNvPr id="29" name="4 Hexágono"/>
          <p:cNvSpPr/>
          <p:nvPr/>
        </p:nvSpPr>
        <p:spPr>
          <a:xfrm>
            <a:off x="7668344" y="2348880"/>
            <a:ext cx="1029150" cy="79208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Origen</a:t>
            </a:r>
            <a:endParaRPr lang="es-AR" sz="1400" dirty="0"/>
          </a:p>
        </p:txBody>
      </p:sp>
      <p:cxnSp>
        <p:nvCxnSpPr>
          <p:cNvPr id="30" name="5 Conector recto"/>
          <p:cNvCxnSpPr>
            <a:stCxn id="28" idx="3"/>
            <a:endCxn id="29" idx="3"/>
          </p:cNvCxnSpPr>
          <p:nvPr/>
        </p:nvCxnSpPr>
        <p:spPr>
          <a:xfrm>
            <a:off x="7092280" y="2744924"/>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arcador de fecha 30"/>
          <p:cNvSpPr>
            <a:spLocks noGrp="1"/>
          </p:cNvSpPr>
          <p:nvPr>
            <p:ph type="dt" sz="half" idx="10"/>
          </p:nvPr>
        </p:nvSpPr>
        <p:spPr/>
        <p:txBody>
          <a:bodyPr/>
          <a:lstStyle/>
          <a:p>
            <a:fld id="{C44809EF-2AB1-7047-B28D-96ED4F41A7DF}" type="datetime1">
              <a:rPr lang="es-AR" smtClean="0"/>
              <a:t>21/08/14</a:t>
            </a:fld>
            <a:endParaRPr lang="es-ES"/>
          </a:p>
        </p:txBody>
      </p:sp>
      <p:sp>
        <p:nvSpPr>
          <p:cNvPr id="32" name="Marcador de pie de página 31"/>
          <p:cNvSpPr>
            <a:spLocks noGrp="1"/>
          </p:cNvSpPr>
          <p:nvPr>
            <p:ph type="ftr" sz="quarter" idx="11"/>
          </p:nvPr>
        </p:nvSpPr>
        <p:spPr/>
        <p:txBody>
          <a:bodyPr/>
          <a:lstStyle/>
          <a:p>
            <a:r>
              <a:rPr lang="es-ES" smtClean="0"/>
              <a:t>Métricas de Software - Las bases de la medición</a:t>
            </a:r>
            <a:endParaRPr lang="es-ES"/>
          </a:p>
        </p:txBody>
      </p:sp>
      <p:sp>
        <p:nvSpPr>
          <p:cNvPr id="33" name="Marcador de número de diapositiva 32"/>
          <p:cNvSpPr>
            <a:spLocks noGrp="1"/>
          </p:cNvSpPr>
          <p:nvPr>
            <p:ph type="sldNum" sz="quarter" idx="12"/>
          </p:nvPr>
        </p:nvSpPr>
        <p:spPr/>
        <p:txBody>
          <a:bodyPr/>
          <a:lstStyle/>
          <a:p>
            <a:fld id="{132FADFE-3B8F-471C-ABF0-DBC7717ECBBC}" type="slidenum">
              <a:rPr lang="es-ES" smtClean="0"/>
              <a:pPr/>
              <a:t>34</a:t>
            </a:fld>
            <a:endParaRPr lang="es-ES"/>
          </a:p>
        </p:txBody>
      </p:sp>
    </p:spTree>
    <p:extLst>
      <p:ext uri="{BB962C8B-B14F-4D97-AF65-F5344CB8AC3E}">
        <p14:creationId xmlns:p14="http://schemas.microsoft.com/office/powerpoint/2010/main" val="679454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Ordinal</a:t>
            </a:r>
            <a:endParaRPr lang="es-AR" dirty="0"/>
          </a:p>
        </p:txBody>
      </p:sp>
      <p:sp>
        <p:nvSpPr>
          <p:cNvPr id="3" name="2 Marcador de contenido"/>
          <p:cNvSpPr>
            <a:spLocks noGrp="1"/>
          </p:cNvSpPr>
          <p:nvPr>
            <p:ph idx="1"/>
          </p:nvPr>
        </p:nvSpPr>
        <p:spPr/>
        <p:txBody>
          <a:bodyPr/>
          <a:lstStyle/>
          <a:p>
            <a:r>
              <a:rPr lang="es-AR" dirty="0" smtClean="0"/>
              <a:t>La escala ordinal es útil para mejorar la escala nominal con información acerca del orden de las clases.</a:t>
            </a:r>
          </a:p>
          <a:p>
            <a:endParaRPr lang="es-AR" dirty="0"/>
          </a:p>
          <a:p>
            <a:r>
              <a:rPr lang="es-AR" dirty="0" smtClean="0"/>
              <a:t>Propiedades:</a:t>
            </a:r>
          </a:p>
          <a:p>
            <a:pPr lvl="1"/>
            <a:r>
              <a:rPr lang="es-AR" dirty="0" smtClean="0"/>
              <a:t>Sistema de relación empírica consiste de clases ordenadas respecto de un atributo.</a:t>
            </a:r>
          </a:p>
          <a:p>
            <a:pPr lvl="1"/>
            <a:r>
              <a:rPr lang="es-AR" dirty="0" smtClean="0"/>
              <a:t>Cualquier mapeo que </a:t>
            </a:r>
            <a:r>
              <a:rPr lang="es-AR" b="1" dirty="0" smtClean="0">
                <a:solidFill>
                  <a:srgbClr val="0076A3"/>
                </a:solidFill>
              </a:rPr>
              <a:t>preserva el orden </a:t>
            </a:r>
            <a:r>
              <a:rPr lang="es-AR" dirty="0" smtClean="0"/>
              <a:t>es aceptable.</a:t>
            </a:r>
          </a:p>
          <a:p>
            <a:pPr lvl="1"/>
            <a:r>
              <a:rPr lang="es-AR" dirty="0" smtClean="0"/>
              <a:t>Los número representan un ranking solamente, la operaciones aritméticas NO tienen sentido.</a:t>
            </a:r>
            <a:endParaRPr lang="es-AR" dirty="0"/>
          </a:p>
        </p:txBody>
      </p:sp>
      <p:sp>
        <p:nvSpPr>
          <p:cNvPr id="4" name="Marcador de fecha 3"/>
          <p:cNvSpPr>
            <a:spLocks noGrp="1"/>
          </p:cNvSpPr>
          <p:nvPr>
            <p:ph type="dt" sz="half" idx="10"/>
          </p:nvPr>
        </p:nvSpPr>
        <p:spPr/>
        <p:txBody>
          <a:bodyPr/>
          <a:lstStyle/>
          <a:p>
            <a:fld id="{BAE6D5C1-22CF-F845-AE6E-802FA88967B9}"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35</a:t>
            </a:fld>
            <a:endParaRPr lang="es-ES"/>
          </a:p>
        </p:txBody>
      </p:sp>
    </p:spTree>
    <p:extLst>
      <p:ext uri="{BB962C8B-B14F-4D97-AF65-F5344CB8AC3E}">
        <p14:creationId xmlns:p14="http://schemas.microsoft.com/office/powerpoint/2010/main" val="3192777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a:xfrm>
            <a:off x="457200" y="1935480"/>
            <a:ext cx="5338936" cy="4389120"/>
          </a:xfrm>
        </p:spPr>
        <p:txBody>
          <a:bodyPr/>
          <a:lstStyle/>
          <a:p>
            <a:r>
              <a:rPr lang="es-AR" dirty="0" smtClean="0"/>
              <a:t>M(x) &gt; M(y) luego</a:t>
            </a:r>
            <a:br>
              <a:rPr lang="es-AR" dirty="0" smtClean="0"/>
            </a:br>
            <a:r>
              <a:rPr lang="es-AR" dirty="0" smtClean="0"/>
              <a:t>M´(x) &gt; M´(y)</a:t>
            </a:r>
          </a:p>
          <a:p>
            <a:endParaRPr lang="es-AR" dirty="0"/>
          </a:p>
          <a:p>
            <a:r>
              <a:rPr lang="es-AR" dirty="0" smtClean="0"/>
              <a:t>La medición de la complejidad de caso de uso.</a:t>
            </a:r>
          </a:p>
          <a:p>
            <a:pPr lvl="1"/>
            <a:r>
              <a:rPr lang="es-AR" dirty="0" smtClean="0"/>
              <a:t>Simple </a:t>
            </a:r>
          </a:p>
          <a:p>
            <a:pPr lvl="1"/>
            <a:r>
              <a:rPr lang="es-AR" dirty="0" smtClean="0"/>
              <a:t>Medio</a:t>
            </a:r>
          </a:p>
          <a:p>
            <a:pPr lvl="1"/>
            <a:r>
              <a:rPr lang="es-AR" dirty="0" smtClean="0"/>
              <a:t>Complejo</a:t>
            </a:r>
          </a:p>
          <a:p>
            <a:endParaRPr lang="es-AR" dirty="0"/>
          </a:p>
        </p:txBody>
      </p:sp>
      <p:sp>
        <p:nvSpPr>
          <p:cNvPr id="4" name="3 Rectángulo"/>
          <p:cNvSpPr/>
          <p:nvPr/>
        </p:nvSpPr>
        <p:spPr>
          <a:xfrm>
            <a:off x="6012160" y="1592796"/>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Entidad</a:t>
            </a:r>
            <a:endParaRPr lang="es-AR" dirty="0"/>
          </a:p>
        </p:txBody>
      </p:sp>
      <p:sp>
        <p:nvSpPr>
          <p:cNvPr id="5" name="4 Hexágono"/>
          <p:cNvSpPr/>
          <p:nvPr/>
        </p:nvSpPr>
        <p:spPr>
          <a:xfrm>
            <a:off x="7668344" y="1484784"/>
            <a:ext cx="1029150" cy="79208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Attr</a:t>
            </a:r>
            <a:r>
              <a:rPr lang="es-AR" dirty="0" smtClean="0"/>
              <a:t>.</a:t>
            </a:r>
            <a:endParaRPr lang="es-AR" dirty="0"/>
          </a:p>
        </p:txBody>
      </p:sp>
      <p:cxnSp>
        <p:nvCxnSpPr>
          <p:cNvPr id="6" name="5 Conector recto"/>
          <p:cNvCxnSpPr>
            <a:stCxn id="4" idx="3"/>
            <a:endCxn id="5" idx="3"/>
          </p:cNvCxnSpPr>
          <p:nvPr/>
        </p:nvCxnSpPr>
        <p:spPr>
          <a:xfrm>
            <a:off x="7092280" y="1880828"/>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3 Rectángulo"/>
          <p:cNvSpPr/>
          <p:nvPr/>
        </p:nvSpPr>
        <p:spPr>
          <a:xfrm>
            <a:off x="6012160" y="2456892"/>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Caso de Uso</a:t>
            </a:r>
            <a:endParaRPr lang="es-AR" dirty="0"/>
          </a:p>
        </p:txBody>
      </p:sp>
      <p:sp>
        <p:nvSpPr>
          <p:cNvPr id="16" name="4 Hexágono"/>
          <p:cNvSpPr/>
          <p:nvPr/>
        </p:nvSpPr>
        <p:spPr>
          <a:xfrm>
            <a:off x="7668344" y="2348880"/>
            <a:ext cx="1029150" cy="79208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Complej.</a:t>
            </a:r>
            <a:endParaRPr lang="es-AR" dirty="0"/>
          </a:p>
        </p:txBody>
      </p:sp>
      <p:cxnSp>
        <p:nvCxnSpPr>
          <p:cNvPr id="17" name="5 Conector recto"/>
          <p:cNvCxnSpPr>
            <a:stCxn id="15" idx="3"/>
            <a:endCxn id="16" idx="3"/>
          </p:cNvCxnSpPr>
          <p:nvPr/>
        </p:nvCxnSpPr>
        <p:spPr>
          <a:xfrm>
            <a:off x="7092280" y="274492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6 Conector recto"/>
          <p:cNvCxnSpPr/>
          <p:nvPr/>
        </p:nvCxnSpPr>
        <p:spPr>
          <a:xfrm>
            <a:off x="7380312" y="3356992"/>
            <a:ext cx="0" cy="144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7 Conector recto"/>
          <p:cNvCxnSpPr/>
          <p:nvPr/>
        </p:nvCxnSpPr>
        <p:spPr>
          <a:xfrm>
            <a:off x="7236296" y="350100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9 Conector recto"/>
          <p:cNvCxnSpPr/>
          <p:nvPr/>
        </p:nvCxnSpPr>
        <p:spPr>
          <a:xfrm>
            <a:off x="7236296" y="393305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11 Conector recto"/>
          <p:cNvCxnSpPr/>
          <p:nvPr/>
        </p:nvCxnSpPr>
        <p:spPr>
          <a:xfrm>
            <a:off x="7236296" y="4437112"/>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13 Flecha abajo"/>
          <p:cNvSpPr/>
          <p:nvPr/>
        </p:nvSpPr>
        <p:spPr>
          <a:xfrm>
            <a:off x="7092280" y="4797152"/>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CuadroTexto 24"/>
          <p:cNvSpPr txBox="1"/>
          <p:nvPr/>
        </p:nvSpPr>
        <p:spPr>
          <a:xfrm>
            <a:off x="6372200" y="3296017"/>
            <a:ext cx="338554" cy="276999"/>
          </a:xfrm>
          <a:prstGeom prst="rect">
            <a:avLst/>
          </a:prstGeom>
          <a:noFill/>
        </p:spPr>
        <p:txBody>
          <a:bodyPr wrap="none" rtlCol="0">
            <a:spAutoFit/>
          </a:bodyPr>
          <a:lstStyle/>
          <a:p>
            <a:r>
              <a:rPr lang="es-ES" sz="1200" dirty="0" smtClean="0"/>
              <a:t>C1</a:t>
            </a:r>
            <a:endParaRPr lang="es-ES" sz="1200" dirty="0"/>
          </a:p>
        </p:txBody>
      </p:sp>
      <p:sp>
        <p:nvSpPr>
          <p:cNvPr id="27" name="CuadroTexto 26"/>
          <p:cNvSpPr txBox="1"/>
          <p:nvPr/>
        </p:nvSpPr>
        <p:spPr>
          <a:xfrm>
            <a:off x="6372200" y="3789040"/>
            <a:ext cx="364202" cy="276999"/>
          </a:xfrm>
          <a:prstGeom prst="rect">
            <a:avLst/>
          </a:prstGeom>
          <a:noFill/>
        </p:spPr>
        <p:txBody>
          <a:bodyPr wrap="none" rtlCol="0">
            <a:spAutoFit/>
          </a:bodyPr>
          <a:lstStyle/>
          <a:p>
            <a:r>
              <a:rPr lang="es-ES" sz="1200" dirty="0" smtClean="0"/>
              <a:t>C2</a:t>
            </a:r>
            <a:endParaRPr lang="es-ES" sz="1200" dirty="0"/>
          </a:p>
        </p:txBody>
      </p:sp>
      <p:sp>
        <p:nvSpPr>
          <p:cNvPr id="29" name="CuadroTexto 28"/>
          <p:cNvSpPr txBox="1"/>
          <p:nvPr/>
        </p:nvSpPr>
        <p:spPr>
          <a:xfrm>
            <a:off x="6372200" y="4232121"/>
            <a:ext cx="355160" cy="276999"/>
          </a:xfrm>
          <a:prstGeom prst="rect">
            <a:avLst/>
          </a:prstGeom>
          <a:noFill/>
        </p:spPr>
        <p:txBody>
          <a:bodyPr wrap="none" rtlCol="0">
            <a:spAutoFit/>
          </a:bodyPr>
          <a:lstStyle/>
          <a:p>
            <a:r>
              <a:rPr lang="es-ES" sz="1200" dirty="0" smtClean="0"/>
              <a:t>C3</a:t>
            </a:r>
            <a:endParaRPr lang="es-ES" sz="1200" dirty="0"/>
          </a:p>
        </p:txBody>
      </p:sp>
      <p:sp>
        <p:nvSpPr>
          <p:cNvPr id="30" name="CuadroTexto 29"/>
          <p:cNvSpPr txBox="1"/>
          <p:nvPr/>
        </p:nvSpPr>
        <p:spPr>
          <a:xfrm>
            <a:off x="7812360" y="3356992"/>
            <a:ext cx="836562" cy="276999"/>
          </a:xfrm>
          <a:prstGeom prst="rect">
            <a:avLst/>
          </a:prstGeom>
          <a:noFill/>
        </p:spPr>
        <p:txBody>
          <a:bodyPr wrap="none" rtlCol="0">
            <a:spAutoFit/>
          </a:bodyPr>
          <a:lstStyle/>
          <a:p>
            <a:r>
              <a:rPr lang="es-ES" sz="1200" dirty="0" smtClean="0"/>
              <a:t>1 - Simple</a:t>
            </a:r>
            <a:endParaRPr lang="es-ES" sz="1200" dirty="0"/>
          </a:p>
        </p:txBody>
      </p:sp>
      <p:sp>
        <p:nvSpPr>
          <p:cNvPr id="32" name="CuadroTexto 31"/>
          <p:cNvSpPr txBox="1"/>
          <p:nvPr/>
        </p:nvSpPr>
        <p:spPr>
          <a:xfrm>
            <a:off x="7812360" y="3789040"/>
            <a:ext cx="858228" cy="276999"/>
          </a:xfrm>
          <a:prstGeom prst="rect">
            <a:avLst/>
          </a:prstGeom>
          <a:noFill/>
        </p:spPr>
        <p:txBody>
          <a:bodyPr wrap="none" rtlCol="0">
            <a:spAutoFit/>
          </a:bodyPr>
          <a:lstStyle/>
          <a:p>
            <a:r>
              <a:rPr lang="es-ES" sz="1200" dirty="0" smtClean="0"/>
              <a:t>2 - Medio.</a:t>
            </a:r>
            <a:endParaRPr lang="es-ES" sz="1200" dirty="0"/>
          </a:p>
        </p:txBody>
      </p:sp>
      <p:sp>
        <p:nvSpPr>
          <p:cNvPr id="34" name="CuadroTexto 33"/>
          <p:cNvSpPr txBox="1"/>
          <p:nvPr/>
        </p:nvSpPr>
        <p:spPr>
          <a:xfrm>
            <a:off x="7812360" y="4232121"/>
            <a:ext cx="1031202" cy="276999"/>
          </a:xfrm>
          <a:prstGeom prst="rect">
            <a:avLst/>
          </a:prstGeom>
          <a:noFill/>
        </p:spPr>
        <p:txBody>
          <a:bodyPr wrap="none" rtlCol="0">
            <a:spAutoFit/>
          </a:bodyPr>
          <a:lstStyle/>
          <a:p>
            <a:r>
              <a:rPr lang="es-ES" sz="1200" dirty="0" smtClean="0"/>
              <a:t>3 - Complejo</a:t>
            </a:r>
            <a:endParaRPr lang="es-ES" sz="1200" dirty="0"/>
          </a:p>
        </p:txBody>
      </p:sp>
      <p:graphicFrame>
        <p:nvGraphicFramePr>
          <p:cNvPr id="35" name="Objeto 34"/>
          <p:cNvGraphicFramePr>
            <a:graphicFrameLocks noChangeAspect="1"/>
          </p:cNvGraphicFramePr>
          <p:nvPr>
            <p:extLst>
              <p:ext uri="{D42A27DB-BD31-4B8C-83A1-F6EECF244321}">
                <p14:modId xmlns:p14="http://schemas.microsoft.com/office/powerpoint/2010/main" val="777553941"/>
              </p:ext>
            </p:extLst>
          </p:nvPr>
        </p:nvGraphicFramePr>
        <p:xfrm>
          <a:off x="6372200" y="5373216"/>
          <a:ext cx="2171700" cy="660400"/>
        </p:xfrm>
        <a:graphic>
          <a:graphicData uri="http://schemas.openxmlformats.org/presentationml/2006/ole">
            <mc:AlternateContent xmlns:mc="http://schemas.openxmlformats.org/markup-compatibility/2006">
              <mc:Choice xmlns:v="urn:schemas-microsoft-com:vml" Requires="v">
                <p:oleObj spid="_x0000_s2078" name="EcuaciÛn" r:id="rId4" imgW="2171700" imgH="660400" progId="Equation.3">
                  <p:embed/>
                </p:oleObj>
              </mc:Choice>
              <mc:Fallback>
                <p:oleObj name="EcuaciÛn" r:id="rId4" imgW="2171700" imgH="660400" progId="Equation.3">
                  <p:embed/>
                  <p:pic>
                    <p:nvPicPr>
                      <p:cNvPr id="0" name=""/>
                      <p:cNvPicPr/>
                      <p:nvPr/>
                    </p:nvPicPr>
                    <p:blipFill>
                      <a:blip r:embed="rId5"/>
                      <a:stretch>
                        <a:fillRect/>
                      </a:stretch>
                    </p:blipFill>
                    <p:spPr>
                      <a:xfrm>
                        <a:off x="6372200" y="5373216"/>
                        <a:ext cx="2171700" cy="660400"/>
                      </a:xfrm>
                      <a:prstGeom prst="rect">
                        <a:avLst/>
                      </a:prstGeom>
                    </p:spPr>
                  </p:pic>
                </p:oleObj>
              </mc:Fallback>
            </mc:AlternateContent>
          </a:graphicData>
        </a:graphic>
      </p:graphicFrame>
      <p:sp>
        <p:nvSpPr>
          <p:cNvPr id="36" name="Marcador de fecha 35"/>
          <p:cNvSpPr>
            <a:spLocks noGrp="1"/>
          </p:cNvSpPr>
          <p:nvPr>
            <p:ph type="dt" sz="half" idx="10"/>
          </p:nvPr>
        </p:nvSpPr>
        <p:spPr/>
        <p:txBody>
          <a:bodyPr/>
          <a:lstStyle/>
          <a:p>
            <a:fld id="{7B649A23-88B0-3D43-B64D-5592701821F1}" type="datetime1">
              <a:rPr lang="es-AR" smtClean="0"/>
              <a:t>21/08/14</a:t>
            </a:fld>
            <a:endParaRPr lang="es-ES"/>
          </a:p>
        </p:txBody>
      </p:sp>
      <p:sp>
        <p:nvSpPr>
          <p:cNvPr id="37" name="Marcador de pie de página 36"/>
          <p:cNvSpPr>
            <a:spLocks noGrp="1"/>
          </p:cNvSpPr>
          <p:nvPr>
            <p:ph type="ftr" sz="quarter" idx="11"/>
          </p:nvPr>
        </p:nvSpPr>
        <p:spPr/>
        <p:txBody>
          <a:bodyPr/>
          <a:lstStyle/>
          <a:p>
            <a:r>
              <a:rPr lang="es-ES" smtClean="0"/>
              <a:t>Métricas de Software - Las bases de la medición</a:t>
            </a:r>
            <a:endParaRPr lang="es-ES"/>
          </a:p>
        </p:txBody>
      </p:sp>
      <p:sp>
        <p:nvSpPr>
          <p:cNvPr id="38" name="Marcador de número de diapositiva 37"/>
          <p:cNvSpPr>
            <a:spLocks noGrp="1"/>
          </p:cNvSpPr>
          <p:nvPr>
            <p:ph type="sldNum" sz="quarter" idx="12"/>
          </p:nvPr>
        </p:nvSpPr>
        <p:spPr/>
        <p:txBody>
          <a:bodyPr/>
          <a:lstStyle/>
          <a:p>
            <a:fld id="{132FADFE-3B8F-471C-ABF0-DBC7717ECBBC}" type="slidenum">
              <a:rPr lang="es-ES" smtClean="0"/>
              <a:pPr/>
              <a:t>36</a:t>
            </a:fld>
            <a:endParaRPr lang="es-ES"/>
          </a:p>
        </p:txBody>
      </p:sp>
    </p:spTree>
    <p:extLst>
      <p:ext uri="{BB962C8B-B14F-4D97-AF65-F5344CB8AC3E}">
        <p14:creationId xmlns:p14="http://schemas.microsoft.com/office/powerpoint/2010/main" val="2565212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Intervalo</a:t>
            </a:r>
            <a:endParaRPr lang="es-AR" dirty="0"/>
          </a:p>
        </p:txBody>
      </p:sp>
      <p:sp>
        <p:nvSpPr>
          <p:cNvPr id="3" name="2 Marcador de contenido"/>
          <p:cNvSpPr>
            <a:spLocks noGrp="1"/>
          </p:cNvSpPr>
          <p:nvPr>
            <p:ph idx="1"/>
          </p:nvPr>
        </p:nvSpPr>
        <p:spPr/>
        <p:txBody>
          <a:bodyPr>
            <a:normAutofit/>
          </a:bodyPr>
          <a:lstStyle/>
          <a:p>
            <a:r>
              <a:rPr lang="es-AR" dirty="0" smtClean="0"/>
              <a:t>La escala de intervalo lleva más información que las anteriores. Captura información sobre la dimensión de los intervalos que separan las clases, entonces podemos tener algún entendimiento del tamaño de los saltos de una clase a otra.</a:t>
            </a:r>
          </a:p>
          <a:p>
            <a:r>
              <a:rPr lang="es-AR" dirty="0" smtClean="0"/>
              <a:t>Propiedades:</a:t>
            </a:r>
          </a:p>
          <a:p>
            <a:pPr lvl="1"/>
            <a:r>
              <a:rPr lang="es-AR" dirty="0" smtClean="0"/>
              <a:t>Preserva el orden como la escala ordinal.</a:t>
            </a:r>
          </a:p>
          <a:p>
            <a:pPr lvl="1"/>
            <a:r>
              <a:rPr lang="es-AR" dirty="0" smtClean="0"/>
              <a:t>Preserva las diferencias pero no las tasas.</a:t>
            </a:r>
          </a:p>
          <a:p>
            <a:pPr lvl="1"/>
            <a:r>
              <a:rPr lang="es-AR" dirty="0" smtClean="0"/>
              <a:t>La suma y la resta son aceptables en la escala, pero no las multiplicación y división.</a:t>
            </a:r>
            <a:r>
              <a:rPr lang="es-AR" dirty="0"/>
              <a:t> </a:t>
            </a:r>
          </a:p>
        </p:txBody>
      </p:sp>
      <p:sp>
        <p:nvSpPr>
          <p:cNvPr id="4" name="Marcador de fecha 3"/>
          <p:cNvSpPr>
            <a:spLocks noGrp="1"/>
          </p:cNvSpPr>
          <p:nvPr>
            <p:ph type="dt" sz="half" idx="10"/>
          </p:nvPr>
        </p:nvSpPr>
        <p:spPr/>
        <p:txBody>
          <a:bodyPr/>
          <a:lstStyle/>
          <a:p>
            <a:fld id="{DC0DD17F-28C2-164F-8C63-5AE3665353DB}"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37</a:t>
            </a:fld>
            <a:endParaRPr lang="es-ES"/>
          </a:p>
        </p:txBody>
      </p:sp>
    </p:spTree>
    <p:extLst>
      <p:ext uri="{BB962C8B-B14F-4D97-AF65-F5344CB8AC3E}">
        <p14:creationId xmlns:p14="http://schemas.microsoft.com/office/powerpoint/2010/main" val="2974859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a:xfrm>
            <a:off x="457200" y="1935480"/>
            <a:ext cx="6203032" cy="4389120"/>
          </a:xfrm>
        </p:spPr>
        <p:txBody>
          <a:bodyPr>
            <a:normAutofit fontScale="92500"/>
          </a:bodyPr>
          <a:lstStyle/>
          <a:p>
            <a:r>
              <a:rPr lang="es-AR" dirty="0" smtClean="0"/>
              <a:t>M´= a M + b</a:t>
            </a:r>
          </a:p>
          <a:p>
            <a:r>
              <a:rPr lang="es-AR" dirty="0" smtClean="0"/>
              <a:t>Rangos de temperatura en Celsius y Fahrenheit</a:t>
            </a:r>
          </a:p>
          <a:p>
            <a:endParaRPr lang="es-AR" dirty="0"/>
          </a:p>
          <a:p>
            <a:r>
              <a:rPr lang="es-AR" dirty="0" smtClean="0"/>
              <a:t>Duración Proyecto</a:t>
            </a:r>
          </a:p>
          <a:p>
            <a:pPr lvl="1"/>
            <a:r>
              <a:rPr lang="es-AR" dirty="0" smtClean="0"/>
              <a:t>Requerimientos	    3 semanas</a:t>
            </a:r>
          </a:p>
          <a:p>
            <a:pPr lvl="1"/>
            <a:r>
              <a:rPr lang="es-AR" dirty="0" smtClean="0"/>
              <a:t>Diseño                      4 semanas</a:t>
            </a:r>
          </a:p>
          <a:p>
            <a:pPr lvl="1"/>
            <a:r>
              <a:rPr lang="es-AR" dirty="0" smtClean="0"/>
              <a:t>Codificación            4 semanas</a:t>
            </a:r>
          </a:p>
          <a:p>
            <a:pPr lvl="1"/>
            <a:r>
              <a:rPr lang="es-AR" dirty="0" err="1" smtClean="0"/>
              <a:t>Testing</a:t>
            </a:r>
            <a:r>
              <a:rPr lang="es-AR" dirty="0" smtClean="0"/>
              <a:t> empieza después de la codificación.</a:t>
            </a:r>
          </a:p>
          <a:p>
            <a:pPr lvl="1"/>
            <a:r>
              <a:rPr lang="es-AR" dirty="0" smtClean="0"/>
              <a:t>Cuando? Después de 11 semanas</a:t>
            </a:r>
            <a:endParaRPr lang="es-AR" dirty="0"/>
          </a:p>
        </p:txBody>
      </p:sp>
      <p:sp>
        <p:nvSpPr>
          <p:cNvPr id="4" name="3 Rectángulo"/>
          <p:cNvSpPr/>
          <p:nvPr/>
        </p:nvSpPr>
        <p:spPr>
          <a:xfrm>
            <a:off x="6012160" y="1592796"/>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Entidad</a:t>
            </a:r>
            <a:endParaRPr lang="es-AR" dirty="0"/>
          </a:p>
        </p:txBody>
      </p:sp>
      <p:sp>
        <p:nvSpPr>
          <p:cNvPr id="5" name="4 Hexágono"/>
          <p:cNvSpPr/>
          <p:nvPr/>
        </p:nvSpPr>
        <p:spPr>
          <a:xfrm>
            <a:off x="7668344" y="1484784"/>
            <a:ext cx="1029150" cy="79208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Attr</a:t>
            </a:r>
            <a:r>
              <a:rPr lang="es-AR" dirty="0" smtClean="0"/>
              <a:t>.</a:t>
            </a:r>
            <a:endParaRPr lang="es-AR" dirty="0"/>
          </a:p>
        </p:txBody>
      </p:sp>
      <p:cxnSp>
        <p:nvCxnSpPr>
          <p:cNvPr id="6" name="5 Conector recto"/>
          <p:cNvCxnSpPr>
            <a:stCxn id="4" idx="3"/>
            <a:endCxn id="5" idx="3"/>
          </p:cNvCxnSpPr>
          <p:nvPr/>
        </p:nvCxnSpPr>
        <p:spPr>
          <a:xfrm>
            <a:off x="7092280" y="188082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7380312" y="3212976"/>
            <a:ext cx="0" cy="144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7236296" y="350100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7236296" y="3789040"/>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7236296" y="4149080"/>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7236296" y="4509120"/>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Flecha abajo"/>
          <p:cNvSpPr/>
          <p:nvPr/>
        </p:nvSpPr>
        <p:spPr>
          <a:xfrm>
            <a:off x="7164288" y="4869160"/>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3 Rectángulo"/>
          <p:cNvSpPr/>
          <p:nvPr/>
        </p:nvSpPr>
        <p:spPr>
          <a:xfrm>
            <a:off x="6012160" y="2456892"/>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Fase</a:t>
            </a:r>
            <a:endParaRPr lang="es-AR" dirty="0"/>
          </a:p>
        </p:txBody>
      </p:sp>
      <p:sp>
        <p:nvSpPr>
          <p:cNvPr id="16" name="4 Hexágono"/>
          <p:cNvSpPr/>
          <p:nvPr/>
        </p:nvSpPr>
        <p:spPr>
          <a:xfrm>
            <a:off x="7668344" y="2348880"/>
            <a:ext cx="1152128" cy="79208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DiaInicio</a:t>
            </a:r>
            <a:endParaRPr lang="es-AR" sz="1200" dirty="0"/>
          </a:p>
        </p:txBody>
      </p:sp>
      <p:cxnSp>
        <p:nvCxnSpPr>
          <p:cNvPr id="17" name="5 Conector recto"/>
          <p:cNvCxnSpPr>
            <a:stCxn id="15" idx="3"/>
            <a:endCxn id="16" idx="3"/>
          </p:cNvCxnSpPr>
          <p:nvPr/>
        </p:nvCxnSpPr>
        <p:spPr>
          <a:xfrm>
            <a:off x="7092280" y="2744924"/>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6588224" y="3296017"/>
            <a:ext cx="671979" cy="276999"/>
          </a:xfrm>
          <a:prstGeom prst="rect">
            <a:avLst/>
          </a:prstGeom>
          <a:noFill/>
        </p:spPr>
        <p:txBody>
          <a:bodyPr wrap="none" rtlCol="0">
            <a:spAutoFit/>
          </a:bodyPr>
          <a:lstStyle/>
          <a:p>
            <a:r>
              <a:rPr lang="es-ES" sz="1200" dirty="0" smtClean="0"/>
              <a:t>F1 -</a:t>
            </a:r>
            <a:r>
              <a:rPr lang="es-ES" sz="1200" dirty="0" err="1" smtClean="0"/>
              <a:t>Req</a:t>
            </a:r>
            <a:endParaRPr lang="es-ES" sz="1200" dirty="0"/>
          </a:p>
        </p:txBody>
      </p:sp>
      <p:sp>
        <p:nvSpPr>
          <p:cNvPr id="20" name="CuadroTexto 19"/>
          <p:cNvSpPr txBox="1"/>
          <p:nvPr/>
        </p:nvSpPr>
        <p:spPr>
          <a:xfrm>
            <a:off x="6538669" y="3656057"/>
            <a:ext cx="697627" cy="276999"/>
          </a:xfrm>
          <a:prstGeom prst="rect">
            <a:avLst/>
          </a:prstGeom>
          <a:noFill/>
        </p:spPr>
        <p:txBody>
          <a:bodyPr wrap="none" rtlCol="0">
            <a:spAutoFit/>
          </a:bodyPr>
          <a:lstStyle/>
          <a:p>
            <a:r>
              <a:rPr lang="es-ES" sz="1200" dirty="0" smtClean="0"/>
              <a:t>F2 - </a:t>
            </a:r>
            <a:r>
              <a:rPr lang="es-ES" sz="1200" dirty="0" err="1" smtClean="0"/>
              <a:t>Dis</a:t>
            </a:r>
            <a:endParaRPr lang="es-ES" sz="1200" dirty="0"/>
          </a:p>
        </p:txBody>
      </p:sp>
      <p:sp>
        <p:nvSpPr>
          <p:cNvPr id="21" name="CuadroTexto 20"/>
          <p:cNvSpPr txBox="1"/>
          <p:nvPr/>
        </p:nvSpPr>
        <p:spPr>
          <a:xfrm>
            <a:off x="6516216" y="4005064"/>
            <a:ext cx="748923" cy="276999"/>
          </a:xfrm>
          <a:prstGeom prst="rect">
            <a:avLst/>
          </a:prstGeom>
          <a:noFill/>
        </p:spPr>
        <p:txBody>
          <a:bodyPr wrap="none" rtlCol="0">
            <a:spAutoFit/>
          </a:bodyPr>
          <a:lstStyle/>
          <a:p>
            <a:r>
              <a:rPr lang="es-ES" sz="1200" dirty="0" smtClean="0"/>
              <a:t>F3 - </a:t>
            </a:r>
            <a:r>
              <a:rPr lang="es-ES" sz="1200" dirty="0" err="1" smtClean="0"/>
              <a:t>Cod</a:t>
            </a:r>
            <a:endParaRPr lang="es-ES" sz="1200" dirty="0"/>
          </a:p>
        </p:txBody>
      </p:sp>
      <p:sp>
        <p:nvSpPr>
          <p:cNvPr id="22" name="CuadroTexto 21"/>
          <p:cNvSpPr txBox="1"/>
          <p:nvPr/>
        </p:nvSpPr>
        <p:spPr>
          <a:xfrm>
            <a:off x="6516216" y="4376137"/>
            <a:ext cx="692843" cy="276999"/>
          </a:xfrm>
          <a:prstGeom prst="rect">
            <a:avLst/>
          </a:prstGeom>
          <a:noFill/>
        </p:spPr>
        <p:txBody>
          <a:bodyPr wrap="none" rtlCol="0">
            <a:spAutoFit/>
          </a:bodyPr>
          <a:lstStyle/>
          <a:p>
            <a:r>
              <a:rPr lang="es-ES" sz="1200" dirty="0" smtClean="0"/>
              <a:t>F4 - </a:t>
            </a:r>
            <a:r>
              <a:rPr lang="es-ES" sz="1200" dirty="0" err="1" smtClean="0"/>
              <a:t>Tst</a:t>
            </a:r>
            <a:endParaRPr lang="es-ES" sz="1200" dirty="0"/>
          </a:p>
        </p:txBody>
      </p:sp>
      <p:sp>
        <p:nvSpPr>
          <p:cNvPr id="23" name="CuadroTexto 22"/>
          <p:cNvSpPr txBox="1"/>
          <p:nvPr/>
        </p:nvSpPr>
        <p:spPr>
          <a:xfrm>
            <a:off x="7812360" y="3284984"/>
            <a:ext cx="618504" cy="276999"/>
          </a:xfrm>
          <a:prstGeom prst="rect">
            <a:avLst/>
          </a:prstGeom>
          <a:noFill/>
        </p:spPr>
        <p:txBody>
          <a:bodyPr wrap="none" rtlCol="0">
            <a:spAutoFit/>
          </a:bodyPr>
          <a:lstStyle/>
          <a:p>
            <a:r>
              <a:rPr lang="es-ES" sz="1200" dirty="0" smtClean="0"/>
              <a:t>10 - 20</a:t>
            </a:r>
            <a:endParaRPr lang="es-ES" sz="1200" dirty="0"/>
          </a:p>
        </p:txBody>
      </p:sp>
      <p:sp>
        <p:nvSpPr>
          <p:cNvPr id="24" name="CuadroTexto 23"/>
          <p:cNvSpPr txBox="1"/>
          <p:nvPr/>
        </p:nvSpPr>
        <p:spPr>
          <a:xfrm>
            <a:off x="7783068" y="3584049"/>
            <a:ext cx="677364" cy="276999"/>
          </a:xfrm>
          <a:prstGeom prst="rect">
            <a:avLst/>
          </a:prstGeom>
          <a:noFill/>
        </p:spPr>
        <p:txBody>
          <a:bodyPr wrap="none" rtlCol="0">
            <a:spAutoFit/>
          </a:bodyPr>
          <a:lstStyle/>
          <a:p>
            <a:r>
              <a:rPr lang="es-ES" sz="1200" dirty="0"/>
              <a:t> </a:t>
            </a:r>
            <a:r>
              <a:rPr lang="es-ES" sz="1200" dirty="0" smtClean="0"/>
              <a:t>50 - 80</a:t>
            </a:r>
            <a:endParaRPr lang="es-ES" sz="1200" dirty="0"/>
          </a:p>
        </p:txBody>
      </p:sp>
      <p:sp>
        <p:nvSpPr>
          <p:cNvPr id="25" name="CuadroTexto 24"/>
          <p:cNvSpPr txBox="1"/>
          <p:nvPr/>
        </p:nvSpPr>
        <p:spPr>
          <a:xfrm>
            <a:off x="7812360" y="3944089"/>
            <a:ext cx="653695" cy="276999"/>
          </a:xfrm>
          <a:prstGeom prst="rect">
            <a:avLst/>
          </a:prstGeom>
          <a:noFill/>
        </p:spPr>
        <p:txBody>
          <a:bodyPr wrap="none" rtlCol="0">
            <a:spAutoFit/>
          </a:bodyPr>
          <a:lstStyle/>
          <a:p>
            <a:r>
              <a:rPr lang="es-ES" sz="1200" dirty="0" smtClean="0"/>
              <a:t>70 - 110</a:t>
            </a:r>
            <a:endParaRPr lang="es-ES" sz="1200" dirty="0"/>
          </a:p>
        </p:txBody>
      </p:sp>
      <p:sp>
        <p:nvSpPr>
          <p:cNvPr id="26" name="CuadroTexto 25"/>
          <p:cNvSpPr txBox="1"/>
          <p:nvPr/>
        </p:nvSpPr>
        <p:spPr>
          <a:xfrm>
            <a:off x="7812360" y="4304129"/>
            <a:ext cx="689762" cy="276999"/>
          </a:xfrm>
          <a:prstGeom prst="rect">
            <a:avLst/>
          </a:prstGeom>
          <a:noFill/>
        </p:spPr>
        <p:txBody>
          <a:bodyPr wrap="none" rtlCol="0">
            <a:spAutoFit/>
          </a:bodyPr>
          <a:lstStyle/>
          <a:p>
            <a:r>
              <a:rPr lang="es-ES" sz="1200" dirty="0" smtClean="0"/>
              <a:t>90 - 120</a:t>
            </a:r>
            <a:endParaRPr lang="es-ES" sz="1200" dirty="0"/>
          </a:p>
        </p:txBody>
      </p:sp>
      <p:graphicFrame>
        <p:nvGraphicFramePr>
          <p:cNvPr id="27" name="Objeto 26"/>
          <p:cNvGraphicFramePr>
            <a:graphicFrameLocks noChangeAspect="1"/>
          </p:cNvGraphicFramePr>
          <p:nvPr>
            <p:extLst>
              <p:ext uri="{D42A27DB-BD31-4B8C-83A1-F6EECF244321}">
                <p14:modId xmlns:p14="http://schemas.microsoft.com/office/powerpoint/2010/main" val="642925043"/>
              </p:ext>
            </p:extLst>
          </p:nvPr>
        </p:nvGraphicFramePr>
        <p:xfrm>
          <a:off x="6516216" y="5589240"/>
          <a:ext cx="1917700" cy="660400"/>
        </p:xfrm>
        <a:graphic>
          <a:graphicData uri="http://schemas.openxmlformats.org/presentationml/2006/ole">
            <mc:AlternateContent xmlns:mc="http://schemas.openxmlformats.org/markup-compatibility/2006">
              <mc:Choice xmlns:v="urn:schemas-microsoft-com:vml" Requires="v">
                <p:oleObj spid="_x0000_s3104" name="EcuaciÛn" r:id="rId4" imgW="1917700" imgH="660400" progId="Equation.3">
                  <p:embed/>
                </p:oleObj>
              </mc:Choice>
              <mc:Fallback>
                <p:oleObj name="EcuaciÛn" r:id="rId4" imgW="1917700" imgH="660400" progId="Equation.3">
                  <p:embed/>
                  <p:pic>
                    <p:nvPicPr>
                      <p:cNvPr id="0" name=""/>
                      <p:cNvPicPr/>
                      <p:nvPr/>
                    </p:nvPicPr>
                    <p:blipFill>
                      <a:blip r:embed="rId5"/>
                      <a:stretch>
                        <a:fillRect/>
                      </a:stretch>
                    </p:blipFill>
                    <p:spPr>
                      <a:xfrm>
                        <a:off x="6516216" y="5589240"/>
                        <a:ext cx="1917700" cy="660400"/>
                      </a:xfrm>
                      <a:prstGeom prst="rect">
                        <a:avLst/>
                      </a:prstGeom>
                    </p:spPr>
                  </p:pic>
                </p:oleObj>
              </mc:Fallback>
            </mc:AlternateContent>
          </a:graphicData>
        </a:graphic>
      </p:graphicFrame>
      <p:sp>
        <p:nvSpPr>
          <p:cNvPr id="28" name="Marcador de fecha 27"/>
          <p:cNvSpPr>
            <a:spLocks noGrp="1"/>
          </p:cNvSpPr>
          <p:nvPr>
            <p:ph type="dt" sz="half" idx="10"/>
          </p:nvPr>
        </p:nvSpPr>
        <p:spPr/>
        <p:txBody>
          <a:bodyPr/>
          <a:lstStyle/>
          <a:p>
            <a:fld id="{17F94C25-A195-2F4D-8579-2CF2A1736DD5}" type="datetime1">
              <a:rPr lang="es-AR" smtClean="0"/>
              <a:t>21/08/14</a:t>
            </a:fld>
            <a:endParaRPr lang="es-ES"/>
          </a:p>
        </p:txBody>
      </p:sp>
      <p:sp>
        <p:nvSpPr>
          <p:cNvPr id="29" name="Marcador de pie de página 28"/>
          <p:cNvSpPr>
            <a:spLocks noGrp="1"/>
          </p:cNvSpPr>
          <p:nvPr>
            <p:ph type="ftr" sz="quarter" idx="11"/>
          </p:nvPr>
        </p:nvSpPr>
        <p:spPr/>
        <p:txBody>
          <a:bodyPr/>
          <a:lstStyle/>
          <a:p>
            <a:r>
              <a:rPr lang="es-ES" smtClean="0"/>
              <a:t>Métricas de Software - Las bases de la medición</a:t>
            </a:r>
            <a:endParaRPr lang="es-ES"/>
          </a:p>
        </p:txBody>
      </p:sp>
      <p:sp>
        <p:nvSpPr>
          <p:cNvPr id="30" name="Marcador de número de diapositiva 29"/>
          <p:cNvSpPr>
            <a:spLocks noGrp="1"/>
          </p:cNvSpPr>
          <p:nvPr>
            <p:ph type="sldNum" sz="quarter" idx="12"/>
          </p:nvPr>
        </p:nvSpPr>
        <p:spPr/>
        <p:txBody>
          <a:bodyPr/>
          <a:lstStyle/>
          <a:p>
            <a:fld id="{132FADFE-3B8F-471C-ABF0-DBC7717ECBBC}" type="slidenum">
              <a:rPr lang="es-ES" smtClean="0"/>
              <a:pPr/>
              <a:t>38</a:t>
            </a:fld>
            <a:endParaRPr lang="es-ES"/>
          </a:p>
        </p:txBody>
      </p:sp>
    </p:spTree>
    <p:extLst>
      <p:ext uri="{BB962C8B-B14F-4D97-AF65-F5344CB8AC3E}">
        <p14:creationId xmlns:p14="http://schemas.microsoft.com/office/powerpoint/2010/main" val="113546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Proporcional</a:t>
            </a:r>
            <a:endParaRPr lang="es-AR" dirty="0"/>
          </a:p>
        </p:txBody>
      </p:sp>
      <p:sp>
        <p:nvSpPr>
          <p:cNvPr id="3" name="2 Marcador de contenido"/>
          <p:cNvSpPr>
            <a:spLocks noGrp="1"/>
          </p:cNvSpPr>
          <p:nvPr>
            <p:ph idx="1"/>
          </p:nvPr>
        </p:nvSpPr>
        <p:spPr/>
        <p:txBody>
          <a:bodyPr>
            <a:normAutofit fontScale="85000" lnSpcReduction="10000"/>
          </a:bodyPr>
          <a:lstStyle/>
          <a:p>
            <a:r>
              <a:rPr lang="es-AR" dirty="0" smtClean="0"/>
              <a:t>Algunas veces nos gustaría se capaz de decir un proyecto dura dos vez más que otro, o que un tal equipo es un tanto porciento más que otro. Esto necesita de una escala proporcional, la que es la escala de medición más útil y más común en la ciencia.</a:t>
            </a:r>
          </a:p>
          <a:p>
            <a:r>
              <a:rPr lang="es-AR" dirty="0" smtClean="0"/>
              <a:t>Propiedades:</a:t>
            </a:r>
          </a:p>
          <a:p>
            <a:pPr lvl="1"/>
            <a:r>
              <a:rPr lang="es-AR" dirty="0" smtClean="0"/>
              <a:t>Este es un mapeo de medición que preserva </a:t>
            </a:r>
            <a:r>
              <a:rPr lang="es-AR" b="1" dirty="0" smtClean="0">
                <a:solidFill>
                  <a:srgbClr val="0076A3"/>
                </a:solidFill>
              </a:rPr>
              <a:t>el orden, el tamaño de lo intervalos entre las entidades y las proporciones </a:t>
            </a:r>
            <a:r>
              <a:rPr lang="es-AR" dirty="0" smtClean="0"/>
              <a:t>entre las entidades.</a:t>
            </a:r>
          </a:p>
          <a:p>
            <a:pPr lvl="1"/>
            <a:r>
              <a:rPr lang="es-AR" dirty="0" smtClean="0"/>
              <a:t>Existe un elemento cero, que es la ausencia total de atributos.</a:t>
            </a:r>
          </a:p>
          <a:p>
            <a:pPr lvl="1"/>
            <a:r>
              <a:rPr lang="es-AR" dirty="0" smtClean="0"/>
              <a:t>El mapeo de la medición debe comenzar en cero e incrementarse en intervalos iguales, conocida como unidades.</a:t>
            </a:r>
          </a:p>
          <a:p>
            <a:pPr lvl="1"/>
            <a:r>
              <a:rPr lang="es-AR" dirty="0" smtClean="0"/>
              <a:t>Toda la aritmética puede ser aplicada a las clases en el rango del mapeo.</a:t>
            </a:r>
            <a:endParaRPr lang="es-AR" dirty="0"/>
          </a:p>
        </p:txBody>
      </p:sp>
      <p:sp>
        <p:nvSpPr>
          <p:cNvPr id="4" name="Marcador de fecha 3"/>
          <p:cNvSpPr>
            <a:spLocks noGrp="1"/>
          </p:cNvSpPr>
          <p:nvPr>
            <p:ph type="dt" sz="half" idx="10"/>
          </p:nvPr>
        </p:nvSpPr>
        <p:spPr/>
        <p:txBody>
          <a:bodyPr/>
          <a:lstStyle/>
          <a:p>
            <a:fld id="{749E4623-EC10-5F48-9E3F-A8C0FF9D4CF1}"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39</a:t>
            </a:fld>
            <a:endParaRPr lang="es-ES"/>
          </a:p>
        </p:txBody>
      </p:sp>
    </p:spTree>
    <p:extLst>
      <p:ext uri="{BB962C8B-B14F-4D97-AF65-F5344CB8AC3E}">
        <p14:creationId xmlns:p14="http://schemas.microsoft.com/office/powerpoint/2010/main" val="192048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2348880"/>
            <a:ext cx="2540893" cy="254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AR" dirty="0" smtClean="0"/>
              <a:t>Sistema de Medición</a:t>
            </a:r>
            <a:endParaRPr lang="es-AR" dirty="0"/>
          </a:p>
        </p:txBody>
      </p:sp>
      <p:sp>
        <p:nvSpPr>
          <p:cNvPr id="3" name="2 Marcador de contenido"/>
          <p:cNvSpPr>
            <a:spLocks noGrp="1"/>
          </p:cNvSpPr>
          <p:nvPr>
            <p:ph idx="1"/>
          </p:nvPr>
        </p:nvSpPr>
        <p:spPr>
          <a:xfrm>
            <a:off x="457200" y="1935480"/>
            <a:ext cx="5915000" cy="4389120"/>
          </a:xfrm>
        </p:spPr>
        <p:txBody>
          <a:bodyPr>
            <a:normAutofit fontScale="92500" lnSpcReduction="20000"/>
          </a:bodyPr>
          <a:lstStyle/>
          <a:p>
            <a:r>
              <a:rPr lang="es-AR" dirty="0" smtClean="0"/>
              <a:t>Componentes del sistema:</a:t>
            </a:r>
          </a:p>
          <a:p>
            <a:pPr marL="393192" lvl="1" indent="0" algn="ctr">
              <a:buNone/>
            </a:pPr>
            <a:r>
              <a:rPr lang="es-AR" i="1" dirty="0" smtClean="0"/>
              <a:t>M = &lt; atributo, escala, unidad &gt;</a:t>
            </a:r>
          </a:p>
          <a:p>
            <a:pPr lvl="1"/>
            <a:r>
              <a:rPr lang="es-AR" dirty="0" smtClean="0">
                <a:solidFill>
                  <a:schemeClr val="accent2">
                    <a:lumMod val="75000"/>
                  </a:schemeClr>
                </a:solidFill>
              </a:rPr>
              <a:t>Atributo</a:t>
            </a:r>
            <a:r>
              <a:rPr lang="es-AR" dirty="0" smtClean="0"/>
              <a:t> es lo que está siendo medido (ej. Tamaño del código).</a:t>
            </a:r>
          </a:p>
          <a:p>
            <a:pPr lvl="1"/>
            <a:r>
              <a:rPr lang="es-AR" dirty="0" smtClean="0">
                <a:solidFill>
                  <a:srgbClr val="0076A3"/>
                </a:solidFill>
              </a:rPr>
              <a:t>Escala</a:t>
            </a:r>
            <a:r>
              <a:rPr lang="es-AR" dirty="0" smtClean="0"/>
              <a:t> es el estándar y el alcance de la medición (ej, nominal, ordinal, etc.).</a:t>
            </a:r>
          </a:p>
          <a:p>
            <a:pPr lvl="1"/>
            <a:r>
              <a:rPr lang="es-AR" dirty="0" smtClean="0">
                <a:solidFill>
                  <a:srgbClr val="0076A3"/>
                </a:solidFill>
              </a:rPr>
              <a:t>Unidad</a:t>
            </a:r>
            <a:r>
              <a:rPr lang="es-AR" dirty="0" smtClean="0"/>
              <a:t> es el significado físico de la escala (ej, numero positivo, símbolo).</a:t>
            </a:r>
          </a:p>
          <a:p>
            <a:pPr lvl="1"/>
            <a:endParaRPr lang="es-AR" dirty="0" smtClean="0"/>
          </a:p>
          <a:p>
            <a:r>
              <a:rPr lang="es-AR" dirty="0" smtClean="0"/>
              <a:t>Determinar el valor un atributo de una entidad.</a:t>
            </a:r>
          </a:p>
          <a:p>
            <a:r>
              <a:rPr lang="es-AR" dirty="0" smtClean="0"/>
              <a:t>Determinar la clase de entidades relacionadas con la medición.</a:t>
            </a:r>
            <a:endParaRPr lang="es-AR" dirty="0"/>
          </a:p>
        </p:txBody>
      </p:sp>
      <p:sp>
        <p:nvSpPr>
          <p:cNvPr id="4" name="Marcador de fecha 3"/>
          <p:cNvSpPr>
            <a:spLocks noGrp="1"/>
          </p:cNvSpPr>
          <p:nvPr>
            <p:ph type="dt" sz="half" idx="10"/>
          </p:nvPr>
        </p:nvSpPr>
        <p:spPr/>
        <p:txBody>
          <a:bodyPr/>
          <a:lstStyle/>
          <a:p>
            <a:fld id="{C53FC245-C68E-2640-AD51-2D2D2DE8733E}"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4</a:t>
            </a:fld>
            <a:endParaRPr lang="es-ES"/>
          </a:p>
        </p:txBody>
      </p:sp>
    </p:spTree>
    <p:extLst>
      <p:ext uri="{BB962C8B-B14F-4D97-AF65-F5344CB8AC3E}">
        <p14:creationId xmlns:p14="http://schemas.microsoft.com/office/powerpoint/2010/main" val="348090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a:xfrm>
            <a:off x="457200" y="1920200"/>
            <a:ext cx="5698976" cy="4389120"/>
          </a:xfrm>
        </p:spPr>
        <p:txBody>
          <a:bodyPr/>
          <a:lstStyle/>
          <a:p>
            <a:r>
              <a:rPr lang="es-AR" dirty="0" smtClean="0"/>
              <a:t>Mediciones de longitud, distancia, etc. Preserva M’ = </a:t>
            </a:r>
            <a:r>
              <a:rPr lang="es-AR" dirty="0" err="1" smtClean="0"/>
              <a:t>aM</a:t>
            </a:r>
            <a:r>
              <a:rPr lang="es-AR" dirty="0" smtClean="0"/>
              <a:t>.</a:t>
            </a:r>
          </a:p>
          <a:p>
            <a:endParaRPr lang="es-AR" dirty="0"/>
          </a:p>
          <a:p>
            <a:r>
              <a:rPr lang="es-AR" dirty="0" smtClean="0"/>
              <a:t>Medición del tiempo de ejecución de un programa.</a:t>
            </a:r>
            <a:endParaRPr lang="es-AR" dirty="0"/>
          </a:p>
        </p:txBody>
      </p:sp>
      <p:sp>
        <p:nvSpPr>
          <p:cNvPr id="4" name="3 Rectángulo"/>
          <p:cNvSpPr/>
          <p:nvPr/>
        </p:nvSpPr>
        <p:spPr>
          <a:xfrm>
            <a:off x="6012160" y="1644529"/>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Entidad</a:t>
            </a:r>
            <a:endParaRPr lang="es-AR" dirty="0"/>
          </a:p>
        </p:txBody>
      </p:sp>
      <p:sp>
        <p:nvSpPr>
          <p:cNvPr id="5" name="4 Hexágono"/>
          <p:cNvSpPr/>
          <p:nvPr/>
        </p:nvSpPr>
        <p:spPr>
          <a:xfrm>
            <a:off x="7668344" y="1536517"/>
            <a:ext cx="1029150" cy="79208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Attr</a:t>
            </a:r>
            <a:r>
              <a:rPr lang="es-AR" dirty="0" smtClean="0"/>
              <a:t>.</a:t>
            </a:r>
            <a:endParaRPr lang="es-AR" dirty="0"/>
          </a:p>
        </p:txBody>
      </p:sp>
      <p:cxnSp>
        <p:nvCxnSpPr>
          <p:cNvPr id="6" name="5 Conector recto"/>
          <p:cNvCxnSpPr>
            <a:stCxn id="4" idx="3"/>
            <a:endCxn id="5" idx="3"/>
          </p:cNvCxnSpPr>
          <p:nvPr/>
        </p:nvCxnSpPr>
        <p:spPr>
          <a:xfrm>
            <a:off x="7092280" y="1932561"/>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7380312" y="3212976"/>
            <a:ext cx="0" cy="144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7236296" y="3429000"/>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7236296" y="3645024"/>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7236296" y="386104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7236296" y="4077072"/>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7236296" y="429309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7236296" y="4509120"/>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Flecha abajo"/>
          <p:cNvSpPr/>
          <p:nvPr/>
        </p:nvSpPr>
        <p:spPr>
          <a:xfrm>
            <a:off x="7092280" y="4869160"/>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3 Rectángulo"/>
          <p:cNvSpPr/>
          <p:nvPr/>
        </p:nvSpPr>
        <p:spPr>
          <a:xfrm>
            <a:off x="6012160" y="2600908"/>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Prog</a:t>
            </a:r>
            <a:endParaRPr lang="es-AR" dirty="0"/>
          </a:p>
        </p:txBody>
      </p:sp>
      <p:sp>
        <p:nvSpPr>
          <p:cNvPr id="17" name="4 Hexágono"/>
          <p:cNvSpPr/>
          <p:nvPr/>
        </p:nvSpPr>
        <p:spPr>
          <a:xfrm>
            <a:off x="7668344" y="2492896"/>
            <a:ext cx="1029150" cy="79208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Tiempo Ejec.</a:t>
            </a:r>
            <a:endParaRPr lang="es-AR" sz="1200" dirty="0"/>
          </a:p>
        </p:txBody>
      </p:sp>
      <p:cxnSp>
        <p:nvCxnSpPr>
          <p:cNvPr id="18" name="5 Conector recto"/>
          <p:cNvCxnSpPr>
            <a:stCxn id="16" idx="3"/>
            <a:endCxn id="17" idx="3"/>
          </p:cNvCxnSpPr>
          <p:nvPr/>
        </p:nvCxnSpPr>
        <p:spPr>
          <a:xfrm>
            <a:off x="7092280" y="2888940"/>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6660232" y="3284984"/>
            <a:ext cx="505592" cy="276999"/>
          </a:xfrm>
          <a:prstGeom prst="rect">
            <a:avLst/>
          </a:prstGeom>
          <a:noFill/>
        </p:spPr>
        <p:txBody>
          <a:bodyPr wrap="none" rtlCol="0">
            <a:spAutoFit/>
          </a:bodyPr>
          <a:lstStyle/>
          <a:p>
            <a:r>
              <a:rPr lang="es-ES" sz="1200" dirty="0" smtClean="0"/>
              <a:t>P- E1</a:t>
            </a:r>
            <a:endParaRPr lang="es-ES" sz="1200" dirty="0"/>
          </a:p>
        </p:txBody>
      </p:sp>
      <p:sp>
        <p:nvSpPr>
          <p:cNvPr id="28" name="CuadroTexto 27"/>
          <p:cNvSpPr txBox="1"/>
          <p:nvPr/>
        </p:nvSpPr>
        <p:spPr>
          <a:xfrm>
            <a:off x="6658696" y="3448417"/>
            <a:ext cx="531967" cy="276999"/>
          </a:xfrm>
          <a:prstGeom prst="rect">
            <a:avLst/>
          </a:prstGeom>
          <a:noFill/>
        </p:spPr>
        <p:txBody>
          <a:bodyPr wrap="none" rtlCol="0">
            <a:spAutoFit/>
          </a:bodyPr>
          <a:lstStyle/>
          <a:p>
            <a:r>
              <a:rPr lang="es-ES" sz="1200" dirty="0" smtClean="0"/>
              <a:t>P- E2</a:t>
            </a:r>
            <a:endParaRPr lang="es-ES" sz="1200" dirty="0"/>
          </a:p>
        </p:txBody>
      </p:sp>
      <p:sp>
        <p:nvSpPr>
          <p:cNvPr id="29" name="CuadroTexto 28"/>
          <p:cNvSpPr txBox="1"/>
          <p:nvPr/>
        </p:nvSpPr>
        <p:spPr>
          <a:xfrm>
            <a:off x="6660232" y="3645024"/>
            <a:ext cx="527684" cy="276999"/>
          </a:xfrm>
          <a:prstGeom prst="rect">
            <a:avLst/>
          </a:prstGeom>
          <a:noFill/>
        </p:spPr>
        <p:txBody>
          <a:bodyPr wrap="none" rtlCol="0">
            <a:spAutoFit/>
          </a:bodyPr>
          <a:lstStyle/>
          <a:p>
            <a:r>
              <a:rPr lang="es-ES" sz="1200" dirty="0" smtClean="0"/>
              <a:t>P- E3</a:t>
            </a:r>
            <a:endParaRPr lang="es-ES" sz="1200" dirty="0"/>
          </a:p>
        </p:txBody>
      </p:sp>
      <p:sp>
        <p:nvSpPr>
          <p:cNvPr id="30" name="CuadroTexto 29"/>
          <p:cNvSpPr txBox="1"/>
          <p:nvPr/>
        </p:nvSpPr>
        <p:spPr>
          <a:xfrm>
            <a:off x="6660232" y="3861048"/>
            <a:ext cx="543739" cy="276999"/>
          </a:xfrm>
          <a:prstGeom prst="rect">
            <a:avLst/>
          </a:prstGeom>
          <a:noFill/>
        </p:spPr>
        <p:txBody>
          <a:bodyPr wrap="none" rtlCol="0">
            <a:spAutoFit/>
          </a:bodyPr>
          <a:lstStyle/>
          <a:p>
            <a:r>
              <a:rPr lang="es-ES" sz="1200" dirty="0" smtClean="0"/>
              <a:t>P- E4</a:t>
            </a:r>
            <a:endParaRPr lang="es-ES" sz="1200" dirty="0"/>
          </a:p>
        </p:txBody>
      </p:sp>
      <p:sp>
        <p:nvSpPr>
          <p:cNvPr id="31" name="CuadroTexto 30"/>
          <p:cNvSpPr txBox="1"/>
          <p:nvPr/>
        </p:nvSpPr>
        <p:spPr>
          <a:xfrm>
            <a:off x="6660232" y="4160113"/>
            <a:ext cx="530614" cy="276999"/>
          </a:xfrm>
          <a:prstGeom prst="rect">
            <a:avLst/>
          </a:prstGeom>
          <a:noFill/>
        </p:spPr>
        <p:txBody>
          <a:bodyPr wrap="none" rtlCol="0">
            <a:spAutoFit/>
          </a:bodyPr>
          <a:lstStyle/>
          <a:p>
            <a:r>
              <a:rPr lang="es-ES" sz="1200" dirty="0" smtClean="0"/>
              <a:t>P- E5</a:t>
            </a:r>
            <a:endParaRPr lang="es-ES" sz="1200" dirty="0"/>
          </a:p>
        </p:txBody>
      </p:sp>
      <p:sp>
        <p:nvSpPr>
          <p:cNvPr id="32" name="CuadroTexto 31"/>
          <p:cNvSpPr txBox="1"/>
          <p:nvPr/>
        </p:nvSpPr>
        <p:spPr>
          <a:xfrm>
            <a:off x="6660232" y="4365104"/>
            <a:ext cx="540683" cy="276999"/>
          </a:xfrm>
          <a:prstGeom prst="rect">
            <a:avLst/>
          </a:prstGeom>
          <a:noFill/>
        </p:spPr>
        <p:txBody>
          <a:bodyPr wrap="none" rtlCol="0">
            <a:spAutoFit/>
          </a:bodyPr>
          <a:lstStyle/>
          <a:p>
            <a:r>
              <a:rPr lang="es-ES" sz="1200" dirty="0" smtClean="0"/>
              <a:t>P- E6</a:t>
            </a:r>
            <a:endParaRPr lang="es-ES" sz="1200" dirty="0"/>
          </a:p>
        </p:txBody>
      </p:sp>
      <p:sp>
        <p:nvSpPr>
          <p:cNvPr id="34" name="CuadroTexto 33"/>
          <p:cNvSpPr txBox="1"/>
          <p:nvPr/>
        </p:nvSpPr>
        <p:spPr>
          <a:xfrm>
            <a:off x="7668344" y="3284984"/>
            <a:ext cx="615974" cy="1600438"/>
          </a:xfrm>
          <a:prstGeom prst="rect">
            <a:avLst/>
          </a:prstGeom>
          <a:noFill/>
        </p:spPr>
        <p:txBody>
          <a:bodyPr wrap="none" rtlCol="0">
            <a:spAutoFit/>
          </a:bodyPr>
          <a:lstStyle/>
          <a:p>
            <a:r>
              <a:rPr lang="es-ES" sz="1400" dirty="0" smtClean="0"/>
              <a:t>0</a:t>
            </a:r>
          </a:p>
          <a:p>
            <a:r>
              <a:rPr lang="es-ES" sz="1400" dirty="0" smtClean="0"/>
              <a:t>0,001</a:t>
            </a:r>
          </a:p>
          <a:p>
            <a:r>
              <a:rPr lang="es-ES" sz="1400" dirty="0" smtClean="0"/>
              <a:t>0,002</a:t>
            </a:r>
          </a:p>
          <a:p>
            <a:r>
              <a:rPr lang="es-ES" sz="1400" dirty="0" smtClean="0"/>
              <a:t>0,003</a:t>
            </a:r>
          </a:p>
          <a:p>
            <a:r>
              <a:rPr lang="es-ES" sz="1400" dirty="0" smtClean="0"/>
              <a:t>0,004</a:t>
            </a:r>
          </a:p>
          <a:p>
            <a:r>
              <a:rPr lang="es-ES" sz="1400" dirty="0" smtClean="0"/>
              <a:t>0,005</a:t>
            </a:r>
          </a:p>
          <a:p>
            <a:r>
              <a:rPr lang="es-ES" sz="1400" dirty="0" smtClean="0"/>
              <a:t>….</a:t>
            </a:r>
            <a:endParaRPr lang="es-ES" sz="1400" dirty="0"/>
          </a:p>
        </p:txBody>
      </p:sp>
      <p:graphicFrame>
        <p:nvGraphicFramePr>
          <p:cNvPr id="35" name="Objeto 34"/>
          <p:cNvGraphicFramePr>
            <a:graphicFrameLocks noChangeAspect="1"/>
          </p:cNvGraphicFramePr>
          <p:nvPr>
            <p:extLst>
              <p:ext uri="{D42A27DB-BD31-4B8C-83A1-F6EECF244321}">
                <p14:modId xmlns:p14="http://schemas.microsoft.com/office/powerpoint/2010/main" val="3871392036"/>
              </p:ext>
            </p:extLst>
          </p:nvPr>
        </p:nvGraphicFramePr>
        <p:xfrm>
          <a:off x="6156176" y="5589240"/>
          <a:ext cx="2336800" cy="660400"/>
        </p:xfrm>
        <a:graphic>
          <a:graphicData uri="http://schemas.openxmlformats.org/presentationml/2006/ole">
            <mc:AlternateContent xmlns:mc="http://schemas.openxmlformats.org/markup-compatibility/2006">
              <mc:Choice xmlns:v="urn:schemas-microsoft-com:vml" Requires="v">
                <p:oleObj spid="_x0000_s4125" name="EcuaciÛn" r:id="rId4" imgW="2336800" imgH="660400" progId="Equation.3">
                  <p:embed/>
                </p:oleObj>
              </mc:Choice>
              <mc:Fallback>
                <p:oleObj name="EcuaciÛn" r:id="rId4" imgW="2336800" imgH="660400" progId="Equation.3">
                  <p:embed/>
                  <p:pic>
                    <p:nvPicPr>
                      <p:cNvPr id="0" name=""/>
                      <p:cNvPicPr/>
                      <p:nvPr/>
                    </p:nvPicPr>
                    <p:blipFill>
                      <a:blip r:embed="rId5"/>
                      <a:stretch>
                        <a:fillRect/>
                      </a:stretch>
                    </p:blipFill>
                    <p:spPr>
                      <a:xfrm>
                        <a:off x="6156176" y="5589240"/>
                        <a:ext cx="2336800" cy="660400"/>
                      </a:xfrm>
                      <a:prstGeom prst="rect">
                        <a:avLst/>
                      </a:prstGeom>
                    </p:spPr>
                  </p:pic>
                </p:oleObj>
              </mc:Fallback>
            </mc:AlternateContent>
          </a:graphicData>
        </a:graphic>
      </p:graphicFrame>
      <p:sp>
        <p:nvSpPr>
          <p:cNvPr id="36" name="CuadroTexto 35"/>
          <p:cNvSpPr txBox="1"/>
          <p:nvPr/>
        </p:nvSpPr>
        <p:spPr>
          <a:xfrm>
            <a:off x="6732240" y="4581128"/>
            <a:ext cx="338554" cy="276999"/>
          </a:xfrm>
          <a:prstGeom prst="rect">
            <a:avLst/>
          </a:prstGeom>
          <a:noFill/>
        </p:spPr>
        <p:txBody>
          <a:bodyPr wrap="none" rtlCol="0">
            <a:spAutoFit/>
          </a:bodyPr>
          <a:lstStyle/>
          <a:p>
            <a:r>
              <a:rPr lang="es-ES" sz="1200" dirty="0" smtClean="0"/>
              <a:t>….</a:t>
            </a:r>
            <a:endParaRPr lang="es-ES" sz="1200" dirty="0"/>
          </a:p>
        </p:txBody>
      </p:sp>
      <p:sp>
        <p:nvSpPr>
          <p:cNvPr id="38" name="Marcador de fecha 37"/>
          <p:cNvSpPr>
            <a:spLocks noGrp="1"/>
          </p:cNvSpPr>
          <p:nvPr>
            <p:ph type="dt" sz="half" idx="10"/>
          </p:nvPr>
        </p:nvSpPr>
        <p:spPr/>
        <p:txBody>
          <a:bodyPr/>
          <a:lstStyle/>
          <a:p>
            <a:fld id="{B2C6E908-3EFD-464F-B0C6-630DC499A9A2}" type="datetime1">
              <a:rPr lang="es-AR" smtClean="0"/>
              <a:t>21/08/14</a:t>
            </a:fld>
            <a:endParaRPr lang="es-ES"/>
          </a:p>
        </p:txBody>
      </p:sp>
      <p:sp>
        <p:nvSpPr>
          <p:cNvPr id="39" name="Marcador de pie de página 38"/>
          <p:cNvSpPr>
            <a:spLocks noGrp="1"/>
          </p:cNvSpPr>
          <p:nvPr>
            <p:ph type="ftr" sz="quarter" idx="11"/>
          </p:nvPr>
        </p:nvSpPr>
        <p:spPr/>
        <p:txBody>
          <a:bodyPr/>
          <a:lstStyle/>
          <a:p>
            <a:r>
              <a:rPr lang="es-ES" smtClean="0"/>
              <a:t>Métricas de Software - Las bases de la medición</a:t>
            </a:r>
            <a:endParaRPr lang="es-ES"/>
          </a:p>
        </p:txBody>
      </p:sp>
      <p:sp>
        <p:nvSpPr>
          <p:cNvPr id="40" name="Marcador de número de diapositiva 39"/>
          <p:cNvSpPr>
            <a:spLocks noGrp="1"/>
          </p:cNvSpPr>
          <p:nvPr>
            <p:ph type="sldNum" sz="quarter" idx="12"/>
          </p:nvPr>
        </p:nvSpPr>
        <p:spPr/>
        <p:txBody>
          <a:bodyPr/>
          <a:lstStyle/>
          <a:p>
            <a:fld id="{132FADFE-3B8F-471C-ABF0-DBC7717ECBBC}" type="slidenum">
              <a:rPr lang="es-ES" smtClean="0"/>
              <a:pPr/>
              <a:t>40</a:t>
            </a:fld>
            <a:endParaRPr lang="es-ES"/>
          </a:p>
        </p:txBody>
      </p:sp>
    </p:spTree>
    <p:extLst>
      <p:ext uri="{BB962C8B-B14F-4D97-AF65-F5344CB8AC3E}">
        <p14:creationId xmlns:p14="http://schemas.microsoft.com/office/powerpoint/2010/main" val="3608868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Absoluto</a:t>
            </a:r>
            <a:endParaRPr lang="es-AR" dirty="0"/>
          </a:p>
        </p:txBody>
      </p:sp>
      <p:sp>
        <p:nvSpPr>
          <p:cNvPr id="3" name="2 Marcador de contenido"/>
          <p:cNvSpPr>
            <a:spLocks noGrp="1"/>
          </p:cNvSpPr>
          <p:nvPr>
            <p:ph idx="1"/>
          </p:nvPr>
        </p:nvSpPr>
        <p:spPr/>
        <p:txBody>
          <a:bodyPr>
            <a:normAutofit fontScale="92500"/>
          </a:bodyPr>
          <a:lstStyle/>
          <a:p>
            <a:r>
              <a:rPr lang="es-AR" dirty="0" smtClean="0"/>
              <a:t>Es la escala más restrictiva de todas. Para dos medidas cualesquiera, M y M’ hay una sola transformación admisible: la transformación de identidad.</a:t>
            </a:r>
          </a:p>
          <a:p>
            <a:r>
              <a:rPr lang="es-AR" dirty="0" smtClean="0"/>
              <a:t>Propiedades:</a:t>
            </a:r>
          </a:p>
          <a:p>
            <a:pPr lvl="1"/>
            <a:r>
              <a:rPr lang="es-AR" dirty="0" smtClean="0"/>
              <a:t>La medición para una escala absoluta es hecha simplemente contando el número de elementos de un conjunto de entidades.</a:t>
            </a:r>
          </a:p>
          <a:p>
            <a:pPr lvl="1"/>
            <a:r>
              <a:rPr lang="es-AR" dirty="0" smtClean="0"/>
              <a:t>El atributo siempre toma la forma “número de ocurrencias de x en la entidad”.</a:t>
            </a:r>
          </a:p>
          <a:p>
            <a:pPr lvl="1"/>
            <a:r>
              <a:rPr lang="es-AR" dirty="0" smtClean="0"/>
              <a:t>Hay un solo mapeo posible.</a:t>
            </a:r>
          </a:p>
          <a:p>
            <a:pPr lvl="1"/>
            <a:r>
              <a:rPr lang="es-AR" dirty="0" smtClean="0"/>
              <a:t>Toda la aritmética del resultado de la cuenta es significativa.</a:t>
            </a:r>
            <a:endParaRPr lang="es-AR" dirty="0"/>
          </a:p>
        </p:txBody>
      </p:sp>
      <p:sp>
        <p:nvSpPr>
          <p:cNvPr id="4" name="Marcador de fecha 3"/>
          <p:cNvSpPr>
            <a:spLocks noGrp="1"/>
          </p:cNvSpPr>
          <p:nvPr>
            <p:ph type="dt" sz="half" idx="10"/>
          </p:nvPr>
        </p:nvSpPr>
        <p:spPr/>
        <p:txBody>
          <a:bodyPr/>
          <a:lstStyle/>
          <a:p>
            <a:fld id="{A236C2D7-85BA-C542-8853-F7FBF8B63A53}"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41</a:t>
            </a:fld>
            <a:endParaRPr lang="es-ES"/>
          </a:p>
        </p:txBody>
      </p:sp>
    </p:spTree>
    <p:extLst>
      <p:ext uri="{BB962C8B-B14F-4D97-AF65-F5344CB8AC3E}">
        <p14:creationId xmlns:p14="http://schemas.microsoft.com/office/powerpoint/2010/main" val="3207098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a:xfrm>
            <a:off x="457200" y="1935480"/>
            <a:ext cx="4906888" cy="4389120"/>
          </a:xfrm>
        </p:spPr>
        <p:txBody>
          <a:bodyPr/>
          <a:lstStyle/>
          <a:p>
            <a:r>
              <a:rPr lang="es-AR" dirty="0" smtClean="0"/>
              <a:t>M’ = M</a:t>
            </a:r>
          </a:p>
          <a:p>
            <a:r>
              <a:rPr lang="es-AR" dirty="0" smtClean="0"/>
              <a:t>Número de fallas observadas en un módulo es absoluto pero la confiabilidad NO</a:t>
            </a:r>
          </a:p>
          <a:p>
            <a:endParaRPr lang="es-AR" dirty="0"/>
          </a:p>
          <a:p>
            <a:r>
              <a:rPr lang="es-AR" dirty="0" smtClean="0"/>
              <a:t>El número de personas trabajando en un proyecto es absoluto pero su productividad NO</a:t>
            </a:r>
            <a:endParaRPr lang="es-AR" dirty="0"/>
          </a:p>
        </p:txBody>
      </p:sp>
      <p:sp>
        <p:nvSpPr>
          <p:cNvPr id="4" name="3 Rectángulo"/>
          <p:cNvSpPr/>
          <p:nvPr/>
        </p:nvSpPr>
        <p:spPr>
          <a:xfrm>
            <a:off x="6012160" y="1808820"/>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Entidad</a:t>
            </a:r>
            <a:endParaRPr lang="es-AR" dirty="0"/>
          </a:p>
        </p:txBody>
      </p:sp>
      <p:sp>
        <p:nvSpPr>
          <p:cNvPr id="5" name="4 Hexágono"/>
          <p:cNvSpPr/>
          <p:nvPr/>
        </p:nvSpPr>
        <p:spPr>
          <a:xfrm>
            <a:off x="7668344" y="1700808"/>
            <a:ext cx="1029150" cy="79208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Attr</a:t>
            </a:r>
            <a:r>
              <a:rPr lang="es-AR" dirty="0" smtClean="0"/>
              <a:t>.</a:t>
            </a:r>
            <a:endParaRPr lang="es-AR" dirty="0"/>
          </a:p>
        </p:txBody>
      </p:sp>
      <p:cxnSp>
        <p:nvCxnSpPr>
          <p:cNvPr id="6" name="5 Conector recto"/>
          <p:cNvCxnSpPr>
            <a:stCxn id="4" idx="3"/>
            <a:endCxn id="5" idx="3"/>
          </p:cNvCxnSpPr>
          <p:nvPr/>
        </p:nvCxnSpPr>
        <p:spPr>
          <a:xfrm>
            <a:off x="7092280" y="2096852"/>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3 Rectángulo"/>
          <p:cNvSpPr/>
          <p:nvPr/>
        </p:nvSpPr>
        <p:spPr>
          <a:xfrm>
            <a:off x="6012160" y="2708920"/>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Modulo</a:t>
            </a:r>
            <a:endParaRPr lang="es-AR" dirty="0"/>
          </a:p>
        </p:txBody>
      </p:sp>
      <p:sp>
        <p:nvSpPr>
          <p:cNvPr id="16" name="4 Hexágono"/>
          <p:cNvSpPr/>
          <p:nvPr/>
        </p:nvSpPr>
        <p:spPr>
          <a:xfrm>
            <a:off x="7668344" y="2600908"/>
            <a:ext cx="1029150" cy="79208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#Defectos</a:t>
            </a:r>
            <a:endParaRPr lang="es-AR" sz="1200" dirty="0"/>
          </a:p>
        </p:txBody>
      </p:sp>
      <p:cxnSp>
        <p:nvCxnSpPr>
          <p:cNvPr id="17" name="5 Conector recto"/>
          <p:cNvCxnSpPr>
            <a:stCxn id="15" idx="3"/>
            <a:endCxn id="16" idx="3"/>
          </p:cNvCxnSpPr>
          <p:nvPr/>
        </p:nvCxnSpPr>
        <p:spPr>
          <a:xfrm>
            <a:off x="7092280" y="2996952"/>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6 Conector recto"/>
          <p:cNvCxnSpPr/>
          <p:nvPr/>
        </p:nvCxnSpPr>
        <p:spPr>
          <a:xfrm>
            <a:off x="7380312" y="3212976"/>
            <a:ext cx="0" cy="144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7 Conector recto"/>
          <p:cNvCxnSpPr/>
          <p:nvPr/>
        </p:nvCxnSpPr>
        <p:spPr>
          <a:xfrm>
            <a:off x="7236296" y="3429000"/>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8 Conector recto"/>
          <p:cNvCxnSpPr/>
          <p:nvPr/>
        </p:nvCxnSpPr>
        <p:spPr>
          <a:xfrm>
            <a:off x="7236296" y="3645024"/>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9 Conector recto"/>
          <p:cNvCxnSpPr/>
          <p:nvPr/>
        </p:nvCxnSpPr>
        <p:spPr>
          <a:xfrm>
            <a:off x="7236296" y="386104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10 Conector recto"/>
          <p:cNvCxnSpPr/>
          <p:nvPr/>
        </p:nvCxnSpPr>
        <p:spPr>
          <a:xfrm>
            <a:off x="7236296" y="4077072"/>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11 Conector recto"/>
          <p:cNvCxnSpPr/>
          <p:nvPr/>
        </p:nvCxnSpPr>
        <p:spPr>
          <a:xfrm>
            <a:off x="7236296" y="429309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12 Conector recto"/>
          <p:cNvCxnSpPr/>
          <p:nvPr/>
        </p:nvCxnSpPr>
        <p:spPr>
          <a:xfrm>
            <a:off x="7236296" y="4509120"/>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6660232" y="3284984"/>
            <a:ext cx="582211" cy="276999"/>
          </a:xfrm>
          <a:prstGeom prst="rect">
            <a:avLst/>
          </a:prstGeom>
          <a:noFill/>
        </p:spPr>
        <p:txBody>
          <a:bodyPr wrap="none" rtlCol="0">
            <a:spAutoFit/>
          </a:bodyPr>
          <a:lstStyle/>
          <a:p>
            <a:r>
              <a:rPr lang="es-ES" sz="1200" dirty="0"/>
              <a:t>M</a:t>
            </a:r>
            <a:r>
              <a:rPr lang="es-ES" sz="1200" dirty="0" smtClean="0"/>
              <a:t>- </a:t>
            </a:r>
            <a:r>
              <a:rPr lang="es-ES" sz="1200" dirty="0"/>
              <a:t>D</a:t>
            </a:r>
            <a:r>
              <a:rPr lang="es-ES" sz="1200" dirty="0" smtClean="0"/>
              <a:t>1</a:t>
            </a:r>
            <a:endParaRPr lang="es-ES" sz="1200" dirty="0"/>
          </a:p>
        </p:txBody>
      </p:sp>
      <p:sp>
        <p:nvSpPr>
          <p:cNvPr id="27" name="CuadroTexto 26"/>
          <p:cNvSpPr txBox="1"/>
          <p:nvPr/>
        </p:nvSpPr>
        <p:spPr>
          <a:xfrm>
            <a:off x="6658696" y="3448417"/>
            <a:ext cx="608009" cy="276999"/>
          </a:xfrm>
          <a:prstGeom prst="rect">
            <a:avLst/>
          </a:prstGeom>
          <a:noFill/>
        </p:spPr>
        <p:txBody>
          <a:bodyPr wrap="none" rtlCol="0">
            <a:spAutoFit/>
          </a:bodyPr>
          <a:lstStyle/>
          <a:p>
            <a:r>
              <a:rPr lang="es-ES" sz="1200" dirty="0"/>
              <a:t>M</a:t>
            </a:r>
            <a:r>
              <a:rPr lang="es-ES" sz="1200" dirty="0" smtClean="0"/>
              <a:t>- </a:t>
            </a:r>
            <a:r>
              <a:rPr lang="es-ES" sz="1200" dirty="0"/>
              <a:t>D</a:t>
            </a:r>
            <a:r>
              <a:rPr lang="es-ES" sz="1200" dirty="0" smtClean="0"/>
              <a:t>2</a:t>
            </a:r>
            <a:endParaRPr lang="es-ES" sz="1200" dirty="0"/>
          </a:p>
        </p:txBody>
      </p:sp>
      <p:sp>
        <p:nvSpPr>
          <p:cNvPr id="28" name="CuadroTexto 27"/>
          <p:cNvSpPr txBox="1"/>
          <p:nvPr/>
        </p:nvSpPr>
        <p:spPr>
          <a:xfrm>
            <a:off x="6660232" y="3645024"/>
            <a:ext cx="603726" cy="276999"/>
          </a:xfrm>
          <a:prstGeom prst="rect">
            <a:avLst/>
          </a:prstGeom>
          <a:noFill/>
        </p:spPr>
        <p:txBody>
          <a:bodyPr wrap="none" rtlCol="0">
            <a:spAutoFit/>
          </a:bodyPr>
          <a:lstStyle/>
          <a:p>
            <a:r>
              <a:rPr lang="es-ES" sz="1200" dirty="0"/>
              <a:t>M</a:t>
            </a:r>
            <a:r>
              <a:rPr lang="es-ES" sz="1200" dirty="0" smtClean="0"/>
              <a:t>- </a:t>
            </a:r>
            <a:r>
              <a:rPr lang="es-ES" sz="1200" dirty="0"/>
              <a:t>D</a:t>
            </a:r>
            <a:r>
              <a:rPr lang="es-ES" sz="1200" dirty="0" smtClean="0"/>
              <a:t>3</a:t>
            </a:r>
            <a:endParaRPr lang="es-ES" sz="1200" dirty="0"/>
          </a:p>
        </p:txBody>
      </p:sp>
      <p:sp>
        <p:nvSpPr>
          <p:cNvPr id="29" name="CuadroTexto 28"/>
          <p:cNvSpPr txBox="1"/>
          <p:nvPr/>
        </p:nvSpPr>
        <p:spPr>
          <a:xfrm>
            <a:off x="6660232" y="3861048"/>
            <a:ext cx="620683" cy="276999"/>
          </a:xfrm>
          <a:prstGeom prst="rect">
            <a:avLst/>
          </a:prstGeom>
          <a:noFill/>
        </p:spPr>
        <p:txBody>
          <a:bodyPr wrap="none" rtlCol="0">
            <a:spAutoFit/>
          </a:bodyPr>
          <a:lstStyle/>
          <a:p>
            <a:r>
              <a:rPr lang="es-ES" sz="1200" dirty="0"/>
              <a:t>M</a:t>
            </a:r>
            <a:r>
              <a:rPr lang="es-ES" sz="1200" dirty="0" smtClean="0"/>
              <a:t>- </a:t>
            </a:r>
            <a:r>
              <a:rPr lang="es-ES" sz="1200" dirty="0"/>
              <a:t>D</a:t>
            </a:r>
            <a:r>
              <a:rPr lang="es-ES" sz="1200" dirty="0" smtClean="0"/>
              <a:t>4</a:t>
            </a:r>
            <a:endParaRPr lang="es-ES" sz="1200" dirty="0"/>
          </a:p>
        </p:txBody>
      </p:sp>
      <p:sp>
        <p:nvSpPr>
          <p:cNvPr id="30" name="CuadroTexto 29"/>
          <p:cNvSpPr txBox="1"/>
          <p:nvPr/>
        </p:nvSpPr>
        <p:spPr>
          <a:xfrm>
            <a:off x="6660232" y="4160113"/>
            <a:ext cx="606656" cy="276999"/>
          </a:xfrm>
          <a:prstGeom prst="rect">
            <a:avLst/>
          </a:prstGeom>
          <a:noFill/>
        </p:spPr>
        <p:txBody>
          <a:bodyPr wrap="none" rtlCol="0">
            <a:spAutoFit/>
          </a:bodyPr>
          <a:lstStyle/>
          <a:p>
            <a:r>
              <a:rPr lang="es-ES" sz="1200" dirty="0"/>
              <a:t>M</a:t>
            </a:r>
            <a:r>
              <a:rPr lang="es-ES" sz="1200" dirty="0" smtClean="0"/>
              <a:t>- </a:t>
            </a:r>
            <a:r>
              <a:rPr lang="es-ES" sz="1200" dirty="0"/>
              <a:t>D</a:t>
            </a:r>
            <a:r>
              <a:rPr lang="es-ES" sz="1200" dirty="0" smtClean="0"/>
              <a:t>5</a:t>
            </a:r>
            <a:endParaRPr lang="es-ES" sz="1200" dirty="0"/>
          </a:p>
        </p:txBody>
      </p:sp>
      <p:sp>
        <p:nvSpPr>
          <p:cNvPr id="31" name="CuadroTexto 30"/>
          <p:cNvSpPr txBox="1"/>
          <p:nvPr/>
        </p:nvSpPr>
        <p:spPr>
          <a:xfrm>
            <a:off x="6660232" y="4365104"/>
            <a:ext cx="616725" cy="276999"/>
          </a:xfrm>
          <a:prstGeom prst="rect">
            <a:avLst/>
          </a:prstGeom>
          <a:noFill/>
        </p:spPr>
        <p:txBody>
          <a:bodyPr wrap="none" rtlCol="0">
            <a:spAutoFit/>
          </a:bodyPr>
          <a:lstStyle/>
          <a:p>
            <a:r>
              <a:rPr lang="es-ES" sz="1200" dirty="0" smtClean="0"/>
              <a:t>M- </a:t>
            </a:r>
            <a:r>
              <a:rPr lang="es-ES" sz="1200" dirty="0"/>
              <a:t>D</a:t>
            </a:r>
            <a:r>
              <a:rPr lang="es-ES" sz="1200" dirty="0" smtClean="0"/>
              <a:t>6</a:t>
            </a:r>
            <a:endParaRPr lang="es-ES" sz="1200" dirty="0"/>
          </a:p>
        </p:txBody>
      </p:sp>
      <p:sp>
        <p:nvSpPr>
          <p:cNvPr id="32" name="CuadroTexto 31"/>
          <p:cNvSpPr txBox="1"/>
          <p:nvPr/>
        </p:nvSpPr>
        <p:spPr>
          <a:xfrm>
            <a:off x="7668344" y="3284984"/>
            <a:ext cx="322474" cy="1600438"/>
          </a:xfrm>
          <a:prstGeom prst="rect">
            <a:avLst/>
          </a:prstGeom>
          <a:noFill/>
        </p:spPr>
        <p:txBody>
          <a:bodyPr wrap="none" rtlCol="0">
            <a:spAutoFit/>
          </a:bodyPr>
          <a:lstStyle/>
          <a:p>
            <a:r>
              <a:rPr lang="es-ES" sz="1400" dirty="0" smtClean="0"/>
              <a:t>0</a:t>
            </a:r>
          </a:p>
          <a:p>
            <a:r>
              <a:rPr lang="es-ES" sz="1400" dirty="0" smtClean="0"/>
              <a:t>1</a:t>
            </a:r>
          </a:p>
          <a:p>
            <a:r>
              <a:rPr lang="es-ES" sz="1400" dirty="0" smtClean="0"/>
              <a:t>2</a:t>
            </a:r>
          </a:p>
          <a:p>
            <a:r>
              <a:rPr lang="es-ES" sz="1400" dirty="0" smtClean="0"/>
              <a:t>3</a:t>
            </a:r>
          </a:p>
          <a:p>
            <a:r>
              <a:rPr lang="es-ES" sz="1400" dirty="0" smtClean="0"/>
              <a:t>4</a:t>
            </a:r>
          </a:p>
          <a:p>
            <a:r>
              <a:rPr lang="es-ES" sz="1400" dirty="0" smtClean="0"/>
              <a:t>5</a:t>
            </a:r>
          </a:p>
          <a:p>
            <a:r>
              <a:rPr lang="es-ES" sz="1400" dirty="0" smtClean="0"/>
              <a:t>…</a:t>
            </a:r>
            <a:endParaRPr lang="es-ES" sz="1400" dirty="0"/>
          </a:p>
        </p:txBody>
      </p:sp>
      <p:sp>
        <p:nvSpPr>
          <p:cNvPr id="33" name="CuadroTexto 32"/>
          <p:cNvSpPr txBox="1"/>
          <p:nvPr/>
        </p:nvSpPr>
        <p:spPr>
          <a:xfrm>
            <a:off x="6732240" y="4581128"/>
            <a:ext cx="338554" cy="276999"/>
          </a:xfrm>
          <a:prstGeom prst="rect">
            <a:avLst/>
          </a:prstGeom>
          <a:noFill/>
        </p:spPr>
        <p:txBody>
          <a:bodyPr wrap="none" rtlCol="0">
            <a:spAutoFit/>
          </a:bodyPr>
          <a:lstStyle/>
          <a:p>
            <a:r>
              <a:rPr lang="es-ES" sz="1200" dirty="0" smtClean="0"/>
              <a:t>….</a:t>
            </a:r>
            <a:endParaRPr lang="es-ES" sz="1200" dirty="0"/>
          </a:p>
        </p:txBody>
      </p:sp>
      <p:sp>
        <p:nvSpPr>
          <p:cNvPr id="34" name="13 Flecha abajo"/>
          <p:cNvSpPr/>
          <p:nvPr/>
        </p:nvSpPr>
        <p:spPr>
          <a:xfrm>
            <a:off x="7092280" y="4869160"/>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35" name="Objeto 34"/>
          <p:cNvGraphicFramePr>
            <a:graphicFrameLocks noChangeAspect="1"/>
          </p:cNvGraphicFramePr>
          <p:nvPr>
            <p:extLst>
              <p:ext uri="{D42A27DB-BD31-4B8C-83A1-F6EECF244321}">
                <p14:modId xmlns:p14="http://schemas.microsoft.com/office/powerpoint/2010/main" val="3609238408"/>
              </p:ext>
            </p:extLst>
          </p:nvPr>
        </p:nvGraphicFramePr>
        <p:xfrm>
          <a:off x="6300192" y="5589240"/>
          <a:ext cx="2159000" cy="635000"/>
        </p:xfrm>
        <a:graphic>
          <a:graphicData uri="http://schemas.openxmlformats.org/presentationml/2006/ole">
            <mc:AlternateContent xmlns:mc="http://schemas.openxmlformats.org/markup-compatibility/2006">
              <mc:Choice xmlns:v="urn:schemas-microsoft-com:vml" Requires="v">
                <p:oleObj spid="_x0000_s5148" name="EcuaciÛn" r:id="rId4" imgW="2159000" imgH="635000" progId="Equation.3">
                  <p:embed/>
                </p:oleObj>
              </mc:Choice>
              <mc:Fallback>
                <p:oleObj name="EcuaciÛn" r:id="rId4" imgW="2159000" imgH="635000" progId="Equation.3">
                  <p:embed/>
                  <p:pic>
                    <p:nvPicPr>
                      <p:cNvPr id="0" name=""/>
                      <p:cNvPicPr/>
                      <p:nvPr/>
                    </p:nvPicPr>
                    <p:blipFill>
                      <a:blip r:embed="rId5"/>
                      <a:stretch>
                        <a:fillRect/>
                      </a:stretch>
                    </p:blipFill>
                    <p:spPr>
                      <a:xfrm>
                        <a:off x="6300192" y="5589240"/>
                        <a:ext cx="2159000" cy="635000"/>
                      </a:xfrm>
                      <a:prstGeom prst="rect">
                        <a:avLst/>
                      </a:prstGeom>
                    </p:spPr>
                  </p:pic>
                </p:oleObj>
              </mc:Fallback>
            </mc:AlternateContent>
          </a:graphicData>
        </a:graphic>
      </p:graphicFrame>
      <p:sp>
        <p:nvSpPr>
          <p:cNvPr id="36" name="Marcador de fecha 35"/>
          <p:cNvSpPr>
            <a:spLocks noGrp="1"/>
          </p:cNvSpPr>
          <p:nvPr>
            <p:ph type="dt" sz="half" idx="10"/>
          </p:nvPr>
        </p:nvSpPr>
        <p:spPr/>
        <p:txBody>
          <a:bodyPr/>
          <a:lstStyle/>
          <a:p>
            <a:fld id="{9FAB6B18-7A48-4D42-B94F-DF136E566031}" type="datetime1">
              <a:rPr lang="es-AR" smtClean="0"/>
              <a:t>21/08/14</a:t>
            </a:fld>
            <a:endParaRPr lang="es-ES"/>
          </a:p>
        </p:txBody>
      </p:sp>
      <p:sp>
        <p:nvSpPr>
          <p:cNvPr id="37" name="Marcador de pie de página 36"/>
          <p:cNvSpPr>
            <a:spLocks noGrp="1"/>
          </p:cNvSpPr>
          <p:nvPr>
            <p:ph type="ftr" sz="quarter" idx="11"/>
          </p:nvPr>
        </p:nvSpPr>
        <p:spPr/>
        <p:txBody>
          <a:bodyPr/>
          <a:lstStyle/>
          <a:p>
            <a:r>
              <a:rPr lang="es-ES" smtClean="0"/>
              <a:t>Métricas de Software - Las bases de la medición</a:t>
            </a:r>
            <a:endParaRPr lang="es-ES"/>
          </a:p>
        </p:txBody>
      </p:sp>
      <p:sp>
        <p:nvSpPr>
          <p:cNvPr id="38" name="Marcador de número de diapositiva 37"/>
          <p:cNvSpPr>
            <a:spLocks noGrp="1"/>
          </p:cNvSpPr>
          <p:nvPr>
            <p:ph type="sldNum" sz="quarter" idx="12"/>
          </p:nvPr>
        </p:nvSpPr>
        <p:spPr/>
        <p:txBody>
          <a:bodyPr/>
          <a:lstStyle/>
          <a:p>
            <a:fld id="{132FADFE-3B8F-471C-ABF0-DBC7717ECBBC}" type="slidenum">
              <a:rPr lang="es-ES" smtClean="0"/>
              <a:pPr/>
              <a:t>42</a:t>
            </a:fld>
            <a:endParaRPr lang="es-ES"/>
          </a:p>
        </p:txBody>
      </p:sp>
    </p:spTree>
    <p:extLst>
      <p:ext uri="{BB962C8B-B14F-4D97-AF65-F5344CB8AC3E}">
        <p14:creationId xmlns:p14="http://schemas.microsoft.com/office/powerpoint/2010/main" val="100601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de Escalas</a:t>
            </a:r>
            <a:endParaRPr lang="es-AR" dirty="0"/>
          </a:p>
        </p:txBody>
      </p:sp>
      <p:sp>
        <p:nvSpPr>
          <p:cNvPr id="3" name="2 Marcador de contenido"/>
          <p:cNvSpPr>
            <a:spLocks noGrp="1"/>
          </p:cNvSpPr>
          <p:nvPr>
            <p:ph idx="1"/>
          </p:nvPr>
        </p:nvSpPr>
        <p:spPr>
          <a:xfrm>
            <a:off x="457200" y="1935480"/>
            <a:ext cx="5698976" cy="4733880"/>
          </a:xfrm>
        </p:spPr>
        <p:txBody>
          <a:bodyPr>
            <a:normAutofit fontScale="77500" lnSpcReduction="20000"/>
          </a:bodyPr>
          <a:lstStyle/>
          <a:p>
            <a:r>
              <a:rPr lang="es-AR" dirty="0" smtClean="0"/>
              <a:t>Nominal: clasificación de objetos donde el hecho que los objetos son diferentes es preservado.</a:t>
            </a:r>
          </a:p>
          <a:p>
            <a:endParaRPr lang="es-AR" dirty="0" smtClean="0"/>
          </a:p>
          <a:p>
            <a:r>
              <a:rPr lang="es-AR" dirty="0" smtClean="0"/>
              <a:t>Ordinal: los objetos son rankeados/ordenados por algún criterio pero no hay información sobre las distancias entre los valores.</a:t>
            </a:r>
          </a:p>
          <a:p>
            <a:endParaRPr lang="es-AR" dirty="0" smtClean="0"/>
          </a:p>
          <a:p>
            <a:r>
              <a:rPr lang="es-AR" dirty="0" smtClean="0"/>
              <a:t>Intervalo: las diferencias entre los valores son significativas.</a:t>
            </a:r>
          </a:p>
          <a:p>
            <a:endParaRPr lang="es-AR" dirty="0" smtClean="0"/>
          </a:p>
          <a:p>
            <a:r>
              <a:rPr lang="es-AR" dirty="0" smtClean="0"/>
              <a:t>Proporcional: hay valor cero, y la proporción entre los valores es significativa.</a:t>
            </a:r>
          </a:p>
          <a:p>
            <a:endParaRPr lang="es-AR" dirty="0" smtClean="0"/>
          </a:p>
          <a:p>
            <a:r>
              <a:rPr lang="es-AR" dirty="0" smtClean="0"/>
              <a:t>Absoluta: ninguna transformación es significativa</a:t>
            </a:r>
            <a:endParaRPr lang="es-AR" dirty="0"/>
          </a:p>
        </p:txBody>
      </p:sp>
      <p:sp>
        <p:nvSpPr>
          <p:cNvPr id="4" name="3 Rectángulo"/>
          <p:cNvSpPr/>
          <p:nvPr/>
        </p:nvSpPr>
        <p:spPr>
          <a:xfrm>
            <a:off x="6012160" y="2355193"/>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Entidad</a:t>
            </a:r>
            <a:endParaRPr lang="es-AR" dirty="0"/>
          </a:p>
        </p:txBody>
      </p:sp>
      <p:sp>
        <p:nvSpPr>
          <p:cNvPr id="5" name="4 Hexágono"/>
          <p:cNvSpPr/>
          <p:nvPr/>
        </p:nvSpPr>
        <p:spPr>
          <a:xfrm>
            <a:off x="7668344" y="2247181"/>
            <a:ext cx="1029150" cy="79208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Attr</a:t>
            </a:r>
            <a:r>
              <a:rPr lang="es-AR" dirty="0" smtClean="0"/>
              <a:t>.</a:t>
            </a:r>
            <a:endParaRPr lang="es-AR" dirty="0"/>
          </a:p>
        </p:txBody>
      </p:sp>
      <p:cxnSp>
        <p:nvCxnSpPr>
          <p:cNvPr id="7" name="6 Conector recto"/>
          <p:cNvCxnSpPr>
            <a:stCxn id="4" idx="3"/>
            <a:endCxn id="5" idx="3"/>
          </p:cNvCxnSpPr>
          <p:nvPr/>
        </p:nvCxnSpPr>
        <p:spPr>
          <a:xfrm>
            <a:off x="7092280" y="2643225"/>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7380312" y="3212976"/>
            <a:ext cx="0" cy="144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7236296" y="350100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7236296" y="3717032"/>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7236296" y="393305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7236296" y="4149080"/>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7236296" y="429309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7236296" y="4509120"/>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21 Flecha abajo"/>
          <p:cNvSpPr/>
          <p:nvPr/>
        </p:nvSpPr>
        <p:spPr>
          <a:xfrm>
            <a:off x="7092280" y="4869160"/>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22 CuadroTexto"/>
          <p:cNvSpPr txBox="1"/>
          <p:nvPr/>
        </p:nvSpPr>
        <p:spPr>
          <a:xfrm>
            <a:off x="5742936" y="5548590"/>
            <a:ext cx="3401064" cy="830997"/>
          </a:xfrm>
          <a:prstGeom prst="rect">
            <a:avLst/>
          </a:prstGeom>
          <a:noFill/>
        </p:spPr>
        <p:txBody>
          <a:bodyPr wrap="square" rtlCol="0">
            <a:spAutoFit/>
          </a:bodyPr>
          <a:lstStyle/>
          <a:p>
            <a:r>
              <a:rPr lang="es-AR" sz="1200" b="1" dirty="0" smtClean="0"/>
              <a:t>La medida (atributo) es bien definida, si la escala y la unidad están claramente especi-ficadas;  la especificación de la unidad hace  que la medida sea no ambigua.</a:t>
            </a:r>
          </a:p>
        </p:txBody>
      </p:sp>
      <p:sp>
        <p:nvSpPr>
          <p:cNvPr id="6" name="Marcador de fecha 5"/>
          <p:cNvSpPr>
            <a:spLocks noGrp="1"/>
          </p:cNvSpPr>
          <p:nvPr>
            <p:ph type="dt" sz="half" idx="10"/>
          </p:nvPr>
        </p:nvSpPr>
        <p:spPr/>
        <p:txBody>
          <a:bodyPr/>
          <a:lstStyle/>
          <a:p>
            <a:fld id="{503E2B11-BF6C-E74C-BBEE-B6DC5005C005}" type="datetime1">
              <a:rPr lang="es-AR" smtClean="0"/>
              <a:t>21/08/14</a:t>
            </a:fld>
            <a:endParaRPr lang="es-ES"/>
          </a:p>
        </p:txBody>
      </p:sp>
      <p:sp>
        <p:nvSpPr>
          <p:cNvPr id="8" name="Marcador de pie de página 7"/>
          <p:cNvSpPr>
            <a:spLocks noGrp="1"/>
          </p:cNvSpPr>
          <p:nvPr>
            <p:ph type="ftr" sz="quarter" idx="11"/>
          </p:nvPr>
        </p:nvSpPr>
        <p:spPr/>
        <p:txBody>
          <a:bodyPr/>
          <a:lstStyle/>
          <a:p>
            <a:r>
              <a:rPr lang="es-ES" smtClean="0"/>
              <a:t>Métricas de Software - Las bases de la medición</a:t>
            </a:r>
            <a:endParaRPr lang="es-ES"/>
          </a:p>
        </p:txBody>
      </p:sp>
      <p:sp>
        <p:nvSpPr>
          <p:cNvPr id="9" name="Marcador de número de diapositiva 8"/>
          <p:cNvSpPr>
            <a:spLocks noGrp="1"/>
          </p:cNvSpPr>
          <p:nvPr>
            <p:ph type="sldNum" sz="quarter" idx="12"/>
          </p:nvPr>
        </p:nvSpPr>
        <p:spPr/>
        <p:txBody>
          <a:bodyPr/>
          <a:lstStyle/>
          <a:p>
            <a:fld id="{132FADFE-3B8F-471C-ABF0-DBC7717ECBBC}" type="slidenum">
              <a:rPr lang="es-ES" smtClean="0"/>
              <a:pPr/>
              <a:t>43</a:t>
            </a:fld>
            <a:endParaRPr lang="es-ES"/>
          </a:p>
        </p:txBody>
      </p:sp>
    </p:spTree>
    <p:extLst>
      <p:ext uri="{BB962C8B-B14F-4D97-AF65-F5344CB8AC3E}">
        <p14:creationId xmlns:p14="http://schemas.microsoft.com/office/powerpoint/2010/main" val="781868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Tipos de Escala - Resumen</a:t>
            </a:r>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2574268355"/>
              </p:ext>
            </p:extLst>
          </p:nvPr>
        </p:nvGraphicFramePr>
        <p:xfrm>
          <a:off x="611560" y="2060848"/>
          <a:ext cx="8136903" cy="4399279"/>
        </p:xfrm>
        <a:graphic>
          <a:graphicData uri="http://schemas.openxmlformats.org/drawingml/2006/table">
            <a:tbl>
              <a:tblPr firstRow="1" bandRow="1">
                <a:tableStyleId>{5C22544A-7EE6-4342-B048-85BDC9FD1C3A}</a:tableStyleId>
              </a:tblPr>
              <a:tblGrid>
                <a:gridCol w="2712301"/>
                <a:gridCol w="2712301"/>
                <a:gridCol w="2712301"/>
              </a:tblGrid>
              <a:tr h="370840">
                <a:tc>
                  <a:txBody>
                    <a:bodyPr/>
                    <a:lstStyle/>
                    <a:p>
                      <a:r>
                        <a:rPr lang="es-AR" dirty="0" smtClean="0"/>
                        <a:t>Tipo de Escala</a:t>
                      </a:r>
                      <a:endParaRPr lang="es-AR" dirty="0"/>
                    </a:p>
                  </a:txBody>
                  <a:tcPr/>
                </a:tc>
                <a:tc>
                  <a:txBody>
                    <a:bodyPr/>
                    <a:lstStyle/>
                    <a:p>
                      <a:r>
                        <a:rPr lang="es-AR" dirty="0" smtClean="0"/>
                        <a:t>Ejemplo</a:t>
                      </a:r>
                      <a:r>
                        <a:rPr lang="es-AR" baseline="0" dirty="0" smtClean="0"/>
                        <a:t> Genérico</a:t>
                      </a:r>
                      <a:endParaRPr lang="es-AR" dirty="0"/>
                    </a:p>
                  </a:txBody>
                  <a:tcPr/>
                </a:tc>
                <a:tc>
                  <a:txBody>
                    <a:bodyPr/>
                    <a:lstStyle/>
                    <a:p>
                      <a:r>
                        <a:rPr lang="es-AR" dirty="0" smtClean="0"/>
                        <a:t>Ejemplo (IS)</a:t>
                      </a:r>
                      <a:endParaRPr lang="es-AR" dirty="0"/>
                    </a:p>
                  </a:txBody>
                  <a:tcPr/>
                </a:tc>
              </a:tr>
              <a:tr h="370840">
                <a:tc>
                  <a:txBody>
                    <a:bodyPr/>
                    <a:lstStyle/>
                    <a:p>
                      <a:r>
                        <a:rPr lang="es-AR" dirty="0" smtClean="0"/>
                        <a:t>Nominal</a:t>
                      </a:r>
                      <a:endParaRPr lang="es-AR" dirty="0"/>
                    </a:p>
                  </a:txBody>
                  <a:tcPr/>
                </a:tc>
                <a:tc>
                  <a:txBody>
                    <a:bodyPr/>
                    <a:lstStyle/>
                    <a:p>
                      <a:r>
                        <a:rPr lang="es-AR" dirty="0" smtClean="0"/>
                        <a:t>Rotulado,</a:t>
                      </a:r>
                      <a:r>
                        <a:rPr lang="es-AR" baseline="0" dirty="0" smtClean="0"/>
                        <a:t> Clasificación</a:t>
                      </a:r>
                      <a:endParaRPr lang="es-AR" dirty="0"/>
                    </a:p>
                  </a:txBody>
                  <a:tcPr/>
                </a:tc>
                <a:tc>
                  <a:txBody>
                    <a:bodyPr/>
                    <a:lstStyle/>
                    <a:p>
                      <a:r>
                        <a:rPr lang="es-AR" dirty="0" smtClean="0"/>
                        <a:t>Nombre de Lenguaje de Programación,</a:t>
                      </a:r>
                      <a:r>
                        <a:rPr lang="es-AR" baseline="0" dirty="0" smtClean="0"/>
                        <a:t> Nombre de tipos de defectos.</a:t>
                      </a:r>
                      <a:endParaRPr lang="es-AR" dirty="0"/>
                    </a:p>
                  </a:txBody>
                  <a:tcPr/>
                </a:tc>
              </a:tr>
              <a:tr h="370840">
                <a:tc>
                  <a:txBody>
                    <a:bodyPr/>
                    <a:lstStyle/>
                    <a:p>
                      <a:r>
                        <a:rPr lang="es-AR" dirty="0" smtClean="0"/>
                        <a:t>Ordinal</a:t>
                      </a:r>
                      <a:endParaRPr lang="es-AR" dirty="0"/>
                    </a:p>
                  </a:txBody>
                  <a:tcPr/>
                </a:tc>
                <a:tc>
                  <a:txBody>
                    <a:bodyPr/>
                    <a:lstStyle/>
                    <a:p>
                      <a:r>
                        <a:rPr lang="es-AR" dirty="0" smtClean="0"/>
                        <a:t>Preferencia,</a:t>
                      </a:r>
                      <a:r>
                        <a:rPr lang="es-AR" baseline="0" dirty="0" smtClean="0"/>
                        <a:t> </a:t>
                      </a:r>
                      <a:r>
                        <a:rPr lang="es-AR" baseline="0" dirty="0" err="1" smtClean="0"/>
                        <a:t>ranking</a:t>
                      </a:r>
                      <a:r>
                        <a:rPr lang="es-AR" baseline="0" dirty="0" smtClean="0"/>
                        <a:t>, dificultad</a:t>
                      </a:r>
                      <a:endParaRPr lang="es-AR" dirty="0"/>
                    </a:p>
                  </a:txBody>
                  <a:tcPr/>
                </a:tc>
                <a:tc>
                  <a:txBody>
                    <a:bodyPr/>
                    <a:lstStyle/>
                    <a:p>
                      <a:r>
                        <a:rPr lang="es-AR" dirty="0" err="1" smtClean="0"/>
                        <a:t>Ranking</a:t>
                      </a:r>
                      <a:r>
                        <a:rPr lang="es-AR" baseline="0" dirty="0" smtClean="0"/>
                        <a:t> de fallas. (Severidad de fallas)</a:t>
                      </a:r>
                      <a:endParaRPr lang="es-AR" dirty="0"/>
                    </a:p>
                  </a:txBody>
                  <a:tcPr/>
                </a:tc>
              </a:tr>
              <a:tr h="370840">
                <a:tc>
                  <a:txBody>
                    <a:bodyPr/>
                    <a:lstStyle/>
                    <a:p>
                      <a:r>
                        <a:rPr lang="es-AR" dirty="0" smtClean="0"/>
                        <a:t>Intervalo</a:t>
                      </a:r>
                      <a:endParaRPr lang="es-AR" dirty="0"/>
                    </a:p>
                  </a:txBody>
                  <a:tcPr/>
                </a:tc>
                <a:tc>
                  <a:txBody>
                    <a:bodyPr/>
                    <a:lstStyle/>
                    <a:p>
                      <a:r>
                        <a:rPr lang="es-AR" dirty="0" smtClean="0"/>
                        <a:t>Tiempo</a:t>
                      </a:r>
                      <a:r>
                        <a:rPr lang="es-AR" baseline="0" dirty="0" smtClean="0"/>
                        <a:t> calendario, temperatura (Fahrenheit, Celsius)</a:t>
                      </a:r>
                      <a:endParaRPr lang="es-AR" dirty="0"/>
                    </a:p>
                  </a:txBody>
                  <a:tcPr/>
                </a:tc>
                <a:tc>
                  <a:txBody>
                    <a:bodyPr/>
                    <a:lstStyle/>
                    <a:p>
                      <a:r>
                        <a:rPr lang="es-AR" dirty="0" smtClean="0"/>
                        <a:t>Fecha de inicio y fin de las</a:t>
                      </a:r>
                      <a:r>
                        <a:rPr lang="es-AR" baseline="0" dirty="0" smtClean="0"/>
                        <a:t> actividades (como medida de lapso de tiempo.)</a:t>
                      </a:r>
                      <a:endParaRPr lang="es-AR" dirty="0"/>
                    </a:p>
                  </a:txBody>
                  <a:tcPr/>
                </a:tc>
              </a:tr>
              <a:tr h="370840">
                <a:tc>
                  <a:txBody>
                    <a:bodyPr/>
                    <a:lstStyle/>
                    <a:p>
                      <a:r>
                        <a:rPr lang="es-AR" dirty="0" smtClean="0"/>
                        <a:t>Proporcional</a:t>
                      </a:r>
                      <a:endParaRPr lang="es-AR" dirty="0"/>
                    </a:p>
                  </a:txBody>
                  <a:tcPr/>
                </a:tc>
                <a:tc>
                  <a:txBody>
                    <a:bodyPr/>
                    <a:lstStyle/>
                    <a:p>
                      <a:r>
                        <a:rPr lang="es-AR" dirty="0" smtClean="0"/>
                        <a:t>Longitud,</a:t>
                      </a:r>
                      <a:r>
                        <a:rPr lang="es-AR" baseline="0" dirty="0" smtClean="0"/>
                        <a:t> peso, intervalos de tiempo, Temperatura (Kelvin)</a:t>
                      </a:r>
                      <a:endParaRPr lang="es-AR" dirty="0"/>
                    </a:p>
                  </a:txBody>
                  <a:tcPr/>
                </a:tc>
                <a:tc>
                  <a:txBody>
                    <a:bodyPr/>
                    <a:lstStyle/>
                    <a:p>
                      <a:r>
                        <a:rPr lang="es-AR" dirty="0" smtClean="0"/>
                        <a:t>Líneas de código</a:t>
                      </a:r>
                      <a:r>
                        <a:rPr lang="es-AR" baseline="0" dirty="0" smtClean="0"/>
                        <a:t>. (como medida de tamaño)</a:t>
                      </a:r>
                      <a:endParaRPr lang="es-AR" dirty="0"/>
                    </a:p>
                  </a:txBody>
                  <a:tcPr/>
                </a:tc>
              </a:tr>
              <a:tr h="370840">
                <a:tc>
                  <a:txBody>
                    <a:bodyPr/>
                    <a:lstStyle/>
                    <a:p>
                      <a:r>
                        <a:rPr lang="es-AR" dirty="0" smtClean="0"/>
                        <a:t>Absoluto</a:t>
                      </a:r>
                      <a:endParaRPr lang="es-AR" dirty="0"/>
                    </a:p>
                  </a:txBody>
                  <a:tcPr/>
                </a:tc>
                <a:tc>
                  <a:txBody>
                    <a:bodyPr/>
                    <a:lstStyle/>
                    <a:p>
                      <a:r>
                        <a:rPr lang="es-AR" dirty="0" smtClean="0"/>
                        <a:t>Conteo de objetos</a:t>
                      </a:r>
                      <a:endParaRPr lang="es-AR" dirty="0"/>
                    </a:p>
                  </a:txBody>
                  <a:tcPr/>
                </a:tc>
                <a:tc>
                  <a:txBody>
                    <a:bodyPr/>
                    <a:lstStyle/>
                    <a:p>
                      <a:r>
                        <a:rPr lang="es-AR" dirty="0" smtClean="0"/>
                        <a:t>Cuenta</a:t>
                      </a:r>
                      <a:r>
                        <a:rPr lang="es-AR" baseline="0" dirty="0" smtClean="0"/>
                        <a:t> de </a:t>
                      </a:r>
                      <a:r>
                        <a:rPr lang="es-AR" baseline="0" dirty="0" err="1" smtClean="0"/>
                        <a:t>nro</a:t>
                      </a:r>
                      <a:r>
                        <a:rPr lang="es-AR" baseline="0" dirty="0" smtClean="0"/>
                        <a:t> de Clases</a:t>
                      </a:r>
                      <a:endParaRPr lang="es-AR" dirty="0"/>
                    </a:p>
                  </a:txBody>
                  <a:tcPr/>
                </a:tc>
              </a:tr>
            </a:tbl>
          </a:graphicData>
        </a:graphic>
      </p:graphicFrame>
      <p:sp>
        <p:nvSpPr>
          <p:cNvPr id="3" name="Marcador de fecha 2"/>
          <p:cNvSpPr>
            <a:spLocks noGrp="1"/>
          </p:cNvSpPr>
          <p:nvPr>
            <p:ph type="dt" sz="half" idx="10"/>
          </p:nvPr>
        </p:nvSpPr>
        <p:spPr/>
        <p:txBody>
          <a:bodyPr/>
          <a:lstStyle/>
          <a:p>
            <a:fld id="{552E68F9-71FB-3C4E-A7CF-D9E249FB5579}"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44</a:t>
            </a:fld>
            <a:endParaRPr lang="es-ES"/>
          </a:p>
        </p:txBody>
      </p:sp>
    </p:spTree>
    <p:extLst>
      <p:ext uri="{BB962C8B-B14F-4D97-AF65-F5344CB8AC3E}">
        <p14:creationId xmlns:p14="http://schemas.microsoft.com/office/powerpoint/2010/main" val="826484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Características para las escalas</a:t>
            </a:r>
            <a:endParaRPr lang="es-ES" dirty="0"/>
          </a:p>
        </p:txBody>
      </p:sp>
      <p:sp>
        <p:nvSpPr>
          <p:cNvPr id="4" name="Marcador de fecha 3"/>
          <p:cNvSpPr>
            <a:spLocks noGrp="1"/>
          </p:cNvSpPr>
          <p:nvPr>
            <p:ph type="dt" sz="half" idx="10"/>
          </p:nvPr>
        </p:nvSpPr>
        <p:spPr/>
        <p:txBody>
          <a:bodyPr/>
          <a:lstStyle/>
          <a:p>
            <a:fld id="{936AB11D-2B31-F548-AAFE-6A1E9B7C5AFA}"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45</a:t>
            </a:fld>
            <a:endParaRPr lang="es-ES"/>
          </a:p>
        </p:txBody>
      </p:sp>
      <p:graphicFrame>
        <p:nvGraphicFramePr>
          <p:cNvPr id="7" name="Tabla 6"/>
          <p:cNvGraphicFramePr>
            <a:graphicFrameLocks noGrp="1"/>
          </p:cNvGraphicFramePr>
          <p:nvPr>
            <p:extLst>
              <p:ext uri="{D42A27DB-BD31-4B8C-83A1-F6EECF244321}">
                <p14:modId xmlns:p14="http://schemas.microsoft.com/office/powerpoint/2010/main" val="905208207"/>
              </p:ext>
            </p:extLst>
          </p:nvPr>
        </p:nvGraphicFramePr>
        <p:xfrm>
          <a:off x="1043608" y="2132856"/>
          <a:ext cx="7056784" cy="4339505"/>
        </p:xfrm>
        <a:graphic>
          <a:graphicData uri="http://schemas.openxmlformats.org/drawingml/2006/table">
            <a:tbl>
              <a:tblPr firstRow="1" bandRow="1">
                <a:tableStyleId>{5C22544A-7EE6-4342-B048-85BDC9FD1C3A}</a:tableStyleId>
              </a:tblPr>
              <a:tblGrid>
                <a:gridCol w="1593467"/>
                <a:gridCol w="1896985"/>
                <a:gridCol w="3566332"/>
              </a:tblGrid>
              <a:tr h="590466">
                <a:tc>
                  <a:txBody>
                    <a:bodyPr/>
                    <a:lstStyle/>
                    <a:p>
                      <a:r>
                        <a:rPr lang="es-ES" dirty="0" smtClean="0"/>
                        <a:t>Tipo</a:t>
                      </a:r>
                      <a:endParaRPr lang="es-ES" dirty="0"/>
                    </a:p>
                  </a:txBody>
                  <a:tcPr/>
                </a:tc>
                <a:tc>
                  <a:txBody>
                    <a:bodyPr/>
                    <a:lstStyle/>
                    <a:p>
                      <a:r>
                        <a:rPr lang="es-ES" dirty="0" smtClean="0"/>
                        <a:t>Operaciones Apropiadas</a:t>
                      </a:r>
                      <a:endParaRPr lang="es-ES" dirty="0"/>
                    </a:p>
                  </a:txBody>
                  <a:tcPr/>
                </a:tc>
                <a:tc>
                  <a:txBody>
                    <a:bodyPr/>
                    <a:lstStyle/>
                    <a:p>
                      <a:r>
                        <a:rPr lang="es-ES" dirty="0" smtClean="0"/>
                        <a:t>Estadísticas Apropiadas</a:t>
                      </a:r>
                      <a:endParaRPr lang="es-ES" dirty="0"/>
                    </a:p>
                  </a:txBody>
                  <a:tcPr/>
                </a:tc>
              </a:tr>
              <a:tr h="590466">
                <a:tc>
                  <a:txBody>
                    <a:bodyPr/>
                    <a:lstStyle/>
                    <a:p>
                      <a:r>
                        <a:rPr lang="es-ES" dirty="0" smtClean="0"/>
                        <a:t>Nominal</a:t>
                      </a:r>
                      <a:endParaRPr lang="es-ES" dirty="0"/>
                    </a:p>
                  </a:txBody>
                  <a:tcPr/>
                </a:tc>
                <a:tc>
                  <a:txBody>
                    <a:bodyPr/>
                    <a:lstStyle/>
                    <a:p>
                      <a:endParaRPr lang="es-ES" dirty="0">
                        <a:latin typeface="+mj-lt"/>
                        <a:cs typeface="Wingdings" charset="2"/>
                      </a:endParaRPr>
                    </a:p>
                  </a:txBody>
                  <a:tcPr/>
                </a:tc>
                <a:tc>
                  <a:txBody>
                    <a:bodyPr/>
                    <a:lstStyle/>
                    <a:p>
                      <a:r>
                        <a:rPr lang="es-ES" dirty="0" smtClean="0"/>
                        <a:t>Modo,</a:t>
                      </a:r>
                      <a:r>
                        <a:rPr lang="es-ES" baseline="0" dirty="0" smtClean="0"/>
                        <a:t> Frecuencia</a:t>
                      </a:r>
                      <a:endParaRPr lang="es-ES" dirty="0"/>
                    </a:p>
                  </a:txBody>
                  <a:tcPr/>
                </a:tc>
              </a:tr>
              <a:tr h="590466">
                <a:tc>
                  <a:txBody>
                    <a:bodyPr/>
                    <a:lstStyle/>
                    <a:p>
                      <a:r>
                        <a:rPr lang="es-ES" dirty="0" smtClean="0"/>
                        <a:t>Ordinal</a:t>
                      </a:r>
                      <a:endParaRPr lang="es-ES" dirty="0"/>
                    </a:p>
                  </a:txBody>
                  <a:tcPr/>
                </a:tc>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Modo,</a:t>
                      </a:r>
                      <a:r>
                        <a:rPr lang="es-ES" baseline="0" dirty="0" smtClean="0"/>
                        <a:t> Frecuencia, Mediana, Percentil.</a:t>
                      </a:r>
                      <a:endParaRPr lang="es-ES" dirty="0"/>
                    </a:p>
                  </a:txBody>
                  <a:tcPr/>
                </a:tc>
              </a:tr>
              <a:tr h="590466">
                <a:tc>
                  <a:txBody>
                    <a:bodyPr/>
                    <a:lstStyle/>
                    <a:p>
                      <a:r>
                        <a:rPr lang="es-ES" dirty="0" smtClean="0"/>
                        <a:t>Intervalo</a:t>
                      </a:r>
                      <a:endParaRPr lang="es-ES" dirty="0"/>
                    </a:p>
                  </a:txBody>
                  <a:tcPr/>
                </a:tc>
                <a:tc>
                  <a:txBody>
                    <a:bodyPr/>
                    <a:lstStyle/>
                    <a:p>
                      <a:endParaRPr lang="es-E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Modo,</a:t>
                      </a:r>
                      <a:r>
                        <a:rPr lang="es-ES" baseline="0" dirty="0" smtClean="0"/>
                        <a:t> Frecuencia, Mediana, Percentil, Media, </a:t>
                      </a:r>
                      <a:r>
                        <a:rPr lang="es-ES" baseline="0" dirty="0" err="1" smtClean="0"/>
                        <a:t>Desv</a:t>
                      </a:r>
                      <a:r>
                        <a:rPr lang="es-ES" baseline="0" dirty="0" smtClean="0"/>
                        <a:t>. Estándar</a:t>
                      </a:r>
                      <a:endParaRPr lang="es-ES" dirty="0" smtClean="0"/>
                    </a:p>
                  </a:txBody>
                  <a:tcPr/>
                </a:tc>
              </a:tr>
              <a:tr h="590466">
                <a:tc>
                  <a:txBody>
                    <a:bodyPr/>
                    <a:lstStyle/>
                    <a:p>
                      <a:r>
                        <a:rPr lang="es-ES" dirty="0" smtClean="0"/>
                        <a:t>Proporción</a:t>
                      </a:r>
                      <a:endParaRPr lang="es-ES" dirty="0"/>
                    </a:p>
                  </a:txBody>
                  <a:tcPr/>
                </a:tc>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Modo,</a:t>
                      </a:r>
                      <a:r>
                        <a:rPr lang="es-ES" baseline="0" dirty="0" smtClean="0"/>
                        <a:t> Frecuencia, Mediana, Percentil, Media, </a:t>
                      </a:r>
                      <a:r>
                        <a:rPr lang="es-ES" baseline="0" dirty="0" err="1" smtClean="0"/>
                        <a:t>Desv</a:t>
                      </a:r>
                      <a:r>
                        <a:rPr lang="es-ES" baseline="0" dirty="0" smtClean="0"/>
                        <a:t>. Estándar,</a:t>
                      </a:r>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Media Geométrica,</a:t>
                      </a:r>
                      <a:endParaRPr lang="es-ES" dirty="0" smtClean="0"/>
                    </a:p>
                  </a:txBody>
                  <a:tcPr/>
                </a:tc>
              </a:tr>
              <a:tr h="590466">
                <a:tc>
                  <a:txBody>
                    <a:bodyPr/>
                    <a:lstStyle/>
                    <a:p>
                      <a:r>
                        <a:rPr lang="es-ES" dirty="0" smtClean="0"/>
                        <a:t>Absoluto</a:t>
                      </a:r>
                      <a:endParaRPr lang="es-ES" dirty="0"/>
                    </a:p>
                  </a:txBody>
                  <a:tcPr/>
                </a:tc>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Modo,</a:t>
                      </a:r>
                      <a:r>
                        <a:rPr lang="es-ES" baseline="0" dirty="0" smtClean="0"/>
                        <a:t> Frecuencia, Mediana, Percentil, Media, </a:t>
                      </a:r>
                      <a:r>
                        <a:rPr lang="es-ES" baseline="0" dirty="0" err="1" smtClean="0"/>
                        <a:t>Desv</a:t>
                      </a:r>
                      <a:r>
                        <a:rPr lang="es-ES" baseline="0" dirty="0" smtClean="0"/>
                        <a:t>. Estándar,</a:t>
                      </a:r>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Media Geométrica</a:t>
                      </a:r>
                      <a:endParaRPr lang="es-ES" dirty="0"/>
                    </a:p>
                  </a:txBody>
                  <a:tcPr/>
                </a:tc>
              </a:tr>
            </a:tbl>
          </a:graphicData>
        </a:graphic>
      </p:graphicFrame>
      <p:graphicFrame>
        <p:nvGraphicFramePr>
          <p:cNvPr id="8" name="Objeto 7"/>
          <p:cNvGraphicFramePr>
            <a:graphicFrameLocks noChangeAspect="1"/>
          </p:cNvGraphicFramePr>
          <p:nvPr>
            <p:extLst>
              <p:ext uri="{D42A27DB-BD31-4B8C-83A1-F6EECF244321}">
                <p14:modId xmlns:p14="http://schemas.microsoft.com/office/powerpoint/2010/main" val="999627935"/>
              </p:ext>
            </p:extLst>
          </p:nvPr>
        </p:nvGraphicFramePr>
        <p:xfrm>
          <a:off x="3131840" y="2996952"/>
          <a:ext cx="504056" cy="302434"/>
        </p:xfrm>
        <a:graphic>
          <a:graphicData uri="http://schemas.openxmlformats.org/presentationml/2006/ole">
            <mc:AlternateContent xmlns:mc="http://schemas.openxmlformats.org/markup-compatibility/2006">
              <mc:Choice xmlns:v="urn:schemas-microsoft-com:vml" Requires="v">
                <p:oleObj spid="_x0000_s6242" name="EcuaciÛn" r:id="rId3" imgW="254000" imgH="152400" progId="Equation.3">
                  <p:embed/>
                </p:oleObj>
              </mc:Choice>
              <mc:Fallback>
                <p:oleObj name="EcuaciÛn" r:id="rId3" imgW="254000" imgH="152400" progId="Equation.3">
                  <p:embed/>
                  <p:pic>
                    <p:nvPicPr>
                      <p:cNvPr id="0" name=""/>
                      <p:cNvPicPr/>
                      <p:nvPr/>
                    </p:nvPicPr>
                    <p:blipFill>
                      <a:blip r:embed="rId4"/>
                      <a:stretch>
                        <a:fillRect/>
                      </a:stretch>
                    </p:blipFill>
                    <p:spPr>
                      <a:xfrm>
                        <a:off x="3131840" y="2996952"/>
                        <a:ext cx="504056" cy="302434"/>
                      </a:xfrm>
                      <a:prstGeom prst="rect">
                        <a:avLst/>
                      </a:prstGeom>
                    </p:spPr>
                  </p:pic>
                </p:oleObj>
              </mc:Fallback>
            </mc:AlternateContent>
          </a:graphicData>
        </a:graphic>
      </p:graphicFrame>
      <p:graphicFrame>
        <p:nvGraphicFramePr>
          <p:cNvPr id="9" name="Objeto 8"/>
          <p:cNvGraphicFramePr>
            <a:graphicFrameLocks noChangeAspect="1"/>
          </p:cNvGraphicFramePr>
          <p:nvPr>
            <p:extLst>
              <p:ext uri="{D42A27DB-BD31-4B8C-83A1-F6EECF244321}">
                <p14:modId xmlns:p14="http://schemas.microsoft.com/office/powerpoint/2010/main" val="3792709734"/>
              </p:ext>
            </p:extLst>
          </p:nvPr>
        </p:nvGraphicFramePr>
        <p:xfrm>
          <a:off x="3203848" y="3429000"/>
          <a:ext cx="432048" cy="504057"/>
        </p:xfrm>
        <a:graphic>
          <a:graphicData uri="http://schemas.openxmlformats.org/presentationml/2006/ole">
            <mc:AlternateContent xmlns:mc="http://schemas.openxmlformats.org/markup-compatibility/2006">
              <mc:Choice xmlns:v="urn:schemas-microsoft-com:vml" Requires="v">
                <p:oleObj spid="_x0000_s6243" name="EcuaciÛn" r:id="rId5" imgW="292100" imgH="381000" progId="Equation.3">
                  <p:embed/>
                </p:oleObj>
              </mc:Choice>
              <mc:Fallback>
                <p:oleObj name="EcuaciÛn" r:id="rId5" imgW="292100" imgH="381000" progId="Equation.3">
                  <p:embed/>
                  <p:pic>
                    <p:nvPicPr>
                      <p:cNvPr id="0" name=""/>
                      <p:cNvPicPr/>
                      <p:nvPr/>
                    </p:nvPicPr>
                    <p:blipFill>
                      <a:blip r:embed="rId6"/>
                      <a:stretch>
                        <a:fillRect/>
                      </a:stretch>
                    </p:blipFill>
                    <p:spPr>
                      <a:xfrm>
                        <a:off x="3203848" y="3429000"/>
                        <a:ext cx="432048" cy="504057"/>
                      </a:xfrm>
                      <a:prstGeom prst="rect">
                        <a:avLst/>
                      </a:prstGeom>
                    </p:spPr>
                  </p:pic>
                </p:oleObj>
              </mc:Fallback>
            </mc:AlternateContent>
          </a:graphicData>
        </a:graphic>
      </p:graphicFrame>
      <p:graphicFrame>
        <p:nvGraphicFramePr>
          <p:cNvPr id="10" name="Objeto 9"/>
          <p:cNvGraphicFramePr>
            <a:graphicFrameLocks noChangeAspect="1"/>
          </p:cNvGraphicFramePr>
          <p:nvPr>
            <p:extLst>
              <p:ext uri="{D42A27DB-BD31-4B8C-83A1-F6EECF244321}">
                <p14:modId xmlns:p14="http://schemas.microsoft.com/office/powerpoint/2010/main" val="1621708512"/>
              </p:ext>
            </p:extLst>
          </p:nvPr>
        </p:nvGraphicFramePr>
        <p:xfrm>
          <a:off x="3160787" y="4077072"/>
          <a:ext cx="619125" cy="503238"/>
        </p:xfrm>
        <a:graphic>
          <a:graphicData uri="http://schemas.openxmlformats.org/presentationml/2006/ole">
            <mc:AlternateContent xmlns:mc="http://schemas.openxmlformats.org/markup-compatibility/2006">
              <mc:Choice xmlns:v="urn:schemas-microsoft-com:vml" Requires="v">
                <p:oleObj spid="_x0000_s6244" name="EcuaciÛn" r:id="rId7" imgW="419100" imgH="381000" progId="Equation.3">
                  <p:embed/>
                </p:oleObj>
              </mc:Choice>
              <mc:Fallback>
                <p:oleObj name="EcuaciÛn" r:id="rId7" imgW="419100" imgH="381000" progId="Equation.3">
                  <p:embed/>
                  <p:pic>
                    <p:nvPicPr>
                      <p:cNvPr id="0" name=""/>
                      <p:cNvPicPr/>
                      <p:nvPr/>
                    </p:nvPicPr>
                    <p:blipFill>
                      <a:blip r:embed="rId8"/>
                      <a:stretch>
                        <a:fillRect/>
                      </a:stretch>
                    </p:blipFill>
                    <p:spPr>
                      <a:xfrm>
                        <a:off x="3160787" y="4077072"/>
                        <a:ext cx="619125" cy="503238"/>
                      </a:xfrm>
                      <a:prstGeom prst="rect">
                        <a:avLst/>
                      </a:prstGeom>
                    </p:spPr>
                  </p:pic>
                </p:oleObj>
              </mc:Fallback>
            </mc:AlternateContent>
          </a:graphicData>
        </a:graphic>
      </p:graphicFrame>
      <p:graphicFrame>
        <p:nvGraphicFramePr>
          <p:cNvPr id="11" name="Objeto 10"/>
          <p:cNvGraphicFramePr>
            <a:graphicFrameLocks noChangeAspect="1"/>
          </p:cNvGraphicFramePr>
          <p:nvPr>
            <p:extLst>
              <p:ext uri="{D42A27DB-BD31-4B8C-83A1-F6EECF244321}">
                <p14:modId xmlns:p14="http://schemas.microsoft.com/office/powerpoint/2010/main" val="659094601"/>
              </p:ext>
            </p:extLst>
          </p:nvPr>
        </p:nvGraphicFramePr>
        <p:xfrm>
          <a:off x="3045470" y="4869160"/>
          <a:ext cx="806450" cy="503238"/>
        </p:xfrm>
        <a:graphic>
          <a:graphicData uri="http://schemas.openxmlformats.org/presentationml/2006/ole">
            <mc:AlternateContent xmlns:mc="http://schemas.openxmlformats.org/markup-compatibility/2006">
              <mc:Choice xmlns:v="urn:schemas-microsoft-com:vml" Requires="v">
                <p:oleObj spid="_x0000_s6245" name="EcuaciÛn" r:id="rId9" imgW="546100" imgH="381000" progId="Equation.3">
                  <p:embed/>
                </p:oleObj>
              </mc:Choice>
              <mc:Fallback>
                <p:oleObj name="EcuaciÛn" r:id="rId9" imgW="546100" imgH="381000" progId="Equation.3">
                  <p:embed/>
                  <p:pic>
                    <p:nvPicPr>
                      <p:cNvPr id="0" name=""/>
                      <p:cNvPicPr/>
                      <p:nvPr/>
                    </p:nvPicPr>
                    <p:blipFill>
                      <a:blip r:embed="rId10"/>
                      <a:stretch>
                        <a:fillRect/>
                      </a:stretch>
                    </p:blipFill>
                    <p:spPr>
                      <a:xfrm>
                        <a:off x="3045470" y="4869160"/>
                        <a:ext cx="806450" cy="503238"/>
                      </a:xfrm>
                      <a:prstGeom prst="rect">
                        <a:avLst/>
                      </a:prstGeom>
                    </p:spPr>
                  </p:pic>
                </p:oleObj>
              </mc:Fallback>
            </mc:AlternateContent>
          </a:graphicData>
        </a:graphic>
      </p:graphicFrame>
      <p:graphicFrame>
        <p:nvGraphicFramePr>
          <p:cNvPr id="12" name="Objeto 11"/>
          <p:cNvGraphicFramePr>
            <a:graphicFrameLocks noChangeAspect="1"/>
          </p:cNvGraphicFramePr>
          <p:nvPr>
            <p:extLst>
              <p:ext uri="{D42A27DB-BD31-4B8C-83A1-F6EECF244321}">
                <p14:modId xmlns:p14="http://schemas.microsoft.com/office/powerpoint/2010/main" val="2205802861"/>
              </p:ext>
            </p:extLst>
          </p:nvPr>
        </p:nvGraphicFramePr>
        <p:xfrm>
          <a:off x="3059832" y="5733256"/>
          <a:ext cx="806450" cy="503238"/>
        </p:xfrm>
        <a:graphic>
          <a:graphicData uri="http://schemas.openxmlformats.org/presentationml/2006/ole">
            <mc:AlternateContent xmlns:mc="http://schemas.openxmlformats.org/markup-compatibility/2006">
              <mc:Choice xmlns:v="urn:schemas-microsoft-com:vml" Requires="v">
                <p:oleObj spid="_x0000_s6246" name="EcuaciÛn" r:id="rId11" imgW="546100" imgH="381000" progId="Equation.3">
                  <p:embed/>
                </p:oleObj>
              </mc:Choice>
              <mc:Fallback>
                <p:oleObj name="EcuaciÛn" r:id="rId11" imgW="546100" imgH="381000" progId="Equation.3">
                  <p:embed/>
                  <p:pic>
                    <p:nvPicPr>
                      <p:cNvPr id="0" name=""/>
                      <p:cNvPicPr/>
                      <p:nvPr/>
                    </p:nvPicPr>
                    <p:blipFill>
                      <a:blip r:embed="rId10"/>
                      <a:stretch>
                        <a:fillRect/>
                      </a:stretch>
                    </p:blipFill>
                    <p:spPr>
                      <a:xfrm>
                        <a:off x="3059832" y="5733256"/>
                        <a:ext cx="806450" cy="503238"/>
                      </a:xfrm>
                      <a:prstGeom prst="rect">
                        <a:avLst/>
                      </a:prstGeom>
                    </p:spPr>
                  </p:pic>
                </p:oleObj>
              </mc:Fallback>
            </mc:AlternateContent>
          </a:graphicData>
        </a:graphic>
      </p:graphicFrame>
    </p:spTree>
    <p:extLst>
      <p:ext uri="{BB962C8B-B14F-4D97-AF65-F5344CB8AC3E}">
        <p14:creationId xmlns:p14="http://schemas.microsoft.com/office/powerpoint/2010/main" val="3021262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Escalas de Medición subjetivas</a:t>
            </a:r>
            <a:endParaRPr lang="es-AR" dirty="0"/>
          </a:p>
        </p:txBody>
      </p:sp>
      <p:sp>
        <p:nvSpPr>
          <p:cNvPr id="3" name="2 Marcador de contenido"/>
          <p:cNvSpPr>
            <a:spLocks noGrp="1"/>
          </p:cNvSpPr>
          <p:nvPr>
            <p:ph idx="1"/>
          </p:nvPr>
        </p:nvSpPr>
        <p:spPr>
          <a:xfrm>
            <a:off x="457200" y="1935480"/>
            <a:ext cx="5194920" cy="4389120"/>
          </a:xfrm>
        </p:spPr>
        <p:txBody>
          <a:bodyPr/>
          <a:lstStyle/>
          <a:p>
            <a:r>
              <a:rPr lang="es-AR" dirty="0" smtClean="0"/>
              <a:t>Son las más comúnmente usadas.</a:t>
            </a:r>
          </a:p>
          <a:p>
            <a:endParaRPr lang="es-AR" dirty="0"/>
          </a:p>
          <a:p>
            <a:r>
              <a:rPr lang="es-AR" dirty="0" smtClean="0"/>
              <a:t>Escala Likert</a:t>
            </a:r>
          </a:p>
          <a:p>
            <a:pPr lvl="1"/>
            <a:r>
              <a:rPr lang="es-AR" dirty="0" smtClean="0"/>
              <a:t>Evaluación</a:t>
            </a:r>
          </a:p>
          <a:p>
            <a:pPr lvl="1"/>
            <a:r>
              <a:rPr lang="es-AR" dirty="0" smtClean="0"/>
              <a:t>Frecuencia</a:t>
            </a:r>
          </a:p>
          <a:p>
            <a:pPr lvl="1"/>
            <a:r>
              <a:rPr lang="es-AR" dirty="0" smtClean="0"/>
              <a:t>Acuerdos</a:t>
            </a:r>
          </a:p>
          <a:p>
            <a:pPr lvl="1"/>
            <a:endParaRPr lang="es-AR" dirty="0" smtClean="0"/>
          </a:p>
          <a:p>
            <a:r>
              <a:rPr lang="es-AR" dirty="0" smtClean="0"/>
              <a:t>Escala diferencial Semántica</a:t>
            </a:r>
          </a:p>
          <a:p>
            <a:endParaRPr lang="es-AR" dirty="0" smtClean="0"/>
          </a:p>
        </p:txBody>
      </p:sp>
      <p:pic>
        <p:nvPicPr>
          <p:cNvPr id="2050" name="Picture 2" descr="http://t0.gstatic.com/images?q=tbn:ANd9GcRn_p-ftojsmjqll2DK15GPIkYTM-gGYraD38bAtrYdAz1rZbS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924944"/>
            <a:ext cx="2351280" cy="2304256"/>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B536CB4-3D30-484E-AED7-FCB7A4D8F968}"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46</a:t>
            </a:fld>
            <a:endParaRPr lang="es-ES"/>
          </a:p>
        </p:txBody>
      </p:sp>
    </p:spTree>
    <p:extLst>
      <p:ext uri="{BB962C8B-B14F-4D97-AF65-F5344CB8AC3E}">
        <p14:creationId xmlns:p14="http://schemas.microsoft.com/office/powerpoint/2010/main" val="2627031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Escala Likert</a:t>
            </a:r>
            <a:endParaRPr lang="es-AR" dirty="0"/>
          </a:p>
        </p:txBody>
      </p:sp>
      <p:sp>
        <p:nvSpPr>
          <p:cNvPr id="3" name="2 Marcador de contenido"/>
          <p:cNvSpPr>
            <a:spLocks noGrp="1"/>
          </p:cNvSpPr>
          <p:nvPr>
            <p:ph idx="1"/>
          </p:nvPr>
        </p:nvSpPr>
        <p:spPr>
          <a:xfrm>
            <a:off x="457200" y="1935480"/>
            <a:ext cx="8229600" cy="2645648"/>
          </a:xfrm>
        </p:spPr>
        <p:txBody>
          <a:bodyPr/>
          <a:lstStyle/>
          <a:p>
            <a:r>
              <a:rPr lang="es-AR" dirty="0" smtClean="0"/>
              <a:t>Tipo Evaluación</a:t>
            </a:r>
          </a:p>
          <a:p>
            <a:endParaRPr lang="es-AR" dirty="0" smtClean="0"/>
          </a:p>
          <a:p>
            <a:r>
              <a:rPr lang="es-AR" dirty="0" smtClean="0"/>
              <a:t>Ejemplo:</a:t>
            </a:r>
          </a:p>
          <a:p>
            <a:pPr lvl="1"/>
            <a:r>
              <a:rPr lang="es-AR" dirty="0" smtClean="0"/>
              <a:t>Familiaridad y comprensión del entorno de desarrollo de software.</a:t>
            </a:r>
          </a:p>
          <a:p>
            <a:pPr lvl="1"/>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584480690"/>
              </p:ext>
            </p:extLst>
          </p:nvPr>
        </p:nvGraphicFramePr>
        <p:xfrm>
          <a:off x="2483768" y="4509120"/>
          <a:ext cx="3816424" cy="1483360"/>
        </p:xfrm>
        <a:graphic>
          <a:graphicData uri="http://schemas.openxmlformats.org/drawingml/2006/table">
            <a:tbl>
              <a:tblPr bandRow="1">
                <a:tableStyleId>{5C22544A-7EE6-4342-B048-85BDC9FD1C3A}</a:tableStyleId>
              </a:tblPr>
              <a:tblGrid>
                <a:gridCol w="495890"/>
                <a:gridCol w="3320534"/>
              </a:tblGrid>
              <a:tr h="370840">
                <a:tc>
                  <a:txBody>
                    <a:bodyPr/>
                    <a:lstStyle/>
                    <a:p>
                      <a:endParaRPr lang="es-AR" dirty="0"/>
                    </a:p>
                  </a:txBody>
                  <a:tcPr/>
                </a:tc>
                <a:tc>
                  <a:txBody>
                    <a:bodyPr/>
                    <a:lstStyle/>
                    <a:p>
                      <a:r>
                        <a:rPr lang="es-AR" dirty="0" smtClean="0"/>
                        <a:t>Poca</a:t>
                      </a:r>
                      <a:endParaRPr lang="es-AR" dirty="0"/>
                    </a:p>
                  </a:txBody>
                  <a:tcPr/>
                </a:tc>
              </a:tr>
              <a:tr h="370840">
                <a:tc>
                  <a:txBody>
                    <a:bodyPr/>
                    <a:lstStyle/>
                    <a:p>
                      <a:endParaRPr lang="es-AR" dirty="0"/>
                    </a:p>
                  </a:txBody>
                  <a:tcPr/>
                </a:tc>
                <a:tc>
                  <a:txBody>
                    <a:bodyPr/>
                    <a:lstStyle/>
                    <a:p>
                      <a:r>
                        <a:rPr lang="es-AR" dirty="0" smtClean="0"/>
                        <a:t>No</a:t>
                      </a:r>
                      <a:r>
                        <a:rPr lang="es-AR" baseline="0" dirty="0" smtClean="0"/>
                        <a:t> satisfactorio</a:t>
                      </a:r>
                      <a:endParaRPr lang="es-AR" dirty="0"/>
                    </a:p>
                  </a:txBody>
                  <a:tcPr/>
                </a:tc>
              </a:tr>
              <a:tr h="370840">
                <a:tc>
                  <a:txBody>
                    <a:bodyPr/>
                    <a:lstStyle/>
                    <a:p>
                      <a:endParaRPr lang="es-AR"/>
                    </a:p>
                  </a:txBody>
                  <a:tcPr/>
                </a:tc>
                <a:tc>
                  <a:txBody>
                    <a:bodyPr/>
                    <a:lstStyle/>
                    <a:p>
                      <a:r>
                        <a:rPr lang="es-AR" dirty="0" smtClean="0"/>
                        <a:t>Satisfactorio</a:t>
                      </a:r>
                      <a:endParaRPr lang="es-AR" dirty="0"/>
                    </a:p>
                  </a:txBody>
                  <a:tcPr/>
                </a:tc>
              </a:tr>
              <a:tr h="370840">
                <a:tc>
                  <a:txBody>
                    <a:bodyPr/>
                    <a:lstStyle/>
                    <a:p>
                      <a:endParaRPr lang="es-AR" dirty="0"/>
                    </a:p>
                  </a:txBody>
                  <a:tcPr/>
                </a:tc>
                <a:tc>
                  <a:txBody>
                    <a:bodyPr/>
                    <a:lstStyle/>
                    <a:p>
                      <a:r>
                        <a:rPr lang="es-AR" dirty="0" smtClean="0"/>
                        <a:t>Excelente</a:t>
                      </a:r>
                      <a:endParaRPr lang="es-AR" dirty="0"/>
                    </a:p>
                  </a:txBody>
                  <a:tcPr/>
                </a:tc>
              </a:tr>
            </a:tbl>
          </a:graphicData>
        </a:graphic>
      </p:graphicFrame>
      <p:sp>
        <p:nvSpPr>
          <p:cNvPr id="5" name="4 Proceso"/>
          <p:cNvSpPr/>
          <p:nvPr/>
        </p:nvSpPr>
        <p:spPr>
          <a:xfrm>
            <a:off x="2627784" y="494116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Proceso"/>
          <p:cNvSpPr/>
          <p:nvPr/>
        </p:nvSpPr>
        <p:spPr>
          <a:xfrm>
            <a:off x="2627784" y="530120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Proceso"/>
          <p:cNvSpPr/>
          <p:nvPr/>
        </p:nvSpPr>
        <p:spPr>
          <a:xfrm>
            <a:off x="2632906" y="566124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Proceso"/>
          <p:cNvSpPr/>
          <p:nvPr/>
        </p:nvSpPr>
        <p:spPr>
          <a:xfrm>
            <a:off x="2625502" y="458112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Marcador de fecha 5"/>
          <p:cNvSpPr>
            <a:spLocks noGrp="1"/>
          </p:cNvSpPr>
          <p:nvPr>
            <p:ph type="dt" sz="half" idx="10"/>
          </p:nvPr>
        </p:nvSpPr>
        <p:spPr/>
        <p:txBody>
          <a:bodyPr/>
          <a:lstStyle/>
          <a:p>
            <a:fld id="{BC4154BA-4D74-FB41-A832-40E7F54E6089}" type="datetime1">
              <a:rPr lang="es-AR" smtClean="0"/>
              <a:t>21/08/14</a:t>
            </a:fld>
            <a:endParaRPr lang="es-ES"/>
          </a:p>
        </p:txBody>
      </p:sp>
      <p:sp>
        <p:nvSpPr>
          <p:cNvPr id="7" name="Marcador de pie de página 6"/>
          <p:cNvSpPr>
            <a:spLocks noGrp="1"/>
          </p:cNvSpPr>
          <p:nvPr>
            <p:ph type="ftr" sz="quarter" idx="11"/>
          </p:nvPr>
        </p:nvSpPr>
        <p:spPr/>
        <p:txBody>
          <a:bodyPr/>
          <a:lstStyle/>
          <a:p>
            <a:r>
              <a:rPr lang="es-ES" smtClean="0"/>
              <a:t>Métricas de Software - Las bases de la medición</a:t>
            </a:r>
            <a:endParaRPr lang="es-ES"/>
          </a:p>
        </p:txBody>
      </p:sp>
      <p:sp>
        <p:nvSpPr>
          <p:cNvPr id="10" name="Marcador de número de diapositiva 9"/>
          <p:cNvSpPr>
            <a:spLocks noGrp="1"/>
          </p:cNvSpPr>
          <p:nvPr>
            <p:ph type="sldNum" sz="quarter" idx="12"/>
          </p:nvPr>
        </p:nvSpPr>
        <p:spPr/>
        <p:txBody>
          <a:bodyPr/>
          <a:lstStyle/>
          <a:p>
            <a:fld id="{132FADFE-3B8F-471C-ABF0-DBC7717ECBBC}" type="slidenum">
              <a:rPr lang="es-ES" smtClean="0"/>
              <a:pPr/>
              <a:t>47</a:t>
            </a:fld>
            <a:endParaRPr lang="es-ES"/>
          </a:p>
        </p:txBody>
      </p:sp>
    </p:spTree>
    <p:extLst>
      <p:ext uri="{BB962C8B-B14F-4D97-AF65-F5344CB8AC3E}">
        <p14:creationId xmlns:p14="http://schemas.microsoft.com/office/powerpoint/2010/main" val="1761236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Escala Likert</a:t>
            </a:r>
            <a:endParaRPr lang="es-AR" dirty="0"/>
          </a:p>
        </p:txBody>
      </p:sp>
      <p:sp>
        <p:nvSpPr>
          <p:cNvPr id="3" name="2 Marcador de contenido"/>
          <p:cNvSpPr>
            <a:spLocks noGrp="1"/>
          </p:cNvSpPr>
          <p:nvPr>
            <p:ph idx="1"/>
          </p:nvPr>
        </p:nvSpPr>
        <p:spPr>
          <a:xfrm>
            <a:off x="457200" y="1935480"/>
            <a:ext cx="8229600" cy="2645648"/>
          </a:xfrm>
        </p:spPr>
        <p:txBody>
          <a:bodyPr/>
          <a:lstStyle/>
          <a:p>
            <a:r>
              <a:rPr lang="es-AR" dirty="0" smtClean="0"/>
              <a:t>Tipo Frecuencia</a:t>
            </a:r>
          </a:p>
          <a:p>
            <a:endParaRPr lang="es-AR" dirty="0" smtClean="0"/>
          </a:p>
          <a:p>
            <a:r>
              <a:rPr lang="es-AR" dirty="0" smtClean="0"/>
              <a:t>Ejemplo:</a:t>
            </a:r>
          </a:p>
          <a:p>
            <a:pPr lvl="1"/>
            <a:r>
              <a:rPr lang="es-AR" dirty="0" smtClean="0"/>
              <a:t>Cliente proveyendo información del equipo de proyecto.</a:t>
            </a:r>
          </a:p>
          <a:p>
            <a:pPr lvl="1"/>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3342207541"/>
              </p:ext>
            </p:extLst>
          </p:nvPr>
        </p:nvGraphicFramePr>
        <p:xfrm>
          <a:off x="2483768" y="4509120"/>
          <a:ext cx="3816424" cy="1483360"/>
        </p:xfrm>
        <a:graphic>
          <a:graphicData uri="http://schemas.openxmlformats.org/drawingml/2006/table">
            <a:tbl>
              <a:tblPr bandRow="1">
                <a:tableStyleId>{5C22544A-7EE6-4342-B048-85BDC9FD1C3A}</a:tableStyleId>
              </a:tblPr>
              <a:tblGrid>
                <a:gridCol w="495890"/>
                <a:gridCol w="3320534"/>
              </a:tblGrid>
              <a:tr h="370840">
                <a:tc>
                  <a:txBody>
                    <a:bodyPr/>
                    <a:lstStyle/>
                    <a:p>
                      <a:endParaRPr lang="es-AR" dirty="0"/>
                    </a:p>
                  </a:txBody>
                  <a:tcPr/>
                </a:tc>
                <a:tc>
                  <a:txBody>
                    <a:bodyPr/>
                    <a:lstStyle/>
                    <a:p>
                      <a:r>
                        <a:rPr lang="es-AR" dirty="0" smtClean="0"/>
                        <a:t>Nunca</a:t>
                      </a:r>
                      <a:endParaRPr lang="es-AR" dirty="0"/>
                    </a:p>
                  </a:txBody>
                  <a:tcPr/>
                </a:tc>
              </a:tr>
              <a:tr h="370840">
                <a:tc>
                  <a:txBody>
                    <a:bodyPr/>
                    <a:lstStyle/>
                    <a:p>
                      <a:endParaRPr lang="es-AR" dirty="0"/>
                    </a:p>
                  </a:txBody>
                  <a:tcPr/>
                </a:tc>
                <a:tc>
                  <a:txBody>
                    <a:bodyPr/>
                    <a:lstStyle/>
                    <a:p>
                      <a:r>
                        <a:rPr lang="es-AR" dirty="0" smtClean="0"/>
                        <a:t>Raramente</a:t>
                      </a:r>
                      <a:endParaRPr lang="es-AR" dirty="0"/>
                    </a:p>
                  </a:txBody>
                  <a:tcPr/>
                </a:tc>
              </a:tr>
              <a:tr h="370840">
                <a:tc>
                  <a:txBody>
                    <a:bodyPr/>
                    <a:lstStyle/>
                    <a:p>
                      <a:endParaRPr lang="es-AR"/>
                    </a:p>
                  </a:txBody>
                  <a:tcPr/>
                </a:tc>
                <a:tc>
                  <a:txBody>
                    <a:bodyPr/>
                    <a:lstStyle/>
                    <a:p>
                      <a:r>
                        <a:rPr lang="es-AR" dirty="0" smtClean="0"/>
                        <a:t>Ocasionalmente</a:t>
                      </a:r>
                      <a:endParaRPr lang="es-AR" dirty="0"/>
                    </a:p>
                  </a:txBody>
                  <a:tcPr/>
                </a:tc>
              </a:tr>
              <a:tr h="370840">
                <a:tc>
                  <a:txBody>
                    <a:bodyPr/>
                    <a:lstStyle/>
                    <a:p>
                      <a:endParaRPr lang="es-AR" dirty="0"/>
                    </a:p>
                  </a:txBody>
                  <a:tcPr/>
                </a:tc>
                <a:tc>
                  <a:txBody>
                    <a:bodyPr/>
                    <a:lstStyle/>
                    <a:p>
                      <a:r>
                        <a:rPr lang="es-AR" dirty="0" smtClean="0"/>
                        <a:t>La</a:t>
                      </a:r>
                      <a:r>
                        <a:rPr lang="es-AR" baseline="0" dirty="0" smtClean="0"/>
                        <a:t> mayor parte del tiempo</a:t>
                      </a:r>
                      <a:endParaRPr lang="es-AR" dirty="0"/>
                    </a:p>
                  </a:txBody>
                  <a:tcPr/>
                </a:tc>
              </a:tr>
            </a:tbl>
          </a:graphicData>
        </a:graphic>
      </p:graphicFrame>
      <p:sp>
        <p:nvSpPr>
          <p:cNvPr id="5" name="4 Proceso"/>
          <p:cNvSpPr/>
          <p:nvPr/>
        </p:nvSpPr>
        <p:spPr>
          <a:xfrm>
            <a:off x="2627784" y="494116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Proceso"/>
          <p:cNvSpPr/>
          <p:nvPr/>
        </p:nvSpPr>
        <p:spPr>
          <a:xfrm>
            <a:off x="2627784" y="530120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Proceso"/>
          <p:cNvSpPr/>
          <p:nvPr/>
        </p:nvSpPr>
        <p:spPr>
          <a:xfrm>
            <a:off x="2632906" y="566124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Proceso"/>
          <p:cNvSpPr/>
          <p:nvPr/>
        </p:nvSpPr>
        <p:spPr>
          <a:xfrm>
            <a:off x="2625502" y="458112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Marcador de fecha 5"/>
          <p:cNvSpPr>
            <a:spLocks noGrp="1"/>
          </p:cNvSpPr>
          <p:nvPr>
            <p:ph type="dt" sz="half" idx="10"/>
          </p:nvPr>
        </p:nvSpPr>
        <p:spPr/>
        <p:txBody>
          <a:bodyPr/>
          <a:lstStyle/>
          <a:p>
            <a:fld id="{0154BD73-A665-F742-838A-8B1E29813DE8}" type="datetime1">
              <a:rPr lang="es-AR" smtClean="0"/>
              <a:t>21/08/14</a:t>
            </a:fld>
            <a:endParaRPr lang="es-ES"/>
          </a:p>
        </p:txBody>
      </p:sp>
      <p:sp>
        <p:nvSpPr>
          <p:cNvPr id="7" name="Marcador de pie de página 6"/>
          <p:cNvSpPr>
            <a:spLocks noGrp="1"/>
          </p:cNvSpPr>
          <p:nvPr>
            <p:ph type="ftr" sz="quarter" idx="11"/>
          </p:nvPr>
        </p:nvSpPr>
        <p:spPr/>
        <p:txBody>
          <a:bodyPr/>
          <a:lstStyle/>
          <a:p>
            <a:r>
              <a:rPr lang="es-ES" smtClean="0"/>
              <a:t>Métricas de Software - Las bases de la medición</a:t>
            </a:r>
            <a:endParaRPr lang="es-ES"/>
          </a:p>
        </p:txBody>
      </p:sp>
      <p:sp>
        <p:nvSpPr>
          <p:cNvPr id="10" name="Marcador de número de diapositiva 9"/>
          <p:cNvSpPr>
            <a:spLocks noGrp="1"/>
          </p:cNvSpPr>
          <p:nvPr>
            <p:ph type="sldNum" sz="quarter" idx="12"/>
          </p:nvPr>
        </p:nvSpPr>
        <p:spPr/>
        <p:txBody>
          <a:bodyPr/>
          <a:lstStyle/>
          <a:p>
            <a:fld id="{132FADFE-3B8F-471C-ABF0-DBC7717ECBBC}" type="slidenum">
              <a:rPr lang="es-ES" smtClean="0"/>
              <a:pPr/>
              <a:t>48</a:t>
            </a:fld>
            <a:endParaRPr lang="es-ES"/>
          </a:p>
        </p:txBody>
      </p:sp>
    </p:spTree>
    <p:extLst>
      <p:ext uri="{BB962C8B-B14F-4D97-AF65-F5344CB8AC3E}">
        <p14:creationId xmlns:p14="http://schemas.microsoft.com/office/powerpoint/2010/main" val="257654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Escala Likert</a:t>
            </a:r>
            <a:endParaRPr lang="es-AR" dirty="0"/>
          </a:p>
        </p:txBody>
      </p:sp>
      <p:sp>
        <p:nvSpPr>
          <p:cNvPr id="3" name="2 Marcador de contenido"/>
          <p:cNvSpPr>
            <a:spLocks noGrp="1"/>
          </p:cNvSpPr>
          <p:nvPr>
            <p:ph idx="1"/>
          </p:nvPr>
        </p:nvSpPr>
        <p:spPr>
          <a:xfrm>
            <a:off x="457200" y="1935480"/>
            <a:ext cx="8229600" cy="2645648"/>
          </a:xfrm>
        </p:spPr>
        <p:txBody>
          <a:bodyPr/>
          <a:lstStyle/>
          <a:p>
            <a:r>
              <a:rPr lang="es-AR" dirty="0" smtClean="0"/>
              <a:t>Tipo Acuerdos</a:t>
            </a:r>
          </a:p>
          <a:p>
            <a:endParaRPr lang="es-AR" dirty="0" smtClean="0"/>
          </a:p>
          <a:p>
            <a:r>
              <a:rPr lang="es-AR" dirty="0" smtClean="0"/>
              <a:t>Ejemplo:</a:t>
            </a:r>
          </a:p>
          <a:p>
            <a:pPr lvl="1"/>
            <a:r>
              <a:rPr lang="es-AR" dirty="0" smtClean="0"/>
              <a:t>Cambios realizados sobre un software en funcionamiento.</a:t>
            </a:r>
          </a:p>
          <a:p>
            <a:pPr lvl="1"/>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3822772247"/>
              </p:ext>
            </p:extLst>
          </p:nvPr>
        </p:nvGraphicFramePr>
        <p:xfrm>
          <a:off x="2483768" y="4509120"/>
          <a:ext cx="3816424" cy="1483360"/>
        </p:xfrm>
        <a:graphic>
          <a:graphicData uri="http://schemas.openxmlformats.org/drawingml/2006/table">
            <a:tbl>
              <a:tblPr bandRow="1">
                <a:tableStyleId>{5C22544A-7EE6-4342-B048-85BDC9FD1C3A}</a:tableStyleId>
              </a:tblPr>
              <a:tblGrid>
                <a:gridCol w="495890"/>
                <a:gridCol w="3320534"/>
              </a:tblGrid>
              <a:tr h="370840">
                <a:tc>
                  <a:txBody>
                    <a:bodyPr/>
                    <a:lstStyle/>
                    <a:p>
                      <a:endParaRPr lang="es-AR" dirty="0"/>
                    </a:p>
                  </a:txBody>
                  <a:tcPr/>
                </a:tc>
                <a:tc>
                  <a:txBody>
                    <a:bodyPr/>
                    <a:lstStyle/>
                    <a:p>
                      <a:r>
                        <a:rPr lang="es-AR" dirty="0" smtClean="0"/>
                        <a:t>Altamente</a:t>
                      </a:r>
                      <a:r>
                        <a:rPr lang="es-AR" baseline="0" dirty="0" smtClean="0"/>
                        <a:t> de acuerdo</a:t>
                      </a:r>
                      <a:endParaRPr lang="es-AR" dirty="0"/>
                    </a:p>
                  </a:txBody>
                  <a:tcPr/>
                </a:tc>
              </a:tr>
              <a:tr h="370840">
                <a:tc>
                  <a:txBody>
                    <a:bodyPr/>
                    <a:lstStyle/>
                    <a:p>
                      <a:endParaRPr lang="es-AR" dirty="0"/>
                    </a:p>
                  </a:txBody>
                  <a:tcPr/>
                </a:tc>
                <a:tc>
                  <a:txBody>
                    <a:bodyPr/>
                    <a:lstStyle/>
                    <a:p>
                      <a:r>
                        <a:rPr lang="es-AR" dirty="0" smtClean="0"/>
                        <a:t>De acuerdo</a:t>
                      </a:r>
                      <a:endParaRPr lang="es-AR" dirty="0"/>
                    </a:p>
                  </a:txBody>
                  <a:tcPr/>
                </a:tc>
              </a:tr>
              <a:tr h="370840">
                <a:tc>
                  <a:txBody>
                    <a:bodyPr/>
                    <a:lstStyle/>
                    <a:p>
                      <a:endParaRPr lang="es-AR"/>
                    </a:p>
                  </a:txBody>
                  <a:tcPr/>
                </a:tc>
                <a:tc>
                  <a:txBody>
                    <a:bodyPr/>
                    <a:lstStyle/>
                    <a:p>
                      <a:r>
                        <a:rPr lang="es-AR" dirty="0" smtClean="0"/>
                        <a:t>En desacuerdo</a:t>
                      </a:r>
                      <a:endParaRPr lang="es-AR" dirty="0"/>
                    </a:p>
                  </a:txBody>
                  <a:tcPr/>
                </a:tc>
              </a:tr>
              <a:tr h="370840">
                <a:tc>
                  <a:txBody>
                    <a:bodyPr/>
                    <a:lstStyle/>
                    <a:p>
                      <a:endParaRPr lang="es-AR" dirty="0"/>
                    </a:p>
                  </a:txBody>
                  <a:tcPr/>
                </a:tc>
                <a:tc>
                  <a:txBody>
                    <a:bodyPr/>
                    <a:lstStyle/>
                    <a:p>
                      <a:r>
                        <a:rPr lang="es-AR" dirty="0" smtClean="0"/>
                        <a:t>Altamente</a:t>
                      </a:r>
                      <a:r>
                        <a:rPr lang="es-AR" baseline="0" dirty="0" smtClean="0"/>
                        <a:t> en Desacuerdo</a:t>
                      </a:r>
                      <a:endParaRPr lang="es-AR" dirty="0"/>
                    </a:p>
                  </a:txBody>
                  <a:tcPr/>
                </a:tc>
              </a:tr>
            </a:tbl>
          </a:graphicData>
        </a:graphic>
      </p:graphicFrame>
      <p:sp>
        <p:nvSpPr>
          <p:cNvPr id="5" name="4 Proceso"/>
          <p:cNvSpPr/>
          <p:nvPr/>
        </p:nvSpPr>
        <p:spPr>
          <a:xfrm>
            <a:off x="2627784" y="494116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Proceso"/>
          <p:cNvSpPr/>
          <p:nvPr/>
        </p:nvSpPr>
        <p:spPr>
          <a:xfrm>
            <a:off x="2627784" y="530120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Proceso"/>
          <p:cNvSpPr/>
          <p:nvPr/>
        </p:nvSpPr>
        <p:spPr>
          <a:xfrm>
            <a:off x="2632906" y="566124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Proceso"/>
          <p:cNvSpPr/>
          <p:nvPr/>
        </p:nvSpPr>
        <p:spPr>
          <a:xfrm>
            <a:off x="2625502" y="458112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Marcador de fecha 5"/>
          <p:cNvSpPr>
            <a:spLocks noGrp="1"/>
          </p:cNvSpPr>
          <p:nvPr>
            <p:ph type="dt" sz="half" idx="10"/>
          </p:nvPr>
        </p:nvSpPr>
        <p:spPr/>
        <p:txBody>
          <a:bodyPr/>
          <a:lstStyle/>
          <a:p>
            <a:fld id="{82155274-E992-0844-B99A-DBFEC9DC07FF}" type="datetime1">
              <a:rPr lang="es-AR" smtClean="0"/>
              <a:t>21/08/14</a:t>
            </a:fld>
            <a:endParaRPr lang="es-ES"/>
          </a:p>
        </p:txBody>
      </p:sp>
      <p:sp>
        <p:nvSpPr>
          <p:cNvPr id="7" name="Marcador de pie de página 6"/>
          <p:cNvSpPr>
            <a:spLocks noGrp="1"/>
          </p:cNvSpPr>
          <p:nvPr>
            <p:ph type="ftr" sz="quarter" idx="11"/>
          </p:nvPr>
        </p:nvSpPr>
        <p:spPr/>
        <p:txBody>
          <a:bodyPr/>
          <a:lstStyle/>
          <a:p>
            <a:r>
              <a:rPr lang="es-ES" smtClean="0"/>
              <a:t>Métricas de Software - Las bases de la medición</a:t>
            </a:r>
            <a:endParaRPr lang="es-ES"/>
          </a:p>
        </p:txBody>
      </p:sp>
      <p:sp>
        <p:nvSpPr>
          <p:cNvPr id="10" name="Marcador de número de diapositiva 9"/>
          <p:cNvSpPr>
            <a:spLocks noGrp="1"/>
          </p:cNvSpPr>
          <p:nvPr>
            <p:ph type="sldNum" sz="quarter" idx="12"/>
          </p:nvPr>
        </p:nvSpPr>
        <p:spPr/>
        <p:txBody>
          <a:bodyPr/>
          <a:lstStyle/>
          <a:p>
            <a:fld id="{132FADFE-3B8F-471C-ABF0-DBC7717ECBBC}" type="slidenum">
              <a:rPr lang="es-ES" smtClean="0"/>
              <a:pPr/>
              <a:t>49</a:t>
            </a:fld>
            <a:endParaRPr lang="es-ES"/>
          </a:p>
        </p:txBody>
      </p:sp>
    </p:spTree>
    <p:extLst>
      <p:ext uri="{BB962C8B-B14F-4D97-AF65-F5344CB8AC3E}">
        <p14:creationId xmlns:p14="http://schemas.microsoft.com/office/powerpoint/2010/main" val="171764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Teoría de la representación</a:t>
            </a:r>
            <a:endParaRPr lang="es-AR" dirty="0"/>
          </a:p>
        </p:txBody>
      </p:sp>
      <p:sp>
        <p:nvSpPr>
          <p:cNvPr id="3" name="2 Marcador de contenido"/>
          <p:cNvSpPr>
            <a:spLocks noGrp="1"/>
          </p:cNvSpPr>
          <p:nvPr>
            <p:ph idx="1"/>
          </p:nvPr>
        </p:nvSpPr>
        <p:spPr/>
        <p:txBody>
          <a:bodyPr>
            <a:normAutofit fontScale="92500"/>
          </a:bodyPr>
          <a:lstStyle/>
          <a:p>
            <a:r>
              <a:rPr lang="es-AR" dirty="0" smtClean="0"/>
              <a:t>Enfoque basado en reglas para la ejecución de las actividades de medición.</a:t>
            </a:r>
          </a:p>
          <a:p>
            <a:r>
              <a:rPr lang="es-AR" dirty="0" smtClean="0"/>
              <a:t>Busca formalizar nuestra intuición sobre la manera en que se comporta el mundo.</a:t>
            </a:r>
          </a:p>
          <a:p>
            <a:pPr lvl="1"/>
            <a:r>
              <a:rPr lang="es-AR" dirty="0" smtClean="0"/>
              <a:t>Las </a:t>
            </a:r>
            <a:r>
              <a:rPr lang="es-AR" b="1" dirty="0" smtClean="0">
                <a:solidFill>
                  <a:schemeClr val="accent1">
                    <a:lumMod val="60000"/>
                    <a:lumOff val="40000"/>
                  </a:schemeClr>
                </a:solidFill>
              </a:rPr>
              <a:t>entidades</a:t>
            </a:r>
            <a:r>
              <a:rPr lang="es-AR" dirty="0" smtClean="0">
                <a:solidFill>
                  <a:schemeClr val="accent1">
                    <a:lumMod val="60000"/>
                    <a:lumOff val="40000"/>
                  </a:schemeClr>
                </a:solidFill>
              </a:rPr>
              <a:t> </a:t>
            </a:r>
            <a:r>
              <a:rPr lang="es-AR" dirty="0" smtClean="0"/>
              <a:t>son el foco de estudio.</a:t>
            </a:r>
          </a:p>
          <a:p>
            <a:pPr lvl="1"/>
            <a:r>
              <a:rPr lang="es-AR" dirty="0" smtClean="0"/>
              <a:t>Los </a:t>
            </a:r>
            <a:r>
              <a:rPr lang="es-AR" b="1" dirty="0" smtClean="0">
                <a:solidFill>
                  <a:schemeClr val="accent1">
                    <a:lumMod val="60000"/>
                    <a:lumOff val="40000"/>
                  </a:schemeClr>
                </a:solidFill>
              </a:rPr>
              <a:t>atributos</a:t>
            </a:r>
            <a:r>
              <a:rPr lang="es-AR" dirty="0" smtClean="0"/>
              <a:t> son elementos que se identifican para entender a las entidades.</a:t>
            </a:r>
          </a:p>
          <a:p>
            <a:pPr lvl="1"/>
            <a:r>
              <a:rPr lang="es-AR" dirty="0" smtClean="0"/>
              <a:t>Los </a:t>
            </a:r>
            <a:r>
              <a:rPr lang="es-AR" b="1" dirty="0">
                <a:solidFill>
                  <a:schemeClr val="accent1">
                    <a:lumMod val="60000"/>
                    <a:lumOff val="40000"/>
                  </a:schemeClr>
                </a:solidFill>
              </a:rPr>
              <a:t>atributos</a:t>
            </a:r>
            <a:r>
              <a:rPr lang="es-AR" dirty="0" smtClean="0"/>
              <a:t> representan a las </a:t>
            </a:r>
            <a:r>
              <a:rPr lang="es-AR" b="1" dirty="0">
                <a:solidFill>
                  <a:schemeClr val="accent1">
                    <a:lumMod val="60000"/>
                    <a:lumOff val="40000"/>
                  </a:schemeClr>
                </a:solidFill>
              </a:rPr>
              <a:t>entidades</a:t>
            </a:r>
            <a:r>
              <a:rPr lang="es-AR" dirty="0" smtClean="0"/>
              <a:t>.</a:t>
            </a:r>
          </a:p>
          <a:p>
            <a:pPr lvl="1"/>
            <a:r>
              <a:rPr lang="es-AR" dirty="0" smtClean="0"/>
              <a:t>Los </a:t>
            </a:r>
            <a:r>
              <a:rPr lang="es-AR" b="1" dirty="0">
                <a:solidFill>
                  <a:schemeClr val="accent1">
                    <a:lumMod val="60000"/>
                    <a:lumOff val="40000"/>
                  </a:schemeClr>
                </a:solidFill>
              </a:rPr>
              <a:t>datos</a:t>
            </a:r>
            <a:r>
              <a:rPr lang="es-AR" dirty="0" smtClean="0"/>
              <a:t> sobre los </a:t>
            </a:r>
            <a:r>
              <a:rPr lang="es-AR" b="1" dirty="0">
                <a:solidFill>
                  <a:schemeClr val="accent1">
                    <a:lumMod val="60000"/>
                    <a:lumOff val="40000"/>
                  </a:schemeClr>
                </a:solidFill>
              </a:rPr>
              <a:t>atributos</a:t>
            </a:r>
            <a:r>
              <a:rPr lang="es-AR" dirty="0" smtClean="0"/>
              <a:t> son manera de representarlos.</a:t>
            </a:r>
          </a:p>
          <a:p>
            <a:pPr lvl="1"/>
            <a:r>
              <a:rPr lang="es-AR" dirty="0" smtClean="0"/>
              <a:t>La manipulación de </a:t>
            </a:r>
            <a:r>
              <a:rPr lang="es-AR" b="1" dirty="0">
                <a:solidFill>
                  <a:schemeClr val="accent1">
                    <a:lumMod val="60000"/>
                    <a:lumOff val="40000"/>
                  </a:schemeClr>
                </a:solidFill>
              </a:rPr>
              <a:t>estos</a:t>
            </a:r>
            <a:r>
              <a:rPr lang="es-AR" dirty="0" smtClean="0"/>
              <a:t> datos debe mantener y responder a las relaciones y reglas.</a:t>
            </a:r>
          </a:p>
          <a:p>
            <a:pPr marL="393192" lvl="1" indent="0">
              <a:buNone/>
            </a:pPr>
            <a:endParaRPr lang="es-AR" dirty="0" smtClean="0"/>
          </a:p>
          <a:p>
            <a:endParaRPr lang="es-AR" dirty="0"/>
          </a:p>
        </p:txBody>
      </p:sp>
      <p:sp>
        <p:nvSpPr>
          <p:cNvPr id="4" name="Marcador de fecha 3"/>
          <p:cNvSpPr>
            <a:spLocks noGrp="1"/>
          </p:cNvSpPr>
          <p:nvPr>
            <p:ph type="dt" sz="half" idx="10"/>
          </p:nvPr>
        </p:nvSpPr>
        <p:spPr/>
        <p:txBody>
          <a:bodyPr/>
          <a:lstStyle/>
          <a:p>
            <a:fld id="{032DE11C-5E41-1A4B-A018-2C433AA9CAF6}"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5</a:t>
            </a:fld>
            <a:endParaRPr lang="es-ES"/>
          </a:p>
        </p:txBody>
      </p:sp>
    </p:spTree>
    <p:extLst>
      <p:ext uri="{BB962C8B-B14F-4D97-AF65-F5344CB8AC3E}">
        <p14:creationId xmlns:p14="http://schemas.microsoft.com/office/powerpoint/2010/main" val="3627445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Escala Likert</a:t>
            </a:r>
            <a:endParaRPr lang="es-ES" dirty="0"/>
          </a:p>
        </p:txBody>
      </p:sp>
      <p:pic>
        <p:nvPicPr>
          <p:cNvPr id="4" name="Marcador de contenido 3"/>
          <p:cNvPicPr>
            <a:picLocks noGrp="1" noChangeAspect="1"/>
          </p:cNvPicPr>
          <p:nvPr>
            <p:ph idx="1"/>
          </p:nvPr>
        </p:nvPicPr>
        <p:blipFill>
          <a:blip r:embed="rId2"/>
          <a:srcRect l="-92330" r="-92330"/>
          <a:stretch>
            <a:fillRect/>
          </a:stretch>
        </p:blipFill>
        <p:spPr>
          <a:xfrm>
            <a:off x="395536" y="1916832"/>
            <a:ext cx="8229600" cy="4389120"/>
          </a:xfrm>
        </p:spPr>
      </p:pic>
      <p:sp>
        <p:nvSpPr>
          <p:cNvPr id="5" name="Marcador de fecha 4"/>
          <p:cNvSpPr>
            <a:spLocks noGrp="1"/>
          </p:cNvSpPr>
          <p:nvPr>
            <p:ph type="dt" sz="half" idx="10"/>
          </p:nvPr>
        </p:nvSpPr>
        <p:spPr/>
        <p:txBody>
          <a:bodyPr/>
          <a:lstStyle/>
          <a:p>
            <a:fld id="{E82D9313-36D6-E94A-882A-52EA767DBE1E}" type="datetime1">
              <a:rPr lang="es-AR" smtClean="0"/>
              <a:t>21/08/14</a:t>
            </a:fld>
            <a:endParaRPr lang="es-ES"/>
          </a:p>
        </p:txBody>
      </p:sp>
      <p:sp>
        <p:nvSpPr>
          <p:cNvPr id="6" name="Marcador de pie de página 5"/>
          <p:cNvSpPr>
            <a:spLocks noGrp="1"/>
          </p:cNvSpPr>
          <p:nvPr>
            <p:ph type="ftr" sz="quarter" idx="11"/>
          </p:nvPr>
        </p:nvSpPr>
        <p:spPr/>
        <p:txBody>
          <a:bodyPr/>
          <a:lstStyle/>
          <a:p>
            <a:r>
              <a:rPr lang="es-ES" smtClean="0"/>
              <a:t>Métricas de Software - Las bases de la medición</a:t>
            </a:r>
            <a:endParaRPr lang="es-ES"/>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50</a:t>
            </a:fld>
            <a:endParaRPr lang="es-ES"/>
          </a:p>
        </p:txBody>
      </p:sp>
    </p:spTree>
    <p:extLst>
      <p:ext uri="{BB962C8B-B14F-4D97-AF65-F5344CB8AC3E}">
        <p14:creationId xmlns:p14="http://schemas.microsoft.com/office/powerpoint/2010/main" val="2375610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Proceso"/>
          <p:cNvSpPr/>
          <p:nvPr/>
        </p:nvSpPr>
        <p:spPr>
          <a:xfrm>
            <a:off x="1403648" y="5085184"/>
            <a:ext cx="6120680" cy="1152128"/>
          </a:xfrm>
          <a:prstGeom prst="flowChartProcess">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Título"/>
          <p:cNvSpPr>
            <a:spLocks noGrp="1"/>
          </p:cNvSpPr>
          <p:nvPr>
            <p:ph type="title"/>
          </p:nvPr>
        </p:nvSpPr>
        <p:spPr/>
        <p:txBody>
          <a:bodyPr/>
          <a:lstStyle/>
          <a:p>
            <a:r>
              <a:rPr lang="es-AR" dirty="0" smtClean="0"/>
              <a:t>Escala Diferencial Semántica</a:t>
            </a:r>
            <a:endParaRPr lang="es-AR" dirty="0"/>
          </a:p>
        </p:txBody>
      </p:sp>
      <p:sp>
        <p:nvSpPr>
          <p:cNvPr id="3" name="2 Marcador de contenido"/>
          <p:cNvSpPr>
            <a:spLocks noGrp="1"/>
          </p:cNvSpPr>
          <p:nvPr>
            <p:ph idx="1"/>
          </p:nvPr>
        </p:nvSpPr>
        <p:spPr>
          <a:xfrm>
            <a:off x="457200" y="1935480"/>
            <a:ext cx="8229600" cy="3005688"/>
          </a:xfrm>
        </p:spPr>
        <p:txBody>
          <a:bodyPr/>
          <a:lstStyle/>
          <a:p>
            <a:r>
              <a:rPr lang="es-AR" dirty="0" smtClean="0"/>
              <a:t>Elementos que incluyen semánticas opuestas.</a:t>
            </a:r>
          </a:p>
          <a:p>
            <a:endParaRPr lang="es-AR" dirty="0"/>
          </a:p>
          <a:p>
            <a:r>
              <a:rPr lang="es-AR" dirty="0" smtClean="0"/>
              <a:t>Ejemplo:</a:t>
            </a:r>
          </a:p>
          <a:p>
            <a:pPr lvl="1"/>
            <a:r>
              <a:rPr lang="es-AR" dirty="0" smtClean="0"/>
              <a:t>Tratamiento de pedidos de cambios sobre sistemas existentes: manera, método y tiempo requerido del equipo de desarrollo en respuesta a los pedidos de los clientes.</a:t>
            </a:r>
            <a:endParaRPr lang="es-AR" dirty="0"/>
          </a:p>
        </p:txBody>
      </p:sp>
      <p:sp>
        <p:nvSpPr>
          <p:cNvPr id="4" name="3 Proceso"/>
          <p:cNvSpPr/>
          <p:nvPr/>
        </p:nvSpPr>
        <p:spPr>
          <a:xfrm>
            <a:off x="3275856" y="537321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5" name="4 Proceso"/>
          <p:cNvSpPr/>
          <p:nvPr/>
        </p:nvSpPr>
        <p:spPr>
          <a:xfrm>
            <a:off x="3630880" y="537321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6" name="5 Proceso"/>
          <p:cNvSpPr/>
          <p:nvPr/>
        </p:nvSpPr>
        <p:spPr>
          <a:xfrm>
            <a:off x="3995936" y="537321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7" name="6 Proceso"/>
          <p:cNvSpPr/>
          <p:nvPr/>
        </p:nvSpPr>
        <p:spPr>
          <a:xfrm>
            <a:off x="4355976" y="537321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8" name="7 Proceso"/>
          <p:cNvSpPr/>
          <p:nvPr/>
        </p:nvSpPr>
        <p:spPr>
          <a:xfrm>
            <a:off x="4716016" y="537321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9" name="8 Proceso"/>
          <p:cNvSpPr/>
          <p:nvPr/>
        </p:nvSpPr>
        <p:spPr>
          <a:xfrm>
            <a:off x="5076056" y="537321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0" name="9 Proceso"/>
          <p:cNvSpPr/>
          <p:nvPr/>
        </p:nvSpPr>
        <p:spPr>
          <a:xfrm>
            <a:off x="5436096" y="537321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1" name="10 Proceso"/>
          <p:cNvSpPr/>
          <p:nvPr/>
        </p:nvSpPr>
        <p:spPr>
          <a:xfrm>
            <a:off x="3275856" y="573325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2" name="11 Proceso"/>
          <p:cNvSpPr/>
          <p:nvPr/>
        </p:nvSpPr>
        <p:spPr>
          <a:xfrm>
            <a:off x="3630880" y="573325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3" name="12 Proceso"/>
          <p:cNvSpPr/>
          <p:nvPr/>
        </p:nvSpPr>
        <p:spPr>
          <a:xfrm>
            <a:off x="3995936" y="573325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4" name="13 Proceso"/>
          <p:cNvSpPr/>
          <p:nvPr/>
        </p:nvSpPr>
        <p:spPr>
          <a:xfrm>
            <a:off x="4355976" y="573325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5" name="14 Proceso"/>
          <p:cNvSpPr/>
          <p:nvPr/>
        </p:nvSpPr>
        <p:spPr>
          <a:xfrm>
            <a:off x="4716016" y="573325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6" name="15 Proceso"/>
          <p:cNvSpPr/>
          <p:nvPr/>
        </p:nvSpPr>
        <p:spPr>
          <a:xfrm>
            <a:off x="5076056" y="573325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7" name="16 Proceso"/>
          <p:cNvSpPr/>
          <p:nvPr/>
        </p:nvSpPr>
        <p:spPr>
          <a:xfrm>
            <a:off x="5436096" y="5733256"/>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8" name="17 CuadroTexto"/>
          <p:cNvSpPr txBox="1"/>
          <p:nvPr/>
        </p:nvSpPr>
        <p:spPr>
          <a:xfrm>
            <a:off x="2151440" y="5301208"/>
            <a:ext cx="764376" cy="369332"/>
          </a:xfrm>
          <a:prstGeom prst="rect">
            <a:avLst/>
          </a:prstGeom>
          <a:noFill/>
        </p:spPr>
        <p:txBody>
          <a:bodyPr wrap="none" rtlCol="0">
            <a:spAutoFit/>
          </a:bodyPr>
          <a:lstStyle/>
          <a:p>
            <a:r>
              <a:rPr lang="es-AR" dirty="0" smtClean="0"/>
              <a:t>Lento</a:t>
            </a:r>
            <a:endParaRPr lang="es-AR" dirty="0"/>
          </a:p>
        </p:txBody>
      </p:sp>
      <p:sp>
        <p:nvSpPr>
          <p:cNvPr id="19" name="18 CuadroTexto"/>
          <p:cNvSpPr txBox="1"/>
          <p:nvPr/>
        </p:nvSpPr>
        <p:spPr>
          <a:xfrm>
            <a:off x="6012160" y="5296562"/>
            <a:ext cx="893193" cy="369332"/>
          </a:xfrm>
          <a:prstGeom prst="rect">
            <a:avLst/>
          </a:prstGeom>
          <a:noFill/>
        </p:spPr>
        <p:txBody>
          <a:bodyPr wrap="none" rtlCol="0">
            <a:spAutoFit/>
          </a:bodyPr>
          <a:lstStyle/>
          <a:p>
            <a:r>
              <a:rPr lang="es-AR" dirty="0" smtClean="0"/>
              <a:t>Rápido</a:t>
            </a:r>
            <a:endParaRPr lang="es-AR" dirty="0"/>
          </a:p>
        </p:txBody>
      </p:sp>
      <p:sp>
        <p:nvSpPr>
          <p:cNvPr id="20" name="19 CuadroTexto"/>
          <p:cNvSpPr txBox="1"/>
          <p:nvPr/>
        </p:nvSpPr>
        <p:spPr>
          <a:xfrm>
            <a:off x="1619672" y="5656602"/>
            <a:ext cx="1338828" cy="369332"/>
          </a:xfrm>
          <a:prstGeom prst="rect">
            <a:avLst/>
          </a:prstGeom>
          <a:noFill/>
        </p:spPr>
        <p:txBody>
          <a:bodyPr wrap="none" rtlCol="0">
            <a:spAutoFit/>
          </a:bodyPr>
          <a:lstStyle/>
          <a:p>
            <a:r>
              <a:rPr lang="es-AR" dirty="0" smtClean="0"/>
              <a:t>Inoportuno</a:t>
            </a:r>
            <a:endParaRPr lang="es-AR" dirty="0"/>
          </a:p>
        </p:txBody>
      </p:sp>
      <p:sp>
        <p:nvSpPr>
          <p:cNvPr id="21" name="20 CuadroTexto"/>
          <p:cNvSpPr txBox="1"/>
          <p:nvPr/>
        </p:nvSpPr>
        <p:spPr>
          <a:xfrm>
            <a:off x="6043975" y="5656602"/>
            <a:ext cx="1186543" cy="369332"/>
          </a:xfrm>
          <a:prstGeom prst="rect">
            <a:avLst/>
          </a:prstGeom>
          <a:noFill/>
        </p:spPr>
        <p:txBody>
          <a:bodyPr wrap="none" rtlCol="0">
            <a:spAutoFit/>
          </a:bodyPr>
          <a:lstStyle/>
          <a:p>
            <a:r>
              <a:rPr lang="es-AR" dirty="0"/>
              <a:t>O</a:t>
            </a:r>
            <a:r>
              <a:rPr lang="es-AR" dirty="0" smtClean="0"/>
              <a:t>portuno</a:t>
            </a:r>
            <a:endParaRPr lang="es-AR" dirty="0"/>
          </a:p>
        </p:txBody>
      </p:sp>
      <p:sp>
        <p:nvSpPr>
          <p:cNvPr id="23" name="Marcador de fecha 22"/>
          <p:cNvSpPr>
            <a:spLocks noGrp="1"/>
          </p:cNvSpPr>
          <p:nvPr>
            <p:ph type="dt" sz="half" idx="10"/>
          </p:nvPr>
        </p:nvSpPr>
        <p:spPr/>
        <p:txBody>
          <a:bodyPr/>
          <a:lstStyle/>
          <a:p>
            <a:fld id="{AD2BC858-8F9D-CD42-B6D4-6552230D343E}" type="datetime1">
              <a:rPr lang="es-AR" smtClean="0"/>
              <a:t>21/08/14</a:t>
            </a:fld>
            <a:endParaRPr lang="es-ES"/>
          </a:p>
        </p:txBody>
      </p:sp>
      <p:sp>
        <p:nvSpPr>
          <p:cNvPr id="24" name="Marcador de pie de página 23"/>
          <p:cNvSpPr>
            <a:spLocks noGrp="1"/>
          </p:cNvSpPr>
          <p:nvPr>
            <p:ph type="ftr" sz="quarter" idx="11"/>
          </p:nvPr>
        </p:nvSpPr>
        <p:spPr/>
        <p:txBody>
          <a:bodyPr/>
          <a:lstStyle/>
          <a:p>
            <a:r>
              <a:rPr lang="es-ES" smtClean="0"/>
              <a:t>Métricas de Software - Las bases de la medición</a:t>
            </a:r>
            <a:endParaRPr lang="es-ES"/>
          </a:p>
        </p:txBody>
      </p:sp>
      <p:sp>
        <p:nvSpPr>
          <p:cNvPr id="25" name="Marcador de número de diapositiva 24"/>
          <p:cNvSpPr>
            <a:spLocks noGrp="1"/>
          </p:cNvSpPr>
          <p:nvPr>
            <p:ph type="sldNum" sz="quarter" idx="12"/>
          </p:nvPr>
        </p:nvSpPr>
        <p:spPr/>
        <p:txBody>
          <a:bodyPr/>
          <a:lstStyle/>
          <a:p>
            <a:fld id="{132FADFE-3B8F-471C-ABF0-DBC7717ECBBC}" type="slidenum">
              <a:rPr lang="es-ES" smtClean="0"/>
              <a:pPr/>
              <a:t>51</a:t>
            </a:fld>
            <a:endParaRPr lang="es-ES"/>
          </a:p>
        </p:txBody>
      </p:sp>
    </p:spTree>
    <p:extLst>
      <p:ext uri="{BB962C8B-B14F-4D97-AF65-F5344CB8AC3E}">
        <p14:creationId xmlns:p14="http://schemas.microsoft.com/office/powerpoint/2010/main" val="1181618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Asignando Números</a:t>
            </a:r>
            <a:endParaRPr lang="es-AR" dirty="0"/>
          </a:p>
        </p:txBody>
      </p:sp>
      <p:sp>
        <p:nvSpPr>
          <p:cNvPr id="3" name="2 Marcador de contenido"/>
          <p:cNvSpPr>
            <a:spLocks noGrp="1"/>
          </p:cNvSpPr>
          <p:nvPr>
            <p:ph idx="1"/>
          </p:nvPr>
        </p:nvSpPr>
        <p:spPr/>
        <p:txBody>
          <a:bodyPr/>
          <a:lstStyle/>
          <a:p>
            <a:r>
              <a:rPr lang="es-AR" dirty="0" smtClean="0"/>
              <a:t>Escala Likert:</a:t>
            </a:r>
          </a:p>
          <a:p>
            <a:pPr lvl="1"/>
            <a:r>
              <a:rPr lang="es-AR" dirty="0" smtClean="0"/>
              <a:t>Escala Ordinal</a:t>
            </a:r>
          </a:p>
          <a:p>
            <a:pPr lvl="1"/>
            <a:r>
              <a:rPr lang="es-AR" dirty="0" smtClean="0"/>
              <a:t>Como las distancias entre las respuesta son aproximadamente equidistantes pueden ser tratadas como escala de intervalos aproximados.</a:t>
            </a:r>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362079040"/>
              </p:ext>
            </p:extLst>
          </p:nvPr>
        </p:nvGraphicFramePr>
        <p:xfrm>
          <a:off x="2483768" y="4509120"/>
          <a:ext cx="3816425" cy="1483360"/>
        </p:xfrm>
        <a:graphic>
          <a:graphicData uri="http://schemas.openxmlformats.org/drawingml/2006/table">
            <a:tbl>
              <a:tblPr bandRow="1">
                <a:tableStyleId>{5C22544A-7EE6-4342-B048-85BDC9FD1C3A}</a:tableStyleId>
              </a:tblPr>
              <a:tblGrid>
                <a:gridCol w="504056"/>
                <a:gridCol w="2808312"/>
                <a:gridCol w="504057"/>
              </a:tblGrid>
              <a:tr h="370840">
                <a:tc>
                  <a:txBody>
                    <a:bodyPr/>
                    <a:lstStyle/>
                    <a:p>
                      <a:endParaRPr lang="es-AR" dirty="0"/>
                    </a:p>
                  </a:txBody>
                  <a:tcPr/>
                </a:tc>
                <a:tc>
                  <a:txBody>
                    <a:bodyPr/>
                    <a:lstStyle/>
                    <a:p>
                      <a:r>
                        <a:rPr lang="es-AR" dirty="0" smtClean="0"/>
                        <a:t>Nunca</a:t>
                      </a:r>
                      <a:endParaRPr lang="es-AR" dirty="0"/>
                    </a:p>
                  </a:txBody>
                  <a:tcPr/>
                </a:tc>
                <a:tc>
                  <a:txBody>
                    <a:bodyPr/>
                    <a:lstStyle/>
                    <a:p>
                      <a:pPr algn="ctr"/>
                      <a:r>
                        <a:rPr lang="es-AR" dirty="0" smtClean="0"/>
                        <a:t>1</a:t>
                      </a:r>
                      <a:endParaRPr lang="es-AR" dirty="0"/>
                    </a:p>
                  </a:txBody>
                  <a:tcPr/>
                </a:tc>
              </a:tr>
              <a:tr h="370840">
                <a:tc>
                  <a:txBody>
                    <a:bodyPr/>
                    <a:lstStyle/>
                    <a:p>
                      <a:endParaRPr lang="es-AR" dirty="0"/>
                    </a:p>
                  </a:txBody>
                  <a:tcPr/>
                </a:tc>
                <a:tc>
                  <a:txBody>
                    <a:bodyPr/>
                    <a:lstStyle/>
                    <a:p>
                      <a:r>
                        <a:rPr lang="es-AR" dirty="0" smtClean="0"/>
                        <a:t>Raramente</a:t>
                      </a:r>
                      <a:endParaRPr lang="es-AR" dirty="0"/>
                    </a:p>
                  </a:txBody>
                  <a:tcPr/>
                </a:tc>
                <a:tc>
                  <a:txBody>
                    <a:bodyPr/>
                    <a:lstStyle/>
                    <a:p>
                      <a:pPr algn="ctr"/>
                      <a:r>
                        <a:rPr lang="es-AR" dirty="0" smtClean="0"/>
                        <a:t>2</a:t>
                      </a:r>
                      <a:endParaRPr lang="es-AR" dirty="0"/>
                    </a:p>
                  </a:txBody>
                  <a:tcPr/>
                </a:tc>
              </a:tr>
              <a:tr h="370840">
                <a:tc>
                  <a:txBody>
                    <a:bodyPr/>
                    <a:lstStyle/>
                    <a:p>
                      <a:endParaRPr lang="es-AR"/>
                    </a:p>
                  </a:txBody>
                  <a:tcPr/>
                </a:tc>
                <a:tc>
                  <a:txBody>
                    <a:bodyPr/>
                    <a:lstStyle/>
                    <a:p>
                      <a:r>
                        <a:rPr lang="es-AR" dirty="0" smtClean="0"/>
                        <a:t>Ocasionalmente</a:t>
                      </a:r>
                      <a:endParaRPr lang="es-AR" dirty="0"/>
                    </a:p>
                  </a:txBody>
                  <a:tcPr/>
                </a:tc>
                <a:tc>
                  <a:txBody>
                    <a:bodyPr/>
                    <a:lstStyle/>
                    <a:p>
                      <a:pPr algn="ctr"/>
                      <a:r>
                        <a:rPr lang="es-AR" dirty="0" smtClean="0"/>
                        <a:t>3</a:t>
                      </a:r>
                      <a:endParaRPr lang="es-AR" dirty="0"/>
                    </a:p>
                  </a:txBody>
                  <a:tcPr/>
                </a:tc>
              </a:tr>
              <a:tr h="370840">
                <a:tc>
                  <a:txBody>
                    <a:bodyPr/>
                    <a:lstStyle/>
                    <a:p>
                      <a:endParaRPr lang="es-AR" dirty="0"/>
                    </a:p>
                  </a:txBody>
                  <a:tcPr/>
                </a:tc>
                <a:tc>
                  <a:txBody>
                    <a:bodyPr/>
                    <a:lstStyle/>
                    <a:p>
                      <a:r>
                        <a:rPr lang="es-AR" dirty="0" smtClean="0"/>
                        <a:t>La</a:t>
                      </a:r>
                      <a:r>
                        <a:rPr lang="es-AR" baseline="0" dirty="0" smtClean="0"/>
                        <a:t> mayor parte del tiempo</a:t>
                      </a:r>
                      <a:endParaRPr lang="es-AR" dirty="0"/>
                    </a:p>
                  </a:txBody>
                  <a:tcPr/>
                </a:tc>
                <a:tc>
                  <a:txBody>
                    <a:bodyPr/>
                    <a:lstStyle/>
                    <a:p>
                      <a:pPr algn="ctr"/>
                      <a:r>
                        <a:rPr lang="es-AR" dirty="0" smtClean="0"/>
                        <a:t>4</a:t>
                      </a:r>
                      <a:endParaRPr lang="es-AR" dirty="0"/>
                    </a:p>
                  </a:txBody>
                  <a:tcPr/>
                </a:tc>
              </a:tr>
            </a:tbl>
          </a:graphicData>
        </a:graphic>
      </p:graphicFrame>
      <p:sp>
        <p:nvSpPr>
          <p:cNvPr id="5" name="4 Proceso"/>
          <p:cNvSpPr/>
          <p:nvPr/>
        </p:nvSpPr>
        <p:spPr>
          <a:xfrm>
            <a:off x="2627784" y="494116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Proceso"/>
          <p:cNvSpPr/>
          <p:nvPr/>
        </p:nvSpPr>
        <p:spPr>
          <a:xfrm>
            <a:off x="2627784" y="530120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Proceso"/>
          <p:cNvSpPr/>
          <p:nvPr/>
        </p:nvSpPr>
        <p:spPr>
          <a:xfrm>
            <a:off x="2632906" y="566124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Proceso"/>
          <p:cNvSpPr/>
          <p:nvPr/>
        </p:nvSpPr>
        <p:spPr>
          <a:xfrm>
            <a:off x="2625502" y="4581128"/>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Marcador de fecha 8"/>
          <p:cNvSpPr>
            <a:spLocks noGrp="1"/>
          </p:cNvSpPr>
          <p:nvPr>
            <p:ph type="dt" sz="half" idx="10"/>
          </p:nvPr>
        </p:nvSpPr>
        <p:spPr/>
        <p:txBody>
          <a:bodyPr/>
          <a:lstStyle/>
          <a:p>
            <a:fld id="{3875082A-4C06-9447-B8A7-563F4FC4AE0C}" type="datetime1">
              <a:rPr lang="es-AR" smtClean="0"/>
              <a:t>21/08/14</a:t>
            </a:fld>
            <a:endParaRPr lang="es-ES"/>
          </a:p>
        </p:txBody>
      </p:sp>
      <p:sp>
        <p:nvSpPr>
          <p:cNvPr id="10" name="Marcador de pie de página 9"/>
          <p:cNvSpPr>
            <a:spLocks noGrp="1"/>
          </p:cNvSpPr>
          <p:nvPr>
            <p:ph type="ftr" sz="quarter" idx="11"/>
          </p:nvPr>
        </p:nvSpPr>
        <p:spPr/>
        <p:txBody>
          <a:bodyPr/>
          <a:lstStyle/>
          <a:p>
            <a:r>
              <a:rPr lang="es-ES" smtClean="0"/>
              <a:t>Métricas de Software - Las bases de la medición</a:t>
            </a:r>
            <a:endParaRPr lang="es-ES"/>
          </a:p>
        </p:txBody>
      </p:sp>
      <p:sp>
        <p:nvSpPr>
          <p:cNvPr id="11" name="Marcador de número de diapositiva 10"/>
          <p:cNvSpPr>
            <a:spLocks noGrp="1"/>
          </p:cNvSpPr>
          <p:nvPr>
            <p:ph type="sldNum" sz="quarter" idx="12"/>
          </p:nvPr>
        </p:nvSpPr>
        <p:spPr/>
        <p:txBody>
          <a:bodyPr/>
          <a:lstStyle/>
          <a:p>
            <a:fld id="{132FADFE-3B8F-471C-ABF0-DBC7717ECBBC}" type="slidenum">
              <a:rPr lang="es-ES" smtClean="0"/>
              <a:pPr/>
              <a:t>52</a:t>
            </a:fld>
            <a:endParaRPr lang="es-ES"/>
          </a:p>
        </p:txBody>
      </p:sp>
    </p:spTree>
    <p:extLst>
      <p:ext uri="{BB962C8B-B14F-4D97-AF65-F5344CB8AC3E}">
        <p14:creationId xmlns:p14="http://schemas.microsoft.com/office/powerpoint/2010/main" val="88624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Asignando Números</a:t>
            </a:r>
            <a:endParaRPr lang="es-AR" dirty="0"/>
          </a:p>
        </p:txBody>
      </p:sp>
      <p:sp>
        <p:nvSpPr>
          <p:cNvPr id="3" name="2 Marcador de contenido"/>
          <p:cNvSpPr>
            <a:spLocks noGrp="1"/>
          </p:cNvSpPr>
          <p:nvPr>
            <p:ph idx="1"/>
          </p:nvPr>
        </p:nvSpPr>
        <p:spPr>
          <a:xfrm>
            <a:off x="457200" y="1916832"/>
            <a:ext cx="8229600" cy="4389120"/>
          </a:xfrm>
        </p:spPr>
        <p:txBody>
          <a:bodyPr/>
          <a:lstStyle/>
          <a:p>
            <a:r>
              <a:rPr lang="es-AR" dirty="0" smtClean="0"/>
              <a:t>Escala Diferencial Semántica:</a:t>
            </a:r>
          </a:p>
          <a:p>
            <a:pPr lvl="1"/>
            <a:r>
              <a:rPr lang="es-AR" dirty="0" smtClean="0"/>
              <a:t>Escala Ordinal y puede ser tratada como intervalo.</a:t>
            </a:r>
            <a:endParaRPr lang="es-AR" dirty="0"/>
          </a:p>
        </p:txBody>
      </p:sp>
      <p:sp>
        <p:nvSpPr>
          <p:cNvPr id="9" name="8 Proceso"/>
          <p:cNvSpPr/>
          <p:nvPr/>
        </p:nvSpPr>
        <p:spPr>
          <a:xfrm>
            <a:off x="1403648" y="4077072"/>
            <a:ext cx="6120680" cy="1152128"/>
          </a:xfrm>
          <a:prstGeom prst="flowChartProcess">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 name="9 Proceso"/>
          <p:cNvSpPr/>
          <p:nvPr/>
        </p:nvSpPr>
        <p:spPr>
          <a:xfrm>
            <a:off x="3275856" y="4365104"/>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1" name="10 Proceso"/>
          <p:cNvSpPr/>
          <p:nvPr/>
        </p:nvSpPr>
        <p:spPr>
          <a:xfrm>
            <a:off x="3630880" y="4365104"/>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2" name="11 Proceso"/>
          <p:cNvSpPr/>
          <p:nvPr/>
        </p:nvSpPr>
        <p:spPr>
          <a:xfrm>
            <a:off x="3995936" y="4365104"/>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3" name="12 Proceso"/>
          <p:cNvSpPr/>
          <p:nvPr/>
        </p:nvSpPr>
        <p:spPr>
          <a:xfrm>
            <a:off x="4355976" y="4365104"/>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4" name="13 Proceso"/>
          <p:cNvSpPr/>
          <p:nvPr/>
        </p:nvSpPr>
        <p:spPr>
          <a:xfrm>
            <a:off x="4716016" y="4365104"/>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5" name="14 Proceso"/>
          <p:cNvSpPr/>
          <p:nvPr/>
        </p:nvSpPr>
        <p:spPr>
          <a:xfrm>
            <a:off x="5076056" y="4365104"/>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6" name="15 Proceso"/>
          <p:cNvSpPr/>
          <p:nvPr/>
        </p:nvSpPr>
        <p:spPr>
          <a:xfrm>
            <a:off x="5436096" y="4365104"/>
            <a:ext cx="216024" cy="2160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noFill/>
            </a:endParaRPr>
          </a:p>
        </p:txBody>
      </p:sp>
      <p:sp>
        <p:nvSpPr>
          <p:cNvPr id="17" name="16 Proceso"/>
          <p:cNvSpPr/>
          <p:nvPr/>
        </p:nvSpPr>
        <p:spPr>
          <a:xfrm>
            <a:off x="3275856" y="4725144"/>
            <a:ext cx="216024" cy="21602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lumMod val="95000"/>
                    <a:lumOff val="5000"/>
                  </a:schemeClr>
                </a:solidFill>
              </a:rPr>
              <a:t>1</a:t>
            </a:r>
            <a:endParaRPr lang="es-AR" dirty="0">
              <a:solidFill>
                <a:schemeClr val="tx1">
                  <a:lumMod val="95000"/>
                  <a:lumOff val="5000"/>
                </a:schemeClr>
              </a:solidFill>
            </a:endParaRPr>
          </a:p>
        </p:txBody>
      </p:sp>
      <p:sp>
        <p:nvSpPr>
          <p:cNvPr id="18" name="17 Proceso"/>
          <p:cNvSpPr/>
          <p:nvPr/>
        </p:nvSpPr>
        <p:spPr>
          <a:xfrm>
            <a:off x="3630880" y="4725144"/>
            <a:ext cx="216024" cy="21602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lumMod val="95000"/>
                    <a:lumOff val="5000"/>
                  </a:schemeClr>
                </a:solidFill>
              </a:rPr>
              <a:t>2</a:t>
            </a:r>
            <a:endParaRPr lang="es-AR" dirty="0">
              <a:solidFill>
                <a:schemeClr val="tx1">
                  <a:lumMod val="95000"/>
                  <a:lumOff val="5000"/>
                </a:schemeClr>
              </a:solidFill>
            </a:endParaRPr>
          </a:p>
        </p:txBody>
      </p:sp>
      <p:sp>
        <p:nvSpPr>
          <p:cNvPr id="19" name="18 Proceso"/>
          <p:cNvSpPr/>
          <p:nvPr/>
        </p:nvSpPr>
        <p:spPr>
          <a:xfrm>
            <a:off x="3995936" y="4725144"/>
            <a:ext cx="216024" cy="21602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lumMod val="95000"/>
                    <a:lumOff val="5000"/>
                  </a:schemeClr>
                </a:solidFill>
              </a:rPr>
              <a:t>3</a:t>
            </a:r>
            <a:endParaRPr lang="es-AR" dirty="0">
              <a:solidFill>
                <a:schemeClr val="tx1">
                  <a:lumMod val="95000"/>
                  <a:lumOff val="5000"/>
                </a:schemeClr>
              </a:solidFill>
            </a:endParaRPr>
          </a:p>
        </p:txBody>
      </p:sp>
      <p:sp>
        <p:nvSpPr>
          <p:cNvPr id="20" name="19 Proceso"/>
          <p:cNvSpPr/>
          <p:nvPr/>
        </p:nvSpPr>
        <p:spPr>
          <a:xfrm>
            <a:off x="4355976" y="4725144"/>
            <a:ext cx="216024" cy="21602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lumMod val="95000"/>
                    <a:lumOff val="5000"/>
                  </a:schemeClr>
                </a:solidFill>
              </a:rPr>
              <a:t>4</a:t>
            </a:r>
            <a:endParaRPr lang="es-AR" dirty="0">
              <a:solidFill>
                <a:schemeClr val="tx1">
                  <a:lumMod val="95000"/>
                  <a:lumOff val="5000"/>
                </a:schemeClr>
              </a:solidFill>
            </a:endParaRPr>
          </a:p>
        </p:txBody>
      </p:sp>
      <p:sp>
        <p:nvSpPr>
          <p:cNvPr id="21" name="20 Proceso"/>
          <p:cNvSpPr/>
          <p:nvPr/>
        </p:nvSpPr>
        <p:spPr>
          <a:xfrm>
            <a:off x="4716016" y="4725144"/>
            <a:ext cx="216024" cy="21602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lumMod val="95000"/>
                    <a:lumOff val="5000"/>
                  </a:schemeClr>
                </a:solidFill>
              </a:rPr>
              <a:t>5</a:t>
            </a:r>
            <a:endParaRPr lang="es-AR" dirty="0">
              <a:solidFill>
                <a:schemeClr val="tx1">
                  <a:lumMod val="95000"/>
                  <a:lumOff val="5000"/>
                </a:schemeClr>
              </a:solidFill>
            </a:endParaRPr>
          </a:p>
        </p:txBody>
      </p:sp>
      <p:sp>
        <p:nvSpPr>
          <p:cNvPr id="22" name="21 Proceso"/>
          <p:cNvSpPr/>
          <p:nvPr/>
        </p:nvSpPr>
        <p:spPr>
          <a:xfrm>
            <a:off x="5076056" y="4725144"/>
            <a:ext cx="216024" cy="21602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lumMod val="95000"/>
                    <a:lumOff val="5000"/>
                  </a:schemeClr>
                </a:solidFill>
              </a:rPr>
              <a:t>6</a:t>
            </a:r>
            <a:endParaRPr lang="es-AR" dirty="0">
              <a:solidFill>
                <a:schemeClr val="tx1">
                  <a:lumMod val="95000"/>
                  <a:lumOff val="5000"/>
                </a:schemeClr>
              </a:solidFill>
            </a:endParaRPr>
          </a:p>
        </p:txBody>
      </p:sp>
      <p:sp>
        <p:nvSpPr>
          <p:cNvPr id="23" name="22 Proceso"/>
          <p:cNvSpPr/>
          <p:nvPr/>
        </p:nvSpPr>
        <p:spPr>
          <a:xfrm>
            <a:off x="5436096" y="4725144"/>
            <a:ext cx="216024" cy="21602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tx1">
                    <a:lumMod val="95000"/>
                    <a:lumOff val="5000"/>
                  </a:schemeClr>
                </a:solidFill>
              </a:rPr>
              <a:t>7</a:t>
            </a:r>
            <a:endParaRPr lang="es-AR" dirty="0">
              <a:solidFill>
                <a:schemeClr val="tx1">
                  <a:lumMod val="95000"/>
                  <a:lumOff val="5000"/>
                </a:schemeClr>
              </a:solidFill>
            </a:endParaRPr>
          </a:p>
        </p:txBody>
      </p:sp>
      <p:sp>
        <p:nvSpPr>
          <p:cNvPr id="24" name="23 CuadroTexto"/>
          <p:cNvSpPr txBox="1"/>
          <p:nvPr/>
        </p:nvSpPr>
        <p:spPr>
          <a:xfrm>
            <a:off x="2151440" y="4293096"/>
            <a:ext cx="764376" cy="369332"/>
          </a:xfrm>
          <a:prstGeom prst="rect">
            <a:avLst/>
          </a:prstGeom>
          <a:noFill/>
        </p:spPr>
        <p:txBody>
          <a:bodyPr wrap="none" rtlCol="0">
            <a:spAutoFit/>
          </a:bodyPr>
          <a:lstStyle/>
          <a:p>
            <a:r>
              <a:rPr lang="es-AR" dirty="0" smtClean="0"/>
              <a:t>Lento</a:t>
            </a:r>
            <a:endParaRPr lang="es-AR" dirty="0"/>
          </a:p>
        </p:txBody>
      </p:sp>
      <p:sp>
        <p:nvSpPr>
          <p:cNvPr id="25" name="24 CuadroTexto"/>
          <p:cNvSpPr txBox="1"/>
          <p:nvPr/>
        </p:nvSpPr>
        <p:spPr>
          <a:xfrm>
            <a:off x="6012160" y="4288450"/>
            <a:ext cx="893193" cy="369332"/>
          </a:xfrm>
          <a:prstGeom prst="rect">
            <a:avLst/>
          </a:prstGeom>
          <a:noFill/>
        </p:spPr>
        <p:txBody>
          <a:bodyPr wrap="none" rtlCol="0">
            <a:spAutoFit/>
          </a:bodyPr>
          <a:lstStyle/>
          <a:p>
            <a:r>
              <a:rPr lang="es-AR" dirty="0" smtClean="0"/>
              <a:t>Rápido</a:t>
            </a:r>
            <a:endParaRPr lang="es-AR" dirty="0"/>
          </a:p>
        </p:txBody>
      </p:sp>
      <p:sp>
        <p:nvSpPr>
          <p:cNvPr id="4" name="Marcador de fecha 3"/>
          <p:cNvSpPr>
            <a:spLocks noGrp="1"/>
          </p:cNvSpPr>
          <p:nvPr>
            <p:ph type="dt" sz="half" idx="10"/>
          </p:nvPr>
        </p:nvSpPr>
        <p:spPr/>
        <p:txBody>
          <a:bodyPr/>
          <a:lstStyle/>
          <a:p>
            <a:fld id="{68C274FE-D771-4643-ABE5-C32404EBDED2}"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53</a:t>
            </a:fld>
            <a:endParaRPr lang="es-ES"/>
          </a:p>
        </p:txBody>
      </p:sp>
    </p:spTree>
    <p:extLst>
      <p:ext uri="{BB962C8B-B14F-4D97-AF65-F5344CB8AC3E}">
        <p14:creationId xmlns:p14="http://schemas.microsoft.com/office/powerpoint/2010/main" val="1276250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EA47EA8-F5AC-0F48-9770-4EBE5D49C973}" type="datetime1">
              <a:rPr lang="es-AR" smtClean="0"/>
              <a:t>21/08/14</a:t>
            </a:fld>
            <a:endParaRPr lang="es-ES"/>
          </a:p>
        </p:txBody>
      </p:sp>
      <p:sp>
        <p:nvSpPr>
          <p:cNvPr id="3" name="Marcador de pie de página 2"/>
          <p:cNvSpPr>
            <a:spLocks noGrp="1"/>
          </p:cNvSpPr>
          <p:nvPr>
            <p:ph type="ftr" sz="quarter" idx="11"/>
          </p:nvPr>
        </p:nvSpPr>
        <p:spPr/>
        <p:txBody>
          <a:bodyPr/>
          <a:lstStyle/>
          <a:p>
            <a:r>
              <a:rPr lang="es-ES" smtClean="0"/>
              <a:t>Métricas de Software - Las bases de la medición</a:t>
            </a:r>
            <a:endParaRPr lang="es-ES"/>
          </a:p>
        </p:txBody>
      </p:sp>
      <p:sp>
        <p:nvSpPr>
          <p:cNvPr id="4" name="Marcador de número de diapositiva 3"/>
          <p:cNvSpPr>
            <a:spLocks noGrp="1"/>
          </p:cNvSpPr>
          <p:nvPr>
            <p:ph type="sldNum" sz="quarter" idx="12"/>
          </p:nvPr>
        </p:nvSpPr>
        <p:spPr/>
        <p:txBody>
          <a:bodyPr/>
          <a:lstStyle/>
          <a:p>
            <a:fld id="{132FADFE-3B8F-471C-ABF0-DBC7717ECBBC}" type="slidenum">
              <a:rPr lang="es-ES" smtClean="0"/>
              <a:pPr/>
              <a:t>54</a:t>
            </a:fld>
            <a:endParaRPr lang="es-ES"/>
          </a:p>
        </p:txBody>
      </p:sp>
      <p:sp>
        <p:nvSpPr>
          <p:cNvPr id="5" name="CuadroTexto 4"/>
          <p:cNvSpPr txBox="1"/>
          <p:nvPr/>
        </p:nvSpPr>
        <p:spPr>
          <a:xfrm>
            <a:off x="2699792" y="3140968"/>
            <a:ext cx="3907715" cy="769441"/>
          </a:xfrm>
          <a:prstGeom prst="rect">
            <a:avLst/>
          </a:prstGeom>
          <a:noFill/>
        </p:spPr>
        <p:txBody>
          <a:bodyPr wrap="none" rtlCol="0">
            <a:spAutoFit/>
          </a:bodyPr>
          <a:lstStyle/>
          <a:p>
            <a:r>
              <a:rPr lang="es-ES" sz="4400" dirty="0" smtClean="0"/>
              <a:t>Fin del módulo</a:t>
            </a:r>
            <a:endParaRPr lang="es-ES" sz="4400" dirty="0"/>
          </a:p>
        </p:txBody>
      </p:sp>
    </p:spTree>
    <p:extLst>
      <p:ext uri="{BB962C8B-B14F-4D97-AF65-F5344CB8AC3E}">
        <p14:creationId xmlns:p14="http://schemas.microsoft.com/office/powerpoint/2010/main" val="99675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Relaciones empíricas</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00274"/>
            <a:ext cx="4085838" cy="1516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5796136" y="2200274"/>
            <a:ext cx="2491741" cy="3693319"/>
          </a:xfrm>
          <a:prstGeom prst="rect">
            <a:avLst/>
          </a:prstGeom>
          <a:noFill/>
        </p:spPr>
        <p:txBody>
          <a:bodyPr wrap="square" rtlCol="0">
            <a:spAutoFit/>
          </a:bodyPr>
          <a:lstStyle/>
          <a:p>
            <a:r>
              <a:rPr lang="es-AR" dirty="0" smtClean="0"/>
              <a:t>Relaciones binarias: </a:t>
            </a:r>
            <a:r>
              <a:rPr lang="es-AR" dirty="0" err="1" smtClean="0"/>
              <a:t>Frankestein</a:t>
            </a:r>
            <a:r>
              <a:rPr lang="es-AR" dirty="0" smtClean="0"/>
              <a:t> es más alto que </a:t>
            </a:r>
            <a:r>
              <a:rPr lang="es-AR" dirty="0" err="1" smtClean="0"/>
              <a:t>Superman</a:t>
            </a:r>
            <a:endParaRPr lang="es-AR" dirty="0" smtClean="0"/>
          </a:p>
          <a:p>
            <a:endParaRPr lang="es-AR" dirty="0" smtClean="0"/>
          </a:p>
          <a:p>
            <a:endParaRPr lang="es-AR" dirty="0" smtClean="0"/>
          </a:p>
          <a:p>
            <a:r>
              <a:rPr lang="es-AR" dirty="0" smtClean="0"/>
              <a:t>Relaciones unarias: Frankestein es alto.</a:t>
            </a:r>
          </a:p>
          <a:p>
            <a:endParaRPr lang="es-AR" dirty="0"/>
          </a:p>
          <a:p>
            <a:endParaRPr lang="es-AR" dirty="0"/>
          </a:p>
          <a:p>
            <a:r>
              <a:rPr lang="es-AR" dirty="0" smtClean="0"/>
              <a:t>Relaciones n-arias: </a:t>
            </a:r>
          </a:p>
          <a:p>
            <a:r>
              <a:rPr lang="es-AR" dirty="0" err="1" smtClean="0"/>
              <a:t>Frankestien</a:t>
            </a:r>
            <a:r>
              <a:rPr lang="es-AR" dirty="0" smtClean="0"/>
              <a:t> es </a:t>
            </a:r>
            <a:r>
              <a:rPr lang="es-AR" dirty="0" err="1" smtClean="0"/>
              <a:t>tán</a:t>
            </a:r>
            <a:r>
              <a:rPr lang="es-AR" dirty="0" smtClean="0"/>
              <a:t> alto como Peter-Pan subido a </a:t>
            </a:r>
            <a:r>
              <a:rPr lang="es-AR" dirty="0" err="1" smtClean="0"/>
              <a:t>Superman</a:t>
            </a:r>
            <a:endParaRPr lang="es-AR"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001" y="4474756"/>
            <a:ext cx="4192072" cy="1518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fecha 3"/>
          <p:cNvSpPr>
            <a:spLocks noGrp="1"/>
          </p:cNvSpPr>
          <p:nvPr>
            <p:ph type="dt" sz="half" idx="10"/>
          </p:nvPr>
        </p:nvSpPr>
        <p:spPr/>
        <p:txBody>
          <a:bodyPr/>
          <a:lstStyle/>
          <a:p>
            <a:fld id="{395FD154-6D05-1B49-B3E5-38B19725EA9F}" type="datetime1">
              <a:rPr lang="es-AR" smtClean="0"/>
              <a:t>21/08/14</a:t>
            </a:fld>
            <a:endParaRPr lang="es-ES"/>
          </a:p>
        </p:txBody>
      </p:sp>
      <p:sp>
        <p:nvSpPr>
          <p:cNvPr id="6" name="Marcador de pie de página 5"/>
          <p:cNvSpPr>
            <a:spLocks noGrp="1"/>
          </p:cNvSpPr>
          <p:nvPr>
            <p:ph type="ftr" sz="quarter" idx="11"/>
          </p:nvPr>
        </p:nvSpPr>
        <p:spPr/>
        <p:txBody>
          <a:bodyPr/>
          <a:lstStyle/>
          <a:p>
            <a:r>
              <a:rPr lang="es-ES" smtClean="0"/>
              <a:t>Métricas de Software - Las bases de la medición</a:t>
            </a:r>
            <a:endParaRPr lang="es-ES"/>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6</a:t>
            </a:fld>
            <a:endParaRPr lang="es-ES"/>
          </a:p>
        </p:txBody>
      </p:sp>
    </p:spTree>
    <p:extLst>
      <p:ext uri="{BB962C8B-B14F-4D97-AF65-F5344CB8AC3E}">
        <p14:creationId xmlns:p14="http://schemas.microsoft.com/office/powerpoint/2010/main" val="167405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Transformación de Relaciones</a:t>
            </a:r>
            <a:endParaRPr lang="es-AR" dirty="0"/>
          </a:p>
        </p:txBody>
      </p:sp>
      <p:sp>
        <p:nvSpPr>
          <p:cNvPr id="3" name="2 Marcador de contenido"/>
          <p:cNvSpPr>
            <a:spLocks noGrp="1"/>
          </p:cNvSpPr>
          <p:nvPr>
            <p:ph idx="1"/>
          </p:nvPr>
        </p:nvSpPr>
        <p:spPr/>
        <p:txBody>
          <a:bodyPr>
            <a:normAutofit/>
          </a:bodyPr>
          <a:lstStyle/>
          <a:p>
            <a:r>
              <a:rPr lang="es-AR" sz="2000" b="1" dirty="0" smtClean="0">
                <a:solidFill>
                  <a:schemeClr val="accent1">
                    <a:lumMod val="60000"/>
                    <a:lumOff val="40000"/>
                  </a:schemeClr>
                </a:solidFill>
              </a:rPr>
              <a:t>Medición</a:t>
            </a:r>
            <a:r>
              <a:rPr lang="es-AR" sz="2000" dirty="0" smtClean="0"/>
              <a:t>: es el proceso de mapeo desde el mundo empírico al mundo formal y relacional. Consecuentemente, una medida es un número o símbolo asignado a una entidad por este mapeo para caracterizar un atributo.</a:t>
            </a:r>
            <a:endParaRPr lang="es-AR"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212976"/>
            <a:ext cx="6849243" cy="30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fecha 3"/>
          <p:cNvSpPr>
            <a:spLocks noGrp="1"/>
          </p:cNvSpPr>
          <p:nvPr>
            <p:ph type="dt" sz="half" idx="10"/>
          </p:nvPr>
        </p:nvSpPr>
        <p:spPr/>
        <p:txBody>
          <a:bodyPr/>
          <a:lstStyle/>
          <a:p>
            <a:fld id="{379B5B22-800F-614A-8DFA-35629BE38C8D}"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7</a:t>
            </a:fld>
            <a:endParaRPr lang="es-ES"/>
          </a:p>
        </p:txBody>
      </p:sp>
    </p:spTree>
    <p:extLst>
      <p:ext uri="{BB962C8B-B14F-4D97-AF65-F5344CB8AC3E}">
        <p14:creationId xmlns:p14="http://schemas.microsoft.com/office/powerpoint/2010/main" val="4279830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Mapeo = Medición </a:t>
            </a:r>
            <a:endParaRPr lang="es-AR" dirty="0"/>
          </a:p>
        </p:txBody>
      </p:sp>
      <p:sp>
        <p:nvSpPr>
          <p:cNvPr id="4" name="3 Rectángulo"/>
          <p:cNvSpPr/>
          <p:nvPr/>
        </p:nvSpPr>
        <p:spPr>
          <a:xfrm>
            <a:off x="1854119" y="2060848"/>
            <a:ext cx="172819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Rectángulo"/>
          <p:cNvSpPr/>
          <p:nvPr/>
        </p:nvSpPr>
        <p:spPr>
          <a:xfrm>
            <a:off x="5732773" y="2060848"/>
            <a:ext cx="1584176" cy="1800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6 Conector recto de flecha"/>
          <p:cNvCxnSpPr>
            <a:stCxn id="4" idx="3"/>
            <a:endCxn id="5" idx="1"/>
          </p:cNvCxnSpPr>
          <p:nvPr/>
        </p:nvCxnSpPr>
        <p:spPr>
          <a:xfrm>
            <a:off x="3582311" y="2960948"/>
            <a:ext cx="2150462" cy="0"/>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2142151" y="2204864"/>
            <a:ext cx="340158" cy="369332"/>
          </a:xfrm>
          <a:prstGeom prst="rect">
            <a:avLst/>
          </a:prstGeom>
          <a:noFill/>
        </p:spPr>
        <p:txBody>
          <a:bodyPr wrap="none" rtlCol="0">
            <a:spAutoFit/>
          </a:bodyPr>
          <a:lstStyle/>
          <a:p>
            <a:r>
              <a:rPr lang="es-AR" dirty="0" smtClean="0">
                <a:solidFill>
                  <a:schemeClr val="bg1"/>
                </a:solidFill>
              </a:rPr>
              <a:t>A</a:t>
            </a:r>
            <a:endParaRPr lang="es-AR" dirty="0">
              <a:solidFill>
                <a:schemeClr val="bg1"/>
              </a:solidFill>
            </a:endParaRPr>
          </a:p>
        </p:txBody>
      </p:sp>
      <p:sp>
        <p:nvSpPr>
          <p:cNvPr id="9" name="8 CuadroTexto"/>
          <p:cNvSpPr txBox="1"/>
          <p:nvPr/>
        </p:nvSpPr>
        <p:spPr>
          <a:xfrm>
            <a:off x="2142151" y="2924944"/>
            <a:ext cx="340158" cy="369332"/>
          </a:xfrm>
          <a:prstGeom prst="rect">
            <a:avLst/>
          </a:prstGeom>
          <a:noFill/>
        </p:spPr>
        <p:txBody>
          <a:bodyPr wrap="none" rtlCol="0">
            <a:spAutoFit/>
          </a:bodyPr>
          <a:lstStyle/>
          <a:p>
            <a:r>
              <a:rPr lang="es-AR" dirty="0" smtClean="0">
                <a:solidFill>
                  <a:schemeClr val="bg1"/>
                </a:solidFill>
              </a:rPr>
              <a:t>C</a:t>
            </a:r>
            <a:endParaRPr lang="es-AR" dirty="0">
              <a:solidFill>
                <a:schemeClr val="bg1"/>
              </a:solidFill>
            </a:endParaRPr>
          </a:p>
        </p:txBody>
      </p:sp>
      <p:sp>
        <p:nvSpPr>
          <p:cNvPr id="10" name="9 CuadroTexto"/>
          <p:cNvSpPr txBox="1"/>
          <p:nvPr/>
        </p:nvSpPr>
        <p:spPr>
          <a:xfrm>
            <a:off x="2934239" y="2574196"/>
            <a:ext cx="322524" cy="369332"/>
          </a:xfrm>
          <a:prstGeom prst="rect">
            <a:avLst/>
          </a:prstGeom>
          <a:noFill/>
        </p:spPr>
        <p:txBody>
          <a:bodyPr wrap="none" rtlCol="0">
            <a:spAutoFit/>
          </a:bodyPr>
          <a:lstStyle/>
          <a:p>
            <a:r>
              <a:rPr lang="es-AR" dirty="0" smtClean="0">
                <a:solidFill>
                  <a:schemeClr val="bg1"/>
                </a:solidFill>
              </a:rPr>
              <a:t>B</a:t>
            </a:r>
            <a:endParaRPr lang="es-AR" dirty="0">
              <a:solidFill>
                <a:schemeClr val="bg1"/>
              </a:solidFill>
            </a:endParaRPr>
          </a:p>
        </p:txBody>
      </p:sp>
      <p:sp>
        <p:nvSpPr>
          <p:cNvPr id="11" name="10 CuadroTexto"/>
          <p:cNvSpPr txBox="1"/>
          <p:nvPr/>
        </p:nvSpPr>
        <p:spPr>
          <a:xfrm>
            <a:off x="2594081" y="3306685"/>
            <a:ext cx="357790" cy="369332"/>
          </a:xfrm>
          <a:prstGeom prst="rect">
            <a:avLst/>
          </a:prstGeom>
          <a:noFill/>
        </p:spPr>
        <p:txBody>
          <a:bodyPr wrap="none" rtlCol="0">
            <a:spAutoFit/>
          </a:bodyPr>
          <a:lstStyle/>
          <a:p>
            <a:r>
              <a:rPr lang="es-AR" dirty="0" smtClean="0">
                <a:solidFill>
                  <a:schemeClr val="bg1"/>
                </a:solidFill>
              </a:rPr>
              <a:t>D</a:t>
            </a:r>
            <a:endParaRPr lang="es-AR" dirty="0">
              <a:solidFill>
                <a:schemeClr val="bg1"/>
              </a:solidFill>
            </a:endParaRPr>
          </a:p>
        </p:txBody>
      </p:sp>
      <p:sp>
        <p:nvSpPr>
          <p:cNvPr id="13" name="12 CuadroTexto"/>
          <p:cNvSpPr txBox="1"/>
          <p:nvPr/>
        </p:nvSpPr>
        <p:spPr>
          <a:xfrm>
            <a:off x="6017510" y="2204864"/>
            <a:ext cx="306494" cy="369332"/>
          </a:xfrm>
          <a:prstGeom prst="rect">
            <a:avLst/>
          </a:prstGeom>
          <a:noFill/>
        </p:spPr>
        <p:txBody>
          <a:bodyPr wrap="none" rtlCol="0">
            <a:spAutoFit/>
          </a:bodyPr>
          <a:lstStyle/>
          <a:p>
            <a:r>
              <a:rPr lang="es-AR" dirty="0"/>
              <a:t>4</a:t>
            </a:r>
          </a:p>
        </p:txBody>
      </p:sp>
      <p:sp>
        <p:nvSpPr>
          <p:cNvPr id="14" name="13 CuadroTexto"/>
          <p:cNvSpPr txBox="1"/>
          <p:nvPr/>
        </p:nvSpPr>
        <p:spPr>
          <a:xfrm>
            <a:off x="6750663" y="2715090"/>
            <a:ext cx="306494" cy="369332"/>
          </a:xfrm>
          <a:prstGeom prst="rect">
            <a:avLst/>
          </a:prstGeom>
          <a:noFill/>
        </p:spPr>
        <p:txBody>
          <a:bodyPr wrap="none" rtlCol="0">
            <a:spAutoFit/>
          </a:bodyPr>
          <a:lstStyle/>
          <a:p>
            <a:r>
              <a:rPr lang="es-AR" dirty="0" smtClean="0"/>
              <a:t>7</a:t>
            </a:r>
            <a:endParaRPr lang="es-AR" dirty="0"/>
          </a:p>
        </p:txBody>
      </p:sp>
      <p:sp>
        <p:nvSpPr>
          <p:cNvPr id="15" name="14 CuadroTexto"/>
          <p:cNvSpPr txBox="1"/>
          <p:nvPr/>
        </p:nvSpPr>
        <p:spPr>
          <a:xfrm>
            <a:off x="6471276" y="3316260"/>
            <a:ext cx="534121" cy="369332"/>
          </a:xfrm>
          <a:prstGeom prst="rect">
            <a:avLst/>
          </a:prstGeom>
          <a:noFill/>
        </p:spPr>
        <p:txBody>
          <a:bodyPr wrap="none" rtlCol="0">
            <a:spAutoFit/>
          </a:bodyPr>
          <a:lstStyle/>
          <a:p>
            <a:r>
              <a:rPr lang="es-AR" dirty="0" smtClean="0"/>
              <a:t>344</a:t>
            </a:r>
            <a:endParaRPr lang="es-AR" dirty="0"/>
          </a:p>
        </p:txBody>
      </p:sp>
      <p:sp>
        <p:nvSpPr>
          <p:cNvPr id="16" name="15 CuadroTexto"/>
          <p:cNvSpPr txBox="1"/>
          <p:nvPr/>
        </p:nvSpPr>
        <p:spPr>
          <a:xfrm>
            <a:off x="5988977" y="2946928"/>
            <a:ext cx="306494" cy="369332"/>
          </a:xfrm>
          <a:prstGeom prst="rect">
            <a:avLst/>
          </a:prstGeom>
          <a:noFill/>
        </p:spPr>
        <p:txBody>
          <a:bodyPr wrap="none" rtlCol="0">
            <a:spAutoFit/>
          </a:bodyPr>
          <a:lstStyle/>
          <a:p>
            <a:r>
              <a:rPr lang="es-AR" dirty="0"/>
              <a:t>4</a:t>
            </a:r>
          </a:p>
        </p:txBody>
      </p:sp>
      <p:sp>
        <p:nvSpPr>
          <p:cNvPr id="17" name="16 CuadroTexto"/>
          <p:cNvSpPr txBox="1"/>
          <p:nvPr/>
        </p:nvSpPr>
        <p:spPr>
          <a:xfrm>
            <a:off x="2220075" y="3861048"/>
            <a:ext cx="1199797" cy="646331"/>
          </a:xfrm>
          <a:prstGeom prst="rect">
            <a:avLst/>
          </a:prstGeom>
          <a:noFill/>
        </p:spPr>
        <p:txBody>
          <a:bodyPr wrap="square" rtlCol="0">
            <a:spAutoFit/>
          </a:bodyPr>
          <a:lstStyle/>
          <a:p>
            <a:r>
              <a:rPr lang="es-AR" dirty="0" smtClean="0"/>
              <a:t>Dominio</a:t>
            </a:r>
          </a:p>
          <a:p>
            <a:pPr algn="ctr"/>
            <a:r>
              <a:rPr lang="es-AR" dirty="0"/>
              <a:t>x</a:t>
            </a:r>
          </a:p>
        </p:txBody>
      </p:sp>
      <p:sp>
        <p:nvSpPr>
          <p:cNvPr id="18" name="17 CuadroTexto"/>
          <p:cNvSpPr txBox="1"/>
          <p:nvPr/>
        </p:nvSpPr>
        <p:spPr>
          <a:xfrm>
            <a:off x="6208062" y="3861048"/>
            <a:ext cx="812210" cy="646331"/>
          </a:xfrm>
          <a:prstGeom prst="rect">
            <a:avLst/>
          </a:prstGeom>
          <a:noFill/>
        </p:spPr>
        <p:txBody>
          <a:bodyPr wrap="none" rtlCol="0">
            <a:spAutoFit/>
          </a:bodyPr>
          <a:lstStyle/>
          <a:p>
            <a:pPr algn="ctr"/>
            <a:r>
              <a:rPr lang="es-AR" dirty="0" smtClean="0"/>
              <a:t>Rango</a:t>
            </a:r>
          </a:p>
          <a:p>
            <a:pPr algn="ctr"/>
            <a:r>
              <a:rPr lang="es-AR" dirty="0"/>
              <a:t>f</a:t>
            </a:r>
            <a:r>
              <a:rPr lang="es-AR" dirty="0" smtClean="0"/>
              <a:t>(x)</a:t>
            </a:r>
            <a:endParaRPr lang="es-AR" dirty="0"/>
          </a:p>
        </p:txBody>
      </p:sp>
      <p:sp>
        <p:nvSpPr>
          <p:cNvPr id="20" name="19 CuadroTexto"/>
          <p:cNvSpPr txBox="1"/>
          <p:nvPr/>
        </p:nvSpPr>
        <p:spPr>
          <a:xfrm>
            <a:off x="4394968" y="3053194"/>
            <a:ext cx="393056" cy="369332"/>
          </a:xfrm>
          <a:prstGeom prst="rect">
            <a:avLst/>
          </a:prstGeom>
          <a:noFill/>
        </p:spPr>
        <p:txBody>
          <a:bodyPr wrap="none" rtlCol="0">
            <a:spAutoFit/>
          </a:bodyPr>
          <a:lstStyle/>
          <a:p>
            <a:r>
              <a:rPr lang="es-AR" dirty="0" smtClean="0"/>
              <a:t>M</a:t>
            </a:r>
            <a:endParaRPr lang="es-AR" dirty="0"/>
          </a:p>
        </p:txBody>
      </p:sp>
      <p:sp>
        <p:nvSpPr>
          <p:cNvPr id="21" name="20 Rectángulo"/>
          <p:cNvSpPr/>
          <p:nvPr/>
        </p:nvSpPr>
        <p:spPr>
          <a:xfrm>
            <a:off x="467544" y="4437112"/>
            <a:ext cx="8280920" cy="2031325"/>
          </a:xfrm>
          <a:prstGeom prst="rect">
            <a:avLst/>
          </a:prstGeom>
        </p:spPr>
        <p:txBody>
          <a:bodyPr wrap="square">
            <a:spAutoFit/>
          </a:bodyPr>
          <a:lstStyle/>
          <a:p>
            <a:r>
              <a:rPr lang="es-AR" sz="1400" dirty="0"/>
              <a:t>Mapeo de (propiedad de) los objetos </a:t>
            </a:r>
            <a:r>
              <a:rPr lang="es-AR" sz="1400" dirty="0" smtClean="0"/>
              <a:t>en números</a:t>
            </a:r>
            <a:r>
              <a:rPr lang="es-AR" sz="1400" dirty="0"/>
              <a:t>. Si llamamos a </a:t>
            </a:r>
            <a:r>
              <a:rPr lang="es-AR" sz="1400" dirty="0" smtClean="0"/>
              <a:t>este mapeo f, </a:t>
            </a:r>
            <a:r>
              <a:rPr lang="es-AR" sz="1400" dirty="0"/>
              <a:t>entonces el valor medido de objeto x es f (x</a:t>
            </a:r>
            <a:r>
              <a:rPr lang="es-AR" sz="1400" dirty="0" smtClean="0"/>
              <a:t>).</a:t>
            </a:r>
          </a:p>
          <a:p>
            <a:endParaRPr lang="es-AR" sz="1400" dirty="0" smtClean="0"/>
          </a:p>
          <a:p>
            <a:r>
              <a:rPr lang="es-AR" sz="1400" dirty="0" smtClean="0"/>
              <a:t>El mapeo</a:t>
            </a:r>
            <a:r>
              <a:rPr lang="es-AR" sz="1400" dirty="0"/>
              <a:t> es como un isomorfismo en el sentido de que ciertas relaciones entre los objetos también se asignan a las relaciones matemáticas entre </a:t>
            </a:r>
            <a:r>
              <a:rPr lang="es-AR" sz="1400" dirty="0" smtClean="0"/>
              <a:t>los números.</a:t>
            </a:r>
          </a:p>
          <a:p>
            <a:endParaRPr lang="es-AR" sz="1400" dirty="0" smtClean="0"/>
          </a:p>
          <a:p>
            <a:r>
              <a:rPr lang="es-AR" sz="1400" dirty="0"/>
              <a:t>Puesto que no todas las relaciones entre los </a:t>
            </a:r>
            <a:r>
              <a:rPr lang="es-AR" sz="1400" dirty="0" smtClean="0"/>
              <a:t>objetos</a:t>
            </a:r>
            <a:r>
              <a:rPr lang="es-AR" sz="1400" dirty="0"/>
              <a:t> corresponden a las relaciones entre los valores medidos, la medición es una especie de modelo - no es una teoría implícita sobre lo que es importante y qué no lo es.</a:t>
            </a:r>
          </a:p>
        </p:txBody>
      </p:sp>
      <p:sp>
        <p:nvSpPr>
          <p:cNvPr id="12" name="Marcador de fecha 11"/>
          <p:cNvSpPr>
            <a:spLocks noGrp="1"/>
          </p:cNvSpPr>
          <p:nvPr>
            <p:ph type="dt" sz="half" idx="10"/>
          </p:nvPr>
        </p:nvSpPr>
        <p:spPr/>
        <p:txBody>
          <a:bodyPr/>
          <a:lstStyle/>
          <a:p>
            <a:fld id="{C2125C35-22AB-284E-B25E-0DDFEF0CCEEA}" type="datetime1">
              <a:rPr lang="es-AR" smtClean="0"/>
              <a:t>21/08/14</a:t>
            </a:fld>
            <a:endParaRPr lang="es-ES"/>
          </a:p>
        </p:txBody>
      </p:sp>
      <p:sp>
        <p:nvSpPr>
          <p:cNvPr id="19" name="Marcador de pie de página 18"/>
          <p:cNvSpPr>
            <a:spLocks noGrp="1"/>
          </p:cNvSpPr>
          <p:nvPr>
            <p:ph type="ftr" sz="quarter" idx="11"/>
          </p:nvPr>
        </p:nvSpPr>
        <p:spPr/>
        <p:txBody>
          <a:bodyPr/>
          <a:lstStyle/>
          <a:p>
            <a:r>
              <a:rPr lang="es-ES" smtClean="0"/>
              <a:t>Métricas de Software - Las bases de la medición</a:t>
            </a:r>
            <a:endParaRPr lang="es-ES"/>
          </a:p>
        </p:txBody>
      </p:sp>
      <p:sp>
        <p:nvSpPr>
          <p:cNvPr id="22" name="Marcador de número de diapositiva 21"/>
          <p:cNvSpPr>
            <a:spLocks noGrp="1"/>
          </p:cNvSpPr>
          <p:nvPr>
            <p:ph type="sldNum" sz="quarter" idx="12"/>
          </p:nvPr>
        </p:nvSpPr>
        <p:spPr/>
        <p:txBody>
          <a:bodyPr/>
          <a:lstStyle/>
          <a:p>
            <a:fld id="{132FADFE-3B8F-471C-ABF0-DBC7717ECBBC}" type="slidenum">
              <a:rPr lang="es-ES" smtClean="0"/>
              <a:pPr/>
              <a:t>8</a:t>
            </a:fld>
            <a:endParaRPr lang="es-ES"/>
          </a:p>
        </p:txBody>
      </p:sp>
    </p:spTree>
    <p:extLst>
      <p:ext uri="{BB962C8B-B14F-4D97-AF65-F5344CB8AC3E}">
        <p14:creationId xmlns:p14="http://schemas.microsoft.com/office/powerpoint/2010/main" val="1192396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p:bldP spid="10" grpId="0"/>
      <p:bldP spid="11" grpId="0"/>
      <p:bldP spid="13" grpId="0"/>
      <p:bldP spid="14" grpId="0"/>
      <p:bldP spid="15" grpId="0"/>
      <p:bldP spid="16" grpId="0"/>
      <p:bldP spid="17" grpId="0"/>
      <p:bldP spid="18"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Sistema Relacional Empírico</a:t>
            </a:r>
            <a:endParaRPr lang="es-AR" dirty="0"/>
          </a:p>
        </p:txBody>
      </p:sp>
      <p:sp>
        <p:nvSpPr>
          <p:cNvPr id="3" name="2 Marcador de contenido"/>
          <p:cNvSpPr>
            <a:spLocks noGrp="1"/>
          </p:cNvSpPr>
          <p:nvPr>
            <p:ph idx="1"/>
          </p:nvPr>
        </p:nvSpPr>
        <p:spPr/>
        <p:txBody>
          <a:bodyPr/>
          <a:lstStyle/>
          <a:p>
            <a:r>
              <a:rPr lang="es-AR" dirty="0" smtClean="0"/>
              <a:t>E = {</a:t>
            </a:r>
            <a:r>
              <a:rPr lang="es-AR" u="sng" dirty="0" smtClean="0"/>
              <a:t>A</a:t>
            </a:r>
            <a:r>
              <a:rPr lang="es-AR" dirty="0" smtClean="0"/>
              <a:t>, R, O}</a:t>
            </a:r>
          </a:p>
          <a:p>
            <a:r>
              <a:rPr lang="es-AR" dirty="0" smtClean="0"/>
              <a:t>A = {</a:t>
            </a:r>
            <a:r>
              <a:rPr lang="es-AR" dirty="0" err="1" smtClean="0"/>
              <a:t>a,b</a:t>
            </a:r>
            <a:r>
              <a:rPr lang="es-AR" dirty="0" smtClean="0"/>
              <a:t>,…,z} conjunto de entidades del mundo real</a:t>
            </a:r>
          </a:p>
          <a:p>
            <a:r>
              <a:rPr lang="es-AR" dirty="0" smtClean="0"/>
              <a:t>k : propiedad de cada elemento de A.</a:t>
            </a:r>
          </a:p>
          <a:p>
            <a:r>
              <a:rPr lang="es-AR" u="sng" dirty="0" smtClean="0"/>
              <a:t>A</a:t>
            </a:r>
            <a:r>
              <a:rPr lang="es-AR" dirty="0" smtClean="0"/>
              <a:t> = </a:t>
            </a:r>
            <a:r>
              <a:rPr lang="es-AR" dirty="0"/>
              <a:t>{</a:t>
            </a:r>
            <a:r>
              <a:rPr lang="es-AR" u="sng" dirty="0" err="1"/>
              <a:t>a</a:t>
            </a:r>
            <a:r>
              <a:rPr lang="es-AR" dirty="0" err="1"/>
              <a:t>,</a:t>
            </a:r>
            <a:r>
              <a:rPr lang="es-AR" u="sng" dirty="0" err="1"/>
              <a:t>b</a:t>
            </a:r>
            <a:r>
              <a:rPr lang="es-AR" dirty="0" smtClean="0"/>
              <a:t>,…,</a:t>
            </a:r>
            <a:r>
              <a:rPr lang="es-AR" u="sng" dirty="0" smtClean="0"/>
              <a:t>z</a:t>
            </a:r>
            <a:r>
              <a:rPr lang="es-AR" dirty="0" smtClean="0"/>
              <a:t>} es el modelo de A que describe cada elemento de A en términos de la propiedad k.</a:t>
            </a:r>
          </a:p>
          <a:p>
            <a:r>
              <a:rPr lang="es-AR" dirty="0" smtClean="0"/>
              <a:t>Observaciones empíricas definidas sobre el modelo de </a:t>
            </a:r>
            <a:r>
              <a:rPr lang="es-AR" u="sng" dirty="0" smtClean="0"/>
              <a:t>A</a:t>
            </a:r>
          </a:p>
          <a:p>
            <a:pPr lvl="1"/>
            <a:r>
              <a:rPr lang="es-AR" dirty="0" smtClean="0"/>
              <a:t>Conjunto de relaciones n-arias: R</a:t>
            </a:r>
          </a:p>
          <a:p>
            <a:pPr lvl="1"/>
            <a:r>
              <a:rPr lang="es-AR" dirty="0" smtClean="0"/>
              <a:t>Conjunto de operaciones binarias: O</a:t>
            </a:r>
          </a:p>
          <a:p>
            <a:endParaRPr lang="es-AR" dirty="0"/>
          </a:p>
        </p:txBody>
      </p:sp>
      <p:sp>
        <p:nvSpPr>
          <p:cNvPr id="4" name="Marcador de fecha 3"/>
          <p:cNvSpPr>
            <a:spLocks noGrp="1"/>
          </p:cNvSpPr>
          <p:nvPr>
            <p:ph type="dt" sz="half" idx="10"/>
          </p:nvPr>
        </p:nvSpPr>
        <p:spPr/>
        <p:txBody>
          <a:bodyPr/>
          <a:lstStyle/>
          <a:p>
            <a:fld id="{2FEB05D4-ED16-444C-9FED-F0D8F54F420B}" type="datetime1">
              <a:rPr lang="es-AR" smtClean="0"/>
              <a:t>21/08/14</a:t>
            </a:fld>
            <a:endParaRPr lang="es-ES"/>
          </a:p>
        </p:txBody>
      </p:sp>
      <p:sp>
        <p:nvSpPr>
          <p:cNvPr id="5" name="Marcador de pie de página 4"/>
          <p:cNvSpPr>
            <a:spLocks noGrp="1"/>
          </p:cNvSpPr>
          <p:nvPr>
            <p:ph type="ftr" sz="quarter" idx="11"/>
          </p:nvPr>
        </p:nvSpPr>
        <p:spPr/>
        <p:txBody>
          <a:bodyPr/>
          <a:lstStyle/>
          <a:p>
            <a:r>
              <a:rPr lang="es-ES" smtClean="0"/>
              <a:t>Métricas de Software - Las bases de la medición</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9</a:t>
            </a:fld>
            <a:endParaRPr lang="es-ES"/>
          </a:p>
        </p:txBody>
      </p:sp>
    </p:spTree>
    <p:extLst>
      <p:ext uri="{BB962C8B-B14F-4D97-AF65-F5344CB8AC3E}">
        <p14:creationId xmlns:p14="http://schemas.microsoft.com/office/powerpoint/2010/main" val="355724378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2103</TotalTime>
  <Words>3589</Words>
  <Application>Microsoft Macintosh PowerPoint</Application>
  <PresentationFormat>Presentación en pantalla (4:3)</PresentationFormat>
  <Paragraphs>739</Paragraphs>
  <Slides>54</Slides>
  <Notes>47</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54</vt:i4>
      </vt:variant>
    </vt:vector>
  </HeadingPairs>
  <TitlesOfParts>
    <vt:vector size="56" baseType="lpstr">
      <vt:lpstr>Flujo</vt:lpstr>
      <vt:lpstr>EcuaciÛn</vt:lpstr>
      <vt:lpstr>Métricas de Software</vt:lpstr>
      <vt:lpstr>Agenda</vt:lpstr>
      <vt:lpstr>Metrología</vt:lpstr>
      <vt:lpstr>Sistema de Medición</vt:lpstr>
      <vt:lpstr>Teoría de la representación</vt:lpstr>
      <vt:lpstr>Relaciones empíricas</vt:lpstr>
      <vt:lpstr>Transformación de Relaciones</vt:lpstr>
      <vt:lpstr>Mapeo = Medición </vt:lpstr>
      <vt:lpstr>Sistema Relacional Empírico</vt:lpstr>
      <vt:lpstr>Sistema Relacional Formal</vt:lpstr>
      <vt:lpstr>Actividades</vt:lpstr>
      <vt:lpstr>Actividades</vt:lpstr>
      <vt:lpstr>Ejemplo 1</vt:lpstr>
      <vt:lpstr>Ejemplo 1:</vt:lpstr>
      <vt:lpstr>Ejemplo 1 - Falla</vt:lpstr>
      <vt:lpstr>Ejemplo 2</vt:lpstr>
      <vt:lpstr>Ejemplo 2</vt:lpstr>
      <vt:lpstr>Ejemplo 2</vt:lpstr>
      <vt:lpstr>Ejemplo 2 – Mapeo revisado</vt:lpstr>
      <vt:lpstr>Propiedades</vt:lpstr>
      <vt:lpstr>Propiedades</vt:lpstr>
      <vt:lpstr>Mediciones: Directas e Indirectas</vt:lpstr>
      <vt:lpstr>Mediciones: Directas e Indirectas</vt:lpstr>
      <vt:lpstr>Ejemplos de Mediciones en IS</vt:lpstr>
      <vt:lpstr>Escalas</vt:lpstr>
      <vt:lpstr>Definición informal</vt:lpstr>
      <vt:lpstr>Definición Formal</vt:lpstr>
      <vt:lpstr>Historia</vt:lpstr>
      <vt:lpstr>Resumen</vt:lpstr>
      <vt:lpstr>Preguntas</vt:lpstr>
      <vt:lpstr>Tipos de Escalas</vt:lpstr>
      <vt:lpstr>Tipos de Escala: Regulares</vt:lpstr>
      <vt:lpstr>Escala Nominal</vt:lpstr>
      <vt:lpstr>Ejemplos</vt:lpstr>
      <vt:lpstr>Ordinal</vt:lpstr>
      <vt:lpstr>Ejemplo</vt:lpstr>
      <vt:lpstr>Intervalo</vt:lpstr>
      <vt:lpstr>Ejemplo</vt:lpstr>
      <vt:lpstr>Proporcional</vt:lpstr>
      <vt:lpstr>Ejemplo</vt:lpstr>
      <vt:lpstr>Absoluto</vt:lpstr>
      <vt:lpstr>Ejemplo</vt:lpstr>
      <vt:lpstr>Resumen de Escalas</vt:lpstr>
      <vt:lpstr>Tipos de Escala - Resumen</vt:lpstr>
      <vt:lpstr>Características para las escalas</vt:lpstr>
      <vt:lpstr>Escalas de Medición subjetivas</vt:lpstr>
      <vt:lpstr>Escala Likert</vt:lpstr>
      <vt:lpstr>Escala Likert</vt:lpstr>
      <vt:lpstr>Escala Likert</vt:lpstr>
      <vt:lpstr>Ejemplo de Escala Likert</vt:lpstr>
      <vt:lpstr>Escala Diferencial Semántica</vt:lpstr>
      <vt:lpstr>Asignando Números</vt:lpstr>
      <vt:lpstr>Asignando Números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 Valotto</cp:lastModifiedBy>
  <cp:revision>86</cp:revision>
  <dcterms:modified xsi:type="dcterms:W3CDTF">2014-08-21T18:05:15Z</dcterms:modified>
</cp:coreProperties>
</file>