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28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327" r:id="rId36"/>
    <p:sldId id="292" r:id="rId37"/>
    <p:sldId id="293" r:id="rId38"/>
    <p:sldId id="294" r:id="rId39"/>
    <p:sldId id="295" r:id="rId40"/>
    <p:sldId id="296" r:id="rId41"/>
    <p:sldId id="298" r:id="rId42"/>
    <p:sldId id="297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99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interSettings" Target="printerSettings/printerSettings1.bin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file:///C:\Documents%20and%20Settings\Victor\My%20Documents\Mi%20Trabajo\Liveware\Proyectos%20Internos\EducacionContinua\Liveware\Cursos\Curso%20Estimaciones\Ejercicio\LW%20Change%20WBS%20COCOMO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file:///C:\Documents%20and%20Settings\Victor\My%20Documents\Mi%20Trabajo\Liveware\Proyectos%20Internos\EducacionContinua\Liveware\Cursos\Curso%20Estimaciones\Ejercicio\LW%20Change%20WBS%20COCOMO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file:///C:\Documents%20and%20Settings\Victor\My%20Documents\Mi%20Trabajo\Liveware\Proyectos%20Internos\EducacionContinua\Liveware\Cursos\Curso%20Estimaciones\Ejercicio\LW%20Change%20WBS%20COCOMO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txPr>
        <a:bodyPr/>
        <a:lstStyle/>
        <a:p>
          <a:pPr>
            <a:defRPr sz="1400"/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Hoja3!$B$6</c:f>
              <c:strCache>
                <c:ptCount val="1"/>
                <c:pt idx="0">
                  <c:v>Esfuerzo Acumulado</c:v>
                </c:pt>
              </c:strCache>
            </c:strRef>
          </c:tx>
          <c:invertIfNegative val="0"/>
          <c:val>
            <c:numRef>
              <c:f>Hoja3!$B$7:$B$30</c:f>
              <c:numCache>
                <c:formatCode>General</c:formatCode>
                <c:ptCount val="24"/>
                <c:pt idx="0">
                  <c:v>0.497508312541595</c:v>
                </c:pt>
                <c:pt idx="1">
                  <c:v>1.960528042383842</c:v>
                </c:pt>
                <c:pt idx="2">
                  <c:v>4.303440736438588</c:v>
                </c:pt>
                <c:pt idx="3">
                  <c:v>7.392810551689397</c:v>
                </c:pt>
                <c:pt idx="4">
                  <c:v>11.05996084642978</c:v>
                </c:pt>
                <c:pt idx="5">
                  <c:v>15.11618369644845</c:v>
                </c:pt>
                <c:pt idx="6">
                  <c:v>19.36868029077906</c:v>
                </c:pt>
                <c:pt idx="7">
                  <c:v>23.63537879784766</c:v>
                </c:pt>
                <c:pt idx="8">
                  <c:v>27.75709668885294</c:v>
                </c:pt>
                <c:pt idx="9">
                  <c:v>31.60602794142788</c:v>
                </c:pt>
                <c:pt idx="10">
                  <c:v>35.09013602850594</c:v>
                </c:pt>
                <c:pt idx="11">
                  <c:v>38.1536120658939</c:v>
                </c:pt>
                <c:pt idx="12">
                  <c:v>40.77402380035053</c:v>
                </c:pt>
                <c:pt idx="13">
                  <c:v>42.95707895394754</c:v>
                </c:pt>
                <c:pt idx="14">
                  <c:v>44.73003877190681</c:v>
                </c:pt>
                <c:pt idx="15">
                  <c:v>46.13476297783502</c:v>
                </c:pt>
                <c:pt idx="16">
                  <c:v>47.221189369426</c:v>
                </c:pt>
                <c:pt idx="17">
                  <c:v>48.04180524505065</c:v>
                </c:pt>
                <c:pt idx="18">
                  <c:v>48.64740765668213</c:v>
                </c:pt>
                <c:pt idx="19">
                  <c:v>49.08421805556313</c:v>
                </c:pt>
                <c:pt idx="20">
                  <c:v>49.39224108350425</c:v>
                </c:pt>
                <c:pt idx="21">
                  <c:v>49.60464729742019</c:v>
                </c:pt>
                <c:pt idx="22">
                  <c:v>49.74791198701546</c:v>
                </c:pt>
                <c:pt idx="23">
                  <c:v>49.84244442007778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8870024"/>
        <c:axId val="2138872840"/>
      </c:barChart>
      <c:catAx>
        <c:axId val="2138870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38872840"/>
        <c:crosses val="autoZero"/>
        <c:auto val="1"/>
        <c:lblAlgn val="ctr"/>
        <c:lblOffset val="100"/>
        <c:noMultiLvlLbl val="0"/>
      </c:catAx>
      <c:valAx>
        <c:axId val="21388728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887002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325203305287085"/>
          <c:y val="0.0413459252719468"/>
        </c:manualLayout>
      </c:layout>
      <c:overlay val="0"/>
      <c:txPr>
        <a:bodyPr/>
        <a:lstStyle/>
        <a:p>
          <a:pPr>
            <a:defRPr sz="1400"/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0.0475525307673581"/>
          <c:y val="0.274266870983764"/>
          <c:w val="0.915474600985967"/>
          <c:h val="0.501080606793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Hoja3!$D$6</c:f>
              <c:strCache>
                <c:ptCount val="1"/>
                <c:pt idx="0">
                  <c:v>Recursos/Mes</c:v>
                </c:pt>
              </c:strCache>
            </c:strRef>
          </c:tx>
          <c:invertIfNegative val="0"/>
          <c:val>
            <c:numRef>
              <c:f>Hoja3!$D$7:$D$30</c:f>
              <c:numCache>
                <c:formatCode>General</c:formatCode>
                <c:ptCount val="24"/>
                <c:pt idx="0">
                  <c:v>0.990049833749171</c:v>
                </c:pt>
                <c:pt idx="1">
                  <c:v>1.921578878304646</c:v>
                </c:pt>
                <c:pt idx="2">
                  <c:v>2.741793555813685</c:v>
                </c:pt>
                <c:pt idx="3">
                  <c:v>3.408575155864843</c:v>
                </c:pt>
                <c:pt idx="4">
                  <c:v>3.894003915357023</c:v>
                </c:pt>
                <c:pt idx="5">
                  <c:v>4.186057956426175</c:v>
                </c:pt>
                <c:pt idx="6">
                  <c:v>4.288384759290905</c:v>
                </c:pt>
                <c:pt idx="7">
                  <c:v>4.218339392344407</c:v>
                </c:pt>
                <c:pt idx="8">
                  <c:v>4.00372259600647</c:v>
                </c:pt>
                <c:pt idx="9">
                  <c:v>3.678794411714424</c:v>
                </c:pt>
                <c:pt idx="10">
                  <c:v>3.280170073728761</c:v>
                </c:pt>
                <c:pt idx="11">
                  <c:v>2.843133104185461</c:v>
                </c:pt>
                <c:pt idx="12">
                  <c:v>2.398753811908857</c:v>
                </c:pt>
                <c:pt idx="13">
                  <c:v>1.97201789289463</c:v>
                </c:pt>
                <c:pt idx="14">
                  <c:v>1.580988368427965</c:v>
                </c:pt>
                <c:pt idx="15">
                  <c:v>1.236875847092796</c:v>
                </c:pt>
                <c:pt idx="16">
                  <c:v>0.944795614395216</c:v>
                </c:pt>
                <c:pt idx="17">
                  <c:v>0.704950111781767</c:v>
                </c:pt>
                <c:pt idx="18">
                  <c:v>0.513985090460658</c:v>
                </c:pt>
                <c:pt idx="19">
                  <c:v>0.366312777774687</c:v>
                </c:pt>
                <c:pt idx="20">
                  <c:v>0.255258744928214</c:v>
                </c:pt>
                <c:pt idx="21">
                  <c:v>0.173955189135056</c:v>
                </c:pt>
                <c:pt idx="22">
                  <c:v>0.115960485972893</c:v>
                </c:pt>
                <c:pt idx="23">
                  <c:v>0.0756266783626666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8430312"/>
        <c:axId val="-2138427448"/>
      </c:barChart>
      <c:catAx>
        <c:axId val="-2138430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38427448"/>
        <c:crosses val="autoZero"/>
        <c:auto val="1"/>
        <c:lblAlgn val="ctr"/>
        <c:lblOffset val="100"/>
        <c:noMultiLvlLbl val="0"/>
      </c:catAx>
      <c:valAx>
        <c:axId val="-21384274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843031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txPr>
        <a:bodyPr/>
        <a:lstStyle/>
        <a:p>
          <a:pPr>
            <a:defRPr sz="1400"/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0.0764399899213305"/>
          <c:y val="0.318877518752294"/>
          <c:w val="0.885634349599187"/>
          <c:h val="0.584736329483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Hoja3!$E$6</c:f>
              <c:strCache>
                <c:ptCount val="1"/>
                <c:pt idx="0">
                  <c:v>Inyección de Recursos</c:v>
                </c:pt>
              </c:strCache>
            </c:strRef>
          </c:tx>
          <c:invertIfNegative val="0"/>
          <c:val>
            <c:numRef>
              <c:f>Hoja3!$E$7:$E$30</c:f>
              <c:numCache>
                <c:formatCode>General</c:formatCode>
                <c:ptCount val="24"/>
                <c:pt idx="0">
                  <c:v>0.970248837074191</c:v>
                </c:pt>
                <c:pt idx="1">
                  <c:v>0.883926284020137</c:v>
                </c:pt>
                <c:pt idx="2">
                  <c:v>0.749423571922407</c:v>
                </c:pt>
                <c:pt idx="3">
                  <c:v>0.579457776497024</c:v>
                </c:pt>
                <c:pt idx="4">
                  <c:v>0.389400391535705</c:v>
                </c:pt>
                <c:pt idx="5">
                  <c:v>0.195349371299889</c:v>
                </c:pt>
                <c:pt idx="6">
                  <c:v>0.0122525278836883</c:v>
                </c:pt>
                <c:pt idx="7">
                  <c:v>-0.147641878732054</c:v>
                </c:pt>
                <c:pt idx="8">
                  <c:v>-0.275812001058225</c:v>
                </c:pt>
                <c:pt idx="9">
                  <c:v>-0.367879441171445</c:v>
                </c:pt>
                <c:pt idx="10">
                  <c:v>-0.423440136790441</c:v>
                </c:pt>
                <c:pt idx="11">
                  <c:v>-0.44542418632239</c:v>
                </c:pt>
                <c:pt idx="12">
                  <c:v>-0.439156467103316</c:v>
                </c:pt>
                <c:pt idx="13">
                  <c:v>-0.411306589089455</c:v>
                </c:pt>
                <c:pt idx="14">
                  <c:v>-0.368897285966525</c:v>
                </c:pt>
                <c:pt idx="15">
                  <c:v>-0.318495530626395</c:v>
                </c:pt>
                <c:pt idx="16">
                  <c:v>-0.26565429628289</c:v>
                </c:pt>
                <c:pt idx="17">
                  <c:v>-0.21461814514245</c:v>
                </c:pt>
                <c:pt idx="18">
                  <c:v>-0.1682624875087</c:v>
                </c:pt>
                <c:pt idx="19">
                  <c:v>-0.128209472221139</c:v>
                </c:pt>
                <c:pt idx="20">
                  <c:v>-0.0950534945399348</c:v>
                </c:pt>
                <c:pt idx="21">
                  <c:v>-0.0686332291678311</c:v>
                </c:pt>
                <c:pt idx="22">
                  <c:v>-0.0483000632878396</c:v>
                </c:pt>
                <c:pt idx="23">
                  <c:v>-0.0331496940156355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8397064"/>
        <c:axId val="-2138394200"/>
      </c:barChart>
      <c:catAx>
        <c:axId val="-2138397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38394200"/>
        <c:crosses val="autoZero"/>
        <c:auto val="1"/>
        <c:lblAlgn val="ctr"/>
        <c:lblOffset val="100"/>
        <c:noMultiLvlLbl val="0"/>
      </c:catAx>
      <c:valAx>
        <c:axId val="-21383942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839706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8E57F-BD8D-4284-9507-759609F4425C}" type="datetimeFigureOut">
              <a:rPr lang="es-AR" smtClean="0"/>
              <a:t>06/11/14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EBE3B-FAF9-4566-864E-A346DE0C66E9}" type="slidenum">
              <a:rPr lang="es-AR" smtClean="0"/>
              <a:t>‹Nr.›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7415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945F-59CE-400F-BD80-21B1A708CC28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‹Nr.›</a:t>
            </a:fld>
            <a:endParaRPr lang="es-A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1D3F-E887-4653-865F-927A527BF412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‹Nr.›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1E510-5C2B-4EE8-BD84-8795CF43D73C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‹Nr.›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3594-DD1E-4A7A-9F01-BD373C2ACE47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‹Nr.›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A5C2-48EE-4D73-8DFB-73E0CDE68BEA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‹Nr.›</a:t>
            </a:fld>
            <a:endParaRPr lang="es-A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818F-E102-4AE3-97AC-02929F075E82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‹Nr.›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1B6C-7A67-4FA3-9293-8AB308AE1C6F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‹Nr.›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7B98-FDED-49E3-9F38-2A3BE58956B8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‹Nr.›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6CE9-B362-4DED-B663-C1CA36132AA5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‹Nr.›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C52C-1547-4E61-8B68-00CACC8FF8AB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‹Nr.›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E5C1-6F6C-4610-8E0B-27C048AD7FE4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CA970AA-F99A-4CF2-AA34-8A09B070E546}" type="slidenum">
              <a:rPr lang="es-AR" smtClean="0"/>
              <a:t>‹Nr.›</a:t>
            </a:fld>
            <a:endParaRPr lang="es-A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8F7E67D-A997-4BDB-8BDE-8E7B723AB0FC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456929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CA970AA-F99A-4CF2-AA34-8A09B070E546}" type="slidenum">
              <a:rPr lang="es-AR" smtClean="0"/>
              <a:t>‹Nr.›</a:t>
            </a:fld>
            <a:endParaRPr lang="es-AR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Documento_de_Microsoft_Word_97_-_20041.doc"/><Relationship Id="rId5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0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Métricas de Software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Métricas de Esfuerzo, Tiempo y Costo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9641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COCOMO II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>
              <a:cs typeface="Arial" charset="0"/>
            </a:endParaRPr>
          </a:p>
          <a:p>
            <a:r>
              <a:rPr lang="es-AR" dirty="0" smtClean="0">
                <a:cs typeface="Arial" charset="0"/>
              </a:rPr>
              <a:t>Una </a:t>
            </a:r>
            <a:r>
              <a:rPr lang="es-AR" dirty="0">
                <a:cs typeface="Arial" charset="0"/>
              </a:rPr>
              <a:t>de las principales diferencias entre COCOMO 81 y COCOMO II consiste en la existencia de un modelo de composición de aplicaciones que permite estimar el esfuerzo en etapas tempranas de desarrollo a partir de la </a:t>
            </a:r>
            <a:r>
              <a:rPr lang="es-AR" dirty="0" err="1">
                <a:cs typeface="Arial" charset="0"/>
              </a:rPr>
              <a:t>prototipación</a:t>
            </a:r>
            <a:r>
              <a:rPr lang="es-AR" dirty="0">
                <a:cs typeface="Arial" charset="0"/>
              </a:rPr>
              <a:t>. Además posee dos modelos de estimación detallada.</a:t>
            </a:r>
            <a:r>
              <a:rPr lang="es-AR" dirty="0"/>
              <a:t> </a:t>
            </a:r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671A-4073-45F9-AA43-5851D89D5E95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10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84329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COCOMO II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200" dirty="0"/>
              <a:t>El modelo de COCOMO II está basado en las siguientes etapas:</a:t>
            </a:r>
          </a:p>
          <a:p>
            <a:endParaRPr lang="es-ES" sz="3200" dirty="0"/>
          </a:p>
          <a:p>
            <a:pPr lvl="1"/>
            <a:r>
              <a:rPr lang="es-ES" sz="2800" dirty="0"/>
              <a:t>Etapa de diseño temprano.</a:t>
            </a:r>
          </a:p>
          <a:p>
            <a:pPr lvl="1"/>
            <a:endParaRPr lang="es-ES" sz="2800" dirty="0"/>
          </a:p>
          <a:p>
            <a:pPr lvl="1"/>
            <a:r>
              <a:rPr lang="es-ES" sz="2800" dirty="0"/>
              <a:t>Etapa post-arquitectura.</a:t>
            </a:r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836C-9630-4A4F-989E-96E240A33A3B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11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56723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de las aplicaciones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714500" y="2214563"/>
            <a:ext cx="5857875" cy="107156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s-AR" sz="1600" b="1" dirty="0"/>
              <a:t>Programación de Usuarios Finales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714500" y="4500563"/>
            <a:ext cx="5857875" cy="107156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s-AR" sz="1600" b="1" dirty="0"/>
              <a:t>Infraestructura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714500" y="3357563"/>
            <a:ext cx="1857375" cy="107156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s-AR" sz="1600" b="1" dirty="0"/>
              <a:t>Generadores de Aplicaciones</a:t>
            </a:r>
          </a:p>
        </p:txBody>
      </p:sp>
      <p:sp>
        <p:nvSpPr>
          <p:cNvPr id="7" name="6 Rectángulo"/>
          <p:cNvSpPr/>
          <p:nvPr/>
        </p:nvSpPr>
        <p:spPr>
          <a:xfrm>
            <a:off x="3714750" y="3357563"/>
            <a:ext cx="1857375" cy="107156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s-AR" sz="1600" b="1" dirty="0"/>
              <a:t>Composición de Aplicaciones</a:t>
            </a:r>
          </a:p>
        </p:txBody>
      </p:sp>
      <p:sp>
        <p:nvSpPr>
          <p:cNvPr id="8" name="7 Rectángulo"/>
          <p:cNvSpPr/>
          <p:nvPr/>
        </p:nvSpPr>
        <p:spPr>
          <a:xfrm>
            <a:off x="5715000" y="3357563"/>
            <a:ext cx="1857375" cy="107156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s-AR" sz="1600" b="1" dirty="0"/>
              <a:t>Integración de Sistemas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2897-9A18-4255-891B-2138E2232B9A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12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79913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de las aplicaciones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sz="2800" dirty="0"/>
              <a:t>Las fases o ciclos más tempranos en general involucran </a:t>
            </a:r>
            <a:r>
              <a:rPr lang="es-AR" sz="2800" dirty="0" err="1"/>
              <a:t>prototipación</a:t>
            </a:r>
            <a:r>
              <a:rPr lang="es-AR" sz="2800" dirty="0"/>
              <a:t>. (</a:t>
            </a:r>
            <a:r>
              <a:rPr lang="es-AR" sz="2800" dirty="0" err="1"/>
              <a:t>Object</a:t>
            </a:r>
            <a:r>
              <a:rPr lang="es-AR" sz="2800" dirty="0"/>
              <a:t> </a:t>
            </a:r>
            <a:r>
              <a:rPr lang="es-AR" sz="2800" dirty="0" err="1"/>
              <a:t>Points</a:t>
            </a:r>
            <a:r>
              <a:rPr lang="es-AR" sz="2800" dirty="0"/>
              <a:t>)</a:t>
            </a:r>
          </a:p>
          <a:p>
            <a:endParaRPr lang="es-AR" sz="2800" dirty="0"/>
          </a:p>
          <a:p>
            <a:r>
              <a:rPr lang="es-AR" sz="2800" dirty="0"/>
              <a:t>Las siguientes fases involucran la exploración de las alternativas de las arquitecturas y estrategias de desarrollo </a:t>
            </a:r>
            <a:r>
              <a:rPr lang="es-AR" sz="2800" dirty="0" smtClean="0"/>
              <a:t>incremental. </a:t>
            </a:r>
            <a:r>
              <a:rPr lang="es-AR" sz="2800" dirty="0"/>
              <a:t>(</a:t>
            </a:r>
            <a:r>
              <a:rPr lang="es-AR" sz="2800" dirty="0" err="1"/>
              <a:t>Function</a:t>
            </a:r>
            <a:r>
              <a:rPr lang="es-AR" sz="2800" dirty="0"/>
              <a:t> </a:t>
            </a:r>
            <a:r>
              <a:rPr lang="es-AR" sz="2800" dirty="0" err="1"/>
              <a:t>Points</a:t>
            </a:r>
            <a:r>
              <a:rPr lang="es-AR" sz="2800" dirty="0"/>
              <a:t> y un conjuntos de </a:t>
            </a:r>
            <a:r>
              <a:rPr lang="es-AR" sz="2800" dirty="0" smtClean="0"/>
              <a:t>drivers de </a:t>
            </a:r>
            <a:r>
              <a:rPr lang="es-AR" sz="2800" dirty="0"/>
              <a:t>grano grueso).</a:t>
            </a:r>
          </a:p>
          <a:p>
            <a:endParaRPr lang="es-AR" sz="2800" dirty="0"/>
          </a:p>
          <a:p>
            <a:r>
              <a:rPr lang="es-AR" sz="2800" dirty="0"/>
              <a:t>Una vez que el proyecto esta listo para desarrollarse ya debería estar definido el ciclo de vida y por la tanto hay mayor conocimientos y mas preciso.</a:t>
            </a:r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2912-4E58-4A85-BAE8-ADFC326C5E38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13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97275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Object</a:t>
            </a:r>
            <a:r>
              <a:rPr lang="es-AR" dirty="0"/>
              <a:t> </a:t>
            </a:r>
            <a:r>
              <a:rPr lang="es-AR" dirty="0" err="1"/>
              <a:t>Points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s-AR" dirty="0"/>
              <a:t>Los objetos incluyen:</a:t>
            </a:r>
          </a:p>
          <a:p>
            <a:pPr lvl="1">
              <a:defRPr/>
            </a:pPr>
            <a:r>
              <a:rPr lang="es-AR" dirty="0" smtClean="0"/>
              <a:t>las </a:t>
            </a:r>
            <a:r>
              <a:rPr lang="es-AR" dirty="0"/>
              <a:t>pantallas</a:t>
            </a:r>
          </a:p>
          <a:p>
            <a:pPr lvl="1">
              <a:defRPr/>
            </a:pPr>
            <a:r>
              <a:rPr lang="es-AR" dirty="0"/>
              <a:t>los informes </a:t>
            </a:r>
          </a:p>
          <a:p>
            <a:pPr lvl="1">
              <a:defRPr/>
            </a:pPr>
            <a:r>
              <a:rPr lang="es-AR" dirty="0"/>
              <a:t>los módulos en lenguajes de programación de la tercera generación. </a:t>
            </a:r>
          </a:p>
          <a:p>
            <a:pPr lvl="1">
              <a:defRPr/>
            </a:pPr>
            <a:endParaRPr lang="es-AR" dirty="0"/>
          </a:p>
          <a:p>
            <a:pPr>
              <a:defRPr/>
            </a:pPr>
            <a:r>
              <a:rPr lang="es-AR" dirty="0"/>
              <a:t>Los </a:t>
            </a:r>
            <a:r>
              <a:rPr lang="es-AR" dirty="0" err="1"/>
              <a:t>Object</a:t>
            </a:r>
            <a:r>
              <a:rPr lang="es-AR" dirty="0"/>
              <a:t> </a:t>
            </a:r>
            <a:r>
              <a:rPr lang="es-AR" dirty="0" err="1"/>
              <a:t>Points</a:t>
            </a:r>
            <a:r>
              <a:rPr lang="es-AR" dirty="0"/>
              <a:t> no se relacionan necesariamente con los objetos en la programación orientados a objeto.</a:t>
            </a:r>
          </a:p>
          <a:p>
            <a:pPr>
              <a:defRPr/>
            </a:pPr>
            <a:endParaRPr lang="es-AR" dirty="0"/>
          </a:p>
          <a:p>
            <a:pPr>
              <a:defRPr/>
            </a:pPr>
            <a:r>
              <a:rPr lang="es-AR" dirty="0"/>
              <a:t>Se estima en número de objetos y la complejidad de cada objeto y se calcula el peso total (cuenta del Objeto-Punto). </a:t>
            </a:r>
          </a:p>
          <a:p>
            <a:pPr>
              <a:defRPr/>
            </a:pPr>
            <a:endParaRPr lang="es-AR" dirty="0"/>
          </a:p>
          <a:p>
            <a:pPr>
              <a:defRPr/>
            </a:pPr>
            <a:r>
              <a:rPr lang="es-AR" dirty="0"/>
              <a:t>El porcentaje de la reutilización y la productividad anticipada también se estiman </a:t>
            </a:r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7C54-F4E3-4444-8859-A79AFD2EE66D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14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80215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Etapa de diseño temprano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3200" dirty="0">
                <a:cs typeface="Arial" charset="0"/>
              </a:rPr>
              <a:t>En esta etapa no se conoce lo suficiente como para soportar una estimación detallada del costo. El modelo COCOMO II involucra el uso de puntos de función y/o líneas de código junto a un pequeño número de ponderadores adicionales (se realiza con la Especificación funcional preliminar).</a:t>
            </a:r>
            <a:r>
              <a:rPr lang="es-AR" sz="3200" dirty="0"/>
              <a:t> </a:t>
            </a:r>
          </a:p>
          <a:p>
            <a:endParaRPr lang="es-AR" sz="32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D3A0-C649-40C0-8D15-5086265AC2DA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15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35795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Etapa post-arquitectura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AR" sz="2000" dirty="0">
                <a:cs typeface="Arial" charset="0"/>
              </a:rPr>
              <a:t>En esta etapa se logra una estimación del costo más efectiva si ha sido desarrollada una arquitectura de ciclo de vida, se ha validado con respecto a los objetivos del sistema y con los riesgos, y se ha establecido un marco para el producto.</a:t>
            </a:r>
          </a:p>
          <a:p>
            <a:pPr>
              <a:lnSpc>
                <a:spcPct val="80000"/>
              </a:lnSpc>
            </a:pPr>
            <a:endParaRPr lang="es-ES_tradnl" sz="2000" dirty="0"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s-AR" sz="2000" dirty="0">
                <a:cs typeface="Arial" charset="0"/>
              </a:rPr>
              <a:t>El modelo 2.0 posee la misma granularidad que la versión anterior (COCOMO I). </a:t>
            </a:r>
          </a:p>
          <a:p>
            <a:pPr>
              <a:lnSpc>
                <a:spcPct val="80000"/>
              </a:lnSpc>
            </a:pPr>
            <a:endParaRPr lang="es-ES_tradnl" sz="2000" dirty="0"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s-AR" sz="2000" dirty="0">
                <a:cs typeface="Arial" charset="0"/>
              </a:rPr>
              <a:t>Utiliza los puntos de función y/o las líneas de código para estimar el tamaño con modificadores para </a:t>
            </a:r>
            <a:r>
              <a:rPr lang="es-AR" sz="2000" dirty="0" err="1">
                <a:cs typeface="Arial" charset="0"/>
              </a:rPr>
              <a:t>reuso</a:t>
            </a:r>
            <a:r>
              <a:rPr lang="es-AR" sz="2000" dirty="0">
                <a:cs typeface="Arial" charset="0"/>
              </a:rPr>
              <a:t> y software </a:t>
            </a:r>
            <a:r>
              <a:rPr lang="es-AR" sz="2000" dirty="0" err="1" smtClean="0">
                <a:cs typeface="Arial" charset="0"/>
              </a:rPr>
              <a:t>breakage</a:t>
            </a:r>
            <a:r>
              <a:rPr lang="es-AR" sz="2000" dirty="0" smtClean="0">
                <a:cs typeface="Arial" charset="0"/>
              </a:rPr>
              <a:t>  (desperdicio). </a:t>
            </a:r>
            <a:endParaRPr lang="es-AR" sz="2000" dirty="0">
              <a:cs typeface="Arial" charset="0"/>
            </a:endParaRPr>
          </a:p>
          <a:p>
            <a:pPr>
              <a:lnSpc>
                <a:spcPct val="80000"/>
              </a:lnSpc>
            </a:pPr>
            <a:endParaRPr lang="es-ES_tradnl" sz="2000" dirty="0"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s-AR" sz="2000" dirty="0">
                <a:cs typeface="Arial" charset="0"/>
              </a:rPr>
              <a:t>Un conjunto de 17 multiplicadores y 5 factores determinan la escala de exponenciación del modelo</a:t>
            </a:r>
            <a:r>
              <a:rPr lang="es-AR" sz="2000" dirty="0" smtClean="0">
                <a:cs typeface="Arial" charset="0"/>
              </a:rPr>
              <a:t>.</a:t>
            </a:r>
            <a:endParaRPr lang="es-AR" sz="20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8523-00A1-4109-8048-EDB85E677A0A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16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96966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Tamaño</a:t>
            </a:r>
            <a:r>
              <a:rPr lang="en-US" dirty="0"/>
              <a:t> - COCOMO II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Estimadores de tamaño:</a:t>
            </a:r>
          </a:p>
          <a:p>
            <a:endParaRPr lang="es-ES" dirty="0"/>
          </a:p>
          <a:p>
            <a:pPr lvl="1"/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Points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Puntos de función sin ajustar.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Líneas de código fuente.</a:t>
            </a:r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8145-0308-40C7-A348-D9BDB57C31F0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17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32291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Esfuerzo</a:t>
            </a:r>
            <a:r>
              <a:rPr lang="en-US" dirty="0"/>
              <a:t> - COCOMO II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defTabSz="762000">
                  <a:lnSpc>
                    <a:spcPct val="90000"/>
                  </a:lnSpc>
                </a:pPr>
                <a:r>
                  <a:rPr lang="es-ES" dirty="0" smtClean="0"/>
                  <a:t>El modelado del esfuerzo consta de:</a:t>
                </a:r>
              </a:p>
              <a:p>
                <a:pPr lvl="1" defTabSz="762000">
                  <a:lnSpc>
                    <a:spcPct val="90000"/>
                  </a:lnSpc>
                </a:pPr>
                <a:r>
                  <a:rPr lang="es-ES" sz="2000" dirty="0"/>
                  <a:t>Multiplicadores de esfuerzo (</a:t>
                </a:r>
                <a:r>
                  <a:rPr lang="es-ES" sz="2000" dirty="0" err="1"/>
                  <a:t>EMs</a:t>
                </a:r>
                <a:r>
                  <a:rPr lang="es-ES" sz="2000" dirty="0"/>
                  <a:t>) cuyo peso nominal es 1.0, que miden la complejidad del producto, del proyecto, del personal, de la plataforma.</a:t>
                </a:r>
              </a:p>
              <a:p>
                <a:pPr lvl="1" defTabSz="762000">
                  <a:lnSpc>
                    <a:spcPct val="90000"/>
                  </a:lnSpc>
                </a:pPr>
                <a:endParaRPr lang="es-ES" sz="2000" dirty="0"/>
              </a:p>
              <a:p>
                <a:pPr lvl="1" defTabSz="762000">
                  <a:lnSpc>
                    <a:spcPct val="90000"/>
                  </a:lnSpc>
                </a:pPr>
                <a:r>
                  <a:rPr lang="es-ES" sz="2000" dirty="0"/>
                  <a:t>Un costo exponencial, llamado factor de escala y representado por el exponente ß. Este factor representa la magnitud de economías o </a:t>
                </a:r>
                <a:r>
                  <a:rPr lang="es-ES" sz="2000" dirty="0" err="1"/>
                  <a:t>diseconomias</a:t>
                </a:r>
                <a:r>
                  <a:rPr lang="es-ES" sz="2000" dirty="0"/>
                  <a:t> de escala encontrados en el software cuando incrementa su tamaño.</a:t>
                </a:r>
              </a:p>
              <a:p>
                <a:pPr lvl="1" defTabSz="762000">
                  <a:lnSpc>
                    <a:spcPct val="90000"/>
                  </a:lnSpc>
                </a:pPr>
                <a:endParaRPr lang="es-ES" sz="2000" dirty="0"/>
              </a:p>
              <a:p>
                <a:pPr lvl="1" defTabSz="762000">
                  <a:lnSpc>
                    <a:spcPct val="90000"/>
                  </a:lnSpc>
                </a:pPr>
                <a:r>
                  <a:rPr lang="es-ES" sz="2000" dirty="0"/>
                  <a:t>Una constante A, que es usada para capturar el efecto lineal sobre el esfuerzo en proyectos de tamaño creciente (productividad).</a:t>
                </a:r>
              </a:p>
              <a:p>
                <a:pPr lvl="1" defTabSz="762000">
                  <a:lnSpc>
                    <a:spcPct val="90000"/>
                  </a:lnSpc>
                </a:pPr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 xmlns="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/>
                        </a:rPr>
                        <m:t>𝑃𝑀𝑒𝑠𝑡𝑖𝑚𝑎𝑑𝑜</m:t>
                      </m:r>
                      <m:r>
                        <a:rPr lang="es-MX" b="0" i="1" smtClean="0">
                          <a:latin typeface="Cambria Math"/>
                        </a:rPr>
                        <m:t>=</m:t>
                      </m:r>
                      <m:r>
                        <a:rPr lang="es-MX" b="0" i="1" smtClean="0">
                          <a:latin typeface="Cambria Math"/>
                        </a:rPr>
                        <m:t>𝐴</m:t>
                      </m:r>
                      <m:r>
                        <a:rPr lang="es-MX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s-MX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/>
                              <a:ea typeface="Cambria Math"/>
                            </a:rPr>
                            <m:t>𝑇𝑎𝑚𝑎</m:t>
                          </m:r>
                          <m:r>
                            <a:rPr lang="es-MX" b="0" i="1" smtClean="0">
                              <a:latin typeface="Cambria Math"/>
                              <a:ea typeface="Cambria Math"/>
                            </a:rPr>
                            <m:t>ñ</m:t>
                          </m:r>
                          <m:r>
                            <a:rPr lang="es-MX" b="0" i="1" smtClean="0">
                              <a:latin typeface="Cambria Math"/>
                              <a:ea typeface="Cambria Math"/>
                            </a:rPr>
                            <m:t>𝑜</m:t>
                          </m:r>
                          <m:r>
                            <a:rPr lang="es-MX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s-MX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sup>
                      </m:sSup>
                      <m:r>
                        <a:rPr lang="es-MX" b="0" i="1" smtClean="0">
                          <a:latin typeface="Cambria Math"/>
                          <a:ea typeface="Cambria Math"/>
                        </a:rPr>
                        <m:t>×(</m:t>
                      </m:r>
                      <m:r>
                        <a:rPr lang="es-MX" b="0" i="1" smtClean="0">
                          <a:latin typeface="Cambria Math"/>
                          <a:ea typeface="Cambria Math"/>
                        </a:rPr>
                        <m:t>𝐸𝑀𝑖</m:t>
                      </m:r>
                      <m:r>
                        <a:rPr lang="es-MX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778" r="-140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B0CD6-7CB7-4731-B139-4C2132836E40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18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06922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COCOMO II</a:t>
            </a:r>
          </a:p>
        </p:txBody>
      </p:sp>
      <p:sp>
        <p:nvSpPr>
          <p:cNvPr id="4" name="5 Rectángulo"/>
          <p:cNvSpPr>
            <a:spLocks noChangeArrowheads="1"/>
          </p:cNvSpPr>
          <p:nvPr/>
        </p:nvSpPr>
        <p:spPr bwMode="auto">
          <a:xfrm>
            <a:off x="1143000" y="2090067"/>
            <a:ext cx="278765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Esfuerzo  = </a:t>
            </a:r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3857625" y="2090067"/>
            <a:ext cx="2519363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f(Tamaño) </a:t>
            </a:r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6429375" y="2090067"/>
            <a:ext cx="151765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; LOC</a:t>
            </a:r>
          </a:p>
        </p:txBody>
      </p:sp>
      <p:sp>
        <p:nvSpPr>
          <p:cNvPr id="7" name="6 Rectángulo"/>
          <p:cNvSpPr>
            <a:spLocks noChangeArrowheads="1"/>
          </p:cNvSpPr>
          <p:nvPr/>
        </p:nvSpPr>
        <p:spPr bwMode="auto">
          <a:xfrm>
            <a:off x="571500" y="3090192"/>
            <a:ext cx="278765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Esfuerzo  = 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4572000" y="3090192"/>
            <a:ext cx="180022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KLOCs</a:t>
            </a: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3429000" y="3090192"/>
            <a:ext cx="620713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A</a:t>
            </a:r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2786063" y="3733130"/>
            <a:ext cx="2319337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2400" b="1">
                <a:solidFill>
                  <a:srgbClr val="FF0000"/>
                </a:solidFill>
              </a:rPr>
              <a:t>Productividad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4143375" y="3090192"/>
            <a:ext cx="49212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*</a:t>
            </a: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7143750" y="3018755"/>
            <a:ext cx="1827213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4000"/>
              <a:t>Π  EM</a:t>
            </a:r>
            <a:r>
              <a:rPr lang="en-US" sz="4000" baseline="-25000"/>
              <a:t>i</a:t>
            </a:r>
            <a:r>
              <a:rPr lang="en-US" sz="4000"/>
              <a:t> </a:t>
            </a:r>
            <a:endParaRPr lang="es-AR" sz="4000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6715125" y="3090192"/>
            <a:ext cx="49212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*</a:t>
            </a: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428750" y="5376192"/>
            <a:ext cx="62865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3200"/>
              <a:t>B = 0,91 + 0.01 x Σ SF</a:t>
            </a:r>
            <a:r>
              <a:rPr lang="en-US" sz="3200" baseline="-25000"/>
              <a:t>j 	</a:t>
            </a:r>
            <a:r>
              <a:rPr lang="en-US" sz="3200" baseline="10000"/>
              <a:t>(j = 1 to 5)</a:t>
            </a:r>
            <a:endParaRPr lang="es-AR" sz="3200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6215063" y="2804442"/>
            <a:ext cx="620712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B</a:t>
            </a:r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3214688" y="3018755"/>
            <a:ext cx="1182687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4000">
                <a:solidFill>
                  <a:srgbClr val="0070C0"/>
                </a:solidFill>
              </a:rPr>
              <a:t>2.94</a:t>
            </a:r>
            <a:endParaRPr lang="es-AR" sz="4000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auto">
          <a:xfrm>
            <a:off x="5715000" y="4090317"/>
            <a:ext cx="199707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2400" b="1">
                <a:solidFill>
                  <a:srgbClr val="FF0000"/>
                </a:solidFill>
              </a:rPr>
              <a:t>Factores de</a:t>
            </a:r>
          </a:p>
          <a:p>
            <a:pPr>
              <a:buFontTx/>
              <a:buChar char=" "/>
            </a:pPr>
            <a:r>
              <a:rPr lang="en-US" sz="2400" b="1">
                <a:solidFill>
                  <a:srgbClr val="FF0000"/>
                </a:solidFill>
              </a:rPr>
              <a:t>Ajuste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6072188" y="2661567"/>
            <a:ext cx="11826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4000">
                <a:solidFill>
                  <a:srgbClr val="0070C0"/>
                </a:solidFill>
              </a:rPr>
              <a:t>0,91</a:t>
            </a:r>
            <a:endParaRPr lang="es-AR" sz="4000">
              <a:solidFill>
                <a:srgbClr val="0070C0"/>
              </a:solidFill>
            </a:endParaRPr>
          </a:p>
        </p:txBody>
      </p:sp>
      <p:cxnSp>
        <p:nvCxnSpPr>
          <p:cNvPr id="19" name="18 Conector recto de flecha"/>
          <p:cNvCxnSpPr>
            <a:cxnSpLocks noChangeShapeType="1"/>
          </p:cNvCxnSpPr>
          <p:nvPr/>
        </p:nvCxnSpPr>
        <p:spPr bwMode="auto">
          <a:xfrm rot="5400000">
            <a:off x="5715000" y="4947567"/>
            <a:ext cx="642938" cy="357188"/>
          </a:xfrm>
          <a:prstGeom prst="straightConnector1">
            <a:avLst/>
          </a:prstGeom>
          <a:noFill/>
          <a:ln w="5715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6429375" y="3661692"/>
            <a:ext cx="2525713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2400" b="1">
                <a:solidFill>
                  <a:srgbClr val="FF0000"/>
                </a:solidFill>
              </a:rPr>
              <a:t>Factores </a:t>
            </a:r>
          </a:p>
          <a:p>
            <a:pPr>
              <a:buFontTx/>
              <a:buChar char=" "/>
            </a:pPr>
            <a:r>
              <a:rPr lang="en-US" sz="2400" b="1">
                <a:solidFill>
                  <a:srgbClr val="FF0000"/>
                </a:solidFill>
              </a:rPr>
              <a:t>Multiplicadores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59F5-F411-4473-9FCE-6358CF0C602C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19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42592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9" grpId="1"/>
      <p:bldP spid="10" grpId="0"/>
      <p:bldP spid="10" grpId="1"/>
      <p:bldP spid="11" grpId="0"/>
      <p:bldP spid="12" grpId="0"/>
      <p:bldP spid="12" grpId="1"/>
      <p:bldP spid="13" grpId="0"/>
      <p:bldP spid="13" grpId="1"/>
      <p:bldP spid="14" grpId="0"/>
      <p:bldP spid="15" grpId="0"/>
      <p:bldP spid="15" grpId="1"/>
      <p:bldP spid="16" grpId="0"/>
      <p:bldP spid="17" grpId="0"/>
      <p:bldP spid="17" grpId="1"/>
      <p:bldP spid="18" grpId="0"/>
      <p:bldP spid="20" grpId="0"/>
      <p:bldP spid="2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Tipos de métodos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Métodos holísticos.</a:t>
            </a:r>
          </a:p>
          <a:p>
            <a:pPr lvl="1"/>
            <a:r>
              <a:rPr lang="es-AR" dirty="0"/>
              <a:t>Son métodos generales que estiman el total del esfuerzo/duración del desarrollo.</a:t>
            </a:r>
          </a:p>
          <a:p>
            <a:pPr lvl="1"/>
            <a:endParaRPr lang="es-AR" dirty="0"/>
          </a:p>
          <a:p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Métodos basados en actividades.</a:t>
            </a:r>
          </a:p>
          <a:p>
            <a:pPr lvl="1"/>
            <a:r>
              <a:rPr lang="es-AR" dirty="0"/>
              <a:t>Utilizan un enfoque </a:t>
            </a:r>
            <a:r>
              <a:rPr lang="es-AR" dirty="0" err="1"/>
              <a:t>bottom</a:t>
            </a:r>
            <a:r>
              <a:rPr lang="es-AR" dirty="0"/>
              <a:t>-up para estimación basados en un análisis de los costos de las actividades que componen el proceso de desarrollo. Requieren datos históricos.</a:t>
            </a:r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A0C1-B558-4AF4-863D-FB266F51D77F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2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080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COCOMO II</a:t>
            </a:r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1285875" y="4347244"/>
            <a:ext cx="600075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sz="4000" baseline="10000"/>
          </a:p>
          <a:p>
            <a:pPr>
              <a:buFontTx/>
              <a:buChar char=" "/>
            </a:pPr>
            <a:r>
              <a:rPr lang="en-US" sz="4000"/>
              <a:t>Personal:	PM / TDEV</a:t>
            </a:r>
            <a:endParaRPr lang="es-AR" sz="4000"/>
          </a:p>
        </p:txBody>
      </p:sp>
      <p:sp>
        <p:nvSpPr>
          <p:cNvPr id="5" name="6 Rectángulo"/>
          <p:cNvSpPr>
            <a:spLocks noChangeArrowheads="1"/>
          </p:cNvSpPr>
          <p:nvPr/>
        </p:nvSpPr>
        <p:spPr bwMode="auto">
          <a:xfrm>
            <a:off x="1143000" y="1918369"/>
            <a:ext cx="223202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Tiempo= </a:t>
            </a:r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3857625" y="1918369"/>
            <a:ext cx="269875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f(Esfuerzo) </a:t>
            </a:r>
          </a:p>
        </p:txBody>
      </p:sp>
      <p:sp>
        <p:nvSpPr>
          <p:cNvPr id="7" name="6 Rectángulo"/>
          <p:cNvSpPr>
            <a:spLocks noChangeArrowheads="1"/>
          </p:cNvSpPr>
          <p:nvPr/>
        </p:nvSpPr>
        <p:spPr bwMode="auto">
          <a:xfrm>
            <a:off x="6429375" y="1918369"/>
            <a:ext cx="1262063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; PM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4572000" y="2918494"/>
            <a:ext cx="1004888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PM</a:t>
            </a: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3429000" y="2918494"/>
            <a:ext cx="646113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C</a:t>
            </a:r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4143375" y="2918494"/>
            <a:ext cx="49212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*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6215063" y="2632744"/>
            <a:ext cx="646112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D</a:t>
            </a: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3143250" y="2847057"/>
            <a:ext cx="1182688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4000">
                <a:solidFill>
                  <a:srgbClr val="0070C0"/>
                </a:solidFill>
              </a:rPr>
              <a:t>3.67</a:t>
            </a:r>
            <a:endParaRPr lang="es-AR" sz="4000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6000750" y="2561307"/>
            <a:ext cx="1468438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4000">
                <a:solidFill>
                  <a:srgbClr val="0070C0"/>
                </a:solidFill>
              </a:rPr>
              <a:t>0,328</a:t>
            </a:r>
            <a:endParaRPr lang="es-AR" sz="4000">
              <a:solidFill>
                <a:srgbClr val="0070C0"/>
              </a:solidFill>
            </a:endParaRP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857250" y="2847057"/>
            <a:ext cx="2232025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Tiempo= 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F97E-7ED1-4219-B8EB-E806A5E32D27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15" name="1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20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76386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9" grpId="1"/>
      <p:bldP spid="10" grpId="0"/>
      <p:bldP spid="11" grpId="0"/>
      <p:bldP spid="11" grpId="1"/>
      <p:bldP spid="12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COCOMO II – Ejemplo</a:t>
            </a:r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642938" y="1819994"/>
            <a:ext cx="278765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Esfuerzo  = </a:t>
            </a:r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4643438" y="1819994"/>
            <a:ext cx="1211262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100 </a:t>
            </a:r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4214813" y="1819994"/>
            <a:ext cx="49212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*</a:t>
            </a:r>
          </a:p>
        </p:txBody>
      </p:sp>
      <p:sp>
        <p:nvSpPr>
          <p:cNvPr id="7" name="6 Rectángulo"/>
          <p:cNvSpPr>
            <a:spLocks noChangeArrowheads="1"/>
          </p:cNvSpPr>
          <p:nvPr/>
        </p:nvSpPr>
        <p:spPr bwMode="auto">
          <a:xfrm>
            <a:off x="3214688" y="1748557"/>
            <a:ext cx="1182687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4000">
                <a:solidFill>
                  <a:srgbClr val="0070C0"/>
                </a:solidFill>
              </a:rPr>
              <a:t>2.94</a:t>
            </a:r>
            <a:endParaRPr lang="es-AR" sz="4000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642938" y="2677244"/>
            <a:ext cx="41989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Esfuerzo  = </a:t>
            </a:r>
            <a:r>
              <a:rPr lang="es-AR" sz="3600"/>
              <a:t>586.61</a:t>
            </a:r>
            <a:endParaRPr lang="en-US" sz="3600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4643438" y="3748807"/>
            <a:ext cx="1724025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s-AR" sz="3600"/>
              <a:t>586.61</a:t>
            </a:r>
            <a:endParaRPr lang="en-US" sz="3600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4214813" y="3748807"/>
            <a:ext cx="492125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*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3143250" y="3748807"/>
            <a:ext cx="1182688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4000">
                <a:solidFill>
                  <a:srgbClr val="0070C0"/>
                </a:solidFill>
              </a:rPr>
              <a:t>3.67</a:t>
            </a:r>
            <a:endParaRPr lang="es-AR" sz="4000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928688" y="3677369"/>
            <a:ext cx="223202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Tiempo= 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5929313" y="3177307"/>
            <a:ext cx="14684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4000">
                <a:solidFill>
                  <a:srgbClr val="0070C0"/>
                </a:solidFill>
              </a:rPr>
              <a:t>0,	328</a:t>
            </a:r>
            <a:endParaRPr lang="es-AR" sz="4000">
              <a:solidFill>
                <a:srgbClr val="0070C0"/>
              </a:solidFill>
            </a:endParaRP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857250" y="4606057"/>
            <a:ext cx="2232025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Tiempo= </a:t>
            </a:r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3214688" y="4606057"/>
            <a:ext cx="1082675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AR" sz="3600"/>
              <a:t>29.7</a:t>
            </a:r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785813" y="5606182"/>
            <a:ext cx="2659062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Personal = </a:t>
            </a:r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auto">
          <a:xfrm>
            <a:off x="3643313" y="5248994"/>
            <a:ext cx="172402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s-AR" sz="3600"/>
              <a:t>586.61</a:t>
            </a:r>
            <a:endParaRPr lang="en-US" sz="3600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4000500" y="5891932"/>
            <a:ext cx="1082675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AR" sz="3600"/>
              <a:t>29.7</a:t>
            </a:r>
          </a:p>
        </p:txBody>
      </p:sp>
      <p:cxnSp>
        <p:nvCxnSpPr>
          <p:cNvPr id="19" name="18 Conector recto"/>
          <p:cNvCxnSpPr>
            <a:cxnSpLocks noChangeShapeType="1"/>
          </p:cNvCxnSpPr>
          <p:nvPr/>
        </p:nvCxnSpPr>
        <p:spPr bwMode="auto">
          <a:xfrm>
            <a:off x="3643313" y="5891932"/>
            <a:ext cx="1785937" cy="1587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5643563" y="5606182"/>
            <a:ext cx="1992312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 "/>
            </a:pPr>
            <a:r>
              <a:rPr lang="en-US" sz="3600"/>
              <a:t>= </a:t>
            </a:r>
            <a:r>
              <a:rPr lang="es-AR" sz="3600"/>
              <a:t>19.75</a:t>
            </a:r>
            <a:r>
              <a:rPr lang="en-US" sz="3600"/>
              <a:t> 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5A7E-358A-486F-A7C2-4C74D78BA88F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21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81333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5" grpId="1"/>
      <p:bldP spid="16" grpId="0"/>
      <p:bldP spid="17" grpId="0"/>
      <p:bldP spid="18" grpId="0"/>
      <p:bldP spid="18" grpId="1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Factores de escala</a:t>
            </a:r>
            <a:endParaRPr lang="es-AR" dirty="0"/>
          </a:p>
        </p:txBody>
      </p:sp>
      <p:grpSp>
        <p:nvGrpSpPr>
          <p:cNvPr id="4" name="Group 116"/>
          <p:cNvGrpSpPr>
            <a:grpSpLocks/>
          </p:cNvGrpSpPr>
          <p:nvPr/>
        </p:nvGrpSpPr>
        <p:grpSpPr bwMode="auto">
          <a:xfrm>
            <a:off x="609600" y="1828800"/>
            <a:ext cx="8229600" cy="4576763"/>
            <a:chOff x="-3" y="-3"/>
            <a:chExt cx="4228" cy="4134"/>
          </a:xfrm>
        </p:grpSpPr>
        <p:grpSp>
          <p:nvGrpSpPr>
            <p:cNvPr id="5" name="Group 114"/>
            <p:cNvGrpSpPr>
              <a:grpSpLocks/>
            </p:cNvGrpSpPr>
            <p:nvPr/>
          </p:nvGrpSpPr>
          <p:grpSpPr bwMode="auto">
            <a:xfrm>
              <a:off x="0" y="0"/>
              <a:ext cx="4222" cy="4128"/>
              <a:chOff x="0" y="0"/>
              <a:chExt cx="4222" cy="4128"/>
            </a:xfrm>
          </p:grpSpPr>
          <p:grpSp>
            <p:nvGrpSpPr>
              <p:cNvPr id="7" name="Group 41"/>
              <p:cNvGrpSpPr>
                <a:grpSpLocks/>
              </p:cNvGrpSpPr>
              <p:nvPr/>
            </p:nvGrpSpPr>
            <p:grpSpPr bwMode="auto">
              <a:xfrm>
                <a:off x="0" y="0"/>
                <a:ext cx="603" cy="480"/>
                <a:chOff x="0" y="0"/>
                <a:chExt cx="603" cy="480"/>
              </a:xfrm>
            </p:grpSpPr>
            <p:sp>
              <p:nvSpPr>
                <p:cNvPr id="116" name="Rectangle 3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17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Escala del Factor</a:t>
                  </a:r>
                </a:p>
                <a:p>
                  <a:pPr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17" name="Rectangle 4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8" name="Group 43"/>
              <p:cNvGrpSpPr>
                <a:grpSpLocks/>
              </p:cNvGrpSpPr>
              <p:nvPr/>
            </p:nvGrpSpPr>
            <p:grpSpPr bwMode="auto">
              <a:xfrm>
                <a:off x="603" y="0"/>
                <a:ext cx="603" cy="480"/>
                <a:chOff x="603" y="0"/>
                <a:chExt cx="603" cy="480"/>
              </a:xfrm>
            </p:grpSpPr>
            <p:sp>
              <p:nvSpPr>
                <p:cNvPr id="114" name="Rectangle 4"/>
                <p:cNvSpPr>
                  <a:spLocks noChangeArrowheads="1"/>
                </p:cNvSpPr>
                <p:nvPr/>
              </p:nvSpPr>
              <p:spPr bwMode="auto">
                <a:xfrm>
                  <a:off x="646" y="0"/>
                  <a:ext cx="517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Muy bajo</a:t>
                  </a:r>
                </a:p>
                <a:p>
                  <a:pPr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15" name="Rectangle 42"/>
                <p:cNvSpPr>
                  <a:spLocks noChangeArrowheads="1"/>
                </p:cNvSpPr>
                <p:nvPr/>
              </p:nvSpPr>
              <p:spPr bwMode="auto">
                <a:xfrm>
                  <a:off x="603" y="0"/>
                  <a:ext cx="60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9" name="Group 45"/>
              <p:cNvGrpSpPr>
                <a:grpSpLocks/>
              </p:cNvGrpSpPr>
              <p:nvPr/>
            </p:nvGrpSpPr>
            <p:grpSpPr bwMode="auto">
              <a:xfrm>
                <a:off x="1206" y="0"/>
                <a:ext cx="603" cy="480"/>
                <a:chOff x="1206" y="0"/>
                <a:chExt cx="603" cy="480"/>
              </a:xfrm>
            </p:grpSpPr>
            <p:sp>
              <p:nvSpPr>
                <p:cNvPr id="112" name="Rectangle 5"/>
                <p:cNvSpPr>
                  <a:spLocks noChangeArrowheads="1"/>
                </p:cNvSpPr>
                <p:nvPr/>
              </p:nvSpPr>
              <p:spPr bwMode="auto">
                <a:xfrm>
                  <a:off x="1249" y="0"/>
                  <a:ext cx="517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Bajo</a:t>
                  </a:r>
                </a:p>
                <a:p>
                  <a:pPr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13" name="Rectangle 44"/>
                <p:cNvSpPr>
                  <a:spLocks noChangeArrowheads="1"/>
                </p:cNvSpPr>
                <p:nvPr/>
              </p:nvSpPr>
              <p:spPr bwMode="auto">
                <a:xfrm>
                  <a:off x="1206" y="0"/>
                  <a:ext cx="60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10" name="Group 47"/>
              <p:cNvGrpSpPr>
                <a:grpSpLocks/>
              </p:cNvGrpSpPr>
              <p:nvPr/>
            </p:nvGrpSpPr>
            <p:grpSpPr bwMode="auto">
              <a:xfrm>
                <a:off x="1809" y="0"/>
                <a:ext cx="603" cy="480"/>
                <a:chOff x="1809" y="0"/>
                <a:chExt cx="603" cy="480"/>
              </a:xfrm>
            </p:grpSpPr>
            <p:sp>
              <p:nvSpPr>
                <p:cNvPr id="110" name="Rectangle 6"/>
                <p:cNvSpPr>
                  <a:spLocks noChangeArrowheads="1"/>
                </p:cNvSpPr>
                <p:nvPr/>
              </p:nvSpPr>
              <p:spPr bwMode="auto">
                <a:xfrm>
                  <a:off x="1852" y="0"/>
                  <a:ext cx="517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Nominal</a:t>
                  </a:r>
                </a:p>
                <a:p>
                  <a:pPr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11" name="Rectangle 46"/>
                <p:cNvSpPr>
                  <a:spLocks noChangeArrowheads="1"/>
                </p:cNvSpPr>
                <p:nvPr/>
              </p:nvSpPr>
              <p:spPr bwMode="auto">
                <a:xfrm>
                  <a:off x="1809" y="0"/>
                  <a:ext cx="60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11" name="Group 49"/>
              <p:cNvGrpSpPr>
                <a:grpSpLocks/>
              </p:cNvGrpSpPr>
              <p:nvPr/>
            </p:nvGrpSpPr>
            <p:grpSpPr bwMode="auto">
              <a:xfrm>
                <a:off x="2412" y="0"/>
                <a:ext cx="580" cy="480"/>
                <a:chOff x="2412" y="0"/>
                <a:chExt cx="580" cy="480"/>
              </a:xfrm>
            </p:grpSpPr>
            <p:sp>
              <p:nvSpPr>
                <p:cNvPr id="108" name="Rectangle 7"/>
                <p:cNvSpPr>
                  <a:spLocks noChangeArrowheads="1"/>
                </p:cNvSpPr>
                <p:nvPr/>
              </p:nvSpPr>
              <p:spPr bwMode="auto">
                <a:xfrm>
                  <a:off x="2455" y="0"/>
                  <a:ext cx="494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Alto</a:t>
                  </a:r>
                </a:p>
                <a:p>
                  <a:pPr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09" name="Rectangle 48"/>
                <p:cNvSpPr>
                  <a:spLocks noChangeArrowheads="1"/>
                </p:cNvSpPr>
                <p:nvPr/>
              </p:nvSpPr>
              <p:spPr bwMode="auto">
                <a:xfrm>
                  <a:off x="2412" y="0"/>
                  <a:ext cx="58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12" name="Group 51"/>
              <p:cNvGrpSpPr>
                <a:grpSpLocks/>
              </p:cNvGrpSpPr>
              <p:nvPr/>
            </p:nvGrpSpPr>
            <p:grpSpPr bwMode="auto">
              <a:xfrm>
                <a:off x="2992" y="0"/>
                <a:ext cx="615" cy="480"/>
                <a:chOff x="2992" y="0"/>
                <a:chExt cx="615" cy="480"/>
              </a:xfrm>
            </p:grpSpPr>
            <p:sp>
              <p:nvSpPr>
                <p:cNvPr id="106" name="Rectangle 8"/>
                <p:cNvSpPr>
                  <a:spLocks noChangeArrowheads="1"/>
                </p:cNvSpPr>
                <p:nvPr/>
              </p:nvSpPr>
              <p:spPr bwMode="auto">
                <a:xfrm>
                  <a:off x="3035" y="0"/>
                  <a:ext cx="529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Muy alto</a:t>
                  </a:r>
                </a:p>
                <a:p>
                  <a:pPr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07" name="Rectangle 50"/>
                <p:cNvSpPr>
                  <a:spLocks noChangeArrowheads="1"/>
                </p:cNvSpPr>
                <p:nvPr/>
              </p:nvSpPr>
              <p:spPr bwMode="auto">
                <a:xfrm>
                  <a:off x="2992" y="0"/>
                  <a:ext cx="615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13" name="Group 53"/>
              <p:cNvGrpSpPr>
                <a:grpSpLocks/>
              </p:cNvGrpSpPr>
              <p:nvPr/>
            </p:nvGrpSpPr>
            <p:grpSpPr bwMode="auto">
              <a:xfrm>
                <a:off x="3607" y="0"/>
                <a:ext cx="615" cy="480"/>
                <a:chOff x="3607" y="0"/>
                <a:chExt cx="615" cy="480"/>
              </a:xfrm>
            </p:grpSpPr>
            <p:sp>
              <p:nvSpPr>
                <p:cNvPr id="104" name="Rectangle 9"/>
                <p:cNvSpPr>
                  <a:spLocks noChangeArrowheads="1"/>
                </p:cNvSpPr>
                <p:nvPr/>
              </p:nvSpPr>
              <p:spPr bwMode="auto">
                <a:xfrm>
                  <a:off x="3650" y="0"/>
                  <a:ext cx="529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Extra alto</a:t>
                  </a:r>
                </a:p>
                <a:p>
                  <a:pPr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05" name="Rectangle 52"/>
                <p:cNvSpPr>
                  <a:spLocks noChangeArrowheads="1"/>
                </p:cNvSpPr>
                <p:nvPr/>
              </p:nvSpPr>
              <p:spPr bwMode="auto">
                <a:xfrm>
                  <a:off x="3607" y="0"/>
                  <a:ext cx="615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14" name="Group 55"/>
              <p:cNvGrpSpPr>
                <a:grpSpLocks/>
              </p:cNvGrpSpPr>
              <p:nvPr/>
            </p:nvGrpSpPr>
            <p:grpSpPr bwMode="auto">
              <a:xfrm>
                <a:off x="0" y="480"/>
                <a:ext cx="603" cy="672"/>
                <a:chOff x="0" y="480"/>
                <a:chExt cx="603" cy="672"/>
              </a:xfrm>
            </p:grpSpPr>
            <p:sp>
              <p:nvSpPr>
                <p:cNvPr id="102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517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Precedencia (experiencia en sistemas similares)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03" name="Rectangle 54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603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15" name="Group 57"/>
              <p:cNvGrpSpPr>
                <a:grpSpLocks/>
              </p:cNvGrpSpPr>
              <p:nvPr/>
            </p:nvGrpSpPr>
            <p:grpSpPr bwMode="auto">
              <a:xfrm>
                <a:off x="603" y="480"/>
                <a:ext cx="603" cy="672"/>
                <a:chOff x="603" y="480"/>
                <a:chExt cx="603" cy="672"/>
              </a:xfrm>
            </p:grpSpPr>
            <p:sp>
              <p:nvSpPr>
                <p:cNvPr id="100" name="Rectangle 11"/>
                <p:cNvSpPr>
                  <a:spLocks noChangeArrowheads="1"/>
                </p:cNvSpPr>
                <p:nvPr/>
              </p:nvSpPr>
              <p:spPr bwMode="auto">
                <a:xfrm>
                  <a:off x="646" y="480"/>
                  <a:ext cx="517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Sin ninguna precedencia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01" name="Rectangle 56"/>
                <p:cNvSpPr>
                  <a:spLocks noChangeArrowheads="1"/>
                </p:cNvSpPr>
                <p:nvPr/>
              </p:nvSpPr>
              <p:spPr bwMode="auto">
                <a:xfrm>
                  <a:off x="603" y="480"/>
                  <a:ext cx="603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16" name="Group 59"/>
              <p:cNvGrpSpPr>
                <a:grpSpLocks/>
              </p:cNvGrpSpPr>
              <p:nvPr/>
            </p:nvGrpSpPr>
            <p:grpSpPr bwMode="auto">
              <a:xfrm>
                <a:off x="1206" y="480"/>
                <a:ext cx="603" cy="672"/>
                <a:chOff x="1206" y="480"/>
                <a:chExt cx="603" cy="672"/>
              </a:xfrm>
            </p:grpSpPr>
            <p:sp>
              <p:nvSpPr>
                <p:cNvPr id="98" name="Rectangle 12"/>
                <p:cNvSpPr>
                  <a:spLocks noChangeArrowheads="1"/>
                </p:cNvSpPr>
                <p:nvPr/>
              </p:nvSpPr>
              <p:spPr bwMode="auto">
                <a:xfrm>
                  <a:off x="1249" y="480"/>
                  <a:ext cx="517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Con mínimas precedencias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99" name="Rectangle 58"/>
                <p:cNvSpPr>
                  <a:spLocks noChangeArrowheads="1"/>
                </p:cNvSpPr>
                <p:nvPr/>
              </p:nvSpPr>
              <p:spPr bwMode="auto">
                <a:xfrm>
                  <a:off x="1206" y="480"/>
                  <a:ext cx="603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17" name="Group 61"/>
              <p:cNvGrpSpPr>
                <a:grpSpLocks/>
              </p:cNvGrpSpPr>
              <p:nvPr/>
            </p:nvGrpSpPr>
            <p:grpSpPr bwMode="auto">
              <a:xfrm>
                <a:off x="1809" y="480"/>
                <a:ext cx="603" cy="672"/>
                <a:chOff x="1809" y="480"/>
                <a:chExt cx="603" cy="672"/>
              </a:xfrm>
            </p:grpSpPr>
            <p:sp>
              <p:nvSpPr>
                <p:cNvPr id="96" name="Rectangle 13"/>
                <p:cNvSpPr>
                  <a:spLocks noChangeArrowheads="1"/>
                </p:cNvSpPr>
                <p:nvPr/>
              </p:nvSpPr>
              <p:spPr bwMode="auto">
                <a:xfrm>
                  <a:off x="1852" y="480"/>
                  <a:ext cx="517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Con pocas  precedencias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97" name="Rectangle 60"/>
                <p:cNvSpPr>
                  <a:spLocks noChangeArrowheads="1"/>
                </p:cNvSpPr>
                <p:nvPr/>
              </p:nvSpPr>
              <p:spPr bwMode="auto">
                <a:xfrm>
                  <a:off x="1809" y="480"/>
                  <a:ext cx="603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18" name="Group 63"/>
              <p:cNvGrpSpPr>
                <a:grpSpLocks/>
              </p:cNvGrpSpPr>
              <p:nvPr/>
            </p:nvGrpSpPr>
            <p:grpSpPr bwMode="auto">
              <a:xfrm>
                <a:off x="2412" y="480"/>
                <a:ext cx="580" cy="672"/>
                <a:chOff x="2412" y="480"/>
                <a:chExt cx="580" cy="672"/>
              </a:xfrm>
            </p:grpSpPr>
            <p:sp>
              <p:nvSpPr>
                <p:cNvPr id="94" name="Rectangle 14"/>
                <p:cNvSpPr>
                  <a:spLocks noChangeArrowheads="1"/>
                </p:cNvSpPr>
                <p:nvPr/>
              </p:nvSpPr>
              <p:spPr bwMode="auto">
                <a:xfrm>
                  <a:off x="2455" y="480"/>
                  <a:ext cx="494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Bastante familiar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95" name="Rectangle 62"/>
                <p:cNvSpPr>
                  <a:spLocks noChangeArrowheads="1"/>
                </p:cNvSpPr>
                <p:nvPr/>
              </p:nvSpPr>
              <p:spPr bwMode="auto">
                <a:xfrm>
                  <a:off x="2412" y="480"/>
                  <a:ext cx="580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19" name="Group 65"/>
              <p:cNvGrpSpPr>
                <a:grpSpLocks/>
              </p:cNvGrpSpPr>
              <p:nvPr/>
            </p:nvGrpSpPr>
            <p:grpSpPr bwMode="auto">
              <a:xfrm>
                <a:off x="2992" y="480"/>
                <a:ext cx="615" cy="672"/>
                <a:chOff x="2992" y="480"/>
                <a:chExt cx="615" cy="672"/>
              </a:xfrm>
            </p:grpSpPr>
            <p:sp>
              <p:nvSpPr>
                <p:cNvPr id="92" name="Rectangle 15"/>
                <p:cNvSpPr>
                  <a:spLocks noChangeArrowheads="1"/>
                </p:cNvSpPr>
                <p:nvPr/>
              </p:nvSpPr>
              <p:spPr bwMode="auto">
                <a:xfrm>
                  <a:off x="3035" y="480"/>
                  <a:ext cx="529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Altamente familiar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93" name="Rectangle 64"/>
                <p:cNvSpPr>
                  <a:spLocks noChangeArrowheads="1"/>
                </p:cNvSpPr>
                <p:nvPr/>
              </p:nvSpPr>
              <p:spPr bwMode="auto">
                <a:xfrm>
                  <a:off x="2992" y="480"/>
                  <a:ext cx="615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20" name="Group 67"/>
              <p:cNvGrpSpPr>
                <a:grpSpLocks/>
              </p:cNvGrpSpPr>
              <p:nvPr/>
            </p:nvGrpSpPr>
            <p:grpSpPr bwMode="auto">
              <a:xfrm>
                <a:off x="3607" y="480"/>
                <a:ext cx="615" cy="672"/>
                <a:chOff x="3607" y="480"/>
                <a:chExt cx="615" cy="672"/>
              </a:xfrm>
            </p:grpSpPr>
            <p:sp>
              <p:nvSpPr>
                <p:cNvPr id="90" name="Rectangle 16"/>
                <p:cNvSpPr>
                  <a:spLocks noChangeArrowheads="1"/>
                </p:cNvSpPr>
                <p:nvPr/>
              </p:nvSpPr>
              <p:spPr bwMode="auto">
                <a:xfrm>
                  <a:off x="3650" y="480"/>
                  <a:ext cx="529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Muy familiar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91" name="Rectangle 66"/>
                <p:cNvSpPr>
                  <a:spLocks noChangeArrowheads="1"/>
                </p:cNvSpPr>
                <p:nvPr/>
              </p:nvSpPr>
              <p:spPr bwMode="auto">
                <a:xfrm>
                  <a:off x="3607" y="480"/>
                  <a:ext cx="615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21" name="Group 69"/>
              <p:cNvGrpSpPr>
                <a:grpSpLocks/>
              </p:cNvGrpSpPr>
              <p:nvPr/>
            </p:nvGrpSpPr>
            <p:grpSpPr bwMode="auto">
              <a:xfrm>
                <a:off x="0" y="1152"/>
                <a:ext cx="603" cy="1056"/>
                <a:chOff x="0" y="1152"/>
                <a:chExt cx="603" cy="1056"/>
              </a:xfrm>
            </p:grpSpPr>
            <p:sp>
              <p:nvSpPr>
                <p:cNvPr id="88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517" cy="10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Flexibilidad de desarrollo (grado de acatamiento de los requerim. iniciales)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89" name="Rectangle 68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603" cy="10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22" name="Group 71"/>
              <p:cNvGrpSpPr>
                <a:grpSpLocks/>
              </p:cNvGrpSpPr>
              <p:nvPr/>
            </p:nvGrpSpPr>
            <p:grpSpPr bwMode="auto">
              <a:xfrm>
                <a:off x="603" y="1152"/>
                <a:ext cx="603" cy="1056"/>
                <a:chOff x="603" y="1152"/>
                <a:chExt cx="603" cy="1056"/>
              </a:xfrm>
            </p:grpSpPr>
            <p:sp>
              <p:nvSpPr>
                <p:cNvPr id="86" name="Rectangle 18"/>
                <p:cNvSpPr>
                  <a:spLocks noChangeArrowheads="1"/>
                </p:cNvSpPr>
                <p:nvPr/>
              </p:nvSpPr>
              <p:spPr bwMode="auto">
                <a:xfrm>
                  <a:off x="646" y="1152"/>
                  <a:ext cx="517" cy="10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Rigurosa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87" name="Rectangle 70"/>
                <p:cNvSpPr>
                  <a:spLocks noChangeArrowheads="1"/>
                </p:cNvSpPr>
                <p:nvPr/>
              </p:nvSpPr>
              <p:spPr bwMode="auto">
                <a:xfrm>
                  <a:off x="603" y="1152"/>
                  <a:ext cx="603" cy="10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23" name="Group 73"/>
              <p:cNvGrpSpPr>
                <a:grpSpLocks/>
              </p:cNvGrpSpPr>
              <p:nvPr/>
            </p:nvGrpSpPr>
            <p:grpSpPr bwMode="auto">
              <a:xfrm>
                <a:off x="1206" y="1152"/>
                <a:ext cx="603" cy="1056"/>
                <a:chOff x="1206" y="1152"/>
                <a:chExt cx="603" cy="1056"/>
              </a:xfrm>
            </p:grpSpPr>
            <p:sp>
              <p:nvSpPr>
                <p:cNvPr id="84" name="Rectangle 19"/>
                <p:cNvSpPr>
                  <a:spLocks noChangeArrowheads="1"/>
                </p:cNvSpPr>
                <p:nvPr/>
              </p:nvSpPr>
              <p:spPr bwMode="auto">
                <a:xfrm>
                  <a:off x="1249" y="1152"/>
                  <a:ext cx="517" cy="10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Disminución ocasional de la rigurosidad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85" name="Rectangle 72"/>
                <p:cNvSpPr>
                  <a:spLocks noChangeArrowheads="1"/>
                </p:cNvSpPr>
                <p:nvPr/>
              </p:nvSpPr>
              <p:spPr bwMode="auto">
                <a:xfrm>
                  <a:off x="1206" y="1152"/>
                  <a:ext cx="603" cy="10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24" name="Group 75"/>
              <p:cNvGrpSpPr>
                <a:grpSpLocks/>
              </p:cNvGrpSpPr>
              <p:nvPr/>
            </p:nvGrpSpPr>
            <p:grpSpPr bwMode="auto">
              <a:xfrm>
                <a:off x="1809" y="1152"/>
                <a:ext cx="603" cy="1056"/>
                <a:chOff x="1809" y="1152"/>
                <a:chExt cx="603" cy="1056"/>
              </a:xfrm>
            </p:grpSpPr>
            <p:sp>
              <p:nvSpPr>
                <p:cNvPr id="82" name="Rectangle 20"/>
                <p:cNvSpPr>
                  <a:spLocks noChangeArrowheads="1"/>
                </p:cNvSpPr>
                <p:nvPr/>
              </p:nvSpPr>
              <p:spPr bwMode="auto">
                <a:xfrm>
                  <a:off x="1852" y="1152"/>
                  <a:ext cx="517" cy="10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Alguna disminución de la rigurosidad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83" name="Rectangle 74"/>
                <p:cNvSpPr>
                  <a:spLocks noChangeArrowheads="1"/>
                </p:cNvSpPr>
                <p:nvPr/>
              </p:nvSpPr>
              <p:spPr bwMode="auto">
                <a:xfrm>
                  <a:off x="1809" y="1152"/>
                  <a:ext cx="603" cy="10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25" name="Group 77"/>
              <p:cNvGrpSpPr>
                <a:grpSpLocks/>
              </p:cNvGrpSpPr>
              <p:nvPr/>
            </p:nvGrpSpPr>
            <p:grpSpPr bwMode="auto">
              <a:xfrm>
                <a:off x="2412" y="1152"/>
                <a:ext cx="580" cy="1056"/>
                <a:chOff x="2412" y="1152"/>
                <a:chExt cx="580" cy="1056"/>
              </a:xfrm>
            </p:grpSpPr>
            <p:sp>
              <p:nvSpPr>
                <p:cNvPr id="80" name="Rectangle 21"/>
                <p:cNvSpPr>
                  <a:spLocks noChangeArrowheads="1"/>
                </p:cNvSpPr>
                <p:nvPr/>
              </p:nvSpPr>
              <p:spPr bwMode="auto">
                <a:xfrm>
                  <a:off x="2455" y="1152"/>
                  <a:ext cx="494" cy="10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Conformi-dad  general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81" name="Rectangle 76"/>
                <p:cNvSpPr>
                  <a:spLocks noChangeArrowheads="1"/>
                </p:cNvSpPr>
                <p:nvPr/>
              </p:nvSpPr>
              <p:spPr bwMode="auto">
                <a:xfrm>
                  <a:off x="2412" y="1152"/>
                  <a:ext cx="580" cy="10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26" name="Group 79"/>
              <p:cNvGrpSpPr>
                <a:grpSpLocks/>
              </p:cNvGrpSpPr>
              <p:nvPr/>
            </p:nvGrpSpPr>
            <p:grpSpPr bwMode="auto">
              <a:xfrm>
                <a:off x="2992" y="1152"/>
                <a:ext cx="615" cy="1056"/>
                <a:chOff x="2992" y="1152"/>
                <a:chExt cx="615" cy="1056"/>
              </a:xfrm>
            </p:grpSpPr>
            <p:sp>
              <p:nvSpPr>
                <p:cNvPr id="78" name="Rectangle 22"/>
                <p:cNvSpPr>
                  <a:spLocks noChangeArrowheads="1"/>
                </p:cNvSpPr>
                <p:nvPr/>
              </p:nvSpPr>
              <p:spPr bwMode="auto">
                <a:xfrm>
                  <a:off x="3035" y="1152"/>
                  <a:ext cx="529" cy="10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Alguna Conformidad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79" name="Rectangle 78"/>
                <p:cNvSpPr>
                  <a:spLocks noChangeArrowheads="1"/>
                </p:cNvSpPr>
                <p:nvPr/>
              </p:nvSpPr>
              <p:spPr bwMode="auto">
                <a:xfrm>
                  <a:off x="2992" y="1152"/>
                  <a:ext cx="615" cy="10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27" name="Group 81"/>
              <p:cNvGrpSpPr>
                <a:grpSpLocks/>
              </p:cNvGrpSpPr>
              <p:nvPr/>
            </p:nvGrpSpPr>
            <p:grpSpPr bwMode="auto">
              <a:xfrm>
                <a:off x="3607" y="1152"/>
                <a:ext cx="615" cy="1056"/>
                <a:chOff x="3607" y="1152"/>
                <a:chExt cx="615" cy="1056"/>
              </a:xfrm>
            </p:grpSpPr>
            <p:sp>
              <p:nvSpPr>
                <p:cNvPr id="76" name="Rectangle 23"/>
                <p:cNvSpPr>
                  <a:spLocks noChangeArrowheads="1"/>
                </p:cNvSpPr>
                <p:nvPr/>
              </p:nvSpPr>
              <p:spPr bwMode="auto">
                <a:xfrm>
                  <a:off x="3650" y="1152"/>
                  <a:ext cx="529" cy="10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Objetivos generales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77" name="Rectangle 80"/>
                <p:cNvSpPr>
                  <a:spLocks noChangeArrowheads="1"/>
                </p:cNvSpPr>
                <p:nvPr/>
              </p:nvSpPr>
              <p:spPr bwMode="auto">
                <a:xfrm>
                  <a:off x="3607" y="1152"/>
                  <a:ext cx="615" cy="10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28" name="Group 83"/>
              <p:cNvGrpSpPr>
                <a:grpSpLocks/>
              </p:cNvGrpSpPr>
              <p:nvPr/>
            </p:nvGrpSpPr>
            <p:grpSpPr bwMode="auto">
              <a:xfrm>
                <a:off x="0" y="2208"/>
                <a:ext cx="603" cy="672"/>
                <a:chOff x="0" y="2208"/>
                <a:chExt cx="603" cy="672"/>
              </a:xfrm>
            </p:grpSpPr>
            <p:sp>
              <p:nvSpPr>
                <p:cNvPr id="74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2208"/>
                  <a:ext cx="517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Resolución de arquitectura/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riesgos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75" name="Rectangle 82"/>
                <p:cNvSpPr>
                  <a:spLocks noChangeArrowheads="1"/>
                </p:cNvSpPr>
                <p:nvPr/>
              </p:nvSpPr>
              <p:spPr bwMode="auto">
                <a:xfrm>
                  <a:off x="0" y="2208"/>
                  <a:ext cx="603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29" name="Group 85"/>
              <p:cNvGrpSpPr>
                <a:grpSpLocks/>
              </p:cNvGrpSpPr>
              <p:nvPr/>
            </p:nvGrpSpPr>
            <p:grpSpPr bwMode="auto">
              <a:xfrm>
                <a:off x="603" y="2208"/>
                <a:ext cx="603" cy="672"/>
                <a:chOff x="603" y="2208"/>
                <a:chExt cx="603" cy="672"/>
              </a:xfrm>
            </p:grpSpPr>
            <p:sp>
              <p:nvSpPr>
                <p:cNvPr id="72" name="Rectangle 25"/>
                <p:cNvSpPr>
                  <a:spLocks noChangeArrowheads="1"/>
                </p:cNvSpPr>
                <p:nvPr/>
              </p:nvSpPr>
              <p:spPr bwMode="auto">
                <a:xfrm>
                  <a:off x="646" y="2208"/>
                  <a:ext cx="517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Poca (20%)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73" name="Rectangle 84"/>
                <p:cNvSpPr>
                  <a:spLocks noChangeArrowheads="1"/>
                </p:cNvSpPr>
                <p:nvPr/>
              </p:nvSpPr>
              <p:spPr bwMode="auto">
                <a:xfrm>
                  <a:off x="603" y="2208"/>
                  <a:ext cx="603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30" name="Group 87"/>
              <p:cNvGrpSpPr>
                <a:grpSpLocks/>
              </p:cNvGrpSpPr>
              <p:nvPr/>
            </p:nvGrpSpPr>
            <p:grpSpPr bwMode="auto">
              <a:xfrm>
                <a:off x="1206" y="2208"/>
                <a:ext cx="603" cy="672"/>
                <a:chOff x="1206" y="2208"/>
                <a:chExt cx="603" cy="672"/>
              </a:xfrm>
            </p:grpSpPr>
            <p:sp>
              <p:nvSpPr>
                <p:cNvPr id="70" name="Rectangle 26"/>
                <p:cNvSpPr>
                  <a:spLocks noChangeArrowheads="1"/>
                </p:cNvSpPr>
                <p:nvPr/>
              </p:nvSpPr>
              <p:spPr bwMode="auto">
                <a:xfrm>
                  <a:off x="1249" y="2208"/>
                  <a:ext cx="517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Alguna (40%)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71" name="Rectangle 86"/>
                <p:cNvSpPr>
                  <a:spLocks noChangeArrowheads="1"/>
                </p:cNvSpPr>
                <p:nvPr/>
              </p:nvSpPr>
              <p:spPr bwMode="auto">
                <a:xfrm>
                  <a:off x="1206" y="2208"/>
                  <a:ext cx="603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31" name="Group 89"/>
              <p:cNvGrpSpPr>
                <a:grpSpLocks/>
              </p:cNvGrpSpPr>
              <p:nvPr/>
            </p:nvGrpSpPr>
            <p:grpSpPr bwMode="auto">
              <a:xfrm>
                <a:off x="1809" y="2208"/>
                <a:ext cx="603" cy="672"/>
                <a:chOff x="1809" y="2208"/>
                <a:chExt cx="603" cy="672"/>
              </a:xfrm>
            </p:grpSpPr>
            <p:sp>
              <p:nvSpPr>
                <p:cNvPr id="68" name="Rectangle 27"/>
                <p:cNvSpPr>
                  <a:spLocks noChangeArrowheads="1"/>
                </p:cNvSpPr>
                <p:nvPr/>
              </p:nvSpPr>
              <p:spPr bwMode="auto">
                <a:xfrm>
                  <a:off x="1852" y="2208"/>
                  <a:ext cx="517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Frecuente (60%)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69" name="Rectangle 88"/>
                <p:cNvSpPr>
                  <a:spLocks noChangeArrowheads="1"/>
                </p:cNvSpPr>
                <p:nvPr/>
              </p:nvSpPr>
              <p:spPr bwMode="auto">
                <a:xfrm>
                  <a:off x="1809" y="2208"/>
                  <a:ext cx="603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32" name="Group 91"/>
              <p:cNvGrpSpPr>
                <a:grpSpLocks/>
              </p:cNvGrpSpPr>
              <p:nvPr/>
            </p:nvGrpSpPr>
            <p:grpSpPr bwMode="auto">
              <a:xfrm>
                <a:off x="2412" y="2208"/>
                <a:ext cx="580" cy="672"/>
                <a:chOff x="2412" y="2208"/>
                <a:chExt cx="580" cy="672"/>
              </a:xfrm>
            </p:grpSpPr>
            <p:sp>
              <p:nvSpPr>
                <p:cNvPr id="66" name="Rectangle 28"/>
                <p:cNvSpPr>
                  <a:spLocks noChangeArrowheads="1"/>
                </p:cNvSpPr>
                <p:nvPr/>
              </p:nvSpPr>
              <p:spPr bwMode="auto">
                <a:xfrm>
                  <a:off x="2455" y="2208"/>
                  <a:ext cx="494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General-mente (75%)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67" name="Rectangle 90"/>
                <p:cNvSpPr>
                  <a:spLocks noChangeArrowheads="1"/>
                </p:cNvSpPr>
                <p:nvPr/>
              </p:nvSpPr>
              <p:spPr bwMode="auto">
                <a:xfrm>
                  <a:off x="2412" y="2208"/>
                  <a:ext cx="580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33" name="Group 93"/>
              <p:cNvGrpSpPr>
                <a:grpSpLocks/>
              </p:cNvGrpSpPr>
              <p:nvPr/>
            </p:nvGrpSpPr>
            <p:grpSpPr bwMode="auto">
              <a:xfrm>
                <a:off x="2992" y="2208"/>
                <a:ext cx="615" cy="672"/>
                <a:chOff x="2992" y="2208"/>
                <a:chExt cx="615" cy="672"/>
              </a:xfrm>
            </p:grpSpPr>
            <p:sp>
              <p:nvSpPr>
                <p:cNvPr id="64" name="Rectangle 29"/>
                <p:cNvSpPr>
                  <a:spLocks noChangeArrowheads="1"/>
                </p:cNvSpPr>
                <p:nvPr/>
              </p:nvSpPr>
              <p:spPr bwMode="auto">
                <a:xfrm>
                  <a:off x="3035" y="2208"/>
                  <a:ext cx="529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Mayormente (90%)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65" name="Rectangle 92"/>
                <p:cNvSpPr>
                  <a:spLocks noChangeArrowheads="1"/>
                </p:cNvSpPr>
                <p:nvPr/>
              </p:nvSpPr>
              <p:spPr bwMode="auto">
                <a:xfrm>
                  <a:off x="2992" y="2208"/>
                  <a:ext cx="615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34" name="Group 95"/>
              <p:cNvGrpSpPr>
                <a:grpSpLocks/>
              </p:cNvGrpSpPr>
              <p:nvPr/>
            </p:nvGrpSpPr>
            <p:grpSpPr bwMode="auto">
              <a:xfrm>
                <a:off x="3607" y="2208"/>
                <a:ext cx="615" cy="672"/>
                <a:chOff x="3607" y="2208"/>
                <a:chExt cx="615" cy="672"/>
              </a:xfrm>
            </p:grpSpPr>
            <p:sp>
              <p:nvSpPr>
                <p:cNvPr id="62" name="Rectangle 30"/>
                <p:cNvSpPr>
                  <a:spLocks noChangeArrowheads="1"/>
                </p:cNvSpPr>
                <p:nvPr/>
              </p:nvSpPr>
              <p:spPr bwMode="auto">
                <a:xfrm>
                  <a:off x="3650" y="2208"/>
                  <a:ext cx="529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Total (100%)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63" name="Rectangle 94"/>
                <p:cNvSpPr>
                  <a:spLocks noChangeArrowheads="1"/>
                </p:cNvSpPr>
                <p:nvPr/>
              </p:nvSpPr>
              <p:spPr bwMode="auto">
                <a:xfrm>
                  <a:off x="3607" y="2208"/>
                  <a:ext cx="615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35" name="Group 97"/>
              <p:cNvGrpSpPr>
                <a:grpSpLocks/>
              </p:cNvGrpSpPr>
              <p:nvPr/>
            </p:nvGrpSpPr>
            <p:grpSpPr bwMode="auto">
              <a:xfrm>
                <a:off x="0" y="2880"/>
                <a:ext cx="603" cy="768"/>
                <a:chOff x="0" y="2880"/>
                <a:chExt cx="603" cy="768"/>
              </a:xfrm>
            </p:grpSpPr>
            <p:sp>
              <p:nvSpPr>
                <p:cNvPr id="60" name="Rectangle 31"/>
                <p:cNvSpPr>
                  <a:spLocks noChangeArrowheads="1"/>
                </p:cNvSpPr>
                <p:nvPr/>
              </p:nvSpPr>
              <p:spPr bwMode="auto">
                <a:xfrm>
                  <a:off x="43" y="2880"/>
                  <a:ext cx="517" cy="7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Cohesión del grupo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61" name="Rectangle 96"/>
                <p:cNvSpPr>
                  <a:spLocks noChangeArrowheads="1"/>
                </p:cNvSpPr>
                <p:nvPr/>
              </p:nvSpPr>
              <p:spPr bwMode="auto">
                <a:xfrm>
                  <a:off x="0" y="2880"/>
                  <a:ext cx="603" cy="7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36" name="Group 99"/>
              <p:cNvGrpSpPr>
                <a:grpSpLocks/>
              </p:cNvGrpSpPr>
              <p:nvPr/>
            </p:nvGrpSpPr>
            <p:grpSpPr bwMode="auto">
              <a:xfrm>
                <a:off x="603" y="2880"/>
                <a:ext cx="603" cy="768"/>
                <a:chOff x="603" y="2880"/>
                <a:chExt cx="603" cy="768"/>
              </a:xfrm>
            </p:grpSpPr>
            <p:sp>
              <p:nvSpPr>
                <p:cNvPr id="58" name="Rectangle 32"/>
                <p:cNvSpPr>
                  <a:spLocks noChangeArrowheads="1"/>
                </p:cNvSpPr>
                <p:nvPr/>
              </p:nvSpPr>
              <p:spPr bwMode="auto">
                <a:xfrm>
                  <a:off x="646" y="2880"/>
                  <a:ext cx="517" cy="7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Interacción muy difícil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59" name="Rectangle 98"/>
                <p:cNvSpPr>
                  <a:spLocks noChangeArrowheads="1"/>
                </p:cNvSpPr>
                <p:nvPr/>
              </p:nvSpPr>
              <p:spPr bwMode="auto">
                <a:xfrm>
                  <a:off x="603" y="2880"/>
                  <a:ext cx="603" cy="7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37" name="Group 101"/>
              <p:cNvGrpSpPr>
                <a:grpSpLocks/>
              </p:cNvGrpSpPr>
              <p:nvPr/>
            </p:nvGrpSpPr>
            <p:grpSpPr bwMode="auto">
              <a:xfrm>
                <a:off x="1206" y="2880"/>
                <a:ext cx="603" cy="768"/>
                <a:chOff x="1206" y="2880"/>
                <a:chExt cx="603" cy="768"/>
              </a:xfrm>
            </p:grpSpPr>
            <p:sp>
              <p:nvSpPr>
                <p:cNvPr id="56" name="Rectangle 33"/>
                <p:cNvSpPr>
                  <a:spLocks noChangeArrowheads="1"/>
                </p:cNvSpPr>
                <p:nvPr/>
              </p:nvSpPr>
              <p:spPr bwMode="auto">
                <a:xfrm>
                  <a:off x="1249" y="2880"/>
                  <a:ext cx="517" cy="7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Algunas dificultades en la interacción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57" name="Rectangle 100"/>
                <p:cNvSpPr>
                  <a:spLocks noChangeArrowheads="1"/>
                </p:cNvSpPr>
                <p:nvPr/>
              </p:nvSpPr>
              <p:spPr bwMode="auto">
                <a:xfrm>
                  <a:off x="1206" y="2880"/>
                  <a:ext cx="603" cy="7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38" name="Group 103"/>
              <p:cNvGrpSpPr>
                <a:grpSpLocks/>
              </p:cNvGrpSpPr>
              <p:nvPr/>
            </p:nvGrpSpPr>
            <p:grpSpPr bwMode="auto">
              <a:xfrm>
                <a:off x="1809" y="2880"/>
                <a:ext cx="603" cy="768"/>
                <a:chOff x="1809" y="2880"/>
                <a:chExt cx="603" cy="768"/>
              </a:xfrm>
            </p:grpSpPr>
            <p:sp>
              <p:nvSpPr>
                <p:cNvPr id="54" name="Rectangle 34"/>
                <p:cNvSpPr>
                  <a:spLocks noChangeArrowheads="1"/>
                </p:cNvSpPr>
                <p:nvPr/>
              </p:nvSpPr>
              <p:spPr bwMode="auto">
                <a:xfrm>
                  <a:off x="1852" y="2880"/>
                  <a:ext cx="517" cy="7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Básicas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Interacciones cooperativas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55" name="Rectangle 102"/>
                <p:cNvSpPr>
                  <a:spLocks noChangeArrowheads="1"/>
                </p:cNvSpPr>
                <p:nvPr/>
              </p:nvSpPr>
              <p:spPr bwMode="auto">
                <a:xfrm>
                  <a:off x="1809" y="2880"/>
                  <a:ext cx="603" cy="7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39" name="Group 105"/>
              <p:cNvGrpSpPr>
                <a:grpSpLocks/>
              </p:cNvGrpSpPr>
              <p:nvPr/>
            </p:nvGrpSpPr>
            <p:grpSpPr bwMode="auto">
              <a:xfrm>
                <a:off x="2412" y="2880"/>
                <a:ext cx="580" cy="768"/>
                <a:chOff x="2412" y="2880"/>
                <a:chExt cx="580" cy="768"/>
              </a:xfrm>
            </p:grpSpPr>
            <p:sp>
              <p:nvSpPr>
                <p:cNvPr id="52" name="Rectangle 35"/>
                <p:cNvSpPr>
                  <a:spLocks noChangeArrowheads="1"/>
                </p:cNvSpPr>
                <p:nvPr/>
              </p:nvSpPr>
              <p:spPr bwMode="auto">
                <a:xfrm>
                  <a:off x="2455" y="2880"/>
                  <a:ext cx="494" cy="7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Amplia-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mente cooperativa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53" name="Rectangle 104"/>
                <p:cNvSpPr>
                  <a:spLocks noChangeArrowheads="1"/>
                </p:cNvSpPr>
                <p:nvPr/>
              </p:nvSpPr>
              <p:spPr bwMode="auto">
                <a:xfrm>
                  <a:off x="2412" y="2880"/>
                  <a:ext cx="580" cy="7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40" name="Group 107"/>
              <p:cNvGrpSpPr>
                <a:grpSpLocks/>
              </p:cNvGrpSpPr>
              <p:nvPr/>
            </p:nvGrpSpPr>
            <p:grpSpPr bwMode="auto">
              <a:xfrm>
                <a:off x="2992" y="2880"/>
                <a:ext cx="615" cy="768"/>
                <a:chOff x="2992" y="2880"/>
                <a:chExt cx="615" cy="768"/>
              </a:xfrm>
            </p:grpSpPr>
            <p:sp>
              <p:nvSpPr>
                <p:cNvPr id="50" name="Rectangle 36"/>
                <p:cNvSpPr>
                  <a:spLocks noChangeArrowheads="1"/>
                </p:cNvSpPr>
                <p:nvPr/>
              </p:nvSpPr>
              <p:spPr bwMode="auto">
                <a:xfrm>
                  <a:off x="3035" y="2880"/>
                  <a:ext cx="529" cy="7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Altamente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cooperativas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51" name="Rectangle 106"/>
                <p:cNvSpPr>
                  <a:spLocks noChangeArrowheads="1"/>
                </p:cNvSpPr>
                <p:nvPr/>
              </p:nvSpPr>
              <p:spPr bwMode="auto">
                <a:xfrm>
                  <a:off x="2992" y="2880"/>
                  <a:ext cx="615" cy="7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41" name="Group 109"/>
              <p:cNvGrpSpPr>
                <a:grpSpLocks/>
              </p:cNvGrpSpPr>
              <p:nvPr/>
            </p:nvGrpSpPr>
            <p:grpSpPr bwMode="auto">
              <a:xfrm>
                <a:off x="3607" y="2880"/>
                <a:ext cx="615" cy="768"/>
                <a:chOff x="3607" y="2880"/>
                <a:chExt cx="615" cy="768"/>
              </a:xfrm>
            </p:grpSpPr>
            <p:sp>
              <p:nvSpPr>
                <p:cNvPr id="48" name="Rectangle 37"/>
                <p:cNvSpPr>
                  <a:spLocks noChangeArrowheads="1"/>
                </p:cNvSpPr>
                <p:nvPr/>
              </p:nvSpPr>
              <p:spPr bwMode="auto">
                <a:xfrm>
                  <a:off x="3650" y="2880"/>
                  <a:ext cx="529" cy="7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Sin interacciones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49" name="Rectangle 108"/>
                <p:cNvSpPr>
                  <a:spLocks noChangeArrowheads="1"/>
                </p:cNvSpPr>
                <p:nvPr/>
              </p:nvSpPr>
              <p:spPr bwMode="auto">
                <a:xfrm>
                  <a:off x="3607" y="2880"/>
                  <a:ext cx="615" cy="7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42" name="Group 111"/>
              <p:cNvGrpSpPr>
                <a:grpSpLocks/>
              </p:cNvGrpSpPr>
              <p:nvPr/>
            </p:nvGrpSpPr>
            <p:grpSpPr bwMode="auto">
              <a:xfrm>
                <a:off x="0" y="3648"/>
                <a:ext cx="603" cy="480"/>
                <a:chOff x="0" y="3648"/>
                <a:chExt cx="603" cy="480"/>
              </a:xfrm>
            </p:grpSpPr>
            <p:sp>
              <p:nvSpPr>
                <p:cNvPr id="46" name="Rectangle 38"/>
                <p:cNvSpPr>
                  <a:spLocks noChangeArrowheads="1"/>
                </p:cNvSpPr>
                <p:nvPr/>
              </p:nvSpPr>
              <p:spPr bwMode="auto">
                <a:xfrm>
                  <a:off x="43" y="3648"/>
                  <a:ext cx="517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Madurez del proceso</a:t>
                  </a:r>
                </a:p>
                <a:p>
                  <a:pPr algn="l"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47" name="Rectangle 110"/>
                <p:cNvSpPr>
                  <a:spLocks noChangeArrowheads="1"/>
                </p:cNvSpPr>
                <p:nvPr/>
              </p:nvSpPr>
              <p:spPr bwMode="auto">
                <a:xfrm>
                  <a:off x="0" y="3648"/>
                  <a:ext cx="60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43" name="Group 113"/>
              <p:cNvGrpSpPr>
                <a:grpSpLocks/>
              </p:cNvGrpSpPr>
              <p:nvPr/>
            </p:nvGrpSpPr>
            <p:grpSpPr bwMode="auto">
              <a:xfrm>
                <a:off x="603" y="3648"/>
                <a:ext cx="3619" cy="480"/>
                <a:chOff x="603" y="3648"/>
                <a:chExt cx="3619" cy="480"/>
              </a:xfrm>
            </p:grpSpPr>
            <p:sp>
              <p:nvSpPr>
                <p:cNvPr id="44" name="Rectangle 39"/>
                <p:cNvSpPr>
                  <a:spLocks noChangeArrowheads="1"/>
                </p:cNvSpPr>
                <p:nvPr/>
              </p:nvSpPr>
              <p:spPr bwMode="auto">
                <a:xfrm>
                  <a:off x="646" y="3648"/>
                  <a:ext cx="3533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buClrTx/>
                    <a:buFontTx/>
                    <a:buNone/>
                  </a:pPr>
                  <a:r>
                    <a:rPr lang="es-AR" sz="900" b="1">
                      <a:latin typeface="Tahoma" pitchFamily="34" charset="0"/>
                      <a:cs typeface="Tahoma" pitchFamily="34" charset="0"/>
                    </a:rPr>
                    <a:t>Ver a continuación</a:t>
                  </a:r>
                </a:p>
                <a:p>
                  <a:pPr>
                    <a:lnSpc>
                      <a:spcPct val="100000"/>
                    </a:lnSpc>
                    <a:buClrTx/>
                    <a:buFontTx/>
                    <a:buNone/>
                  </a:pPr>
                  <a:endParaRPr lang="es-AR" sz="2000" b="1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45" name="Rectangle 112"/>
                <p:cNvSpPr>
                  <a:spLocks noChangeArrowheads="1"/>
                </p:cNvSpPr>
                <p:nvPr/>
              </p:nvSpPr>
              <p:spPr bwMode="auto">
                <a:xfrm>
                  <a:off x="603" y="3648"/>
                  <a:ext cx="3619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AR" sz="120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</p:grpSp>
        <p:sp>
          <p:nvSpPr>
            <p:cNvPr id="6" name="Rectangle 115"/>
            <p:cNvSpPr>
              <a:spLocks noChangeArrowheads="1"/>
            </p:cNvSpPr>
            <p:nvPr/>
          </p:nvSpPr>
          <p:spPr bwMode="auto">
            <a:xfrm>
              <a:off x="-3" y="-3"/>
              <a:ext cx="4228" cy="413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 sz="1200"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E46C-AC1D-4AF7-BE12-E5B7463F1A5A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118" name="1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119" name="11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22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26334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Nivel de madurez del proceso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s-AR" sz="2000" dirty="0">
                <a:cs typeface="Arial" charset="0"/>
              </a:rPr>
              <a:t>El valor es determinado evaluando el cumplimiento del proyecto con las áreas claves  del CMMI utilizando uno de los dos esquemas que se describen a continuación:</a:t>
            </a:r>
            <a:endParaRPr lang="es-ES_tradnl" sz="2000" dirty="0">
              <a:cs typeface="Arial" charset="0"/>
            </a:endParaRPr>
          </a:p>
          <a:p>
            <a:pPr marL="1047750" lvl="1" indent="-381000" algn="just">
              <a:lnSpc>
                <a:spcPct val="90000"/>
              </a:lnSpc>
            </a:pPr>
            <a:r>
              <a:rPr lang="es-AR" sz="2000" dirty="0">
                <a:cs typeface="Arial" charset="0"/>
              </a:rPr>
              <a:t>Porcentaje de cumplimiento de todas las PA basado en los objetivos expresados por el SEI para cada una de ellas o a datos de evaluaciones realizadas respecto del cumplimiento de las mismas. </a:t>
            </a:r>
            <a:endParaRPr lang="es-ES_tradnl" sz="2000" dirty="0">
              <a:cs typeface="Arial" charset="0"/>
            </a:endParaRPr>
          </a:p>
          <a:p>
            <a:pPr marL="1047750" lvl="1" indent="-381000" algn="just">
              <a:lnSpc>
                <a:spcPct val="90000"/>
              </a:lnSpc>
            </a:pPr>
            <a:r>
              <a:rPr lang="es-AR" sz="2000" dirty="0">
                <a:cs typeface="Arial" charset="0"/>
              </a:rPr>
              <a:t>Nivel de cumplimiento de los objetivos de las PA en una escala de 6.</a:t>
            </a:r>
            <a:endParaRPr lang="es-ES_tradnl" sz="2000" dirty="0">
              <a:cs typeface="Arial" charset="0"/>
            </a:endParaRPr>
          </a:p>
          <a:p>
            <a:pPr marL="1485900" lvl="2" indent="-3429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AR" sz="1800" dirty="0">
                <a:cs typeface="Arial" charset="0"/>
              </a:rPr>
              <a:t>Nivel de 0 a 0,5  </a:t>
            </a:r>
            <a:endParaRPr lang="es-ES_tradnl" sz="1800" dirty="0">
              <a:cs typeface="Arial" charset="0"/>
            </a:endParaRPr>
          </a:p>
          <a:p>
            <a:pPr marL="1485900" lvl="2" indent="-3429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AR" sz="1800" dirty="0">
                <a:cs typeface="Arial" charset="0"/>
              </a:rPr>
              <a:t>Nivel de 0,5 a 1</a:t>
            </a:r>
            <a:endParaRPr lang="es-ES_tradnl" sz="1800" dirty="0">
              <a:cs typeface="Arial" charset="0"/>
            </a:endParaRPr>
          </a:p>
          <a:p>
            <a:pPr marL="1485900" lvl="2" indent="-3429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AR" sz="1800" dirty="0">
                <a:cs typeface="Arial" charset="0"/>
              </a:rPr>
              <a:t>Nivel 2</a:t>
            </a:r>
            <a:endParaRPr lang="es-ES_tradnl" sz="1800" dirty="0">
              <a:cs typeface="Arial" charset="0"/>
            </a:endParaRPr>
          </a:p>
          <a:p>
            <a:pPr marL="1485900" lvl="2" indent="-3429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AR" sz="1800" dirty="0">
                <a:cs typeface="Arial" charset="0"/>
              </a:rPr>
              <a:t>Nivel 3</a:t>
            </a:r>
            <a:endParaRPr lang="es-ES_tradnl" sz="1800" dirty="0">
              <a:cs typeface="Arial" charset="0"/>
            </a:endParaRPr>
          </a:p>
          <a:p>
            <a:pPr marL="1485900" lvl="2" indent="-3429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AR" sz="1800" dirty="0">
                <a:cs typeface="Arial" charset="0"/>
              </a:rPr>
              <a:t>Nivel 4</a:t>
            </a:r>
            <a:endParaRPr lang="es-ES_tradnl" sz="1800" dirty="0">
              <a:cs typeface="Arial" charset="0"/>
            </a:endParaRPr>
          </a:p>
          <a:p>
            <a:pPr marL="1485900" lvl="2" indent="-3429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AR" sz="1800" dirty="0">
                <a:cs typeface="Arial" charset="0"/>
              </a:rPr>
              <a:t>Nivel 5</a:t>
            </a:r>
            <a:r>
              <a:rPr lang="es-AR" sz="1800" dirty="0"/>
              <a:t> 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6F3E-18B9-46FB-AF56-3AAD140083DB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23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3905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Exponente </a:t>
            </a:r>
            <a:r>
              <a:rPr lang="es-AR" dirty="0">
                <a:cs typeface="Arial" charset="0"/>
                <a:sym typeface="Symbol" pitchFamily="18" charset="2"/>
              </a:rPr>
              <a:t>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</a:pPr>
            <a:r>
              <a:rPr lang="es-AR" dirty="0"/>
              <a:t>Fórmula de cálculo del exponente: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AR" sz="2800" dirty="0"/>
              <a:t>				ß</a:t>
            </a:r>
            <a:r>
              <a:rPr lang="es-AR" dirty="0"/>
              <a:t> = 0.91 + 0.01 * Σ </a:t>
            </a:r>
            <a:r>
              <a:rPr lang="es-AR" dirty="0" err="1"/>
              <a:t>Wi</a:t>
            </a:r>
            <a:endParaRPr lang="es-AR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s-AR" dirty="0"/>
          </a:p>
          <a:p>
            <a:pPr algn="just">
              <a:lnSpc>
                <a:spcPct val="80000"/>
              </a:lnSpc>
            </a:pPr>
            <a:r>
              <a:rPr lang="es-AR" dirty="0">
                <a:cs typeface="Arial" charset="0"/>
              </a:rPr>
              <a:t>Si </a:t>
            </a:r>
            <a:r>
              <a:rPr lang="es-AR" dirty="0">
                <a:cs typeface="Arial" charset="0"/>
                <a:sym typeface="Symbol" pitchFamily="18" charset="2"/>
              </a:rPr>
              <a:t></a:t>
            </a:r>
            <a:r>
              <a:rPr lang="es-AR" dirty="0">
                <a:cs typeface="Arial" charset="0"/>
              </a:rPr>
              <a:t> &lt; 1.0, el proyecto presenta economía de escala . Entonces si el producto duplica su tamaño, el esfuerzo del proyecto es menor al doble del mismo. La productividad del proyecto incrementa cuando el tamaño incrementa. </a:t>
            </a:r>
          </a:p>
          <a:p>
            <a:pPr algn="just">
              <a:lnSpc>
                <a:spcPct val="80000"/>
              </a:lnSpc>
            </a:pPr>
            <a:endParaRPr lang="es-AR" dirty="0">
              <a:cs typeface="Arial" charset="0"/>
            </a:endParaRPr>
          </a:p>
          <a:p>
            <a:pPr algn="just">
              <a:lnSpc>
                <a:spcPct val="80000"/>
              </a:lnSpc>
            </a:pPr>
            <a:r>
              <a:rPr lang="es-AR" dirty="0">
                <a:cs typeface="Arial" charset="0"/>
              </a:rPr>
              <a:t>Si </a:t>
            </a:r>
            <a:r>
              <a:rPr lang="es-AR" dirty="0">
                <a:cs typeface="Arial" charset="0"/>
                <a:sym typeface="Symbol" pitchFamily="18" charset="2"/>
              </a:rPr>
              <a:t></a:t>
            </a:r>
            <a:r>
              <a:rPr lang="es-AR" dirty="0">
                <a:cs typeface="Arial" charset="0"/>
              </a:rPr>
              <a:t> = 1.0, la economía y no-economía (</a:t>
            </a:r>
            <a:r>
              <a:rPr lang="es-AR" dirty="0" err="1">
                <a:cs typeface="Arial" charset="0"/>
              </a:rPr>
              <a:t>diseconomies</a:t>
            </a:r>
            <a:r>
              <a:rPr lang="es-AR" dirty="0">
                <a:cs typeface="Arial" charset="0"/>
              </a:rPr>
              <a:t>) de escala se balancean. Este modelo lineal es usualmente utilizados para estimar el costo en proyectos pequeños. Este es utilizado en el modelo de composición de aplicaciones.</a:t>
            </a:r>
          </a:p>
          <a:p>
            <a:pPr algn="just">
              <a:lnSpc>
                <a:spcPct val="80000"/>
              </a:lnSpc>
            </a:pPr>
            <a:endParaRPr lang="es-AR" dirty="0">
              <a:cs typeface="Arial" charset="0"/>
            </a:endParaRPr>
          </a:p>
          <a:p>
            <a:pPr algn="just">
              <a:lnSpc>
                <a:spcPct val="80000"/>
              </a:lnSpc>
            </a:pPr>
            <a:r>
              <a:rPr lang="es-AR" dirty="0">
                <a:cs typeface="Arial" charset="0"/>
              </a:rPr>
              <a:t>Si </a:t>
            </a:r>
            <a:r>
              <a:rPr lang="es-AR" dirty="0">
                <a:cs typeface="Arial" charset="0"/>
                <a:sym typeface="Symbol" pitchFamily="18" charset="2"/>
              </a:rPr>
              <a:t></a:t>
            </a:r>
            <a:r>
              <a:rPr lang="es-AR" dirty="0">
                <a:cs typeface="Arial" charset="0"/>
              </a:rPr>
              <a:t> &gt; 1.0, el proyecto exhibe no-economía de escala. Esto se da principalmente por dos factores: el crecimiento de las comunicaciones interpersonales dada la cantidad de recursos humanos y el crecimiento de los problemas de integración de las personas en sistemas de gran escala. La productividad del proyecto disminuye cuando el tamaño incrementa.</a:t>
            </a:r>
            <a:r>
              <a:rPr lang="es-AR" dirty="0"/>
              <a:t> </a:t>
            </a:r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43FD-18AC-46FE-AB73-62E51234D1B9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24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15487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Productividad lineal</a:t>
            </a:r>
            <a:endParaRPr lang="es-AR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idx="1"/>
          </p:nvPr>
        </p:nvSpPr>
        <p:spPr>
          <a:xfrm>
            <a:off x="609600" y="4221163"/>
            <a:ext cx="8077200" cy="187483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ES_tradnl" sz="2000" smtClean="0"/>
              <a:t>Ejemplo: 15.000 LOC</a:t>
            </a:r>
          </a:p>
          <a:p>
            <a:pPr>
              <a:lnSpc>
                <a:spcPct val="90000"/>
              </a:lnSpc>
            </a:pPr>
            <a:endParaRPr lang="es-ES_tradnl" sz="2000" smtClean="0"/>
          </a:p>
          <a:p>
            <a:pPr>
              <a:lnSpc>
                <a:spcPct val="90000"/>
              </a:lnSpc>
            </a:pPr>
            <a:r>
              <a:rPr lang="es-ES_tradnl" sz="2000" smtClean="0"/>
              <a:t>Esfuerzo = productividad * KLOC = 3.08 * 15 = 46 PM</a:t>
            </a:r>
          </a:p>
          <a:p>
            <a:pPr>
              <a:lnSpc>
                <a:spcPct val="90000"/>
              </a:lnSpc>
            </a:pPr>
            <a:endParaRPr lang="es-ES_tradnl" sz="2000" smtClean="0"/>
          </a:p>
          <a:p>
            <a:pPr>
              <a:lnSpc>
                <a:spcPct val="90000"/>
              </a:lnSpc>
            </a:pPr>
            <a:r>
              <a:rPr lang="es-ES_tradnl" sz="2000" smtClean="0"/>
              <a:t>Esto funcionaría si la productividad no variaría con el tamaño y la madurez, la misma decrece a medida que el tamaño aumenta.</a:t>
            </a:r>
            <a:endParaRPr lang="es-ES" sz="2000" smtClean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916113"/>
            <a:ext cx="6186488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62BF-277B-49CD-88B0-5404B628D8C7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25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71263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sz="5400" dirty="0" err="1"/>
              <a:t>Multiplic</a:t>
            </a:r>
            <a:r>
              <a:rPr lang="es-AR" sz="5400" dirty="0"/>
              <a:t>. utilizados en las diferentes etapas</a:t>
            </a:r>
            <a:endParaRPr lang="es-AR" dirty="0"/>
          </a:p>
        </p:txBody>
      </p:sp>
      <p:graphicFrame>
        <p:nvGraphicFramePr>
          <p:cNvPr id="4" name="3 Objeto"/>
          <p:cNvGraphicFramePr>
            <a:graphicFrameLocks/>
          </p:cNvGraphicFramePr>
          <p:nvPr/>
        </p:nvGraphicFramePr>
        <p:xfrm>
          <a:off x="500063" y="2714625"/>
          <a:ext cx="8374062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o" r:id="rId4" imgW="5766035" imgH="1452047" progId="Word.Document.8">
                  <p:embed/>
                </p:oleObj>
              </mc:Choice>
              <mc:Fallback>
                <p:oleObj name="Documento" r:id="rId4" imgW="5766035" imgH="1452047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2714625"/>
                        <a:ext cx="8374062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30DE-A122-4909-BEA3-C7264EA74020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26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67584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Multiplicadores de esfuerzo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762000"/>
            <a:r>
              <a:rPr lang="es-AR" dirty="0">
                <a:cs typeface="Arial" charset="0"/>
              </a:rPr>
              <a:t>Dichos multiplicadores son utilizados para ajustar el modelo de post-arquitectura. </a:t>
            </a:r>
          </a:p>
          <a:p>
            <a:pPr defTabSz="762000"/>
            <a:endParaRPr lang="es-AR" dirty="0">
              <a:cs typeface="Arial" charset="0"/>
            </a:endParaRPr>
          </a:p>
          <a:p>
            <a:pPr defTabSz="762000"/>
            <a:r>
              <a:rPr lang="es-AR" dirty="0">
                <a:cs typeface="Arial" charset="0"/>
              </a:rPr>
              <a:t>Son 17 y están agrupados en 4 categorías:</a:t>
            </a:r>
          </a:p>
          <a:p>
            <a:pPr defTabSz="762000"/>
            <a:endParaRPr lang="es-AR" dirty="0">
              <a:cs typeface="Arial" charset="0"/>
            </a:endParaRPr>
          </a:p>
          <a:p>
            <a:pPr lvl="1" defTabSz="762000"/>
            <a:r>
              <a:rPr lang="es-AR" dirty="0">
                <a:cs typeface="Arial" charset="0"/>
              </a:rPr>
              <a:t>Producto.</a:t>
            </a:r>
          </a:p>
          <a:p>
            <a:pPr lvl="1" defTabSz="762000"/>
            <a:r>
              <a:rPr lang="es-AR" dirty="0">
                <a:cs typeface="Arial" charset="0"/>
              </a:rPr>
              <a:t>Plataforma. </a:t>
            </a:r>
          </a:p>
          <a:p>
            <a:pPr lvl="1" defTabSz="762000"/>
            <a:r>
              <a:rPr lang="es-AR" dirty="0">
                <a:cs typeface="Arial" charset="0"/>
              </a:rPr>
              <a:t>Personal. </a:t>
            </a:r>
          </a:p>
          <a:p>
            <a:pPr lvl="1" defTabSz="762000"/>
            <a:r>
              <a:rPr lang="es-AR" dirty="0">
                <a:cs typeface="Arial" charset="0"/>
              </a:rPr>
              <a:t>Proyecto.</a:t>
            </a:r>
            <a:r>
              <a:rPr lang="es-AR" sz="2800" dirty="0"/>
              <a:t> </a:t>
            </a:r>
            <a:endParaRPr lang="es-ES_tradnl" sz="2800" dirty="0"/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4AEA-5E5A-4B30-8162-7C26D7DA004C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27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8200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err="1"/>
              <a:t>Cost</a:t>
            </a:r>
            <a:r>
              <a:rPr lang="es-AR" dirty="0"/>
              <a:t> drivers y factores de escala de </a:t>
            </a:r>
            <a:r>
              <a:rPr lang="es-AR" dirty="0" err="1"/>
              <a:t>Cocomo</a:t>
            </a:r>
            <a:r>
              <a:rPr lang="es-AR" dirty="0"/>
              <a:t> II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73238"/>
            <a:ext cx="4267200" cy="290036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AR" sz="1600" u="sng" dirty="0" smtClean="0">
                <a:solidFill>
                  <a:srgbClr val="000000"/>
                </a:solidFill>
              </a:rPr>
              <a:t>Atributos del Producto</a:t>
            </a:r>
          </a:p>
          <a:p>
            <a:pPr>
              <a:lnSpc>
                <a:spcPct val="90000"/>
              </a:lnSpc>
            </a:pPr>
            <a:r>
              <a:rPr lang="es-AR" sz="1600" dirty="0" smtClean="0">
                <a:solidFill>
                  <a:srgbClr val="000000"/>
                </a:solidFill>
              </a:rPr>
              <a:t>Confiabilidad requerida</a:t>
            </a:r>
            <a:endParaRPr lang="es-AR" sz="1600" dirty="0" smtClean="0"/>
          </a:p>
          <a:p>
            <a:pPr>
              <a:lnSpc>
                <a:spcPct val="90000"/>
              </a:lnSpc>
            </a:pPr>
            <a:r>
              <a:rPr lang="es-AR" sz="1600" dirty="0" smtClean="0">
                <a:solidFill>
                  <a:srgbClr val="000000"/>
                </a:solidFill>
              </a:rPr>
              <a:t>Tamaño de la base de datos</a:t>
            </a:r>
            <a:endParaRPr lang="es-AR" sz="1600" dirty="0" smtClean="0"/>
          </a:p>
          <a:p>
            <a:pPr>
              <a:lnSpc>
                <a:spcPct val="90000"/>
              </a:lnSpc>
            </a:pPr>
            <a:r>
              <a:rPr lang="es-AR" sz="1600" i="1" dirty="0" smtClean="0">
                <a:solidFill>
                  <a:srgbClr val="00B0F0"/>
                </a:solidFill>
              </a:rPr>
              <a:t>Complejidad del producto</a:t>
            </a:r>
          </a:p>
          <a:p>
            <a:pPr>
              <a:lnSpc>
                <a:spcPct val="90000"/>
              </a:lnSpc>
            </a:pPr>
            <a:r>
              <a:rPr lang="es-AR" sz="1600" dirty="0" smtClean="0">
                <a:solidFill>
                  <a:srgbClr val="000000"/>
                </a:solidFill>
              </a:rPr>
              <a:t>Documentación requerida</a:t>
            </a:r>
          </a:p>
          <a:p>
            <a:pPr>
              <a:lnSpc>
                <a:spcPct val="90000"/>
              </a:lnSpc>
            </a:pPr>
            <a:r>
              <a:rPr lang="es-AR" sz="1600" i="1" dirty="0" err="1" smtClean="0">
                <a:solidFill>
                  <a:srgbClr val="00B0F0"/>
                </a:solidFill>
              </a:rPr>
              <a:t>Reuso</a:t>
            </a:r>
            <a:r>
              <a:rPr lang="es-AR" sz="1600" i="1" dirty="0" smtClean="0">
                <a:solidFill>
                  <a:srgbClr val="00B0F0"/>
                </a:solidFill>
              </a:rPr>
              <a:t> requerido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AR" sz="1600" u="sng" dirty="0" smtClean="0">
                <a:solidFill>
                  <a:srgbClr val="000000"/>
                </a:solidFill>
              </a:rPr>
              <a:t>Atributos de la Plataforma</a:t>
            </a:r>
          </a:p>
          <a:p>
            <a:pPr>
              <a:lnSpc>
                <a:spcPct val="90000"/>
              </a:lnSpc>
            </a:pPr>
            <a:r>
              <a:rPr lang="es-AR" sz="1600" i="1" dirty="0" smtClean="0">
                <a:solidFill>
                  <a:srgbClr val="00B0F0"/>
                </a:solidFill>
              </a:rPr>
              <a:t>Limitaciones de tiempo de ejecución</a:t>
            </a:r>
          </a:p>
          <a:p>
            <a:pPr>
              <a:lnSpc>
                <a:spcPct val="90000"/>
              </a:lnSpc>
            </a:pPr>
            <a:r>
              <a:rPr lang="es-AR" sz="1600" i="1" dirty="0" smtClean="0">
                <a:solidFill>
                  <a:srgbClr val="00B0F0"/>
                </a:solidFill>
              </a:rPr>
              <a:t>Limitaciones de almacenamiento</a:t>
            </a:r>
          </a:p>
          <a:p>
            <a:pPr>
              <a:lnSpc>
                <a:spcPct val="90000"/>
              </a:lnSpc>
            </a:pPr>
            <a:r>
              <a:rPr lang="es-AR" sz="1600" dirty="0" smtClean="0">
                <a:solidFill>
                  <a:srgbClr val="000000"/>
                </a:solidFill>
              </a:rPr>
              <a:t>Volatilidad de la plataforma</a:t>
            </a:r>
            <a:endParaRPr lang="es-AR" sz="1600" i="1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95800" y="1752600"/>
            <a:ext cx="4252664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76250" indent="-476250" algn="l">
              <a:lnSpc>
                <a:spcPct val="100000"/>
              </a:lnSpc>
              <a:spcBef>
                <a:spcPct val="5000"/>
              </a:spcBef>
              <a:buClr>
                <a:srgbClr val="FD5825"/>
              </a:buClr>
              <a:buFont typeface="Wingdings" pitchFamily="2" charset="2"/>
              <a:buNone/>
              <a:defRPr/>
            </a:pPr>
            <a:r>
              <a:rPr kumimoji="1" lang="es-AR" sz="1600" u="sng" dirty="0">
                <a:solidFill>
                  <a:srgbClr val="000000"/>
                </a:solidFill>
                <a:cs typeface="Tahoma" pitchFamily="34" charset="0"/>
              </a:rPr>
              <a:t>Atributos del Proyecto</a:t>
            </a:r>
          </a:p>
          <a:p>
            <a:pPr marL="285750" indent="-285750" algn="l">
              <a:lnSpc>
                <a:spcPct val="90000"/>
              </a:lnSpc>
              <a:spcBef>
                <a:spcPct val="20000"/>
              </a:spcBef>
              <a:buClr>
                <a:srgbClr val="3C8C93"/>
              </a:buClr>
              <a:buFont typeface="Arial" pitchFamily="34" charset="0"/>
              <a:buChar char="•"/>
              <a:defRPr/>
            </a:pPr>
            <a:r>
              <a:rPr lang="es-AR" sz="1600" dirty="0">
                <a:solidFill>
                  <a:srgbClr val="000000"/>
                </a:solidFill>
                <a:cs typeface="Tahoma" pitchFamily="34" charset="0"/>
              </a:rPr>
              <a:t>Uso de herramientas de software</a:t>
            </a:r>
          </a:p>
          <a:p>
            <a:pPr marL="285750" indent="-285750" algn="l">
              <a:lnSpc>
                <a:spcPct val="90000"/>
              </a:lnSpc>
              <a:spcBef>
                <a:spcPct val="20000"/>
              </a:spcBef>
              <a:buClr>
                <a:srgbClr val="3C8C93"/>
              </a:buClr>
              <a:buFont typeface="Arial" pitchFamily="34" charset="0"/>
              <a:buChar char="•"/>
              <a:defRPr/>
            </a:pPr>
            <a:r>
              <a:rPr lang="es-AR" sz="1600" dirty="0">
                <a:solidFill>
                  <a:srgbClr val="000000"/>
                </a:solidFill>
                <a:cs typeface="Tahoma" pitchFamily="34" charset="0"/>
              </a:rPr>
              <a:t>Limitaciones de tiempo de desarrollo</a:t>
            </a:r>
          </a:p>
          <a:p>
            <a:pPr marL="285750" indent="-285750" algn="l">
              <a:lnSpc>
                <a:spcPct val="90000"/>
              </a:lnSpc>
              <a:spcBef>
                <a:spcPct val="20000"/>
              </a:spcBef>
              <a:buClr>
                <a:srgbClr val="3C8C93"/>
              </a:buClr>
              <a:buFont typeface="Arial" pitchFamily="34" charset="0"/>
              <a:buChar char="•"/>
              <a:defRPr/>
            </a:pPr>
            <a:r>
              <a:rPr lang="es-AR" sz="1600" i="1" dirty="0">
                <a:solidFill>
                  <a:srgbClr val="00B0F0"/>
                </a:solidFill>
                <a:cs typeface="Tahoma" pitchFamily="34" charset="0"/>
              </a:rPr>
              <a:t>Desarrollo </a:t>
            </a:r>
            <a:r>
              <a:rPr lang="es-AR" sz="1600" i="1" dirty="0" err="1">
                <a:solidFill>
                  <a:srgbClr val="00B0F0"/>
                </a:solidFill>
                <a:cs typeface="Tahoma" pitchFamily="34" charset="0"/>
              </a:rPr>
              <a:t>multisitio</a:t>
            </a:r>
            <a:endParaRPr lang="es-AR" sz="1600" i="1" dirty="0">
              <a:solidFill>
                <a:srgbClr val="00B0F0"/>
              </a:solidFill>
              <a:cs typeface="Tahoma" pitchFamily="34" charset="0"/>
            </a:endParaRPr>
          </a:p>
          <a:p>
            <a:pPr marL="476250" indent="-476250" algn="l">
              <a:lnSpc>
                <a:spcPct val="100000"/>
              </a:lnSpc>
              <a:spcBef>
                <a:spcPct val="5000"/>
              </a:spcBef>
              <a:buClr>
                <a:srgbClr val="FD5825"/>
              </a:buClr>
              <a:buFont typeface="Wingdings" pitchFamily="2" charset="2"/>
              <a:buNone/>
              <a:defRPr/>
            </a:pPr>
            <a:r>
              <a:rPr kumimoji="1" lang="es-AR" sz="1600" u="sng" dirty="0">
                <a:solidFill>
                  <a:srgbClr val="000000"/>
                </a:solidFill>
                <a:cs typeface="Tahoma" pitchFamily="34" charset="0"/>
              </a:rPr>
              <a:t>Atributos del Personal</a:t>
            </a:r>
          </a:p>
          <a:p>
            <a:pPr marL="285750" indent="-285750" algn="l">
              <a:lnSpc>
                <a:spcPct val="90000"/>
              </a:lnSpc>
              <a:spcBef>
                <a:spcPct val="20000"/>
              </a:spcBef>
              <a:buClr>
                <a:srgbClr val="3C8C93"/>
              </a:buClr>
              <a:buFont typeface="Arial" pitchFamily="34" charset="0"/>
              <a:buChar char="•"/>
              <a:defRPr/>
            </a:pPr>
            <a:r>
              <a:rPr lang="es-AR" sz="1600" dirty="0">
                <a:solidFill>
                  <a:srgbClr val="000000"/>
                </a:solidFill>
                <a:cs typeface="Tahoma" pitchFamily="34" charset="0"/>
              </a:rPr>
              <a:t>Capacidad de los analistas</a:t>
            </a:r>
          </a:p>
          <a:p>
            <a:pPr marL="285750" indent="-285750" algn="l">
              <a:lnSpc>
                <a:spcPct val="90000"/>
              </a:lnSpc>
              <a:spcBef>
                <a:spcPct val="20000"/>
              </a:spcBef>
              <a:buClr>
                <a:srgbClr val="3C8C93"/>
              </a:buClr>
              <a:buFont typeface="Arial" pitchFamily="34" charset="0"/>
              <a:buChar char="•"/>
              <a:defRPr/>
            </a:pPr>
            <a:r>
              <a:rPr lang="es-AR" sz="1600" dirty="0">
                <a:solidFill>
                  <a:srgbClr val="000000"/>
                </a:solidFill>
                <a:cs typeface="Tahoma" pitchFamily="34" charset="0"/>
              </a:rPr>
              <a:t>Experiencia en aplicaciones similares</a:t>
            </a:r>
          </a:p>
          <a:p>
            <a:pPr marL="285750" indent="-285750" algn="l">
              <a:lnSpc>
                <a:spcPct val="90000"/>
              </a:lnSpc>
              <a:spcBef>
                <a:spcPct val="20000"/>
              </a:spcBef>
              <a:buClr>
                <a:srgbClr val="3C8C93"/>
              </a:buClr>
              <a:buFont typeface="Arial" pitchFamily="34" charset="0"/>
              <a:buChar char="•"/>
              <a:defRPr/>
            </a:pPr>
            <a:r>
              <a:rPr lang="es-AR" sz="1600" dirty="0">
                <a:solidFill>
                  <a:srgbClr val="000000"/>
                </a:solidFill>
                <a:cs typeface="Tahoma" pitchFamily="34" charset="0"/>
              </a:rPr>
              <a:t>Capacidad de los programadores</a:t>
            </a:r>
          </a:p>
          <a:p>
            <a:pPr marL="285750" indent="-285750" algn="l">
              <a:lnSpc>
                <a:spcPct val="90000"/>
              </a:lnSpc>
              <a:spcBef>
                <a:spcPct val="20000"/>
              </a:spcBef>
              <a:buClr>
                <a:srgbClr val="3C8C93"/>
              </a:buClr>
              <a:buFont typeface="Arial" pitchFamily="34" charset="0"/>
              <a:buChar char="•"/>
              <a:defRPr/>
            </a:pPr>
            <a:r>
              <a:rPr lang="es-AR" sz="1600" dirty="0">
                <a:solidFill>
                  <a:srgbClr val="000000"/>
                </a:solidFill>
                <a:cs typeface="Tahoma" pitchFamily="34" charset="0"/>
              </a:rPr>
              <a:t>Experiencia en la plataforma</a:t>
            </a:r>
          </a:p>
          <a:p>
            <a:pPr marL="285750" indent="-285750" algn="l">
              <a:lnSpc>
                <a:spcPct val="90000"/>
              </a:lnSpc>
              <a:spcBef>
                <a:spcPct val="20000"/>
              </a:spcBef>
              <a:buClr>
                <a:srgbClr val="3C8C93"/>
              </a:buClr>
              <a:buFont typeface="Arial" pitchFamily="34" charset="0"/>
              <a:buChar char="•"/>
              <a:defRPr/>
            </a:pPr>
            <a:r>
              <a:rPr lang="es-AR" sz="1600" dirty="0">
                <a:solidFill>
                  <a:srgbClr val="000000"/>
                </a:solidFill>
                <a:cs typeface="Tahoma" pitchFamily="34" charset="0"/>
              </a:rPr>
              <a:t>Experiencia en lenguaje y herramientas</a:t>
            </a:r>
          </a:p>
          <a:p>
            <a:pPr marL="285750" indent="-285750" algn="l">
              <a:lnSpc>
                <a:spcPct val="90000"/>
              </a:lnSpc>
              <a:spcBef>
                <a:spcPct val="20000"/>
              </a:spcBef>
              <a:buClr>
                <a:srgbClr val="3C8C93"/>
              </a:buClr>
              <a:buFont typeface="Arial" pitchFamily="34" charset="0"/>
              <a:buChar char="•"/>
              <a:defRPr/>
            </a:pPr>
            <a:r>
              <a:rPr lang="es-AR" sz="1600" dirty="0">
                <a:solidFill>
                  <a:srgbClr val="000000"/>
                </a:solidFill>
                <a:cs typeface="Tahoma" pitchFamily="34" charset="0"/>
              </a:rPr>
              <a:t>Continuidad del personal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28813" y="4738688"/>
            <a:ext cx="6400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76250" indent="-476250" algn="l">
              <a:lnSpc>
                <a:spcPct val="100000"/>
              </a:lnSpc>
              <a:spcBef>
                <a:spcPct val="5000"/>
              </a:spcBef>
              <a:buClr>
                <a:srgbClr val="FD5825"/>
              </a:buClr>
              <a:buFont typeface="Wingdings" pitchFamily="2" charset="2"/>
              <a:buNone/>
              <a:defRPr/>
            </a:pPr>
            <a:r>
              <a:rPr kumimoji="1" lang="es-AR" sz="1600" u="sng" dirty="0">
                <a:solidFill>
                  <a:srgbClr val="000000"/>
                </a:solidFill>
                <a:cs typeface="Tahoma" pitchFamily="34" charset="0"/>
              </a:rPr>
              <a:t>Factores de Escala</a:t>
            </a:r>
          </a:p>
          <a:p>
            <a:pPr marL="285750" indent="-285750" algn="l">
              <a:lnSpc>
                <a:spcPct val="90000"/>
              </a:lnSpc>
              <a:spcBef>
                <a:spcPct val="20000"/>
              </a:spcBef>
              <a:buClr>
                <a:srgbClr val="3C8C93"/>
              </a:buClr>
              <a:buFont typeface="Arial" pitchFamily="34" charset="0"/>
              <a:buChar char="•"/>
              <a:defRPr/>
            </a:pPr>
            <a:r>
              <a:rPr lang="es-AR" sz="1600" dirty="0">
                <a:solidFill>
                  <a:srgbClr val="000000"/>
                </a:solidFill>
                <a:cs typeface="Tahoma" pitchFamily="34" charset="0"/>
              </a:rPr>
              <a:t>Precedencia (experiencia en aplicaciones similares)</a:t>
            </a:r>
          </a:p>
          <a:p>
            <a:pPr marL="285750" indent="-285750" algn="l">
              <a:lnSpc>
                <a:spcPct val="90000"/>
              </a:lnSpc>
              <a:spcBef>
                <a:spcPct val="20000"/>
              </a:spcBef>
              <a:buClr>
                <a:srgbClr val="3C8C93"/>
              </a:buClr>
              <a:buFont typeface="Arial" pitchFamily="34" charset="0"/>
              <a:buChar char="•"/>
              <a:defRPr/>
            </a:pPr>
            <a:r>
              <a:rPr lang="es-AR" sz="1600" dirty="0">
                <a:solidFill>
                  <a:srgbClr val="000000"/>
                </a:solidFill>
                <a:cs typeface="Tahoma" pitchFamily="34" charset="0"/>
              </a:rPr>
              <a:t>Flexibilidad de la especificación</a:t>
            </a:r>
          </a:p>
          <a:p>
            <a:pPr marL="285750" indent="-285750" algn="l">
              <a:lnSpc>
                <a:spcPct val="90000"/>
              </a:lnSpc>
              <a:spcBef>
                <a:spcPct val="20000"/>
              </a:spcBef>
              <a:buClr>
                <a:srgbClr val="3C8C93"/>
              </a:buClr>
              <a:buFont typeface="Arial" pitchFamily="34" charset="0"/>
              <a:buChar char="•"/>
              <a:defRPr/>
            </a:pPr>
            <a:r>
              <a:rPr lang="es-AR" sz="1600" dirty="0">
                <a:solidFill>
                  <a:srgbClr val="000000"/>
                </a:solidFill>
                <a:cs typeface="Tahoma" pitchFamily="34" charset="0"/>
              </a:rPr>
              <a:t>Resolución del riesgo</a:t>
            </a:r>
          </a:p>
          <a:p>
            <a:pPr marL="285750" indent="-285750" algn="l">
              <a:lnSpc>
                <a:spcPct val="90000"/>
              </a:lnSpc>
              <a:spcBef>
                <a:spcPct val="20000"/>
              </a:spcBef>
              <a:buClr>
                <a:srgbClr val="3C8C93"/>
              </a:buClr>
              <a:buFont typeface="Arial" pitchFamily="34" charset="0"/>
              <a:buChar char="•"/>
              <a:defRPr/>
            </a:pPr>
            <a:r>
              <a:rPr lang="es-AR" sz="1600" dirty="0">
                <a:solidFill>
                  <a:srgbClr val="000000"/>
                </a:solidFill>
                <a:cs typeface="Tahoma" pitchFamily="34" charset="0"/>
              </a:rPr>
              <a:t>Cohesión del grupo</a:t>
            </a:r>
          </a:p>
          <a:p>
            <a:pPr marL="285750" indent="-285750" algn="l">
              <a:lnSpc>
                <a:spcPct val="90000"/>
              </a:lnSpc>
              <a:spcBef>
                <a:spcPct val="20000"/>
              </a:spcBef>
              <a:buClr>
                <a:srgbClr val="3C8C93"/>
              </a:buClr>
              <a:buFont typeface="Arial" pitchFamily="34" charset="0"/>
              <a:buChar char="•"/>
              <a:defRPr/>
            </a:pPr>
            <a:r>
              <a:rPr lang="es-AR" sz="1600" dirty="0">
                <a:solidFill>
                  <a:srgbClr val="000000"/>
                </a:solidFill>
                <a:cs typeface="Tahoma" pitchFamily="34" charset="0"/>
              </a:rPr>
              <a:t>Madurez del proceso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BE2F-83B1-40E5-A09A-4FE5319AAC00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28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81479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Modelo de </a:t>
            </a:r>
            <a:r>
              <a:rPr lang="es-AR" dirty="0" err="1"/>
              <a:t>Reuso</a:t>
            </a:r>
            <a:r>
              <a:rPr lang="es-AR" dirty="0"/>
              <a:t> de componentes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sz="2800" dirty="0"/>
              <a:t>Código </a:t>
            </a:r>
            <a:r>
              <a:rPr lang="es-AR" sz="2800" dirty="0" err="1"/>
              <a:t>preexistente</a:t>
            </a:r>
            <a:r>
              <a:rPr lang="es-AR" sz="2800" dirty="0"/>
              <a:t>  que es tratado como caja negra y es insertado en el producto es llamado código reutilizado.</a:t>
            </a:r>
          </a:p>
          <a:p>
            <a:pPr>
              <a:buFont typeface="Arial" charset="0"/>
              <a:buChar char="•"/>
            </a:pPr>
            <a:endParaRPr lang="en-US" sz="2800" dirty="0"/>
          </a:p>
          <a:p>
            <a:r>
              <a:rPr lang="es-AR" sz="2800" dirty="0"/>
              <a:t>Código </a:t>
            </a:r>
            <a:r>
              <a:rPr lang="es-AR" sz="2800" dirty="0" err="1"/>
              <a:t>preexistente</a:t>
            </a:r>
            <a:r>
              <a:rPr lang="es-AR" sz="2800" dirty="0"/>
              <a:t>  que es tratado como caja blanca y es modificado para su uso con el producto es llamado código adaptado.</a:t>
            </a:r>
          </a:p>
          <a:p>
            <a:pPr>
              <a:buFont typeface="Arial" charset="0"/>
              <a:buChar char="•"/>
            </a:pPr>
            <a:endParaRPr lang="en-US" sz="2800" dirty="0"/>
          </a:p>
          <a:p>
            <a:r>
              <a:rPr lang="es-AR" sz="2800" dirty="0"/>
              <a:t>El tamaño efectivos del código reutilizado y adaptado se ajusta a uno equivalente en el código nuevo. El código ajustado es llamado tamaño equivalente del código</a:t>
            </a:r>
            <a:r>
              <a:rPr lang="es-AR" sz="2800" dirty="0" smtClean="0"/>
              <a:t>.</a:t>
            </a:r>
            <a:endParaRPr lang="es-AR" sz="28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3923-DA47-43BF-BC0A-5ED317471AA5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29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6933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sz="4400" dirty="0"/>
              <a:t>Estimación de costos y niveles de madurez del proceso</a:t>
            </a:r>
            <a:endParaRPr lang="es-AR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defTabSz="762000"/>
            <a:r>
              <a:rPr lang="es-AR" sz="2800" dirty="0"/>
              <a:t>En nivel 1 de CMM no existen datos históricos. Se deben usar modelos holísticos.</a:t>
            </a:r>
          </a:p>
          <a:p>
            <a:pPr defTabSz="762000"/>
            <a:endParaRPr lang="es-AR" sz="2800" dirty="0"/>
          </a:p>
          <a:p>
            <a:pPr defTabSz="762000"/>
            <a:r>
              <a:rPr lang="es-AR" sz="2800" dirty="0"/>
              <a:t>Cuando se pasa a un nivel superior, se obtienen datos necesarios para distribuir los valores obtenidos del modelo holístico en etapas y actividades propias del ciclo de vida que se esté siguiendo.</a:t>
            </a:r>
          </a:p>
          <a:p>
            <a:pPr defTabSz="762000"/>
            <a:endParaRPr lang="es-AR" sz="2800" dirty="0"/>
          </a:p>
          <a:p>
            <a:pPr defTabSz="762000"/>
            <a:r>
              <a:rPr lang="es-AR" sz="2800" dirty="0"/>
              <a:t>En nivel 3 de CMM se aplican modelos basados en actividades.</a:t>
            </a:r>
          </a:p>
          <a:p>
            <a:pPr defTabSz="762000"/>
            <a:endParaRPr lang="es-AR" sz="2800" dirty="0"/>
          </a:p>
          <a:p>
            <a:pPr defTabSz="762000"/>
            <a:r>
              <a:rPr lang="es-AR" sz="2800" dirty="0"/>
              <a:t>En niveles avanzados de madurez se poseen datos históricos suficiente para calibrar los parámetros de los diferentes modelos</a:t>
            </a:r>
            <a:r>
              <a:rPr lang="es-AR" sz="2800" dirty="0" smtClean="0"/>
              <a:t>.</a:t>
            </a:r>
            <a:endParaRPr lang="es-AR" sz="28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EB0D-F468-40D1-BE3A-3916D1C72492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3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54510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Efectos no lineales del </a:t>
            </a:r>
            <a:r>
              <a:rPr lang="es-AR" dirty="0" err="1"/>
              <a:t>reuso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sz="2800" dirty="0"/>
              <a:t>Sin modificación igualmente hay costos.</a:t>
            </a:r>
          </a:p>
          <a:p>
            <a:endParaRPr lang="es-AR" sz="2800" dirty="0"/>
          </a:p>
          <a:p>
            <a:r>
              <a:rPr lang="es-AR" sz="2800" dirty="0"/>
              <a:t>Evaluación, selección y asimilación del código.</a:t>
            </a:r>
          </a:p>
          <a:p>
            <a:endParaRPr lang="es-AR" sz="2800" dirty="0"/>
          </a:p>
          <a:p>
            <a:r>
              <a:rPr lang="es-AR" sz="2800" dirty="0"/>
              <a:t>Costos de entender el código a ser modificado.</a:t>
            </a:r>
          </a:p>
          <a:p>
            <a:endParaRPr lang="es-AR" sz="2800" dirty="0"/>
          </a:p>
          <a:p>
            <a:r>
              <a:rPr lang="es-AR" sz="2800" dirty="0"/>
              <a:t>Costos de revisión de las interfaces.</a:t>
            </a:r>
          </a:p>
          <a:p>
            <a:endParaRPr lang="es-AR" sz="2800" dirty="0"/>
          </a:p>
          <a:p>
            <a:r>
              <a:rPr lang="es-AR" sz="2800" dirty="0"/>
              <a:t>Datos muestran que cerca del 47% de esfuerzo de mantenimiento pertenecen a esfuerzo por entender del software.</a:t>
            </a:r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BBC3-1B86-44DF-A01A-71D1962FC165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30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70931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Efectos no lineales del </a:t>
            </a:r>
            <a:r>
              <a:rPr lang="es-AR" dirty="0" err="1"/>
              <a:t>reuso</a:t>
            </a:r>
            <a:endParaRPr lang="es-AR" dirty="0"/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395536" y="1857375"/>
            <a:ext cx="3176339" cy="4525963"/>
          </a:xfrm>
        </p:spPr>
        <p:txBody>
          <a:bodyPr>
            <a:noAutofit/>
          </a:bodyPr>
          <a:lstStyle/>
          <a:p>
            <a:r>
              <a:rPr lang="es-AR" sz="1200" dirty="0" smtClean="0">
                <a:latin typeface="+mj-lt"/>
              </a:rPr>
              <a:t>1. No comienza en 0. Generalmente existe aproximadamente un 5% de costo en evaluar, seleccionar y asimilar los componentes reusables.</a:t>
            </a:r>
          </a:p>
          <a:p>
            <a:endParaRPr lang="es-AR" sz="1200" dirty="0" smtClean="0">
              <a:latin typeface="+mj-lt"/>
            </a:endParaRPr>
          </a:p>
          <a:p>
            <a:r>
              <a:rPr lang="es-AR" sz="1200" dirty="0" smtClean="0">
                <a:latin typeface="+mj-lt"/>
              </a:rPr>
              <a:t>2. Pequeñas modificaciones generan costos desproporcionados. Esto es principalmente así por dos factores: el costo de comprender el software a ser modificado y el costo relativo de verificación de interfaces.</a:t>
            </a:r>
          </a:p>
          <a:p>
            <a:endParaRPr lang="es-AR" sz="1200" dirty="0" smtClean="0">
              <a:latin typeface="+mj-lt"/>
            </a:endParaRPr>
          </a:p>
          <a:p>
            <a:r>
              <a:rPr lang="es-AR" sz="1200" dirty="0" smtClean="0">
                <a:latin typeface="+mj-lt"/>
              </a:rPr>
              <a:t>El tamaño del software que debe ser analizado y el esfuerzo que demanda la verificación de las interfaces entre los módulos puede ser reducido considerablemente mediante una adecuada estructuración del software (diseño). </a:t>
            </a:r>
          </a:p>
          <a:p>
            <a:endParaRPr lang="es-AR" sz="1200" dirty="0" smtClean="0">
              <a:latin typeface="+mj-lt"/>
            </a:endParaRPr>
          </a:p>
          <a:p>
            <a:r>
              <a:rPr lang="es-AR" sz="1200" dirty="0" smtClean="0">
                <a:latin typeface="+mj-lt"/>
              </a:rPr>
              <a:t>Un diseño jerárquicamente estructurado puede reducir el número de interfaces que necesitan verificadas y ser  un software bien estructurado y documentado será más fácil de entender.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2000250"/>
            <a:ext cx="5205413" cy="40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0EED-665A-4AB9-AA63-2E73BFBEEC9F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31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11657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de </a:t>
            </a:r>
            <a:r>
              <a:rPr lang="es-AR" dirty="0" err="1"/>
              <a:t>Reuso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AAF : Factor de Ajuste por Adaptación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DM: % de Modificación del Diseño.</a:t>
            </a:r>
          </a:p>
          <a:p>
            <a:endParaRPr lang="es-AR" dirty="0"/>
          </a:p>
          <a:p>
            <a:r>
              <a:rPr lang="es-AR" dirty="0"/>
              <a:t>CM: % de Modificación del Código.</a:t>
            </a:r>
          </a:p>
          <a:p>
            <a:endParaRPr lang="es-AR" dirty="0"/>
          </a:p>
          <a:p>
            <a:r>
              <a:rPr lang="es-AR" dirty="0"/>
              <a:t>IM: % de esfuerzo de integración.</a:t>
            </a:r>
          </a:p>
          <a:p>
            <a:endParaRPr lang="es-A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15099"/>
            <a:ext cx="69913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C8C2-4A92-4B69-96FC-F19D9F74818D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32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66069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de </a:t>
            </a:r>
            <a:r>
              <a:rPr lang="es-AR" dirty="0" err="1"/>
              <a:t>Reuso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sz="2400" dirty="0"/>
              <a:t>AAM: Modificador del Ajuste por Adaptación</a:t>
            </a:r>
          </a:p>
          <a:p>
            <a:pPr>
              <a:buNone/>
            </a:pPr>
            <a:r>
              <a:rPr lang="es-AR" sz="1400" dirty="0"/>
              <a:t>	</a:t>
            </a:r>
          </a:p>
          <a:p>
            <a:pPr>
              <a:buNone/>
            </a:pPr>
            <a:r>
              <a:rPr lang="es-AR" sz="1400" dirty="0"/>
              <a:t>	</a:t>
            </a:r>
            <a:r>
              <a:rPr lang="es-AR" sz="1800" dirty="0"/>
              <a:t>		  F1(AAF) si AAF ≤ 50, </a:t>
            </a:r>
          </a:p>
          <a:p>
            <a:endParaRPr lang="es-AR" sz="1800" dirty="0"/>
          </a:p>
          <a:p>
            <a:pPr>
              <a:buNone/>
            </a:pPr>
            <a:r>
              <a:rPr lang="es-AR" sz="1800" dirty="0"/>
              <a:t>	AAM =       </a:t>
            </a:r>
          </a:p>
          <a:p>
            <a:pPr lvl="3">
              <a:buNone/>
            </a:pPr>
            <a:r>
              <a:rPr lang="es-AR" sz="1800" dirty="0"/>
              <a:t>	   </a:t>
            </a:r>
            <a:r>
              <a:rPr lang="es-AR" sz="1800" dirty="0" smtClean="0"/>
              <a:t>	 F2(AAF</a:t>
            </a:r>
            <a:r>
              <a:rPr lang="es-AR" sz="1800" dirty="0"/>
              <a:t>) si AAF &gt; 50, </a:t>
            </a:r>
          </a:p>
          <a:p>
            <a:endParaRPr lang="es-AR" sz="2400" dirty="0"/>
          </a:p>
          <a:p>
            <a:r>
              <a:rPr lang="es-AR" sz="2400" dirty="0"/>
              <a:t>AA: Grado de Evaluación y Asimilación.</a:t>
            </a:r>
          </a:p>
          <a:p>
            <a:endParaRPr lang="es-AR" sz="2400" dirty="0"/>
          </a:p>
          <a:p>
            <a:r>
              <a:rPr lang="es-AR" sz="2400" dirty="0"/>
              <a:t>SU: Incremento por Entendimiento.</a:t>
            </a:r>
          </a:p>
          <a:p>
            <a:endParaRPr lang="es-AR" sz="2400" dirty="0"/>
          </a:p>
          <a:p>
            <a:r>
              <a:rPr lang="es-AR" sz="2400" dirty="0"/>
              <a:t>UNFM : Factor de no familiaridad</a:t>
            </a:r>
            <a:endParaRPr lang="es-AR" dirty="0"/>
          </a:p>
        </p:txBody>
      </p:sp>
      <p:sp>
        <p:nvSpPr>
          <p:cNvPr id="4" name="3 Abrir llave"/>
          <p:cNvSpPr/>
          <p:nvPr/>
        </p:nvSpPr>
        <p:spPr>
          <a:xfrm>
            <a:off x="1928813" y="2504877"/>
            <a:ext cx="214312" cy="1500187"/>
          </a:xfrm>
          <a:prstGeom prst="leftBrac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AR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2497460"/>
            <a:ext cx="378618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3290689"/>
            <a:ext cx="2714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5353-007A-424E-8FD8-EBF54C16CC7B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33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83855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Factor AA</a:t>
            </a:r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500063" y="1879056"/>
            <a:ext cx="8077200" cy="1928812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El otro incremento no lineal de la reutilización se ocupa del grado de evaluación y asimilación (AA) necesario para determinar si un módulo reutilizado del software es apropiado para su uso, y para  integrarlo 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052478"/>
              </p:ext>
            </p:extLst>
          </p:nvPr>
        </p:nvGraphicFramePr>
        <p:xfrm>
          <a:off x="1214438" y="4236493"/>
          <a:ext cx="6929437" cy="1928811"/>
        </p:xfrm>
        <a:graphic>
          <a:graphicData uri="http://schemas.openxmlformats.org/drawingml/2006/table">
            <a:tbl>
              <a:tblPr/>
              <a:tblGrid>
                <a:gridCol w="1344796"/>
                <a:gridCol w="5584641"/>
              </a:tblGrid>
              <a:tr h="325263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Valor de AA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Nivel de Esfuerzo de AA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325263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Ninguno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0249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Documentación y Búsqueda de Componentes Básicos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325263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Alguna </a:t>
                      </a:r>
                      <a:r>
                        <a:rPr lang="es-AR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Evaluación </a:t>
                      </a:r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 </a:t>
                      </a:r>
                      <a:r>
                        <a:rPr lang="es-AR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Testing</a:t>
                      </a:r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de Componentes, Documentación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25263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Considerable (E&amp;T) de componentes y documentación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325263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(E&amp;T) Extensiva, documentación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</a:tr>
            </a:tbl>
          </a:graphicData>
        </a:graphic>
      </p:graphicFrame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5557-01AF-456D-AE38-C712C07CF6BA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34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2768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Factor UNFM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3594-DD1E-4A7A-9F01-BD373C2ACE47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35</a:t>
            </a:fld>
            <a:endParaRPr lang="es-AR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293461"/>
              </p:ext>
            </p:extLst>
          </p:nvPr>
        </p:nvGraphicFramePr>
        <p:xfrm>
          <a:off x="1187624" y="2780928"/>
          <a:ext cx="6786563" cy="2214562"/>
        </p:xfrm>
        <a:graphic>
          <a:graphicData uri="http://schemas.openxmlformats.org/drawingml/2006/table">
            <a:tbl>
              <a:tblPr/>
              <a:tblGrid>
                <a:gridCol w="1317069"/>
                <a:gridCol w="5469494"/>
              </a:tblGrid>
              <a:tr h="31636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Valor UNFM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Nivel de Familiaridad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31636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Completamente Familiar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1636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Mayormente Familiar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31636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Bastante Familiar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1636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Algo Familiar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31636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Mayormente No Familiar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1636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Completamente NO Familiar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7827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Factor SU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928688" y="1857375"/>
          <a:ext cx="7572373" cy="4240387"/>
        </p:xfrm>
        <a:graphic>
          <a:graphicData uri="http://schemas.openxmlformats.org/drawingml/2006/table">
            <a:tbl>
              <a:tblPr/>
              <a:tblGrid>
                <a:gridCol w="1486518"/>
                <a:gridCol w="1217171"/>
                <a:gridCol w="1217171"/>
                <a:gridCol w="1217171"/>
                <a:gridCol w="1217171"/>
                <a:gridCol w="1217171"/>
              </a:tblGrid>
              <a:tr h="249199">
                <a:tc>
                  <a:txBody>
                    <a:bodyPr/>
                    <a:lstStyle/>
                    <a:p>
                      <a:pPr algn="l" fontAlgn="b"/>
                      <a:endParaRPr lang="es-AR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253" marR="8253" marT="8252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Muy Bajo</a:t>
                      </a: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Bajo</a:t>
                      </a: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Nominal</a:t>
                      </a: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Alto</a:t>
                      </a: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Muy Alto</a:t>
                      </a: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1165166">
                <a:tc>
                  <a:txBody>
                    <a:bodyPr/>
                    <a:lstStyle/>
                    <a:p>
                      <a:pPr algn="ctr" fontAlgn="b">
                        <a:buFont typeface="Arial" pitchFamily="34" charset="0"/>
                        <a:buNone/>
                      </a:pPr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Estructura</a:t>
                      </a:r>
                    </a:p>
                    <a:p>
                      <a:pPr algn="ctr" fontAlgn="b">
                        <a:buFont typeface="Arial" pitchFamily="34" charset="0"/>
                        <a:buNone/>
                      </a:pPr>
                      <a:endParaRPr lang="es-AR" sz="14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>
                        <a:buFont typeface="Arial" pitchFamily="34" charset="0"/>
                        <a:buNone/>
                      </a:pPr>
                      <a:endParaRPr lang="es-AR" sz="14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>
                        <a:buFont typeface="Arial" pitchFamily="34" charset="0"/>
                        <a:buNone/>
                      </a:pP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53" marR="8253" marT="8252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Font typeface="Arial" pitchFamily="34" charset="0"/>
                        <a:buNone/>
                      </a:pP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Muy baja cohesión, alto </a:t>
                      </a:r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acoplamiento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código </a:t>
                      </a:r>
                      <a:r>
                        <a:rPr lang="es-AR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espaguetti</a:t>
                      </a:r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Font typeface="Arial" pitchFamily="34" charset="0"/>
                        <a:buNone/>
                      </a:pP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Moderadamente baja cohesión, alto </a:t>
                      </a:r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acoplamiento.</a:t>
                      </a:r>
                    </a:p>
                    <a:p>
                      <a:pPr algn="ctr" fontAlgn="b">
                        <a:buFont typeface="Arial" pitchFamily="34" charset="0"/>
                        <a:buNone/>
                      </a:pP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Font typeface="Arial" pitchFamily="34" charset="0"/>
                        <a:buNone/>
                      </a:pP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Razonablemente bien estructurada, algunas parte con </a:t>
                      </a:r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déficit.</a:t>
                      </a: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Font typeface="Arial" pitchFamily="34" charset="0"/>
                        <a:buNone/>
                      </a:pP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Alta cohesión, Bajo </a:t>
                      </a:r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acoplamiento.</a:t>
                      </a:r>
                    </a:p>
                    <a:p>
                      <a:pPr algn="ctr" fontAlgn="b">
                        <a:buFont typeface="Arial" pitchFamily="34" charset="0"/>
                        <a:buNone/>
                      </a:pPr>
                      <a:endParaRPr lang="es-AR" sz="14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>
                        <a:buFont typeface="Arial" pitchFamily="34" charset="0"/>
                        <a:buNone/>
                      </a:pP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Font typeface="Arial" pitchFamily="34" charset="0"/>
                        <a:buNone/>
                      </a:pP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Alta modularidad, Ocultamiento de la </a:t>
                      </a:r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información.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1074979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Claridad de </a:t>
                      </a:r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Aplicación</a:t>
                      </a:r>
                    </a:p>
                    <a:p>
                      <a:pPr algn="ctr" fontAlgn="b"/>
                      <a:endParaRPr lang="es-AR" sz="14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53" marR="8253" marT="8252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Sin una buena correlación entre los programas y su </a:t>
                      </a:r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aplicación.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Alguna correlación entre los programas y su </a:t>
                      </a:r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aplicación.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Moderada correlación entre los programas y su </a:t>
                      </a:r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aplicación.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Buena correlación entre los programas y su </a:t>
                      </a:r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aplicación.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Clara correlación entre los programas y su </a:t>
                      </a:r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aplicación.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50167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Auto </a:t>
                      </a:r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descripción</a:t>
                      </a:r>
                    </a:p>
                    <a:p>
                      <a:pPr algn="ctr" fontAlgn="b"/>
                      <a:endParaRPr lang="es-AR" sz="14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s-AR" sz="14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s-AR" sz="14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53" marR="8253" marT="8252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Código oscuro, documentación perdida, oscura u </a:t>
                      </a:r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obsoleta.</a:t>
                      </a:r>
                    </a:p>
                    <a:p>
                      <a:pPr algn="ctr" fontAlgn="b"/>
                      <a:endParaRPr lang="es-AR" sz="14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s-AR" sz="14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Código 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 comentarios y encabezados, alguna documentación </a:t>
                      </a:r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útil.</a:t>
                      </a:r>
                    </a:p>
                    <a:p>
                      <a:pPr algn="ctr" fontAlgn="b"/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Moderado nivel de </a:t>
                      </a:r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código 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comentado y de </a:t>
                      </a:r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documentación.</a:t>
                      </a:r>
                    </a:p>
                    <a:p>
                      <a:pPr algn="ctr" fontAlgn="b"/>
                      <a:endParaRPr lang="es-AR" sz="14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s-AR" sz="14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Buen  nivel de </a:t>
                      </a:r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código 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comentado y documentación útil, pero alguna </a:t>
                      </a:r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áreas 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 </a:t>
                      </a:r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déficit.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Código </a:t>
                      </a:r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autodescriptivo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documentación actualizada, diseño bien organizado y </a:t>
                      </a:r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razonable.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249199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Valor de SU</a:t>
                      </a:r>
                    </a:p>
                  </a:txBody>
                  <a:tcPr marL="8253" marR="8253" marT="8252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8253" marR="8253" marT="825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</a:tbl>
          </a:graphicData>
        </a:graphic>
      </p:graphicFrame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06C0-09AE-44DF-AF11-B7D5479B8666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36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0891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Guías para ajustes 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977895"/>
              </p:ext>
            </p:extLst>
          </p:nvPr>
        </p:nvGraphicFramePr>
        <p:xfrm>
          <a:off x="1500188" y="2007072"/>
          <a:ext cx="6500811" cy="4086224"/>
        </p:xfrm>
        <a:graphic>
          <a:graphicData uri="http://schemas.openxmlformats.org/drawingml/2006/table">
            <a:tbl>
              <a:tblPr/>
              <a:tblGrid>
                <a:gridCol w="1152223"/>
                <a:gridCol w="1081098"/>
                <a:gridCol w="853498"/>
                <a:gridCol w="853498"/>
                <a:gridCol w="853498"/>
                <a:gridCol w="853498"/>
                <a:gridCol w="853498"/>
              </a:tblGrid>
              <a:tr h="253391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Categoría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DM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CM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IM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AA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SU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UNFM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57492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Nuevo: Todo el software original</a:t>
                      </a:r>
                    </a:p>
                  </a:txBody>
                  <a:tcPr marL="9525" marR="9525" marT="9526" marB="0" anchor="ctr">
                    <a:lnL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aplica</a:t>
                      </a:r>
                    </a:p>
                  </a:txBody>
                  <a:tcPr marL="9525" marR="9525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ctr">
                    <a:lnL>
                      <a:noFill/>
                    </a:lnL>
                    <a:lnR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34149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Adaptado: Cambios al código existente</a:t>
                      </a:r>
                    </a:p>
                  </a:txBody>
                  <a:tcPr marL="9525" marR="9525" marT="9526" marB="0" anchor="ctr">
                    <a:lnL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 - 100%, normalmente mayor a 0%</a:t>
                      </a:r>
                    </a:p>
                  </a:txBody>
                  <a:tcPr marL="9525" marR="9525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 - 100%, usualmente mayor a D debe ser mayor a 0%</a:t>
                      </a:r>
                    </a:p>
                  </a:txBody>
                  <a:tcPr marL="9525" marR="9525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 - 100%, usualmente moderado y puede ser  mayor a 100%</a:t>
                      </a:r>
                    </a:p>
                  </a:txBody>
                  <a:tcPr marL="9525" marR="9525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0%- 8%</a:t>
                      </a:r>
                    </a:p>
                  </a:txBody>
                  <a:tcPr marL="9525" marR="9525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 - 50%</a:t>
                      </a:r>
                    </a:p>
                  </a:txBody>
                  <a:tcPr marL="9525" marR="9525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0-1</a:t>
                      </a:r>
                    </a:p>
                  </a:txBody>
                  <a:tcPr marL="9525" marR="9525" marT="9526" marB="0" anchor="ctr">
                    <a:lnL>
                      <a:noFill/>
                    </a:lnL>
                    <a:lnR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8208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Reuso</a:t>
                      </a:r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: Software existente sin cambios</a:t>
                      </a:r>
                    </a:p>
                  </a:txBody>
                  <a:tcPr marL="9525" marR="9525" marT="9526" marB="0" anchor="ctr">
                    <a:lnL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 - 100%, podría llegar a ser muy chico pero no 0%</a:t>
                      </a:r>
                    </a:p>
                  </a:txBody>
                  <a:tcPr marL="9525" marR="9525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0%- 8%</a:t>
                      </a:r>
                    </a:p>
                  </a:txBody>
                  <a:tcPr marL="9525" marR="9525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aplica</a:t>
                      </a:r>
                    </a:p>
                  </a:txBody>
                  <a:tcPr marL="9525" marR="9525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ctr">
                    <a:lnL>
                      <a:noFill/>
                    </a:lnL>
                    <a:lnR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958208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COTS</a:t>
                      </a:r>
                    </a:p>
                  </a:txBody>
                  <a:tcPr marL="9525" marR="9525" marT="9526" marB="0" anchor="ctr">
                    <a:lnL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 - 100%, podría llegar a ser muy chico pero no 0%</a:t>
                      </a:r>
                    </a:p>
                  </a:txBody>
                  <a:tcPr marL="9525" marR="9525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0%- 8%</a:t>
                      </a:r>
                    </a:p>
                  </a:txBody>
                  <a:tcPr marL="9525" marR="9525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aplica</a:t>
                      </a:r>
                    </a:p>
                  </a:txBody>
                  <a:tcPr marL="9525" marR="9525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ctr">
                    <a:lnL>
                      <a:noFill/>
                    </a:lnL>
                    <a:lnR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97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23BE-7748-443F-B3B5-5D700647F65D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37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10041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MBASE – COCOMO II</a:t>
            </a:r>
          </a:p>
        </p:txBody>
      </p:sp>
      <p:graphicFrame>
        <p:nvGraphicFramePr>
          <p:cNvPr id="4" name="3 Marcador de contenido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6085404"/>
              </p:ext>
            </p:extLst>
          </p:nvPr>
        </p:nvGraphicFramePr>
        <p:xfrm>
          <a:off x="899592" y="2132856"/>
          <a:ext cx="7126288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Imagen de mapa de bits" r:id="rId3" imgW="7125695" imgH="3428571" progId="PBrush">
                  <p:embed/>
                </p:oleObj>
              </mc:Choice>
              <mc:Fallback>
                <p:oleObj name="Imagen de mapa de bits" r:id="rId3" imgW="7125695" imgH="3428571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132856"/>
                        <a:ext cx="7126288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FB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1DAF-7693-4487-9B1E-AFE3610CFB5D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38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41128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/>
              <a:t>Esfuerzo y duración en CV Cascada</a:t>
            </a: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2843808" y="4941168"/>
            <a:ext cx="3660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/>
              <a:t>Esfuerzo y duración en CV Cascada</a:t>
            </a:r>
            <a:endParaRPr lang="es-AR" dirty="0"/>
          </a:p>
        </p:txBody>
      </p:sp>
      <p:graphicFrame>
        <p:nvGraphicFramePr>
          <p:cNvPr id="5" name="Group 232"/>
          <p:cNvGraphicFramePr>
            <a:graphicFrameLocks noGrp="1"/>
          </p:cNvGraphicFramePr>
          <p:nvPr/>
        </p:nvGraphicFramePr>
        <p:xfrm>
          <a:off x="1533525" y="2468563"/>
          <a:ext cx="6351588" cy="1968502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638425"/>
                <a:gridCol w="1731963"/>
                <a:gridCol w="198120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Phase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</a:t>
                      </a:r>
                      <a:r>
                        <a:rPr kumimoji="0" lang="es-E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end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s-E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points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Effort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%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Duration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%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Inception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(IRR </a:t>
                      </a:r>
                      <a:r>
                        <a:rPr kumimoji="0" lang="es-E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to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LCO)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 (2 to 15)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12.5 (2 to 30)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Elaboration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(LCO </a:t>
                      </a:r>
                      <a:r>
                        <a:rPr kumimoji="0" lang="es-E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to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LCA)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24 (20 </a:t>
                      </a:r>
                      <a:r>
                        <a:rPr kumimoji="0" lang="es-E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to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28)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37.5 (33 to 42)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Construction (LCA to IOC)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76 (72 </a:t>
                      </a:r>
                      <a:r>
                        <a:rPr kumimoji="0" lang="es-E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to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80)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62.5 (58 to 67)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Transition (IOC to PRR)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 (0 </a:t>
                      </a:r>
                      <a:r>
                        <a:rPr kumimoji="0" lang="es-E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to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20)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12.5 (0 </a:t>
                      </a:r>
                      <a:r>
                        <a:rPr kumimoji="0" lang="es-E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to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20)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Totals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118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125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D427-92CC-4590-A031-ED069F43F6C3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39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2456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Modelos holísticos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sz="2800" dirty="0"/>
              <a:t>Estos modelos asocian tamaño, esfuerzo y duración usando una o más ecuaciones.</a:t>
            </a:r>
          </a:p>
          <a:p>
            <a:endParaRPr lang="es-AR" sz="2800" dirty="0"/>
          </a:p>
          <a:p>
            <a:r>
              <a:rPr lang="es-AR" sz="2800" dirty="0"/>
              <a:t>Utilizan estas relaciones para la exploración de posibilidades de negociación (</a:t>
            </a:r>
            <a:r>
              <a:rPr lang="es-AR" sz="2800" dirty="0" err="1"/>
              <a:t>what</a:t>
            </a:r>
            <a:r>
              <a:rPr lang="es-AR" sz="2800" dirty="0"/>
              <a:t> </a:t>
            </a:r>
            <a:r>
              <a:rPr lang="es-AR" sz="2800" dirty="0" err="1"/>
              <a:t>if</a:t>
            </a:r>
            <a:r>
              <a:rPr lang="es-AR" sz="2800" dirty="0"/>
              <a:t> y restricciones).</a:t>
            </a:r>
          </a:p>
          <a:p>
            <a:endParaRPr lang="es-AR" sz="2800" dirty="0"/>
          </a:p>
          <a:p>
            <a:r>
              <a:rPr lang="es-AR" sz="2800" dirty="0"/>
              <a:t>Modelos: SLIM (Putnam), COCOMO I y II, COPMO(</a:t>
            </a:r>
            <a:r>
              <a:rPr lang="es-AR" sz="2800" dirty="0" err="1"/>
              <a:t>COoperative</a:t>
            </a:r>
            <a:r>
              <a:rPr lang="es-AR" sz="2800" dirty="0"/>
              <a:t> </a:t>
            </a:r>
            <a:r>
              <a:rPr lang="es-AR" sz="2800" dirty="0" err="1"/>
              <a:t>Programing</a:t>
            </a:r>
            <a:r>
              <a:rPr lang="es-AR" sz="2800" dirty="0"/>
              <a:t> </a:t>
            </a:r>
            <a:r>
              <a:rPr lang="es-AR" sz="2800" dirty="0" err="1"/>
              <a:t>MOdel</a:t>
            </a:r>
            <a:r>
              <a:rPr lang="es-AR" sz="2800" dirty="0"/>
              <a:t>) – (</a:t>
            </a:r>
            <a:r>
              <a:rPr lang="es-AR" sz="2800" dirty="0" err="1"/>
              <a:t>Boehm</a:t>
            </a:r>
            <a:r>
              <a:rPr lang="es-AR" sz="2800" dirty="0"/>
              <a:t>). </a:t>
            </a:r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FB8-A9F3-4936-A584-A59314BC6CFF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4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14668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Esfuerzo y duración en RUP</a:t>
            </a:r>
            <a:endParaRPr lang="es-AR" dirty="0"/>
          </a:p>
        </p:txBody>
      </p:sp>
      <p:graphicFrame>
        <p:nvGraphicFramePr>
          <p:cNvPr id="4" name="Group 117"/>
          <p:cNvGraphicFramePr>
            <a:graphicFrameLocks noGrp="1"/>
          </p:cNvGraphicFramePr>
          <p:nvPr/>
        </p:nvGraphicFramePr>
        <p:xfrm>
          <a:off x="1389063" y="2684463"/>
          <a:ext cx="6638925" cy="2039938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757487"/>
                <a:gridCol w="1811338"/>
                <a:gridCol w="2070100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Phase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</a:t>
                      </a:r>
                      <a:r>
                        <a:rPr kumimoji="0" lang="es-E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end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s-E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points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Effort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%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Duration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%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Inception (IRR to LCO)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Elaboration (LCO to LCA)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Construction (LCA to IOC)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65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Transition (IOC to PRR)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Totals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5" name="Rectangle 119"/>
          <p:cNvSpPr>
            <a:spLocks noChangeArrowheads="1"/>
          </p:cNvSpPr>
          <p:nvPr/>
        </p:nvSpPr>
        <p:spPr bwMode="auto">
          <a:xfrm>
            <a:off x="3071813" y="5000625"/>
            <a:ext cx="31765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  <a:buClrTx/>
              <a:buFontTx/>
              <a:buNone/>
            </a:pPr>
            <a:r>
              <a:rPr lang="es-ES" sz="1200" b="1"/>
              <a:t>Donald J. Reifer, Reifer Consultants, Inc.</a:t>
            </a:r>
            <a:r>
              <a:rPr lang="es-ES" sz="1200"/>
              <a:t> 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1CBA-0F96-4148-88F4-D7C6B6E48A98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40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062697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SLIM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A6F-8430-4924-8654-1EA18E487A51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41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34031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Orígenes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defTabSz="762000">
              <a:lnSpc>
                <a:spcPct val="90000"/>
              </a:lnSpc>
              <a:spcBef>
                <a:spcPct val="5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kumimoji="1" lang="es-AR" sz="2000" dirty="0">
                <a:latin typeface="Tahoma" pitchFamily="34" charset="0"/>
                <a:cs typeface="Tahoma" pitchFamily="34" charset="0"/>
              </a:rPr>
              <a:t>Base de información recopilada durante los ‘70, Rome Air </a:t>
            </a:r>
            <a:r>
              <a:rPr kumimoji="1" lang="es-AR" sz="2000" dirty="0" err="1">
                <a:latin typeface="Tahoma" pitchFamily="34" charset="0"/>
                <a:cs typeface="Tahoma" pitchFamily="34" charset="0"/>
              </a:rPr>
              <a:t>Development</a:t>
            </a:r>
            <a:r>
              <a:rPr kumimoji="1" lang="es-AR" sz="2000" dirty="0">
                <a:latin typeface="Tahoma" pitchFamily="34" charset="0"/>
                <a:cs typeface="Tahoma" pitchFamily="34" charset="0"/>
              </a:rPr>
              <a:t> Center:</a:t>
            </a:r>
            <a:endParaRPr kumimoji="1" lang="es-ES_tradnl" sz="2000" dirty="0">
              <a:latin typeface="Tahoma" pitchFamily="34" charset="0"/>
              <a:cs typeface="Tahoma" pitchFamily="34" charset="0"/>
            </a:endParaRPr>
          </a:p>
          <a:p>
            <a:pPr marL="342900" indent="-342900" defTabSz="762000">
              <a:lnSpc>
                <a:spcPct val="90000"/>
              </a:lnSpc>
              <a:spcBef>
                <a:spcPct val="5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endParaRPr kumimoji="1" lang="es-ES_tradnl" sz="2000" dirty="0">
              <a:latin typeface="Tahoma" pitchFamily="34" charset="0"/>
              <a:cs typeface="Tahoma" pitchFamily="34" charset="0"/>
            </a:endParaRPr>
          </a:p>
          <a:p>
            <a:pPr marL="742950" lvl="1" indent="-285750" defTabSz="762000">
              <a:lnSpc>
                <a:spcPct val="90000"/>
              </a:lnSpc>
              <a:spcBef>
                <a:spcPct val="5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kumimoji="1" lang="es-AR" sz="2000" dirty="0">
                <a:latin typeface="Tahoma" pitchFamily="34" charset="0"/>
                <a:cs typeface="Tahoma" pitchFamily="34" charset="0"/>
              </a:rPr>
              <a:t>400 sistemas.</a:t>
            </a:r>
          </a:p>
          <a:p>
            <a:pPr marL="742950" lvl="1" indent="-285750" defTabSz="762000">
              <a:lnSpc>
                <a:spcPct val="90000"/>
              </a:lnSpc>
              <a:spcBef>
                <a:spcPct val="5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endParaRPr kumimoji="1" lang="es-ES" sz="2000" dirty="0">
              <a:latin typeface="Tahoma" pitchFamily="34" charset="0"/>
              <a:cs typeface="Tahoma" pitchFamily="34" charset="0"/>
            </a:endParaRPr>
          </a:p>
          <a:p>
            <a:pPr marL="742950" lvl="1" indent="-285750" defTabSz="762000">
              <a:lnSpc>
                <a:spcPct val="90000"/>
              </a:lnSpc>
              <a:spcBef>
                <a:spcPct val="5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kumimoji="1" lang="es-AR" sz="2000" dirty="0">
                <a:latin typeface="Tahoma" pitchFamily="34" charset="0"/>
                <a:cs typeface="Tahoma" pitchFamily="34" charset="0"/>
              </a:rPr>
              <a:t>tamaño: 100 a más de 1 millón de SLOC.</a:t>
            </a:r>
          </a:p>
          <a:p>
            <a:pPr marL="742950" lvl="1" indent="-285750" defTabSz="762000">
              <a:lnSpc>
                <a:spcPct val="90000"/>
              </a:lnSpc>
              <a:spcBef>
                <a:spcPct val="5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endParaRPr kumimoji="1" lang="es-ES_tradnl" sz="2000" dirty="0">
              <a:latin typeface="Tahoma" pitchFamily="34" charset="0"/>
              <a:cs typeface="Tahoma" pitchFamily="34" charset="0"/>
            </a:endParaRPr>
          </a:p>
          <a:p>
            <a:pPr marL="742950" lvl="1" indent="-285750" defTabSz="762000">
              <a:lnSpc>
                <a:spcPct val="90000"/>
              </a:lnSpc>
              <a:spcBef>
                <a:spcPct val="5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kumimoji="1" lang="es-AR" sz="2000" dirty="0">
                <a:latin typeface="Tahoma" pitchFamily="34" charset="0"/>
                <a:cs typeface="Tahoma" pitchFamily="34" charset="0"/>
              </a:rPr>
              <a:t>duración: menos de 1 mes a más de 6 años.</a:t>
            </a:r>
          </a:p>
          <a:p>
            <a:pPr marL="742950" lvl="1" indent="-285750" defTabSz="762000">
              <a:lnSpc>
                <a:spcPct val="90000"/>
              </a:lnSpc>
              <a:spcBef>
                <a:spcPct val="5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endParaRPr kumimoji="1" lang="es-ES_tradnl" sz="2000" dirty="0">
              <a:latin typeface="Tahoma" pitchFamily="34" charset="0"/>
              <a:cs typeface="Tahoma" pitchFamily="34" charset="0"/>
            </a:endParaRPr>
          </a:p>
          <a:p>
            <a:pPr marL="742950" lvl="1" indent="-285750" defTabSz="762000">
              <a:lnSpc>
                <a:spcPct val="90000"/>
              </a:lnSpc>
              <a:spcBef>
                <a:spcPct val="5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kumimoji="1" lang="es-AR" sz="2000" dirty="0">
                <a:latin typeface="Tahoma" pitchFamily="34" charset="0"/>
                <a:cs typeface="Tahoma" pitchFamily="34" charset="0"/>
              </a:rPr>
              <a:t>esfuerzo: 1 a 20000 meses/persona (1666 años/persona).</a:t>
            </a:r>
          </a:p>
          <a:p>
            <a:pPr marL="742950" lvl="1" indent="-285750" defTabSz="762000">
              <a:lnSpc>
                <a:spcPct val="90000"/>
              </a:lnSpc>
              <a:spcBef>
                <a:spcPct val="5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endParaRPr kumimoji="1" lang="es-ES_tradnl" sz="2000" dirty="0">
              <a:latin typeface="Tahoma" pitchFamily="34" charset="0"/>
              <a:cs typeface="Tahoma" pitchFamily="34" charset="0"/>
            </a:endParaRPr>
          </a:p>
          <a:p>
            <a:pPr marL="742950" lvl="1" indent="-285750" defTabSz="762000">
              <a:lnSpc>
                <a:spcPct val="90000"/>
              </a:lnSpc>
              <a:spcBef>
                <a:spcPct val="5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kumimoji="1" lang="es-AR" sz="2000" dirty="0">
                <a:latin typeface="Tahoma" pitchFamily="34" charset="0"/>
                <a:cs typeface="Tahoma" pitchFamily="34" charset="0"/>
              </a:rPr>
              <a:t>dotación de personal: 1 a varios cientos de personas.</a:t>
            </a:r>
          </a:p>
          <a:p>
            <a:pPr marL="742950" lvl="1" indent="-285750" defTabSz="762000">
              <a:lnSpc>
                <a:spcPct val="90000"/>
              </a:lnSpc>
              <a:spcBef>
                <a:spcPct val="5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endParaRPr kumimoji="1" lang="es-ES_tradnl" sz="2000" dirty="0">
              <a:latin typeface="Tahoma" pitchFamily="34" charset="0"/>
              <a:cs typeface="Tahoma" pitchFamily="34" charset="0"/>
            </a:endParaRPr>
          </a:p>
          <a:p>
            <a:pPr marL="742950" lvl="1" indent="-285750" defTabSz="762000">
              <a:lnSpc>
                <a:spcPct val="90000"/>
              </a:lnSpc>
              <a:spcBef>
                <a:spcPct val="5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kumimoji="1" lang="es-AR" sz="2000" dirty="0">
                <a:latin typeface="Tahoma" pitchFamily="34" charset="0"/>
                <a:cs typeface="Tahoma" pitchFamily="34" charset="0"/>
              </a:rPr>
              <a:t>productividad: 10 a varios miles de SLOC/persona/mes.</a:t>
            </a:r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FCCC-DECE-428C-9415-D792458C5D0A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42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870669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Modelo de Putnam: b</a:t>
            </a:r>
            <a:r>
              <a:rPr lang="es-ES" dirty="0"/>
              <a:t>ase de datos QSM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defTabSz="762000"/>
            <a:r>
              <a:rPr lang="es-AR" sz="1800" dirty="0">
                <a:cs typeface="Arial" charset="0"/>
              </a:rPr>
              <a:t>Conformación de la base de datos (información a 1992): durante década de los ‘80, QSM revisó datos de más de 3500 sistemas, descartó la mitad de los casos por incompletos y no confiables, incluyendo:</a:t>
            </a:r>
            <a:r>
              <a:rPr lang="es-AR" sz="1800" dirty="0"/>
              <a:t> </a:t>
            </a:r>
          </a:p>
          <a:p>
            <a:pPr defTabSz="762000"/>
            <a:endParaRPr lang="es-ES" sz="1800" dirty="0"/>
          </a:p>
          <a:p>
            <a:pPr lvl="1" defTabSz="762000"/>
            <a:r>
              <a:rPr lang="es-ES" sz="1800" dirty="0"/>
              <a:t>1486 proyectos completos.</a:t>
            </a:r>
          </a:p>
          <a:p>
            <a:pPr lvl="1" defTabSz="762000"/>
            <a:endParaRPr lang="es-ES" sz="1800" dirty="0"/>
          </a:p>
          <a:p>
            <a:pPr lvl="1" defTabSz="762000"/>
            <a:r>
              <a:rPr lang="es-ES" sz="1800" dirty="0"/>
              <a:t>en USA, Canadá, Europa, Australia, Japón.</a:t>
            </a:r>
          </a:p>
          <a:p>
            <a:pPr lvl="1" defTabSz="762000"/>
            <a:endParaRPr lang="es-ES" sz="1800" dirty="0"/>
          </a:p>
          <a:p>
            <a:pPr lvl="1" defTabSz="762000"/>
            <a:r>
              <a:rPr lang="es-ES" sz="1800" dirty="0"/>
              <a:t>117,1 millones de </a:t>
            </a:r>
            <a:r>
              <a:rPr lang="es-ES" sz="1800" dirty="0" err="1"/>
              <a:t>sloc</a:t>
            </a:r>
            <a:r>
              <a:rPr lang="es-ES" sz="1800" dirty="0"/>
              <a:t>.</a:t>
            </a:r>
          </a:p>
          <a:p>
            <a:pPr lvl="1" defTabSz="762000"/>
            <a:endParaRPr lang="es-ES" sz="1800" dirty="0"/>
          </a:p>
          <a:p>
            <a:pPr lvl="1" defTabSz="762000"/>
            <a:r>
              <a:rPr lang="es-ES" sz="1800" dirty="0"/>
              <a:t>78 lenguajes.</a:t>
            </a:r>
          </a:p>
          <a:p>
            <a:pPr lvl="1" defTabSz="762000"/>
            <a:endParaRPr lang="es-ES" sz="1800" dirty="0"/>
          </a:p>
          <a:p>
            <a:pPr lvl="1" defTabSz="762000"/>
            <a:r>
              <a:rPr lang="es-ES" sz="1800" dirty="0"/>
              <a:t>39272 años/persona de esfuerzo.</a:t>
            </a:r>
          </a:p>
          <a:p>
            <a:pPr lvl="1" defTabSz="762000">
              <a:buFont typeface="Wingdings" pitchFamily="2" charset="2"/>
              <a:buNone/>
            </a:pPr>
            <a:r>
              <a:rPr lang="es-ES" sz="1800" dirty="0"/>
              <a:t>(datos recopilados ‘80 al ‘92, revisión de 3500 proyectos</a:t>
            </a:r>
            <a:r>
              <a:rPr lang="es-ES" sz="1800" dirty="0" smtClean="0"/>
              <a:t>)</a:t>
            </a:r>
            <a:endParaRPr lang="es-AR" sz="18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663825" y="6043613"/>
            <a:ext cx="44100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s-AR" sz="1400" b="1" dirty="0" smtClean="0">
                <a:latin typeface="Tahoma" pitchFamily="34" charset="0"/>
                <a:cs typeface="Tahoma" pitchFamily="34" charset="0"/>
              </a:rPr>
              <a:t>QSM: </a:t>
            </a:r>
            <a:r>
              <a:rPr lang="es-AR" sz="1400" b="1" dirty="0" err="1" smtClean="0">
                <a:latin typeface="Tahoma" pitchFamily="34" charset="0"/>
                <a:cs typeface="Tahoma" pitchFamily="34" charset="0"/>
              </a:rPr>
              <a:t>Quantitative</a:t>
            </a:r>
            <a:r>
              <a:rPr lang="es-AR" sz="1400" b="1" dirty="0" smtClean="0">
                <a:latin typeface="Tahoma" pitchFamily="34" charset="0"/>
                <a:cs typeface="Tahoma" pitchFamily="34" charset="0"/>
              </a:rPr>
              <a:t> Software </a:t>
            </a:r>
            <a:r>
              <a:rPr lang="es-AR" sz="1400" b="1" dirty="0" err="1" smtClean="0">
                <a:latin typeface="Tahoma" pitchFamily="34" charset="0"/>
                <a:cs typeface="Tahoma" pitchFamily="34" charset="0"/>
              </a:rPr>
              <a:t>Managemente</a:t>
            </a:r>
            <a:r>
              <a:rPr lang="es-AR" sz="14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s-AR" sz="1400" b="1" dirty="0" err="1" smtClean="0">
                <a:latin typeface="Tahoma" pitchFamily="34" charset="0"/>
                <a:cs typeface="Tahoma" pitchFamily="34" charset="0"/>
              </a:rPr>
              <a:t>Inc</a:t>
            </a:r>
            <a:endParaRPr lang="es-ES" sz="14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4040-292A-42AD-AA99-AEA78665F860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43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340988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de datos QSM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Distribución por tipo de aplicación:</a:t>
            </a:r>
            <a:endParaRPr lang="es-AR" sz="2000" dirty="0"/>
          </a:p>
          <a:p>
            <a:pPr lvl="1"/>
            <a:r>
              <a:rPr lang="es-ES" sz="1800" dirty="0"/>
              <a:t>Comerciales						60%</a:t>
            </a:r>
          </a:p>
          <a:p>
            <a:pPr lvl="1"/>
            <a:r>
              <a:rPr lang="es-ES" sz="1800" dirty="0"/>
              <a:t>Embebido de tiempo real					10%</a:t>
            </a:r>
          </a:p>
          <a:p>
            <a:pPr lvl="1"/>
            <a:r>
              <a:rPr lang="es-ES" sz="1800" dirty="0"/>
              <a:t>Software de sistema					 </a:t>
            </a:r>
            <a:r>
              <a:rPr lang="es-ES" sz="1800" dirty="0" smtClean="0"/>
              <a:t>	8</a:t>
            </a:r>
            <a:r>
              <a:rPr lang="es-ES" sz="1800" dirty="0"/>
              <a:t>%</a:t>
            </a:r>
          </a:p>
          <a:p>
            <a:pPr lvl="1"/>
            <a:r>
              <a:rPr lang="es-ES" sz="1800" dirty="0"/>
              <a:t>Científico					     	</a:t>
            </a:r>
            <a:r>
              <a:rPr lang="es-AR" sz="1800" dirty="0"/>
              <a:t>              </a:t>
            </a:r>
            <a:r>
              <a:rPr lang="es-AR" sz="1800" dirty="0" smtClean="0"/>
              <a:t>	</a:t>
            </a:r>
            <a:r>
              <a:rPr lang="es-ES" sz="1800" dirty="0" smtClean="0"/>
              <a:t>8</a:t>
            </a:r>
            <a:r>
              <a:rPr lang="es-ES" sz="1800" dirty="0"/>
              <a:t>%</a:t>
            </a:r>
          </a:p>
          <a:p>
            <a:pPr lvl="1"/>
            <a:r>
              <a:rPr lang="es-ES" sz="1800" dirty="0"/>
              <a:t>Comando y control					              </a:t>
            </a:r>
            <a:r>
              <a:rPr lang="es-ES" sz="1800" dirty="0" smtClean="0"/>
              <a:t>	6</a:t>
            </a:r>
            <a:r>
              <a:rPr lang="es-ES" sz="1800" dirty="0"/>
              <a:t>%</a:t>
            </a:r>
          </a:p>
          <a:p>
            <a:pPr lvl="1"/>
            <a:r>
              <a:rPr lang="es-ES" sz="1800" dirty="0"/>
              <a:t>Telecomunicaciones y </a:t>
            </a:r>
            <a:r>
              <a:rPr lang="es-ES" sz="1800" dirty="0" err="1"/>
              <a:t>switcheo</a:t>
            </a:r>
            <a:r>
              <a:rPr lang="es-ES" sz="1800" dirty="0"/>
              <a:t> de mensajes		</a:t>
            </a:r>
            <a:r>
              <a:rPr lang="es-AR" sz="1800" dirty="0"/>
              <a:t> </a:t>
            </a:r>
            <a:r>
              <a:rPr lang="es-ES" sz="1800" dirty="0"/>
              <a:t>	</a:t>
            </a:r>
            <a:r>
              <a:rPr lang="es-ES" sz="1800" dirty="0" smtClean="0"/>
              <a:t>4</a:t>
            </a:r>
            <a:r>
              <a:rPr lang="es-ES" sz="1800" dirty="0"/>
              <a:t>%</a:t>
            </a:r>
          </a:p>
          <a:p>
            <a:pPr lvl="1"/>
            <a:r>
              <a:rPr lang="es-ES" sz="1800" dirty="0"/>
              <a:t>Electrónica de aviación				</a:t>
            </a:r>
            <a:r>
              <a:rPr lang="es-AR" sz="1800" dirty="0"/>
              <a:t> </a:t>
            </a:r>
            <a:r>
              <a:rPr lang="es-ES" sz="1800" dirty="0"/>
              <a:t>	</a:t>
            </a:r>
            <a:r>
              <a:rPr lang="es-ES" sz="1800" dirty="0" smtClean="0"/>
              <a:t>2</a:t>
            </a:r>
            <a:r>
              <a:rPr lang="es-ES" sz="1800" dirty="0"/>
              <a:t>%</a:t>
            </a:r>
          </a:p>
          <a:p>
            <a:pPr lvl="1"/>
            <a:r>
              <a:rPr lang="es-ES" sz="1800" dirty="0"/>
              <a:t>Control de proceso					             </a:t>
            </a:r>
            <a:r>
              <a:rPr lang="es-ES" sz="1800" dirty="0" smtClean="0"/>
              <a:t>	1</a:t>
            </a:r>
            <a:r>
              <a:rPr lang="es-ES" sz="1800" dirty="0"/>
              <a:t>%</a:t>
            </a:r>
          </a:p>
          <a:p>
            <a:pPr lvl="1"/>
            <a:r>
              <a:rPr lang="es-ES" sz="1800" dirty="0" err="1"/>
              <a:t>Microcódigo</a:t>
            </a:r>
            <a:r>
              <a:rPr lang="es-ES" sz="1800" dirty="0"/>
              <a:t> o firmware				</a:t>
            </a:r>
            <a:r>
              <a:rPr lang="es-AR" sz="1800" dirty="0"/>
              <a:t> </a:t>
            </a:r>
            <a:r>
              <a:rPr lang="es-ES" sz="1800" dirty="0"/>
              <a:t>	</a:t>
            </a:r>
            <a:r>
              <a:rPr lang="es-ES" sz="1800" dirty="0" smtClean="0"/>
              <a:t>1</a:t>
            </a:r>
            <a:r>
              <a:rPr lang="es-ES" sz="1800" dirty="0"/>
              <a:t>%</a:t>
            </a:r>
          </a:p>
          <a:p>
            <a:endParaRPr lang="es-AR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70113" y="5741988"/>
            <a:ext cx="50101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s-AR" sz="1600" b="1">
                <a:latin typeface="Tahoma" pitchFamily="34" charset="0"/>
                <a:cs typeface="Tahoma" pitchFamily="34" charset="0"/>
              </a:rPr>
              <a:t>QSM: Quantitative Software Managemente Inc</a:t>
            </a:r>
            <a:endParaRPr lang="es-ES" sz="1600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08B6-A49C-4842-A933-349F4923119D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44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618127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Modelo de Putnam: b</a:t>
            </a:r>
            <a:r>
              <a:rPr lang="es-ES" dirty="0"/>
              <a:t>ase de datos QSM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762000"/>
            <a:r>
              <a:rPr lang="es-AR" sz="2000" dirty="0"/>
              <a:t>Curvas de tendencia (sobre base completa):</a:t>
            </a:r>
          </a:p>
          <a:p>
            <a:pPr lvl="1" defTabSz="762000"/>
            <a:endParaRPr lang="es-AR" sz="2000" dirty="0"/>
          </a:p>
          <a:p>
            <a:pPr lvl="1" defTabSz="762000"/>
            <a:r>
              <a:rPr lang="es-AR" sz="2000" dirty="0"/>
              <a:t>Tiempo de desarrollo y esfuerzo aumentan con el aumento del tamaño.</a:t>
            </a:r>
          </a:p>
          <a:p>
            <a:pPr lvl="1" defTabSz="762000"/>
            <a:endParaRPr lang="es-AR" sz="2000" dirty="0"/>
          </a:p>
          <a:p>
            <a:pPr lvl="1" defTabSz="762000"/>
            <a:r>
              <a:rPr lang="es-AR" sz="2000" dirty="0"/>
              <a:t>Esfuerzo aumenta en forma mucho más marcada que el tiempo de desarrollo.</a:t>
            </a:r>
          </a:p>
          <a:p>
            <a:pPr lvl="1" defTabSz="762000"/>
            <a:endParaRPr lang="es-AR" sz="2000" dirty="0"/>
          </a:p>
          <a:p>
            <a:pPr lvl="2" defTabSz="762000"/>
            <a:r>
              <a:rPr lang="es-AR" dirty="0">
                <a:cs typeface="Arial" charset="0"/>
              </a:rPr>
              <a:t>Por ejemplo, un sistema de 10000 SLOC requiere un esfuerzo promedio de 20 meses/persona y uno de 100000 SLOC, 1000 meses/persona de esfuerzo. Es decir es 10 veces más grande, pero requiere un esfuerzo 50 veces mayor.</a:t>
            </a:r>
            <a:r>
              <a:rPr lang="es-AR" dirty="0"/>
              <a:t> </a:t>
            </a:r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973D-E3FB-4C33-AA3B-7AFAB6B8B786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45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085398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Modelo de Putnam: b</a:t>
            </a:r>
            <a:r>
              <a:rPr lang="es-ES" dirty="0"/>
              <a:t>ase de datos QSM </a:t>
            </a:r>
            <a:r>
              <a:rPr lang="es-ES" sz="4400" dirty="0"/>
              <a:t>(Cont.)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sz="2800" dirty="0"/>
          </a:p>
          <a:p>
            <a:r>
              <a:rPr lang="es-AR" sz="2800" dirty="0"/>
              <a:t>Productividad (</a:t>
            </a:r>
            <a:r>
              <a:rPr lang="es-AR" sz="2800" dirty="0" err="1"/>
              <a:t>sloc</a:t>
            </a:r>
            <a:r>
              <a:rPr lang="es-AR" sz="2800" dirty="0"/>
              <a:t>/mes/persona) decrece con el aumento del tamaño en forma sustancial.</a:t>
            </a:r>
          </a:p>
          <a:p>
            <a:endParaRPr lang="es-AR" sz="2800" dirty="0"/>
          </a:p>
          <a:p>
            <a:r>
              <a:rPr lang="es-AR" sz="2800" dirty="0"/>
              <a:t>Número de defectos (detectados desde el test de integración hasta la capacidad operacional completa) aumenta rápidamente con el tamaño.</a:t>
            </a:r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AAAA-E930-47A0-84F2-CDBB0A7C7814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46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500382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de Putnam</a:t>
            </a:r>
          </a:p>
        </p:txBody>
      </p:sp>
      <p:sp>
        <p:nvSpPr>
          <p:cNvPr id="4" name="3 Elipse"/>
          <p:cNvSpPr>
            <a:spLocks noChangeArrowheads="1"/>
          </p:cNvSpPr>
          <p:nvPr/>
        </p:nvSpPr>
        <p:spPr bwMode="auto">
          <a:xfrm>
            <a:off x="1885950" y="2095500"/>
            <a:ext cx="1257300" cy="6191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buFont typeface="Wingdings" pitchFamily="2" charset="2"/>
              <a:buNone/>
              <a:defRPr/>
            </a:pPr>
            <a:r>
              <a:rPr lang="es-AR"/>
              <a:t>Tamaño</a:t>
            </a:r>
          </a:p>
        </p:txBody>
      </p:sp>
      <p:sp>
        <p:nvSpPr>
          <p:cNvPr id="5" name="4 Elipse"/>
          <p:cNvSpPr>
            <a:spLocks noChangeArrowheads="1"/>
          </p:cNvSpPr>
          <p:nvPr/>
        </p:nvSpPr>
        <p:spPr bwMode="auto">
          <a:xfrm>
            <a:off x="4572000" y="2214563"/>
            <a:ext cx="1643063" cy="5715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buFont typeface="Wingdings" pitchFamily="2" charset="2"/>
              <a:buNone/>
              <a:defRPr/>
            </a:pPr>
            <a:r>
              <a:rPr lang="es-AR" dirty="0"/>
              <a:t>Esfuerzo</a:t>
            </a:r>
          </a:p>
        </p:txBody>
      </p:sp>
      <p:sp>
        <p:nvSpPr>
          <p:cNvPr id="6" name="5 Elipse"/>
          <p:cNvSpPr>
            <a:spLocks noChangeArrowheads="1"/>
          </p:cNvSpPr>
          <p:nvPr/>
        </p:nvSpPr>
        <p:spPr bwMode="auto">
          <a:xfrm>
            <a:off x="4643438" y="4143375"/>
            <a:ext cx="1428750" cy="5715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buFont typeface="Wingdings" pitchFamily="2" charset="2"/>
              <a:buNone/>
              <a:defRPr/>
            </a:pPr>
            <a:r>
              <a:rPr lang="es-AR"/>
              <a:t>Duración</a:t>
            </a:r>
          </a:p>
        </p:txBody>
      </p:sp>
      <p:sp>
        <p:nvSpPr>
          <p:cNvPr id="7" name="6 Elipse"/>
          <p:cNvSpPr>
            <a:spLocks noChangeArrowheads="1"/>
          </p:cNvSpPr>
          <p:nvPr/>
        </p:nvSpPr>
        <p:spPr bwMode="auto">
          <a:xfrm>
            <a:off x="6858000" y="4143375"/>
            <a:ext cx="1700213" cy="6429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buFont typeface="Wingdings" pitchFamily="2" charset="2"/>
              <a:buNone/>
              <a:defRPr/>
            </a:pPr>
            <a:r>
              <a:rPr lang="es-AR" dirty="0"/>
              <a:t>Costos</a:t>
            </a:r>
          </a:p>
        </p:txBody>
      </p:sp>
      <p:cxnSp>
        <p:nvCxnSpPr>
          <p:cNvPr id="8" name="8 Conector recto de flecha"/>
          <p:cNvCxnSpPr>
            <a:cxnSpLocks noChangeShapeType="1"/>
            <a:stCxn id="4" idx="6"/>
            <a:endCxn id="5" idx="2"/>
          </p:cNvCxnSpPr>
          <p:nvPr/>
        </p:nvCxnSpPr>
        <p:spPr bwMode="auto">
          <a:xfrm>
            <a:off x="3143250" y="2405063"/>
            <a:ext cx="1428750" cy="95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12 Conector recto de flecha"/>
          <p:cNvCxnSpPr>
            <a:cxnSpLocks noChangeShapeType="1"/>
            <a:stCxn id="4" idx="5"/>
            <a:endCxn id="6" idx="0"/>
          </p:cNvCxnSpPr>
          <p:nvPr/>
        </p:nvCxnSpPr>
        <p:spPr bwMode="auto">
          <a:xfrm rot="16200000" flipH="1">
            <a:off x="3398838" y="2184400"/>
            <a:ext cx="1519237" cy="23987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13 CuadroTexto"/>
          <p:cNvSpPr txBox="1">
            <a:spLocks noChangeArrowheads="1"/>
          </p:cNvSpPr>
          <p:nvPr/>
        </p:nvSpPr>
        <p:spPr bwMode="auto">
          <a:xfrm>
            <a:off x="4143375" y="2071688"/>
            <a:ext cx="571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s-AR"/>
              <a:t>(++)</a:t>
            </a:r>
          </a:p>
        </p:txBody>
      </p:sp>
      <p:sp>
        <p:nvSpPr>
          <p:cNvPr id="11" name="14 CuadroTexto"/>
          <p:cNvSpPr txBox="1">
            <a:spLocks noChangeArrowheads="1"/>
          </p:cNvSpPr>
          <p:nvPr/>
        </p:nvSpPr>
        <p:spPr bwMode="auto">
          <a:xfrm>
            <a:off x="3929063" y="2928938"/>
            <a:ext cx="37623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s-AR"/>
              <a:t>(+)</a:t>
            </a:r>
          </a:p>
        </p:txBody>
      </p:sp>
      <p:cxnSp>
        <p:nvCxnSpPr>
          <p:cNvPr id="12" name="16 Conector recto de flecha"/>
          <p:cNvCxnSpPr>
            <a:cxnSpLocks noChangeShapeType="1"/>
            <a:stCxn id="5" idx="6"/>
            <a:endCxn id="7" idx="0"/>
          </p:cNvCxnSpPr>
          <p:nvPr/>
        </p:nvCxnSpPr>
        <p:spPr bwMode="auto">
          <a:xfrm>
            <a:off x="6215063" y="2500313"/>
            <a:ext cx="1493837" cy="1643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17 CuadroTexto"/>
          <p:cNvSpPr txBox="1">
            <a:spLocks noChangeArrowheads="1"/>
          </p:cNvSpPr>
          <p:nvPr/>
        </p:nvSpPr>
        <p:spPr bwMode="auto">
          <a:xfrm>
            <a:off x="7429500" y="3214688"/>
            <a:ext cx="3778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s-AR"/>
              <a:t>(+)</a:t>
            </a:r>
          </a:p>
        </p:txBody>
      </p:sp>
      <p:sp>
        <p:nvSpPr>
          <p:cNvPr id="14" name="20 Elipse"/>
          <p:cNvSpPr>
            <a:spLocks noChangeArrowheads="1"/>
          </p:cNvSpPr>
          <p:nvPr/>
        </p:nvSpPr>
        <p:spPr bwMode="auto">
          <a:xfrm>
            <a:off x="2428875" y="5072063"/>
            <a:ext cx="2124075" cy="5000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buFont typeface="Wingdings" pitchFamily="2" charset="2"/>
              <a:buNone/>
              <a:defRPr/>
            </a:pPr>
            <a:r>
              <a:rPr lang="es-AR"/>
              <a:t>Productividad</a:t>
            </a:r>
          </a:p>
        </p:txBody>
      </p:sp>
      <p:cxnSp>
        <p:nvCxnSpPr>
          <p:cNvPr id="15" name="22 Conector recto de flecha"/>
          <p:cNvCxnSpPr>
            <a:cxnSpLocks noChangeShapeType="1"/>
            <a:stCxn id="4" idx="4"/>
            <a:endCxn id="14" idx="0"/>
          </p:cNvCxnSpPr>
          <p:nvPr/>
        </p:nvCxnSpPr>
        <p:spPr bwMode="auto">
          <a:xfrm rot="16200000" flipH="1">
            <a:off x="1824038" y="3405187"/>
            <a:ext cx="2357438" cy="9763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25 CuadroTexto"/>
          <p:cNvSpPr txBox="1">
            <a:spLocks noChangeArrowheads="1"/>
          </p:cNvSpPr>
          <p:nvPr/>
        </p:nvSpPr>
        <p:spPr bwMode="auto">
          <a:xfrm>
            <a:off x="3000375" y="3643313"/>
            <a:ext cx="3905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s-AR"/>
              <a:t>(--)</a:t>
            </a:r>
          </a:p>
        </p:txBody>
      </p:sp>
      <p:sp>
        <p:nvSpPr>
          <p:cNvPr id="17" name="29 Elipse"/>
          <p:cNvSpPr>
            <a:spLocks noChangeArrowheads="1"/>
          </p:cNvSpPr>
          <p:nvPr/>
        </p:nvSpPr>
        <p:spPr bwMode="auto">
          <a:xfrm>
            <a:off x="785813" y="3933825"/>
            <a:ext cx="1643062" cy="6381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buFont typeface="Wingdings" pitchFamily="2" charset="2"/>
              <a:buNone/>
              <a:defRPr/>
            </a:pPr>
            <a:r>
              <a:rPr lang="es-AR"/>
              <a:t>Defectos</a:t>
            </a:r>
          </a:p>
        </p:txBody>
      </p:sp>
      <p:cxnSp>
        <p:nvCxnSpPr>
          <p:cNvPr id="18" name="31 Conector recto de flecha"/>
          <p:cNvCxnSpPr>
            <a:cxnSpLocks noChangeShapeType="1"/>
            <a:stCxn id="4" idx="3"/>
          </p:cNvCxnSpPr>
          <p:nvPr/>
        </p:nvCxnSpPr>
        <p:spPr bwMode="auto">
          <a:xfrm rot="5400000">
            <a:off x="1156494" y="3048794"/>
            <a:ext cx="1338262" cy="488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32 CuadroTexto"/>
          <p:cNvSpPr txBox="1">
            <a:spLocks noChangeArrowheads="1"/>
          </p:cNvSpPr>
          <p:nvPr/>
        </p:nvSpPr>
        <p:spPr bwMode="auto">
          <a:xfrm>
            <a:off x="1828800" y="3295650"/>
            <a:ext cx="3762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s-AR"/>
              <a:t>(+)</a:t>
            </a:r>
          </a:p>
        </p:txBody>
      </p:sp>
      <p:cxnSp>
        <p:nvCxnSpPr>
          <p:cNvPr id="20" name="45 Conector recto de flecha"/>
          <p:cNvCxnSpPr>
            <a:cxnSpLocks noChangeShapeType="1"/>
            <a:stCxn id="6" idx="7"/>
            <a:endCxn id="5" idx="4"/>
          </p:cNvCxnSpPr>
          <p:nvPr/>
        </p:nvCxnSpPr>
        <p:spPr bwMode="auto">
          <a:xfrm rot="16200000" flipV="1">
            <a:off x="4907757" y="3272631"/>
            <a:ext cx="1441450" cy="4683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25 CuadroTexto"/>
          <p:cNvSpPr txBox="1">
            <a:spLocks noChangeArrowheads="1"/>
          </p:cNvSpPr>
          <p:nvPr/>
        </p:nvSpPr>
        <p:spPr bwMode="auto">
          <a:xfrm>
            <a:off x="5715000" y="3357563"/>
            <a:ext cx="3381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s-AR"/>
              <a:t>(-)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0E42-77F4-46DC-A079-77D59FEF5C8E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47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11866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Base de QSM: Conclusiones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defTabSz="762000">
              <a:lnSpc>
                <a:spcPct val="90000"/>
              </a:lnSpc>
            </a:pPr>
            <a:endParaRPr lang="es-ES" sz="2800" dirty="0"/>
          </a:p>
          <a:p>
            <a:pPr defTabSz="762000">
              <a:lnSpc>
                <a:spcPct val="90000"/>
              </a:lnSpc>
            </a:pPr>
            <a:r>
              <a:rPr lang="es-ES" sz="2800" dirty="0"/>
              <a:t>Identifican la relación entre tamaño y tiempo desarrollo, esfuerzo, dotación, productividad y # de defectos.</a:t>
            </a:r>
          </a:p>
          <a:p>
            <a:pPr defTabSz="762000">
              <a:lnSpc>
                <a:spcPct val="90000"/>
              </a:lnSpc>
            </a:pPr>
            <a:endParaRPr lang="es-ES" sz="2800" dirty="0"/>
          </a:p>
          <a:p>
            <a:pPr defTabSz="762000">
              <a:lnSpc>
                <a:spcPct val="90000"/>
              </a:lnSpc>
            </a:pPr>
            <a:endParaRPr lang="es-ES" sz="2800" dirty="0"/>
          </a:p>
          <a:p>
            <a:pPr defTabSz="762000">
              <a:lnSpc>
                <a:spcPct val="90000"/>
              </a:lnSpc>
            </a:pPr>
            <a:r>
              <a:rPr lang="es-ES" sz="2800" dirty="0"/>
              <a:t>Definen relaciones más precisas estratificando la base por tipo de aplicación.</a:t>
            </a:r>
          </a:p>
          <a:p>
            <a:pPr defTabSz="762000">
              <a:lnSpc>
                <a:spcPct val="90000"/>
              </a:lnSpc>
            </a:pPr>
            <a:endParaRPr lang="es-ES" sz="2800" dirty="0"/>
          </a:p>
          <a:p>
            <a:pPr defTabSz="762000">
              <a:lnSpc>
                <a:spcPct val="90000"/>
              </a:lnSpc>
            </a:pPr>
            <a:endParaRPr lang="es-ES" sz="2800" dirty="0"/>
          </a:p>
          <a:p>
            <a:pPr defTabSz="762000">
              <a:lnSpc>
                <a:spcPct val="90000"/>
              </a:lnSpc>
            </a:pPr>
            <a:r>
              <a:rPr lang="es-ES" sz="2800" dirty="0"/>
              <a:t>Si el usuario puede reducir el tamaño del sistema propuesto, se podrá reducir el tiempo de desarrollo, el esfuerzo y el número de defectos y mejorar la productividad del programador</a:t>
            </a:r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0EF0-0BE5-459A-A31E-5ECD29C7BA2C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48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727598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Alcance de las estimaciones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933680"/>
          </a:xfrm>
        </p:spPr>
        <p:txBody>
          <a:bodyPr>
            <a:normAutofit lnSpcReduction="10000"/>
          </a:bodyPr>
          <a:lstStyle/>
          <a:p>
            <a:r>
              <a:rPr lang="es-AR" sz="2000" dirty="0"/>
              <a:t>El enfoque de QSM divide a los proyectos de desarrollo en tres fases básicas:</a:t>
            </a:r>
          </a:p>
          <a:p>
            <a:pPr lvl="1"/>
            <a:r>
              <a:rPr lang="es-AR" sz="2000" dirty="0"/>
              <a:t>Estudio de Factibilidad</a:t>
            </a:r>
          </a:p>
          <a:p>
            <a:pPr lvl="1"/>
            <a:r>
              <a:rPr lang="es-AR" sz="2000" dirty="0"/>
              <a:t>Diseño Funcional</a:t>
            </a:r>
          </a:p>
          <a:p>
            <a:pPr lvl="1"/>
            <a:r>
              <a:rPr lang="es-AR" sz="2000" dirty="0"/>
              <a:t>Construcción Principal</a:t>
            </a:r>
          </a:p>
          <a:p>
            <a:endParaRPr lang="es-AR" sz="2000" dirty="0"/>
          </a:p>
          <a:p>
            <a:r>
              <a:rPr lang="es-AR" sz="1600" dirty="0"/>
              <a:t>La construcción principal comienza al inicio del diseño lógico detallado o diseño de bajo nivel y finaliza cuando el sistema alcanza la total operación. Luego que el producto es liberado siguen las fases de mantenimiento y operación.  </a:t>
            </a:r>
          </a:p>
          <a:p>
            <a:endParaRPr lang="es-AR" dirty="0"/>
          </a:p>
        </p:txBody>
      </p:sp>
      <p:grpSp>
        <p:nvGrpSpPr>
          <p:cNvPr id="4" name="25 Grupo"/>
          <p:cNvGrpSpPr>
            <a:grpSpLocks/>
          </p:cNvGrpSpPr>
          <p:nvPr/>
        </p:nvGrpSpPr>
        <p:grpSpPr bwMode="auto">
          <a:xfrm>
            <a:off x="1500188" y="4714875"/>
            <a:ext cx="6500812" cy="1719263"/>
            <a:chOff x="857224" y="4129106"/>
            <a:chExt cx="7680325" cy="2519362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857224" y="5568968"/>
              <a:ext cx="7488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857224" y="5713431"/>
              <a:ext cx="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152624" y="5713431"/>
              <a:ext cx="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233711" y="5713431"/>
              <a:ext cx="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8345461" y="5713431"/>
              <a:ext cx="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857224" y="4992706"/>
              <a:ext cx="1295400" cy="5762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AR" sz="1000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2152624" y="4776806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152624" y="4776806"/>
              <a:ext cx="10810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233711" y="4776806"/>
              <a:ext cx="1008063" cy="792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3233711" y="4705368"/>
              <a:ext cx="431800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3665511" y="4129106"/>
              <a:ext cx="129540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960911" y="4129106"/>
              <a:ext cx="2808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7769199" y="4129106"/>
              <a:ext cx="576262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8345461" y="4345006"/>
              <a:ext cx="0" cy="1223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857224" y="6000768"/>
              <a:ext cx="7488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057249" y="5021281"/>
              <a:ext cx="9509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s-ES_tradnl" sz="1000"/>
                <a:t>Estudio de </a:t>
              </a:r>
            </a:p>
            <a:p>
              <a:pPr>
                <a:buFont typeface="Wingdings" pitchFamily="2" charset="2"/>
                <a:buNone/>
              </a:pPr>
              <a:r>
                <a:rPr lang="es-ES_tradnl" sz="1000"/>
                <a:t>Factibilidad</a:t>
              </a:r>
              <a:endParaRPr lang="es-ES" sz="1000"/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2287561" y="5021281"/>
              <a:ext cx="84137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s-ES_tradnl" sz="1000"/>
                <a:t>Diseño</a:t>
              </a:r>
            </a:p>
            <a:p>
              <a:pPr>
                <a:buFont typeface="Wingdings" pitchFamily="2" charset="2"/>
                <a:buNone/>
              </a:pPr>
              <a:r>
                <a:rPr lang="es-ES_tradnl" sz="1000"/>
                <a:t>Funcional</a:t>
              </a:r>
              <a:endParaRPr lang="es-ES" sz="1000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5602261" y="4776806"/>
              <a:ext cx="1155700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s-ES_tradnl" sz="1000"/>
                <a:t>Construcción /</a:t>
              </a:r>
            </a:p>
            <a:p>
              <a:pPr>
                <a:buFont typeface="Wingdings" pitchFamily="2" charset="2"/>
                <a:buNone/>
              </a:pPr>
              <a:r>
                <a:rPr lang="es-ES_tradnl" sz="1000"/>
                <a:t>Desarrollo</a:t>
              </a:r>
              <a:endParaRPr lang="es-ES" sz="1000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108299" y="6364306"/>
              <a:ext cx="268287" cy="28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s-ES_tradnl" sz="1000"/>
                <a:t>0</a:t>
              </a:r>
              <a:endParaRPr lang="es-ES" sz="1000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8175599" y="6364306"/>
              <a:ext cx="361950" cy="28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s-ES_tradnl" sz="1000"/>
                <a:t>Td</a:t>
              </a:r>
              <a:endParaRPr lang="es-ES" sz="1000"/>
            </a:p>
          </p:txBody>
        </p:sp>
      </p:grp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AC7D-9AA8-4D12-B76C-E84EBEC7D413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26" name="2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49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6737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s-ES_tradnl" sz="4400" dirty="0">
                <a:latin typeface="Tahoma" pitchFamily="34" charset="0"/>
                <a:cs typeface="Tahoma" pitchFamily="34" charset="0"/>
              </a:rPr>
              <a:t>Estimación de Esfuerzo y </a:t>
            </a:r>
            <a:r>
              <a:rPr kumimoji="1" lang="es-ES_tradnl" sz="4400" dirty="0" smtClean="0">
                <a:latin typeface="Tahoma" pitchFamily="34" charset="0"/>
                <a:cs typeface="Tahoma" pitchFamily="34" charset="0"/>
              </a:rPr>
              <a:t>Costos</a:t>
            </a:r>
            <a:endParaRPr lang="es-AR" sz="4000" dirty="0"/>
          </a:p>
        </p:txBody>
      </p:sp>
      <p:pic>
        <p:nvPicPr>
          <p:cNvPr id="4" name="Picture 2" descr="3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7414592" cy="43938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61F6-D322-4AF1-8C95-B1AA7448D3E8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5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802723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Putnam: </a:t>
            </a:r>
            <a:r>
              <a:rPr lang="es-ES" dirty="0"/>
              <a:t>Ecuación del software</a:t>
            </a:r>
            <a:endParaRPr lang="es-AR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567113"/>
            <a:ext cx="8153400" cy="2598737"/>
          </a:xfrm>
        </p:spPr>
        <p:txBody>
          <a:bodyPr lIns="90488" tIns="44450" rIns="90488" bIns="44450"/>
          <a:lstStyle/>
          <a:p>
            <a:pPr defTabSz="762000">
              <a:lnSpc>
                <a:spcPct val="90000"/>
              </a:lnSpc>
              <a:spcBef>
                <a:spcPct val="0"/>
              </a:spcBef>
            </a:pPr>
            <a:r>
              <a:rPr lang="es-ES" sz="2000" dirty="0" smtClean="0">
                <a:solidFill>
                  <a:schemeClr val="tx2"/>
                </a:solidFill>
              </a:rPr>
              <a:t>La constante de productividad se obtiene resolviendo la ecuación para proyectos completos donde los valores de los otros términos son conocidos:</a:t>
            </a:r>
          </a:p>
          <a:p>
            <a:pPr algn="ctr" defTabSz="762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s-ES" sz="2000" dirty="0" smtClean="0">
              <a:solidFill>
                <a:schemeClr val="tx2"/>
              </a:solidFill>
            </a:endParaRPr>
          </a:p>
          <a:p>
            <a:pPr algn="ctr" defTabSz="762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s-ES" sz="2000" dirty="0" smtClean="0">
                <a:solidFill>
                  <a:schemeClr val="tx2"/>
                </a:solidFill>
              </a:rPr>
              <a:t>Productividad = Producto / (Esfuerzo * tiempo)</a:t>
            </a:r>
          </a:p>
          <a:p>
            <a:pPr defTabSz="762000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endParaRPr lang="es-ES" sz="2000" dirty="0" smtClean="0">
              <a:solidFill>
                <a:schemeClr val="tx2"/>
              </a:solidFill>
            </a:endParaRPr>
          </a:p>
          <a:p>
            <a:pPr defTabSz="762000">
              <a:lnSpc>
                <a:spcPct val="90000"/>
              </a:lnSpc>
              <a:spcBef>
                <a:spcPct val="30000"/>
              </a:spcBef>
            </a:pPr>
            <a:r>
              <a:rPr lang="es-ES" sz="2000" dirty="0" smtClean="0">
                <a:solidFill>
                  <a:schemeClr val="tx2"/>
                </a:solidFill>
              </a:rPr>
              <a:t>En el contexto del software se define el término como parámetro de productividad del proceso.</a:t>
            </a:r>
          </a:p>
          <a:p>
            <a:pPr defTabSz="762000">
              <a:lnSpc>
                <a:spcPct val="90000"/>
              </a:lnSpc>
              <a:buFont typeface="Wingdings" pitchFamily="2" charset="2"/>
              <a:buNone/>
            </a:pPr>
            <a:endParaRPr lang="es-ES" sz="2000" dirty="0" smtClean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1984375"/>
            <a:ext cx="3308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"/>
              </a:spcBef>
              <a:buClr>
                <a:srgbClr val="FD5825"/>
              </a:buClr>
              <a:buFont typeface="Wingdings" pitchFamily="2" charset="2"/>
              <a:buNone/>
            </a:pPr>
            <a:r>
              <a:rPr kumimoji="1" lang="es-ES" sz="2000" dirty="0">
                <a:latin typeface="Tahoma" pitchFamily="34" charset="0"/>
                <a:cs typeface="Tahoma" pitchFamily="34" charset="0"/>
              </a:rPr>
              <a:t>Producto=Esfuerzo*Tiempo</a:t>
            </a:r>
            <a:endParaRPr kumimoji="1" lang="es-AR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11663" y="1990725"/>
            <a:ext cx="4583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"/>
              </a:spcBef>
              <a:buClr>
                <a:srgbClr val="FD5825"/>
              </a:buClr>
              <a:buFont typeface="Wingdings" pitchFamily="2" charset="2"/>
              <a:buNone/>
            </a:pPr>
            <a:r>
              <a:rPr kumimoji="1" lang="es-ES" sz="2000">
                <a:latin typeface="Tahoma" pitchFamily="34" charset="0"/>
                <a:cs typeface="Tahoma" pitchFamily="34" charset="0"/>
              </a:rPr>
              <a:t>Producto=Constante*Esfuerzo*Tiempo</a:t>
            </a:r>
            <a:endParaRPr kumimoji="1" lang="es-AR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95936" y="1876425"/>
            <a:ext cx="354013" cy="56991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47664" y="2624136"/>
            <a:ext cx="63182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kumimoji="1" lang="es-ES" sz="2000" b="1" dirty="0">
                <a:latin typeface="Tahoma" pitchFamily="34" charset="0"/>
                <a:cs typeface="Tahoma" pitchFamily="34" charset="0"/>
              </a:rPr>
              <a:t>La ecuación, en su forma conceptual:</a:t>
            </a:r>
          </a:p>
          <a:p>
            <a:pPr algn="ctr">
              <a:buFont typeface="Wingdings" pitchFamily="2" charset="2"/>
              <a:buNone/>
            </a:pPr>
            <a:r>
              <a:rPr kumimoji="1" lang="es-ES" sz="2000" dirty="0">
                <a:latin typeface="Tahoma" pitchFamily="34" charset="0"/>
                <a:cs typeface="Tahoma" pitchFamily="34" charset="0"/>
              </a:rPr>
              <a:t>Producto=Productividad*Esfuerzo*Tiempo</a:t>
            </a:r>
            <a:endParaRPr kumimoji="1" lang="es-AR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B08D-8484-4950-95CA-17E437D936BC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50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54711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 animBg="1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Ecuación del software</a:t>
            </a:r>
            <a:endParaRPr lang="es-A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213768"/>
            <a:ext cx="7358063" cy="351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615-07D7-4C5F-BE64-AB22E702EBE1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51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753386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La ecuación computacional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defTabSz="762000">
              <a:lnSpc>
                <a:spcPct val="90000"/>
              </a:lnSpc>
            </a:pPr>
            <a:r>
              <a:rPr lang="es-AR" sz="2800" dirty="0"/>
              <a:t>Las curvas de tendencia analizadas establecieron que la relación entre los términos no es lineal. La ecuación real (no conceptual, indicativa de las relaciones generales) es: </a:t>
            </a:r>
          </a:p>
          <a:p>
            <a:pPr algn="ctr" defTabSz="762000">
              <a:lnSpc>
                <a:spcPct val="90000"/>
              </a:lnSpc>
              <a:buFont typeface="Wingdings" pitchFamily="2" charset="2"/>
              <a:buNone/>
            </a:pPr>
            <a:endParaRPr lang="es-AR" sz="2800" dirty="0"/>
          </a:p>
          <a:p>
            <a:pPr algn="ctr" defTabSz="762000">
              <a:lnSpc>
                <a:spcPct val="90000"/>
              </a:lnSpc>
              <a:buFont typeface="Wingdings" pitchFamily="2" charset="2"/>
              <a:buNone/>
            </a:pPr>
            <a:r>
              <a:rPr lang="es-AR" sz="3600" b="1" dirty="0">
                <a:solidFill>
                  <a:schemeClr val="accent1">
                    <a:lumMod val="75000"/>
                  </a:schemeClr>
                </a:solidFill>
              </a:rPr>
              <a:t>Producto = Parámetro de Productividad * (Esfuerzo/B)</a:t>
            </a:r>
            <a:r>
              <a:rPr lang="es-AR" sz="3600" b="1" baseline="30000" dirty="0">
                <a:solidFill>
                  <a:schemeClr val="accent1">
                    <a:lumMod val="75000"/>
                  </a:schemeClr>
                </a:solidFill>
              </a:rPr>
              <a:t>(1/3) </a:t>
            </a:r>
            <a:r>
              <a:rPr lang="es-AR" sz="3600" b="1" dirty="0">
                <a:solidFill>
                  <a:schemeClr val="accent1">
                    <a:lumMod val="75000"/>
                  </a:schemeClr>
                </a:solidFill>
              </a:rPr>
              <a:t>*Tiempo</a:t>
            </a:r>
            <a:r>
              <a:rPr lang="es-AR" sz="3600" b="1" baseline="30000" dirty="0">
                <a:solidFill>
                  <a:schemeClr val="accent1">
                    <a:lumMod val="75000"/>
                  </a:schemeClr>
                </a:solidFill>
              </a:rPr>
              <a:t>(4/3)</a:t>
            </a:r>
          </a:p>
          <a:p>
            <a:pPr algn="ctr" defTabSz="762000">
              <a:lnSpc>
                <a:spcPct val="90000"/>
              </a:lnSpc>
              <a:buFont typeface="Wingdings" pitchFamily="2" charset="2"/>
              <a:buNone/>
            </a:pPr>
            <a:endParaRPr lang="es-AR" dirty="0"/>
          </a:p>
          <a:p>
            <a:pPr defTabSz="762000">
              <a:lnSpc>
                <a:spcPct val="90000"/>
              </a:lnSpc>
            </a:pPr>
            <a:r>
              <a:rPr lang="es-AR" sz="2800" dirty="0">
                <a:solidFill>
                  <a:schemeClr val="accent1">
                    <a:lumMod val="75000"/>
                  </a:schemeClr>
                </a:solidFill>
              </a:rPr>
              <a:t>Esfuerzo</a:t>
            </a:r>
            <a:r>
              <a:rPr lang="es-AR" sz="2800" dirty="0"/>
              <a:t>: incluye el trabajo de todos los roles necesarios para la construcción (diseño, codificación, inspección, </a:t>
            </a:r>
            <a:r>
              <a:rPr lang="es-AR" sz="2800" dirty="0" err="1"/>
              <a:t>testing</a:t>
            </a:r>
            <a:r>
              <a:rPr lang="es-AR" sz="2800" dirty="0"/>
              <a:t>, documentación, supervisión, tareas de soporte como SQA y SCM).</a:t>
            </a:r>
          </a:p>
          <a:p>
            <a:pPr defTabSz="762000">
              <a:lnSpc>
                <a:spcPct val="90000"/>
              </a:lnSpc>
            </a:pPr>
            <a:endParaRPr lang="es-AR" sz="2800" dirty="0"/>
          </a:p>
          <a:p>
            <a:pPr defTabSz="762000">
              <a:lnSpc>
                <a:spcPct val="90000"/>
              </a:lnSpc>
            </a:pPr>
            <a:r>
              <a:rPr lang="es-AR" sz="2800" dirty="0"/>
              <a:t> B: factor de habilidades especiales (crece lentamente con el tamaño en el rango de 18000 a 100000 SLOC, por la necesidad de habilidades especiales relacionadas al tamaño).</a:t>
            </a:r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36E1-CB12-42D5-AE96-25DD992D1F27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52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739371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ecuación computacional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cs typeface="Arial" charset="0"/>
              </a:rPr>
              <a:t>La ecuación no está basada teóricamente. Originariamente se obtuvo de datos productivos de una docena de grandes proyectos de software registrados por el </a:t>
            </a:r>
            <a:r>
              <a:rPr lang="es-AR" dirty="0" err="1">
                <a:cs typeface="Arial" charset="0"/>
              </a:rPr>
              <a:t>Army</a:t>
            </a:r>
            <a:r>
              <a:rPr lang="es-AR" dirty="0">
                <a:cs typeface="Arial" charset="0"/>
              </a:rPr>
              <a:t> </a:t>
            </a:r>
            <a:r>
              <a:rPr lang="es-AR" dirty="0" err="1">
                <a:cs typeface="Arial" charset="0"/>
              </a:rPr>
              <a:t>Computer</a:t>
            </a:r>
            <a:r>
              <a:rPr lang="es-AR" dirty="0">
                <a:cs typeface="Arial" charset="0"/>
              </a:rPr>
              <a:t> </a:t>
            </a:r>
            <a:r>
              <a:rPr lang="es-AR" dirty="0" err="1">
                <a:cs typeface="Arial" charset="0"/>
              </a:rPr>
              <a:t>Systems</a:t>
            </a:r>
            <a:r>
              <a:rPr lang="es-AR" dirty="0">
                <a:cs typeface="Arial" charset="0"/>
              </a:rPr>
              <a:t> </a:t>
            </a:r>
            <a:r>
              <a:rPr lang="es-AR" dirty="0" err="1">
                <a:cs typeface="Arial" charset="0"/>
              </a:rPr>
              <a:t>Command</a:t>
            </a:r>
            <a:r>
              <a:rPr lang="es-AR" dirty="0">
                <a:cs typeface="Arial" charset="0"/>
              </a:rPr>
              <a:t> a mediados de los ‘70. La relación de potencia entre Tiempo</a:t>
            </a:r>
            <a:r>
              <a:rPr lang="es-AR" baseline="30000" dirty="0">
                <a:cs typeface="Arial" charset="0"/>
              </a:rPr>
              <a:t>(4/3) </a:t>
            </a:r>
            <a:r>
              <a:rPr lang="es-AR" dirty="0">
                <a:cs typeface="Arial" charset="0"/>
              </a:rPr>
              <a:t>y Esfuerzo</a:t>
            </a:r>
            <a:r>
              <a:rPr lang="es-AR" baseline="30000" dirty="0">
                <a:cs typeface="Arial" charset="0"/>
              </a:rPr>
              <a:t> (1/3)</a:t>
            </a:r>
            <a:r>
              <a:rPr lang="es-AR" dirty="0">
                <a:cs typeface="Arial" charset="0"/>
              </a:rPr>
              <a:t>  se halló cercana a cuatro y fue redondeada en este valor.</a:t>
            </a:r>
            <a:r>
              <a:rPr lang="es-AR" dirty="0"/>
              <a:t> </a:t>
            </a:r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11CC-432E-43A3-BFEC-037901582C68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53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972371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Correspondencia tiempo-esfuerzo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762000"/>
            <a:r>
              <a:rPr lang="es-ES" sz="2000" dirty="0"/>
              <a:t>Para un sistema, en un momento particular, el tamaño, el parámetro de productividad del proceso y el factor de habilidades especiales B son fijos. La ecuación puede reducirse:</a:t>
            </a:r>
          </a:p>
          <a:p>
            <a:pPr defTabSz="762000"/>
            <a:endParaRPr lang="es-ES" sz="2000" dirty="0"/>
          </a:p>
          <a:p>
            <a:pPr algn="ctr" defTabSz="762000">
              <a:buFont typeface="Wingdings" pitchFamily="2" charset="2"/>
              <a:buNone/>
            </a:pPr>
            <a:r>
              <a:rPr lang="es-ES" sz="2000" dirty="0"/>
              <a:t>Esfuerzo = Constante / Tiempo</a:t>
            </a:r>
            <a:r>
              <a:rPr lang="es-ES" sz="2000" baseline="30000" dirty="0"/>
              <a:t>4</a:t>
            </a:r>
          </a:p>
          <a:p>
            <a:pPr algn="ctr" defTabSz="762000">
              <a:buFont typeface="Wingdings" pitchFamily="2" charset="2"/>
              <a:buNone/>
            </a:pPr>
            <a:endParaRPr lang="es-ES" sz="2000" dirty="0"/>
          </a:p>
          <a:p>
            <a:pPr algn="ctr" defTabSz="762000">
              <a:buFont typeface="Wingdings" pitchFamily="2" charset="2"/>
              <a:buNone/>
            </a:pPr>
            <a:r>
              <a:rPr lang="es-ES" sz="2000" dirty="0" smtClean="0"/>
              <a:t>Ley </a:t>
            </a:r>
            <a:r>
              <a:rPr lang="es-ES" sz="2000" dirty="0"/>
              <a:t>de correspondencia entre tiempo y esfuerzo</a:t>
            </a:r>
          </a:p>
          <a:p>
            <a:pPr algn="ctr" defTabSz="762000">
              <a:buFont typeface="Wingdings" pitchFamily="2" charset="2"/>
              <a:buNone/>
            </a:pPr>
            <a:endParaRPr lang="es-ES" sz="2000" dirty="0"/>
          </a:p>
          <a:p>
            <a:pPr defTabSz="762000"/>
            <a:r>
              <a:rPr lang="es-ES" sz="2000" dirty="0"/>
              <a:t>Pequeños cambios en el tiempo de desarrollo, resultan en grandes cambios en el esfuerzo (por la potencia cuarta).</a:t>
            </a:r>
          </a:p>
          <a:p>
            <a:pPr lvl="1" defTabSz="762000"/>
            <a:r>
              <a:rPr lang="es-ES" sz="2000" dirty="0">
                <a:cs typeface="Arial" charset="0"/>
              </a:rPr>
              <a:t>Por ejemplo, extendiendo el tiempo de desarrollo de 18 a 19 meses (aumento del 5.5%), reduce el esfuerzo en un 19.5%.</a:t>
            </a:r>
            <a:r>
              <a:rPr lang="es-ES" sz="2000" dirty="0"/>
              <a:t> </a:t>
            </a:r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E9BB-4F6A-4776-B097-C208CFF18115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54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664295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Productividad en SLIM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s-ES_tradnl" sz="2000" dirty="0">
                <a:cs typeface="Arial" charset="0"/>
              </a:rPr>
              <a:t>Tiene en cuenta:</a:t>
            </a:r>
          </a:p>
          <a:p>
            <a:pPr lvl="1">
              <a:lnSpc>
                <a:spcPct val="80000"/>
              </a:lnSpc>
            </a:pPr>
            <a:r>
              <a:rPr lang="es-AR" sz="2000" dirty="0">
                <a:cs typeface="Arial" charset="0"/>
              </a:rPr>
              <a:t>el estado de las prácticas de administración en uso en el proyecto.</a:t>
            </a:r>
          </a:p>
          <a:p>
            <a:pPr lvl="1">
              <a:lnSpc>
                <a:spcPct val="80000"/>
              </a:lnSpc>
            </a:pPr>
            <a:endParaRPr lang="es-ES_tradnl" sz="2000" dirty="0">
              <a:cs typeface="Arial" charset="0"/>
            </a:endParaRPr>
          </a:p>
          <a:p>
            <a:pPr lvl="1">
              <a:lnSpc>
                <a:spcPct val="80000"/>
              </a:lnSpc>
            </a:pPr>
            <a:r>
              <a:rPr lang="es-AR" sz="2000" dirty="0">
                <a:cs typeface="Arial" charset="0"/>
              </a:rPr>
              <a:t>la extensión del uso de buenos métodos de requerimientos, diseño, codificación, inspección y </a:t>
            </a:r>
            <a:r>
              <a:rPr lang="es-AR" sz="2000" dirty="0" err="1">
                <a:cs typeface="Arial" charset="0"/>
              </a:rPr>
              <a:t>testing</a:t>
            </a:r>
            <a:r>
              <a:rPr lang="es-AR" sz="2000" dirty="0">
                <a:cs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endParaRPr lang="es-ES_tradnl" sz="2000" dirty="0">
              <a:cs typeface="Arial" charset="0"/>
            </a:endParaRPr>
          </a:p>
          <a:p>
            <a:pPr lvl="1">
              <a:lnSpc>
                <a:spcPct val="80000"/>
              </a:lnSpc>
            </a:pPr>
            <a:r>
              <a:rPr lang="es-AR" sz="2000" dirty="0">
                <a:cs typeface="Arial" charset="0"/>
              </a:rPr>
              <a:t>el nivel del lenguaje de programación usado.</a:t>
            </a:r>
          </a:p>
          <a:p>
            <a:pPr lvl="1">
              <a:lnSpc>
                <a:spcPct val="80000"/>
              </a:lnSpc>
            </a:pPr>
            <a:endParaRPr lang="es-ES_tradnl" sz="2000" dirty="0">
              <a:cs typeface="Arial" charset="0"/>
            </a:endParaRPr>
          </a:p>
          <a:p>
            <a:pPr lvl="1">
              <a:lnSpc>
                <a:spcPct val="80000"/>
              </a:lnSpc>
            </a:pPr>
            <a:r>
              <a:rPr lang="es-AR" sz="2000" dirty="0">
                <a:cs typeface="Arial" charset="0"/>
              </a:rPr>
              <a:t>el estado de la tecnología, esto es herramientas de software, equipamiento, capacidades de máquina utilizado (el ambiente del software).</a:t>
            </a:r>
          </a:p>
          <a:p>
            <a:pPr lvl="1">
              <a:lnSpc>
                <a:spcPct val="80000"/>
              </a:lnSpc>
            </a:pPr>
            <a:endParaRPr lang="es-ES_tradnl" sz="2000" dirty="0">
              <a:cs typeface="Arial" charset="0"/>
            </a:endParaRPr>
          </a:p>
          <a:p>
            <a:pPr lvl="1">
              <a:lnSpc>
                <a:spcPct val="80000"/>
              </a:lnSpc>
            </a:pPr>
            <a:r>
              <a:rPr lang="es-AR" sz="2000" dirty="0">
                <a:cs typeface="Arial" charset="0"/>
              </a:rPr>
              <a:t>las habilidades y experiencia de los integrantes del equipo.</a:t>
            </a:r>
          </a:p>
          <a:p>
            <a:pPr lvl="1">
              <a:lnSpc>
                <a:spcPct val="80000"/>
              </a:lnSpc>
            </a:pPr>
            <a:endParaRPr lang="es-AR" sz="2000" dirty="0">
              <a:cs typeface="Arial" charset="0"/>
            </a:endParaRPr>
          </a:p>
          <a:p>
            <a:pPr lvl="1">
              <a:lnSpc>
                <a:spcPct val="80000"/>
              </a:lnSpc>
            </a:pPr>
            <a:r>
              <a:rPr lang="es-AR" sz="2000" dirty="0">
                <a:cs typeface="Arial" charset="0"/>
              </a:rPr>
              <a:t>la complejidad del tipo de aplicación</a:t>
            </a:r>
            <a:r>
              <a:rPr lang="es-AR" sz="2000" dirty="0" smtClean="0">
                <a:cs typeface="Arial" charset="0"/>
              </a:rPr>
              <a:t>.</a:t>
            </a:r>
            <a:endParaRPr lang="es-AR" sz="2000" dirty="0">
              <a:cs typeface="Arial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C438-BB5B-4308-B30F-135A0018DBEA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55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538914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Parámetro</a:t>
            </a:r>
            <a:r>
              <a:rPr lang="en-US" dirty="0"/>
              <a:t> de </a:t>
            </a:r>
            <a:r>
              <a:rPr lang="es-ES" dirty="0"/>
              <a:t>productividad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defTabSz="762000">
              <a:lnSpc>
                <a:spcPct val="90000"/>
              </a:lnSpc>
            </a:pPr>
            <a:r>
              <a:rPr lang="es-AR" sz="2800" dirty="0"/>
              <a:t>El parámetro de productividad del proceso se obtiene calibrando sistemas terminados:</a:t>
            </a:r>
          </a:p>
          <a:p>
            <a:pPr algn="ctr" defTabSz="762000">
              <a:lnSpc>
                <a:spcPct val="90000"/>
              </a:lnSpc>
              <a:buFont typeface="Wingdings" pitchFamily="2" charset="2"/>
              <a:buNone/>
            </a:pPr>
            <a:endParaRPr lang="es-AR" sz="2800" dirty="0"/>
          </a:p>
          <a:p>
            <a:pPr algn="ctr" defTabSz="762000">
              <a:lnSpc>
                <a:spcPct val="90000"/>
              </a:lnSpc>
              <a:buFont typeface="Wingdings" pitchFamily="2" charset="2"/>
              <a:buNone/>
            </a:pPr>
            <a:r>
              <a:rPr lang="es-AR" sz="2800" dirty="0"/>
              <a:t>Parámetro de productividad = </a:t>
            </a:r>
          </a:p>
          <a:p>
            <a:pPr algn="ctr" defTabSz="762000">
              <a:lnSpc>
                <a:spcPct val="90000"/>
              </a:lnSpc>
              <a:buFont typeface="Wingdings" pitchFamily="2" charset="2"/>
              <a:buNone/>
            </a:pPr>
            <a:r>
              <a:rPr lang="es-AR" sz="2800" dirty="0"/>
              <a:t>(SLOC) / (Esfuerzo/B)</a:t>
            </a:r>
            <a:r>
              <a:rPr lang="es-AR" sz="2800" baseline="30000" dirty="0"/>
              <a:t>(1/3)</a:t>
            </a:r>
            <a:r>
              <a:rPr lang="es-AR" sz="2800" dirty="0"/>
              <a:t> * Tiempo</a:t>
            </a:r>
            <a:r>
              <a:rPr lang="es-AR" sz="2800" baseline="30000" dirty="0"/>
              <a:t>(4/3)</a:t>
            </a:r>
          </a:p>
          <a:p>
            <a:pPr algn="ctr" defTabSz="762000">
              <a:lnSpc>
                <a:spcPct val="90000"/>
              </a:lnSpc>
              <a:buFont typeface="Wingdings" pitchFamily="2" charset="2"/>
              <a:buNone/>
            </a:pPr>
            <a:endParaRPr lang="es-AR" sz="2800" dirty="0"/>
          </a:p>
          <a:p>
            <a:pPr defTabSz="762000">
              <a:lnSpc>
                <a:spcPct val="90000"/>
              </a:lnSpc>
            </a:pPr>
            <a:r>
              <a:rPr lang="es-AR" sz="2800" dirty="0"/>
              <a:t>Sobre la base de QSM, los valores se agrupaban alrededor de ciertos números discretos: </a:t>
            </a:r>
            <a:r>
              <a:rPr lang="es-AR" sz="2800" dirty="0" err="1"/>
              <a:t>Indice</a:t>
            </a:r>
            <a:r>
              <a:rPr lang="es-AR" sz="2800" dirty="0"/>
              <a:t> de productividad.</a:t>
            </a:r>
          </a:p>
          <a:p>
            <a:pPr defTabSz="762000">
              <a:lnSpc>
                <a:spcPct val="90000"/>
              </a:lnSpc>
            </a:pPr>
            <a:endParaRPr lang="es-AR" sz="2800" dirty="0"/>
          </a:p>
          <a:p>
            <a:pPr defTabSz="762000">
              <a:lnSpc>
                <a:spcPct val="90000"/>
              </a:lnSpc>
            </a:pPr>
            <a:r>
              <a:rPr lang="es-AR" sz="2800" dirty="0"/>
              <a:t>Valores bajos: entorno pobre y/o alta complejidad.</a:t>
            </a:r>
          </a:p>
          <a:p>
            <a:pPr defTabSz="762000">
              <a:lnSpc>
                <a:spcPct val="90000"/>
              </a:lnSpc>
            </a:pPr>
            <a:endParaRPr lang="es-AR" sz="2800" dirty="0"/>
          </a:p>
          <a:p>
            <a:pPr defTabSz="762000">
              <a:lnSpc>
                <a:spcPct val="90000"/>
              </a:lnSpc>
            </a:pPr>
            <a:r>
              <a:rPr lang="es-AR" sz="2800" dirty="0"/>
              <a:t>Valores altos: buen entorno y/o baja complejidad.</a:t>
            </a:r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E556-2F05-4D23-88D2-A42AC92813EB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56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569036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Parámetro de Productividad (PP)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sz="2800" dirty="0"/>
              <a:t>El parámetro de productividad  (PP), es una medición de visión macro de la capacidad de desarrollo de una organización.</a:t>
            </a:r>
          </a:p>
          <a:p>
            <a:endParaRPr lang="es-AR" sz="2800" dirty="0"/>
          </a:p>
          <a:p>
            <a:r>
              <a:rPr lang="es-AR" sz="2800" dirty="0"/>
              <a:t>Un alto PP indica que hay alta productividad y baja complejidad .</a:t>
            </a:r>
          </a:p>
          <a:p>
            <a:endParaRPr lang="es-AR" sz="2800" dirty="0"/>
          </a:p>
          <a:p>
            <a:r>
              <a:rPr lang="es-AR" sz="2800" dirty="0"/>
              <a:t>Un PP bajo implica un 10% más de tiempo de desarrollo y 30% más de costo.</a:t>
            </a:r>
          </a:p>
          <a:p>
            <a:endParaRPr lang="es-AR" sz="2800" dirty="0"/>
          </a:p>
          <a:p>
            <a:r>
              <a:rPr lang="es-AR" sz="2800" dirty="0"/>
              <a:t>La mejora de la valor de PI es normalmente de 1 índice de 2 a 4 años dependiendo de la complejidad de la aplicación.  </a:t>
            </a:r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208-B0F0-4B58-9900-18D6FFC42F53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57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782767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Parámetro de Productividad (PP)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sz="2400" dirty="0"/>
              <a:t>Valores bajos, están asociados a:</a:t>
            </a:r>
          </a:p>
          <a:p>
            <a:pPr lvl="2"/>
            <a:r>
              <a:rPr lang="es-AR" sz="1800" dirty="0"/>
              <a:t>Entornos primitivos.</a:t>
            </a:r>
          </a:p>
          <a:p>
            <a:pPr lvl="2"/>
            <a:r>
              <a:rPr lang="es-AR" sz="1800" dirty="0"/>
              <a:t>Herramientas pobres.</a:t>
            </a:r>
          </a:p>
          <a:p>
            <a:pPr lvl="2"/>
            <a:r>
              <a:rPr lang="es-AR" sz="1800" dirty="0"/>
              <a:t>Personal poco preparado.</a:t>
            </a:r>
          </a:p>
          <a:p>
            <a:pPr lvl="2"/>
            <a:r>
              <a:rPr lang="es-AR" sz="1800" dirty="0"/>
              <a:t>Poca gestión y dirección débil.</a:t>
            </a:r>
          </a:p>
          <a:p>
            <a:pPr lvl="2"/>
            <a:r>
              <a:rPr lang="es-AR" sz="1800" dirty="0"/>
              <a:t>Métodos poco efectivos.</a:t>
            </a:r>
          </a:p>
          <a:p>
            <a:pPr lvl="2"/>
            <a:r>
              <a:rPr lang="es-AR" sz="1800" dirty="0"/>
              <a:t> Productos muy complejos.</a:t>
            </a:r>
          </a:p>
          <a:p>
            <a:pPr lvl="2"/>
            <a:endParaRPr lang="es-AR" sz="1800" dirty="0"/>
          </a:p>
          <a:p>
            <a:r>
              <a:rPr lang="es-AR" sz="2400" dirty="0"/>
              <a:t>Valores altos, están asociados a:</a:t>
            </a:r>
          </a:p>
          <a:p>
            <a:pPr lvl="2"/>
            <a:r>
              <a:rPr lang="es-AR" sz="1800" dirty="0"/>
              <a:t>Buenos entornos.</a:t>
            </a:r>
          </a:p>
          <a:p>
            <a:pPr lvl="2"/>
            <a:r>
              <a:rPr lang="es-AR" sz="1800" dirty="0"/>
              <a:t>Productos poco complejos.</a:t>
            </a:r>
          </a:p>
          <a:p>
            <a:pPr lvl="2"/>
            <a:endParaRPr lang="es-AR" sz="1800" dirty="0"/>
          </a:p>
          <a:p>
            <a:pPr algn="ctr">
              <a:buFont typeface="Wingdings" pitchFamily="2" charset="2"/>
              <a:buNone/>
            </a:pPr>
            <a:r>
              <a:rPr lang="es-AR" sz="1800" dirty="0"/>
              <a:t>La Complejidad es Factor </a:t>
            </a:r>
          </a:p>
          <a:p>
            <a:pPr algn="ctr">
              <a:buFont typeface="Wingdings" pitchFamily="2" charset="2"/>
              <a:buNone/>
            </a:pPr>
            <a:r>
              <a:rPr lang="es-AR" sz="1800" dirty="0"/>
              <a:t>determinante de la </a:t>
            </a:r>
            <a:r>
              <a:rPr lang="es-AR" sz="1800" dirty="0" smtClean="0"/>
              <a:t>Productividad</a:t>
            </a:r>
            <a:endParaRPr lang="es-AR" sz="18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45F9-7D3B-416B-B7FE-5E876120B55D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58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645562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Parámetro de Productividad (PI)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921917"/>
            <a:ext cx="6388100" cy="424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AB64-4126-45F7-9D9C-767CAC03B993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59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7926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s-ES_tradnl" sz="5400" dirty="0">
                <a:latin typeface="Tahoma" pitchFamily="34" charset="0"/>
                <a:cs typeface="Tahoma" pitchFamily="34" charset="0"/>
              </a:rPr>
              <a:t>Modelos </a:t>
            </a:r>
            <a:r>
              <a:rPr kumimoji="1" lang="es-ES_tradnl" sz="5400" dirty="0" smtClean="0">
                <a:latin typeface="Tahoma" pitchFamily="34" charset="0"/>
                <a:cs typeface="Tahoma" pitchFamily="34" charset="0"/>
              </a:rPr>
              <a:t>Algorítmicos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76250" indent="-476250">
              <a:spcBef>
                <a:spcPct val="5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es-ES_tradnl" sz="2800" dirty="0">
                <a:latin typeface="Constantia" pitchFamily="18" charset="0"/>
                <a:cs typeface="Tahoma" pitchFamily="34" charset="0"/>
              </a:rPr>
              <a:t>Los Modelos Algorítmicos también tienen un fundamento estadístico, pero parten de supuestos conocidos</a:t>
            </a:r>
            <a:r>
              <a:rPr kumimoji="1" lang="es-AR" sz="2800" dirty="0">
                <a:latin typeface="Constantia" pitchFamily="18" charset="0"/>
                <a:cs typeface="Tahoma" pitchFamily="34" charset="0"/>
              </a:rPr>
              <a:t>.</a:t>
            </a:r>
          </a:p>
          <a:p>
            <a:pPr marL="476250" indent="-476250">
              <a:spcBef>
                <a:spcPct val="5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endParaRPr kumimoji="1" lang="es-AR" sz="2800" dirty="0">
              <a:latin typeface="Constantia" pitchFamily="18" charset="0"/>
              <a:cs typeface="Tahoma" pitchFamily="34" charset="0"/>
            </a:endParaRPr>
          </a:p>
          <a:p>
            <a:pPr marL="476250" indent="-476250">
              <a:spcBef>
                <a:spcPct val="5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es-ES_tradnl" sz="2800" dirty="0">
                <a:latin typeface="Constantia" pitchFamily="18" charset="0"/>
                <a:cs typeface="Tahoma" pitchFamily="34" charset="0"/>
              </a:rPr>
              <a:t>Por ejemplo, suponiendo que conozco el volumen medido en líneas de código fuente, COCOMO me permite estimar el tiempo y el esfuerzo requeridos.</a:t>
            </a:r>
            <a:endParaRPr kumimoji="1" lang="es-AR" sz="2800" dirty="0">
              <a:latin typeface="Constantia" pitchFamily="18" charset="0"/>
              <a:cs typeface="Tahoma" pitchFamily="34" charset="0"/>
            </a:endParaRPr>
          </a:p>
          <a:p>
            <a:pPr marL="476250" indent="-476250">
              <a:spcBef>
                <a:spcPct val="5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endParaRPr kumimoji="1" lang="es-AR" sz="2800" dirty="0">
              <a:latin typeface="Constantia" pitchFamily="18" charset="0"/>
              <a:cs typeface="Tahoma" pitchFamily="34" charset="0"/>
            </a:endParaRPr>
          </a:p>
          <a:p>
            <a:pPr marL="476250" indent="-476250">
              <a:spcBef>
                <a:spcPct val="5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es-ES_tradnl" sz="2800" dirty="0">
                <a:latin typeface="Constantia" pitchFamily="18" charset="0"/>
                <a:cs typeface="Tahoma" pitchFamily="34" charset="0"/>
              </a:rPr>
              <a:t>Los modelos algorítmicos suponen tomar valores iniciales estimados y aplicarles fórmulas para calcular los valores que nos interesan en el </a:t>
            </a:r>
            <a:r>
              <a:rPr lang="es-ES_tradnl" sz="2800" dirty="0" smtClean="0">
                <a:latin typeface="Constantia" pitchFamily="18" charset="0"/>
                <a:cs typeface="Tahoma" pitchFamily="34" charset="0"/>
              </a:rPr>
              <a:t>proyecto</a:t>
            </a:r>
            <a:r>
              <a:rPr lang="es-AR" dirty="0" smtClean="0">
                <a:latin typeface="Constantia" pitchFamily="18" charset="0"/>
              </a:rPr>
              <a:t>.</a:t>
            </a:r>
            <a:endParaRPr lang="es-AR" sz="2800" dirty="0">
              <a:latin typeface="Constantia" pitchFamily="18" charset="0"/>
              <a:cs typeface="Tahoma" pitchFamily="34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2312-02B9-4063-8CCC-6B1E2797FF8B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6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236172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Autofit/>
          </a:bodyPr>
          <a:lstStyle/>
          <a:p>
            <a:r>
              <a:rPr lang="es-ES" sz="4000" dirty="0"/>
              <a:t>Índice y parámetro de productividad</a:t>
            </a:r>
            <a:endParaRPr lang="es-AR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graphicFrame>
        <p:nvGraphicFramePr>
          <p:cNvPr id="4" name="3 Objeto"/>
          <p:cNvGraphicFramePr>
            <a:graphicFrameLocks/>
          </p:cNvGraphicFramePr>
          <p:nvPr/>
        </p:nvGraphicFramePr>
        <p:xfrm>
          <a:off x="2203450" y="1447800"/>
          <a:ext cx="4659313" cy="493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Document" r:id="rId3" imgW="5048164" imgH="5343605" progId="Word.Document.8">
                  <p:embed/>
                </p:oleObj>
              </mc:Choice>
              <mc:Fallback>
                <p:oleObj name="Document" r:id="rId3" imgW="5048164" imgH="5343605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1447800"/>
                        <a:ext cx="4659313" cy="4933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61A3-6C65-432F-A2DA-C997037A3826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60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555088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Indicador de Inyección de Recursos (MBI)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sz="2000" dirty="0"/>
              <a:t>El otro indicador de gestión es el </a:t>
            </a:r>
            <a:r>
              <a:rPr lang="es-AR" sz="2000" dirty="0" err="1"/>
              <a:t>Manpower</a:t>
            </a:r>
            <a:r>
              <a:rPr lang="es-AR" sz="2000" dirty="0"/>
              <a:t> </a:t>
            </a:r>
            <a:r>
              <a:rPr lang="es-AR" sz="2000" dirty="0" err="1"/>
              <a:t>Buildup</a:t>
            </a:r>
            <a:r>
              <a:rPr lang="es-AR" sz="2000" dirty="0"/>
              <a:t> </a:t>
            </a:r>
            <a:r>
              <a:rPr lang="es-AR" sz="2000" dirty="0" err="1"/>
              <a:t>Index</a:t>
            </a:r>
            <a:r>
              <a:rPr lang="es-AR" sz="2000" dirty="0"/>
              <a:t> (MBI) que es una medida de la tasa de incremento del staff .</a:t>
            </a:r>
          </a:p>
          <a:p>
            <a:endParaRPr lang="es-AR" sz="2000" dirty="0"/>
          </a:p>
          <a:p>
            <a:r>
              <a:rPr lang="es-AR" sz="2000" dirty="0"/>
              <a:t>Está influenciado por la presión del calendarios, la concurrencia de tareas y la restricción de recursos.</a:t>
            </a:r>
          </a:p>
          <a:p>
            <a:endParaRPr lang="es-AR" sz="2000" dirty="0"/>
          </a:p>
          <a:p>
            <a:r>
              <a:rPr lang="es-AR" sz="2000" dirty="0"/>
              <a:t>Un bajo MBI implica: </a:t>
            </a:r>
          </a:p>
          <a:p>
            <a:pPr lvl="2"/>
            <a:r>
              <a:rPr lang="es-AR" sz="1600" dirty="0"/>
              <a:t>Más tiempo</a:t>
            </a:r>
          </a:p>
          <a:p>
            <a:pPr lvl="2"/>
            <a:r>
              <a:rPr lang="es-AR" sz="1600" dirty="0"/>
              <a:t>Menos gente</a:t>
            </a:r>
          </a:p>
          <a:p>
            <a:pPr lvl="2"/>
            <a:r>
              <a:rPr lang="es-AR" sz="1600" dirty="0"/>
              <a:t>Menos esfuerzo</a:t>
            </a:r>
          </a:p>
          <a:p>
            <a:pPr lvl="2"/>
            <a:r>
              <a:rPr lang="es-AR" sz="1600" dirty="0"/>
              <a:t>Menores defectos</a:t>
            </a:r>
          </a:p>
          <a:p>
            <a:pPr lvl="2"/>
            <a:r>
              <a:rPr lang="es-AR" sz="1600" dirty="0"/>
              <a:t>Mayor MITF</a:t>
            </a:r>
          </a:p>
          <a:p>
            <a:pPr lvl="2"/>
            <a:r>
              <a:rPr lang="es-AR" sz="1600" dirty="0"/>
              <a:t>Menos LOC/mes</a:t>
            </a:r>
          </a:p>
          <a:p>
            <a:pPr lvl="2"/>
            <a:r>
              <a:rPr lang="es-AR" sz="1600" dirty="0"/>
              <a:t>Mas </a:t>
            </a:r>
            <a:r>
              <a:rPr lang="es-AR" sz="1600" dirty="0" smtClean="0"/>
              <a:t>LOC/PM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29F5-89B5-41F3-B268-E2240C10C5A3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61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762652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SLIM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/>
              <a:t>En la ecuación del software se deben estimar:</a:t>
            </a:r>
          </a:p>
          <a:p>
            <a:pPr lvl="2"/>
            <a:r>
              <a:rPr lang="es-AR" dirty="0"/>
              <a:t>Tiempo de desarrollo (T)</a:t>
            </a:r>
          </a:p>
          <a:p>
            <a:pPr lvl="2"/>
            <a:r>
              <a:rPr lang="es-AR" dirty="0"/>
              <a:t>Esfuerzo de desarrollo (E)</a:t>
            </a:r>
          </a:p>
          <a:p>
            <a:pPr lvl="2"/>
            <a:endParaRPr lang="es-AR" dirty="0"/>
          </a:p>
          <a:p>
            <a:r>
              <a:rPr lang="es-AR" dirty="0"/>
              <a:t>Se deben conocer:</a:t>
            </a:r>
          </a:p>
          <a:p>
            <a:pPr lvl="2"/>
            <a:r>
              <a:rPr lang="es-AR" dirty="0"/>
              <a:t>PI de la organización.</a:t>
            </a:r>
          </a:p>
          <a:p>
            <a:pPr lvl="2"/>
            <a:r>
              <a:rPr lang="es-AR" dirty="0"/>
              <a:t>Una estimación del Producto (LDC).</a:t>
            </a:r>
          </a:p>
          <a:p>
            <a:pPr lvl="2"/>
            <a:endParaRPr lang="es-AR" dirty="0"/>
          </a:p>
          <a:p>
            <a:r>
              <a:rPr lang="es-AR" dirty="0"/>
              <a:t>Soluciones:</a:t>
            </a:r>
          </a:p>
          <a:p>
            <a:pPr lvl="2"/>
            <a:r>
              <a:rPr lang="es-AR" dirty="0"/>
              <a:t>Determinista</a:t>
            </a:r>
          </a:p>
          <a:p>
            <a:pPr lvl="2"/>
            <a:r>
              <a:rPr lang="es-AR" dirty="0"/>
              <a:t>Simulación</a:t>
            </a:r>
          </a:p>
          <a:p>
            <a:pPr lvl="2"/>
            <a:r>
              <a:rPr lang="es-AR" dirty="0"/>
              <a:t>Programación </a:t>
            </a:r>
            <a:r>
              <a:rPr lang="es-AR" dirty="0" smtClean="0"/>
              <a:t>Lineal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98D6-C2B3-46B2-9CD3-8EE399A02928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62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451786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Solución determinista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Se admite que el proceso de desarrollo sigue un modelo de </a:t>
            </a:r>
            <a:r>
              <a:rPr lang="es-AR" dirty="0" err="1"/>
              <a:t>Norden</a:t>
            </a:r>
            <a:r>
              <a:rPr lang="es-AR" dirty="0"/>
              <a:t>, que proporcionará otra ecuación en la que sólo se desconocen T y E.</a:t>
            </a:r>
          </a:p>
          <a:p>
            <a:endParaRPr lang="es-AR" dirty="0"/>
          </a:p>
          <a:p>
            <a:r>
              <a:rPr lang="es-AR" dirty="0"/>
              <a:t>Producto: PP  x (E / B) </a:t>
            </a:r>
            <a:r>
              <a:rPr lang="es-AR" dirty="0" err="1"/>
              <a:t>exp</a:t>
            </a:r>
            <a:r>
              <a:rPr lang="es-AR" dirty="0"/>
              <a:t>(1/3) x T </a:t>
            </a:r>
            <a:r>
              <a:rPr lang="es-AR" dirty="0" err="1"/>
              <a:t>exp</a:t>
            </a:r>
            <a:r>
              <a:rPr lang="es-AR" dirty="0"/>
              <a:t>(3/4)</a:t>
            </a:r>
          </a:p>
          <a:p>
            <a:pPr>
              <a:buFont typeface="Wingdings" pitchFamily="2" charset="2"/>
              <a:buNone/>
            </a:pPr>
            <a:r>
              <a:rPr lang="es-AR" dirty="0"/>
              <a:t>                        E / 0.39 = MBI x T </a:t>
            </a:r>
            <a:r>
              <a:rPr lang="es-AR" dirty="0" err="1"/>
              <a:t>exp</a:t>
            </a:r>
            <a:r>
              <a:rPr lang="es-AR" dirty="0"/>
              <a:t> (3)</a:t>
            </a:r>
          </a:p>
          <a:p>
            <a:endParaRPr lang="es-AR" dirty="0"/>
          </a:p>
          <a:p>
            <a:r>
              <a:rPr lang="es-AR" dirty="0"/>
              <a:t>MBI es el Parámetro de Incremento de personal cuyo valor se conoce al principio del proceso.</a:t>
            </a:r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445D-17F6-4E8A-80D4-D22330F158DA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63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122393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de </a:t>
            </a:r>
            <a:r>
              <a:rPr lang="es-AR" dirty="0" err="1"/>
              <a:t>Norden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/>
              <a:t>Se comprobó que:</a:t>
            </a:r>
          </a:p>
          <a:p>
            <a:pPr lvl="2"/>
            <a:r>
              <a:rPr lang="es-AR" dirty="0"/>
              <a:t>Los procesos de desarrollo de software tienen 5 fases.</a:t>
            </a:r>
          </a:p>
          <a:p>
            <a:pPr lvl="2"/>
            <a:r>
              <a:rPr lang="es-AR" dirty="0"/>
              <a:t>Tienen un comportamiento, en cuanto a la producción similar a una curva de </a:t>
            </a:r>
            <a:r>
              <a:rPr lang="es-AR" dirty="0" err="1"/>
              <a:t>Rayleigh</a:t>
            </a:r>
            <a:r>
              <a:rPr lang="es-AR" dirty="0"/>
              <a:t>.</a:t>
            </a:r>
          </a:p>
          <a:p>
            <a:pPr lvl="2"/>
            <a:r>
              <a:rPr lang="es-AR" dirty="0"/>
              <a:t>Las colas de las curvas se deben al mantenimiento.</a:t>
            </a:r>
          </a:p>
          <a:p>
            <a:endParaRPr lang="es-AR" dirty="0"/>
          </a:p>
          <a:p>
            <a:r>
              <a:rPr lang="es-AR" dirty="0"/>
              <a:t>Datos históricos</a:t>
            </a:r>
          </a:p>
          <a:p>
            <a:pPr lvl="2"/>
            <a:r>
              <a:rPr lang="es-AR" dirty="0"/>
              <a:t>Se estudiaron 20 proyectos (</a:t>
            </a:r>
            <a:r>
              <a:rPr lang="es-AR" dirty="0" err="1"/>
              <a:t>Norden</a:t>
            </a:r>
            <a:r>
              <a:rPr lang="es-AR" dirty="0"/>
              <a:t>).</a:t>
            </a:r>
          </a:p>
          <a:p>
            <a:pPr lvl="2"/>
            <a:r>
              <a:rPr lang="es-AR" dirty="0"/>
              <a:t>Putnam contrastó su modelo en 50, procedentes de la </a:t>
            </a:r>
            <a:r>
              <a:rPr lang="es-AR" dirty="0" err="1"/>
              <a:t>Army</a:t>
            </a:r>
            <a:r>
              <a:rPr lang="es-AR" dirty="0"/>
              <a:t> </a:t>
            </a:r>
            <a:r>
              <a:rPr lang="es-AR" dirty="0" err="1"/>
              <a:t>Computer</a:t>
            </a:r>
            <a:r>
              <a:rPr lang="es-AR" dirty="0"/>
              <a:t> </a:t>
            </a:r>
            <a:r>
              <a:rPr lang="es-AR" dirty="0" err="1"/>
              <a:t>Systems</a:t>
            </a:r>
            <a:r>
              <a:rPr lang="es-AR" dirty="0"/>
              <a:t> </a:t>
            </a:r>
            <a:r>
              <a:rPr lang="es-AR" dirty="0" err="1"/>
              <a:t>Comand</a:t>
            </a:r>
            <a:r>
              <a:rPr lang="es-AR" dirty="0"/>
              <a:t>, el modelo explicaba bien el comportamiento del esfuerzo. Posteriormente lo confirmó en cerca de 150 sistemas grandes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92F8-6238-4FE7-90F1-A05E64614A65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64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433827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de </a:t>
            </a:r>
            <a:r>
              <a:rPr lang="es-AR" dirty="0" err="1"/>
              <a:t>Norden</a:t>
            </a:r>
            <a:endParaRPr lang="es-AR" dirty="0"/>
          </a:p>
        </p:txBody>
      </p:sp>
      <p:graphicFrame>
        <p:nvGraphicFramePr>
          <p:cNvPr id="4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8812203"/>
              </p:ext>
            </p:extLst>
          </p:nvPr>
        </p:nvGraphicFramePr>
        <p:xfrm>
          <a:off x="2000232" y="1872370"/>
          <a:ext cx="5000660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17672"/>
              </p:ext>
            </p:extLst>
          </p:nvPr>
        </p:nvGraphicFramePr>
        <p:xfrm>
          <a:off x="2143108" y="3515444"/>
          <a:ext cx="5072098" cy="1409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8213106"/>
              </p:ext>
            </p:extLst>
          </p:nvPr>
        </p:nvGraphicFramePr>
        <p:xfrm>
          <a:off x="2071670" y="4944204"/>
          <a:ext cx="5357850" cy="1581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17 Conector recto de flecha"/>
          <p:cNvCxnSpPr>
            <a:cxnSpLocks noChangeShapeType="1"/>
          </p:cNvCxnSpPr>
          <p:nvPr/>
        </p:nvCxnSpPr>
        <p:spPr bwMode="auto">
          <a:xfrm>
            <a:off x="1928813" y="5087070"/>
            <a:ext cx="178593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18 CuadroTexto"/>
          <p:cNvSpPr txBox="1">
            <a:spLocks noChangeArrowheads="1"/>
          </p:cNvSpPr>
          <p:nvPr/>
        </p:nvSpPr>
        <p:spPr bwMode="auto">
          <a:xfrm>
            <a:off x="1643063" y="4801320"/>
            <a:ext cx="36353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s-AR"/>
              <a:t>Td</a:t>
            </a:r>
          </a:p>
        </p:txBody>
      </p:sp>
      <p:cxnSp>
        <p:nvCxnSpPr>
          <p:cNvPr id="9" name="11 Conector recto"/>
          <p:cNvCxnSpPr>
            <a:cxnSpLocks noChangeShapeType="1"/>
          </p:cNvCxnSpPr>
          <p:nvPr/>
        </p:nvCxnSpPr>
        <p:spPr bwMode="auto">
          <a:xfrm rot="16200000" flipV="1">
            <a:off x="1643063" y="4309640"/>
            <a:ext cx="4071938" cy="71437"/>
          </a:xfrm>
          <a:prstGeom prst="line">
            <a:avLst/>
          </a:prstGeom>
          <a:noFill/>
          <a:ln w="57150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351E-F1F1-4B3E-B9EF-CF2178E878E7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65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379328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Hitos</a:t>
            </a:r>
            <a:endParaRPr lang="es-A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884710"/>
            <a:ext cx="6985000" cy="399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64DB-16D4-4DFD-B048-B8050B619283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66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17835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SLIM</a:t>
            </a:r>
            <a:endParaRPr lang="es-A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892324"/>
            <a:ext cx="5834063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5 Rectángulo"/>
          <p:cNvSpPr>
            <a:spLocks noChangeArrowheads="1"/>
          </p:cNvSpPr>
          <p:nvPr/>
        </p:nvSpPr>
        <p:spPr bwMode="auto">
          <a:xfrm>
            <a:off x="2428875" y="5821387"/>
            <a:ext cx="45720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000" b="1" dirty="0"/>
              <a:t>Software Estimation Using the SLIM Tool,</a:t>
            </a:r>
          </a:p>
          <a:p>
            <a:pPr>
              <a:buFont typeface="Wingdings" pitchFamily="2" charset="2"/>
              <a:buNone/>
            </a:pPr>
            <a:r>
              <a:rPr lang="en-US" sz="1000" b="1" dirty="0"/>
              <a:t> </a:t>
            </a:r>
            <a:r>
              <a:rPr lang="es-AR" sz="1000" dirty="0" err="1"/>
              <a:t>Nikki</a:t>
            </a:r>
            <a:r>
              <a:rPr lang="es-AR" sz="1000" dirty="0"/>
              <a:t> </a:t>
            </a:r>
            <a:r>
              <a:rPr lang="es-AR" sz="1000" dirty="0" err="1"/>
              <a:t>Panlilio-Yap</a:t>
            </a:r>
            <a:r>
              <a:rPr lang="es-AR" sz="1000" dirty="0"/>
              <a:t>, IBM </a:t>
            </a:r>
            <a:r>
              <a:rPr lang="es-AR" sz="1000" dirty="0" err="1"/>
              <a:t>Canada</a:t>
            </a:r>
            <a:r>
              <a:rPr lang="es-AR" sz="1000" dirty="0"/>
              <a:t> </a:t>
            </a:r>
            <a:r>
              <a:rPr lang="es-AR" sz="1000" dirty="0" err="1"/>
              <a:t>Ltd</a:t>
            </a:r>
            <a:r>
              <a:rPr lang="es-AR" sz="1000" dirty="0"/>
              <a:t> .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CDA6-35C4-463F-B90D-4242772B1266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67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065039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SLIM</a:t>
            </a:r>
            <a:endParaRPr lang="es-A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988840"/>
            <a:ext cx="6985000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5 Rectángulo"/>
          <p:cNvSpPr>
            <a:spLocks noChangeArrowheads="1"/>
          </p:cNvSpPr>
          <p:nvPr/>
        </p:nvSpPr>
        <p:spPr bwMode="auto">
          <a:xfrm>
            <a:off x="2500313" y="6203653"/>
            <a:ext cx="45720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000" b="1"/>
              <a:t>Software Estimation Using the SLIM Tool,</a:t>
            </a:r>
          </a:p>
          <a:p>
            <a:pPr>
              <a:buFont typeface="Wingdings" pitchFamily="2" charset="2"/>
              <a:buNone/>
            </a:pPr>
            <a:r>
              <a:rPr lang="en-US" sz="1000" b="1"/>
              <a:t> </a:t>
            </a:r>
            <a:r>
              <a:rPr lang="es-AR" sz="1000"/>
              <a:t>Nikki Panlilio-Yap, IBM Canada Ltd .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1D20-4A17-4609-9709-F46E68CD83DB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68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136412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SLIM</a:t>
            </a:r>
            <a:endParaRPr lang="es-A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823169"/>
            <a:ext cx="7488238" cy="423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2714625" y="6109419"/>
            <a:ext cx="45720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000" b="1"/>
              <a:t>Software Estimation Using the SLIM Tool,</a:t>
            </a:r>
          </a:p>
          <a:p>
            <a:pPr>
              <a:buFont typeface="Wingdings" pitchFamily="2" charset="2"/>
              <a:buNone/>
            </a:pPr>
            <a:r>
              <a:rPr lang="en-US" sz="1000" b="1"/>
              <a:t> </a:t>
            </a:r>
            <a:r>
              <a:rPr lang="es-AR" sz="1000"/>
              <a:t>Nikki Panlilio-Yap, IBM Canada Ltd .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215E-FAAF-4FF2-9330-F4123F620B6A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69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9655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s-ES_tradnl" sz="3600" dirty="0" err="1">
                <a:latin typeface="Tahoma" pitchFamily="34" charset="0"/>
                <a:cs typeface="Tahoma" pitchFamily="34" charset="0"/>
              </a:rPr>
              <a:t>Constructive</a:t>
            </a:r>
            <a:r>
              <a:rPr kumimoji="1" lang="es-ES_tradnl" sz="3600" dirty="0">
                <a:latin typeface="Tahoma" pitchFamily="34" charset="0"/>
                <a:cs typeface="Tahoma" pitchFamily="34" charset="0"/>
              </a:rPr>
              <a:t> </a:t>
            </a:r>
            <a:r>
              <a:rPr kumimoji="1" lang="es-ES_tradnl" sz="3600" dirty="0" err="1">
                <a:latin typeface="Tahoma" pitchFamily="34" charset="0"/>
                <a:cs typeface="Tahoma" pitchFamily="34" charset="0"/>
              </a:rPr>
              <a:t>Cost</a:t>
            </a:r>
            <a:r>
              <a:rPr kumimoji="1" lang="es-ES_tradnl" sz="3600" dirty="0">
                <a:latin typeface="Tahoma" pitchFamily="34" charset="0"/>
                <a:cs typeface="Tahoma" pitchFamily="34" charset="0"/>
              </a:rPr>
              <a:t> </a:t>
            </a:r>
            <a:r>
              <a:rPr kumimoji="1" lang="es-ES_tradnl" sz="3600" dirty="0" err="1">
                <a:latin typeface="Tahoma" pitchFamily="34" charset="0"/>
                <a:cs typeface="Tahoma" pitchFamily="34" charset="0"/>
              </a:rPr>
              <a:t>Model</a:t>
            </a:r>
            <a:r>
              <a:rPr kumimoji="1" lang="es-ES_tradnl" sz="3600" dirty="0">
                <a:latin typeface="Tahoma" pitchFamily="34" charset="0"/>
                <a:cs typeface="Tahoma" pitchFamily="34" charset="0"/>
              </a:rPr>
              <a:t> (</a:t>
            </a:r>
            <a:r>
              <a:rPr kumimoji="1" lang="es-ES_tradnl" sz="3600" dirty="0" err="1">
                <a:latin typeface="Tahoma" pitchFamily="34" charset="0"/>
                <a:cs typeface="Tahoma" pitchFamily="34" charset="0"/>
              </a:rPr>
              <a:t>Boehm</a:t>
            </a:r>
            <a:r>
              <a:rPr kumimoji="1" lang="es-ES_tradnl" sz="3600" dirty="0">
                <a:latin typeface="Tahoma" pitchFamily="34" charset="0"/>
                <a:cs typeface="Tahoma" pitchFamily="34" charset="0"/>
              </a:rPr>
              <a:t>, 1981</a:t>
            </a:r>
            <a:r>
              <a:rPr kumimoji="1" lang="es-ES_tradnl" sz="3600" dirty="0" smtClean="0">
                <a:latin typeface="Tahoma" pitchFamily="34" charset="0"/>
                <a:cs typeface="Tahoma" pitchFamily="34" charset="0"/>
              </a:rPr>
              <a:t>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_tradnl" sz="2800" b="1" dirty="0">
                <a:latin typeface="Constantia" pitchFamily="18" charset="0"/>
                <a:cs typeface="Tahoma" pitchFamily="34" charset="0"/>
              </a:rPr>
              <a:t>EL MODELO INICIAL</a:t>
            </a:r>
          </a:p>
          <a:p>
            <a:pPr>
              <a:lnSpc>
                <a:spcPct val="125000"/>
              </a:lnSpc>
              <a:buClrTx/>
              <a:buNone/>
            </a:pPr>
            <a:r>
              <a:rPr lang="es-ES_tradnl" sz="2000" b="1" dirty="0">
                <a:latin typeface="Constantia" pitchFamily="18" charset="0"/>
                <a:cs typeface="Tahoma" pitchFamily="34" charset="0"/>
              </a:rPr>
              <a:t>Requerimientos para COCOMO</a:t>
            </a:r>
            <a:endParaRPr lang="es-ES_tradnl" sz="2000" dirty="0">
              <a:latin typeface="Constantia" pitchFamily="18" charset="0"/>
              <a:cs typeface="Tahoma" pitchFamily="34" charset="0"/>
            </a:endParaRPr>
          </a:p>
          <a:p>
            <a:pPr lvl="1">
              <a:lnSpc>
                <a:spcPct val="125000"/>
              </a:lnSpc>
              <a:buClrTx/>
              <a:buNone/>
            </a:pPr>
            <a:r>
              <a:rPr lang="es-ES_tradnl" sz="2000" dirty="0">
                <a:latin typeface="Constantia" pitchFamily="18" charset="0"/>
                <a:cs typeface="Tahoma" pitchFamily="34" charset="0"/>
              </a:rPr>
              <a:t>revisión de modelos existentes.</a:t>
            </a:r>
          </a:p>
          <a:p>
            <a:pPr lvl="1">
              <a:lnSpc>
                <a:spcPct val="125000"/>
              </a:lnSpc>
              <a:buClrTx/>
              <a:buNone/>
            </a:pPr>
            <a:r>
              <a:rPr lang="es-ES_tradnl" sz="2000" dirty="0">
                <a:latin typeface="Constantia" pitchFamily="18" charset="0"/>
                <a:cs typeface="Tahoma" pitchFamily="34" charset="0"/>
              </a:rPr>
              <a:t>experiencias realizadas con varios modelos.</a:t>
            </a:r>
          </a:p>
          <a:p>
            <a:pPr>
              <a:lnSpc>
                <a:spcPct val="125000"/>
              </a:lnSpc>
              <a:buClrTx/>
              <a:buNone/>
            </a:pPr>
            <a:r>
              <a:rPr lang="es-ES_tradnl" sz="2000" b="1" dirty="0">
                <a:latin typeface="Constantia" pitchFamily="18" charset="0"/>
                <a:cs typeface="Tahoma" pitchFamily="34" charset="0"/>
              </a:rPr>
              <a:t>Estimación de factores</a:t>
            </a:r>
            <a:endParaRPr lang="es-ES_tradnl" sz="2000" dirty="0">
              <a:latin typeface="Constantia" pitchFamily="18" charset="0"/>
              <a:cs typeface="Tahoma" pitchFamily="34" charset="0"/>
            </a:endParaRPr>
          </a:p>
          <a:p>
            <a:pPr lvl="1">
              <a:lnSpc>
                <a:spcPct val="125000"/>
              </a:lnSpc>
              <a:buClrTx/>
              <a:buNone/>
            </a:pPr>
            <a:r>
              <a:rPr lang="es-ES_tradnl" sz="2000" dirty="0">
                <a:latin typeface="Constantia" pitchFamily="18" charset="0"/>
                <a:cs typeface="Tahoma" pitchFamily="34" charset="0"/>
              </a:rPr>
              <a:t>Delphi de dos ruedas por 10 profesionales de experiencia.</a:t>
            </a:r>
          </a:p>
          <a:p>
            <a:pPr>
              <a:lnSpc>
                <a:spcPct val="125000"/>
              </a:lnSpc>
              <a:buClrTx/>
              <a:buNone/>
            </a:pPr>
            <a:r>
              <a:rPr lang="es-ES_tradnl" sz="2000" b="1" dirty="0">
                <a:latin typeface="Constantia" pitchFamily="18" charset="0"/>
                <a:cs typeface="Tahoma" pitchFamily="34" charset="0"/>
              </a:rPr>
              <a:t>Ajuste de coeficientes</a:t>
            </a:r>
            <a:endParaRPr lang="es-ES_tradnl" sz="2000" dirty="0">
              <a:latin typeface="Constantia" pitchFamily="18" charset="0"/>
              <a:cs typeface="Tahoma" pitchFamily="34" charset="0"/>
            </a:endParaRPr>
          </a:p>
          <a:p>
            <a:pPr lvl="1">
              <a:lnSpc>
                <a:spcPct val="125000"/>
              </a:lnSpc>
              <a:buClrTx/>
              <a:buNone/>
            </a:pPr>
            <a:r>
              <a:rPr lang="es-ES_tradnl" sz="2000" dirty="0">
                <a:latin typeface="Constantia" pitchFamily="18" charset="0"/>
                <a:cs typeface="Tahoma" pitchFamily="34" charset="0"/>
              </a:rPr>
              <a:t>calibración inicial con datos provenientes de 12 proyectos.</a:t>
            </a:r>
          </a:p>
          <a:p>
            <a:pPr>
              <a:lnSpc>
                <a:spcPct val="125000"/>
              </a:lnSpc>
              <a:buClrTx/>
              <a:buNone/>
            </a:pPr>
            <a:r>
              <a:rPr lang="es-ES_tradnl" sz="2000" b="1" dirty="0">
                <a:latin typeface="Constantia" pitchFamily="18" charset="0"/>
                <a:cs typeface="Tahoma" pitchFamily="34" charset="0"/>
              </a:rPr>
              <a:t>Resultado</a:t>
            </a:r>
          </a:p>
          <a:p>
            <a:pPr lvl="1">
              <a:lnSpc>
                <a:spcPct val="125000"/>
              </a:lnSpc>
              <a:buClrTx/>
              <a:buNone/>
            </a:pPr>
            <a:r>
              <a:rPr lang="es-ES_tradnl" sz="2000" dirty="0">
                <a:latin typeface="Constantia" pitchFamily="18" charset="0"/>
                <a:cs typeface="Tahoma" pitchFamily="34" charset="0"/>
              </a:rPr>
              <a:t>al expandirse la base de proyectos a 50, 56 y por último 63</a:t>
            </a:r>
          </a:p>
          <a:p>
            <a:pPr lvl="1">
              <a:lnSpc>
                <a:spcPct val="125000"/>
              </a:lnSpc>
              <a:buClrTx/>
              <a:buNone/>
            </a:pPr>
            <a:r>
              <a:rPr lang="es-ES_tradnl" sz="2000" dirty="0">
                <a:latin typeface="Constantia" pitchFamily="18" charset="0"/>
                <a:cs typeface="Tahoma" pitchFamily="34" charset="0"/>
              </a:rPr>
              <a:t>visualizan la necesidad de incorporar tres formas de desarrollo.</a:t>
            </a:r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229D-E664-4BEB-8CEC-113757987C34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7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167594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SLIM</a:t>
            </a:r>
            <a:endParaRPr lang="es-A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2000250"/>
            <a:ext cx="6124575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5 Rectángulo"/>
          <p:cNvSpPr>
            <a:spLocks noChangeArrowheads="1"/>
          </p:cNvSpPr>
          <p:nvPr/>
        </p:nvSpPr>
        <p:spPr bwMode="auto">
          <a:xfrm>
            <a:off x="2714625" y="5643563"/>
            <a:ext cx="45720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000" b="1"/>
              <a:t>Software Estimation Using the SLIM Tool,</a:t>
            </a:r>
          </a:p>
          <a:p>
            <a:pPr>
              <a:buFont typeface="Wingdings" pitchFamily="2" charset="2"/>
              <a:buNone/>
            </a:pPr>
            <a:r>
              <a:rPr lang="en-US" sz="1000" b="1"/>
              <a:t> </a:t>
            </a:r>
            <a:r>
              <a:rPr lang="es-AR" sz="1000"/>
              <a:t>Nikki Panlilio-Yap, IBM Canada Ltd .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C64F-2D58-4A0A-A4D1-EE4B6EE8AF2D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70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4273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COCOMO II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A5C2-48EE-4D73-8DFB-73E0CDE68BEA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8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4010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s-ES_tradnl" sz="5400" dirty="0">
                <a:latin typeface="Tahoma" pitchFamily="34" charset="0"/>
                <a:cs typeface="Tahoma" pitchFamily="34" charset="0"/>
              </a:rPr>
              <a:t>¿Qué estima COCOMO</a:t>
            </a:r>
            <a:r>
              <a:rPr kumimoji="1" lang="es-ES_tradnl" sz="5400" dirty="0" smtClean="0">
                <a:latin typeface="Tahoma" pitchFamily="34" charset="0"/>
                <a:cs typeface="Tahoma" pitchFamily="34" charset="0"/>
              </a:rPr>
              <a:t>?</a:t>
            </a:r>
            <a:endParaRPr lang="es-AR" dirty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441325" y="2357438"/>
            <a:ext cx="3597275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2000" dirty="0" smtClean="0">
                <a:solidFill>
                  <a:srgbClr val="000099"/>
                </a:solidFill>
                <a:latin typeface="+mj-lt"/>
              </a:rPr>
              <a:t>Cada </a:t>
            </a:r>
            <a:r>
              <a:rPr lang="es-ES_tradnl" sz="2000" dirty="0">
                <a:solidFill>
                  <a:srgbClr val="000099"/>
                </a:solidFill>
                <a:latin typeface="+mj-lt"/>
              </a:rPr>
              <a:t>una de las Fases del Modelo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1965325" y="31829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s-ES_tradnl" sz="2400"/>
              <a:t>Y</a:t>
            </a:r>
          </a:p>
        </p:txBody>
      </p:sp>
      <p:sp>
        <p:nvSpPr>
          <p:cNvPr id="6" name="Text Box 1030"/>
          <p:cNvSpPr txBox="1">
            <a:spLocks noChangeArrowheads="1"/>
          </p:cNvSpPr>
          <p:nvPr/>
        </p:nvSpPr>
        <p:spPr bwMode="auto">
          <a:xfrm>
            <a:off x="441325" y="3640138"/>
            <a:ext cx="3444875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2000" dirty="0" smtClean="0">
                <a:solidFill>
                  <a:srgbClr val="000099"/>
                </a:solidFill>
                <a:latin typeface="+mj-lt"/>
              </a:rPr>
              <a:t>Las </a:t>
            </a:r>
            <a:r>
              <a:rPr lang="es-ES_tradnl" sz="2000" dirty="0">
                <a:solidFill>
                  <a:srgbClr val="000099"/>
                </a:solidFill>
                <a:latin typeface="+mj-lt"/>
              </a:rPr>
              <a:t>Ocho Principales Actividades de todo Proyecto</a:t>
            </a:r>
          </a:p>
        </p:txBody>
      </p:sp>
      <p:sp>
        <p:nvSpPr>
          <p:cNvPr id="7" name="Text Box 1031"/>
          <p:cNvSpPr txBox="1">
            <a:spLocks noChangeArrowheads="1"/>
          </p:cNvSpPr>
          <p:nvPr/>
        </p:nvSpPr>
        <p:spPr bwMode="auto">
          <a:xfrm>
            <a:off x="4708525" y="2143125"/>
            <a:ext cx="4054475" cy="4206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buClrTx/>
              <a:buFont typeface="Wingdings" pitchFamily="2" charset="2"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Análisis de Requerimientos</a:t>
            </a:r>
          </a:p>
          <a:p>
            <a:pPr algn="l">
              <a:lnSpc>
                <a:spcPct val="125000"/>
              </a:lnSpc>
              <a:buClrTx/>
              <a:buFont typeface="Wingdings" pitchFamily="2" charset="2"/>
              <a:buNone/>
              <a:defRPr/>
            </a:pPr>
            <a:r>
              <a:rPr lang="es-ES_tradnl" sz="2400" dirty="0">
                <a:solidFill>
                  <a:srgbClr val="990033"/>
                </a:solidFill>
                <a:latin typeface="+mj-lt"/>
              </a:rPr>
              <a:t>Diseño de Producto</a:t>
            </a:r>
          </a:p>
          <a:p>
            <a:pPr algn="l">
              <a:lnSpc>
                <a:spcPct val="125000"/>
              </a:lnSpc>
              <a:buClrTx/>
              <a:buFont typeface="Wingdings" pitchFamily="2" charset="2"/>
              <a:buNone/>
              <a:defRPr/>
            </a:pPr>
            <a:r>
              <a:rPr lang="es-ES_tradnl" sz="2400" dirty="0">
                <a:solidFill>
                  <a:srgbClr val="990033"/>
                </a:solidFill>
                <a:latin typeface="+mj-lt"/>
              </a:rPr>
              <a:t>Programación</a:t>
            </a:r>
          </a:p>
          <a:p>
            <a:pPr algn="l">
              <a:lnSpc>
                <a:spcPct val="125000"/>
              </a:lnSpc>
              <a:buClrTx/>
              <a:buFont typeface="Wingdings" pitchFamily="2" charset="2"/>
              <a:buNone/>
              <a:defRPr/>
            </a:pPr>
            <a:r>
              <a:rPr lang="es-ES_tradnl" sz="2400" dirty="0">
                <a:solidFill>
                  <a:srgbClr val="990033"/>
                </a:solidFill>
                <a:latin typeface="+mj-lt"/>
              </a:rPr>
              <a:t>Planificación de </a:t>
            </a:r>
            <a:r>
              <a:rPr lang="es-ES_tradnl" sz="2400" dirty="0" err="1">
                <a:solidFill>
                  <a:srgbClr val="990033"/>
                </a:solidFill>
                <a:latin typeface="+mj-lt"/>
              </a:rPr>
              <a:t>Tests</a:t>
            </a:r>
            <a:endParaRPr lang="es-ES_tradnl" sz="2400" dirty="0">
              <a:solidFill>
                <a:srgbClr val="990033"/>
              </a:solidFill>
              <a:latin typeface="+mj-lt"/>
            </a:endParaRPr>
          </a:p>
          <a:p>
            <a:pPr algn="l">
              <a:lnSpc>
                <a:spcPct val="125000"/>
              </a:lnSpc>
              <a:buClrTx/>
              <a:buFont typeface="Wingdings" pitchFamily="2" charset="2"/>
              <a:buNone/>
              <a:defRPr/>
            </a:pPr>
            <a:r>
              <a:rPr lang="es-ES_tradnl" sz="2400" dirty="0">
                <a:solidFill>
                  <a:srgbClr val="990033"/>
                </a:solidFill>
                <a:latin typeface="+mj-lt"/>
              </a:rPr>
              <a:t>Verificación y Validación</a:t>
            </a:r>
          </a:p>
          <a:p>
            <a:pPr algn="l">
              <a:lnSpc>
                <a:spcPct val="125000"/>
              </a:lnSpc>
              <a:buClrTx/>
              <a:buFont typeface="Wingdings" pitchFamily="2" charset="2"/>
              <a:buNone/>
              <a:defRPr/>
            </a:pPr>
            <a:r>
              <a:rPr lang="es-ES_tradnl" sz="2400" dirty="0">
                <a:solidFill>
                  <a:srgbClr val="990033"/>
                </a:solidFill>
                <a:latin typeface="+mj-lt"/>
              </a:rPr>
              <a:t>Funciones Administrativas</a:t>
            </a:r>
          </a:p>
          <a:p>
            <a:pPr algn="l">
              <a:lnSpc>
                <a:spcPct val="125000"/>
              </a:lnSpc>
              <a:buClrTx/>
              <a:buFont typeface="Wingdings" pitchFamily="2" charset="2"/>
              <a:buNone/>
              <a:defRPr/>
            </a:pPr>
            <a:r>
              <a:rPr lang="es-ES_tradnl" sz="2400" dirty="0">
                <a:solidFill>
                  <a:srgbClr val="990033"/>
                </a:solidFill>
                <a:latin typeface="+mj-lt"/>
              </a:rPr>
              <a:t>Manejo de Configuración y </a:t>
            </a:r>
            <a:r>
              <a:rPr lang="es-ES_tradnl" sz="2400" dirty="0" smtClean="0">
                <a:solidFill>
                  <a:srgbClr val="990033"/>
                </a:solidFill>
                <a:latin typeface="+mj-lt"/>
              </a:rPr>
              <a:t>Aseguramiento de </a:t>
            </a:r>
            <a:r>
              <a:rPr lang="es-ES_tradnl" sz="2400" dirty="0">
                <a:solidFill>
                  <a:srgbClr val="990033"/>
                </a:solidFill>
                <a:latin typeface="+mj-lt"/>
              </a:rPr>
              <a:t>Calidad</a:t>
            </a:r>
          </a:p>
          <a:p>
            <a:pPr algn="l">
              <a:lnSpc>
                <a:spcPct val="125000"/>
              </a:lnSpc>
              <a:buClrTx/>
              <a:buFont typeface="Wingdings" pitchFamily="2" charset="2"/>
              <a:buNone/>
              <a:defRPr/>
            </a:pPr>
            <a:r>
              <a:rPr lang="es-ES_tradnl" sz="2400" dirty="0">
                <a:solidFill>
                  <a:srgbClr val="990033"/>
                </a:solidFill>
                <a:latin typeface="+mj-lt"/>
              </a:rPr>
              <a:t>Manuales</a:t>
            </a:r>
          </a:p>
        </p:txBody>
      </p:sp>
      <p:sp>
        <p:nvSpPr>
          <p:cNvPr id="8" name="AutoShape 1032"/>
          <p:cNvSpPr>
            <a:spLocks noChangeArrowheads="1"/>
          </p:cNvSpPr>
          <p:nvPr/>
        </p:nvSpPr>
        <p:spPr bwMode="auto">
          <a:xfrm>
            <a:off x="6516217" y="1628800"/>
            <a:ext cx="2208684" cy="520675"/>
          </a:xfrm>
          <a:prstGeom prst="wedgeRoundRectCallout">
            <a:avLst>
              <a:gd name="adj1" fmla="val -43727"/>
              <a:gd name="adj2" fmla="val 8392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s-MX" sz="1200"/>
              <a:t>Fuera del alcance de COCOMO</a:t>
            </a:r>
            <a:endParaRPr lang="en-US" sz="1200"/>
          </a:p>
        </p:txBody>
      </p:sp>
      <p:sp>
        <p:nvSpPr>
          <p:cNvPr id="9" name="AutoShape 1033"/>
          <p:cNvSpPr>
            <a:spLocks noChangeArrowheads="1"/>
          </p:cNvSpPr>
          <p:nvPr/>
        </p:nvSpPr>
        <p:spPr bwMode="auto">
          <a:xfrm>
            <a:off x="642938" y="4797153"/>
            <a:ext cx="3341687" cy="1013098"/>
          </a:xfrm>
          <a:prstGeom prst="wedgeRoundRectCallout">
            <a:avLst>
              <a:gd name="adj1" fmla="val 73134"/>
              <a:gd name="adj2" fmla="val 9473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s-AR" sz="1400" dirty="0" smtClean="0">
                <a:cs typeface="Times New Roman" pitchFamily="18" charset="0"/>
              </a:rPr>
              <a:t>No </a:t>
            </a:r>
            <a:r>
              <a:rPr lang="es-AR" sz="1400" dirty="0">
                <a:cs typeface="Times New Roman" pitchFamily="18" charset="0"/>
              </a:rPr>
              <a:t>se cuenta el entrenamiento a usuarios, la planificación de la instalación ni la planificación de la conversión.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5DB-0DDA-45E4-83FD-8A161F7D67FF}" type="datetime1">
              <a:rPr lang="es-AR" smtClean="0"/>
              <a:t>06/11/14</a:t>
            </a:fld>
            <a:endParaRPr lang="es-AR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Métricas de Esfuerzo, Tiempo y Costo</a:t>
            </a:r>
            <a:endParaRPr lang="es-AR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70AA-F99A-4CF2-AA34-8A09B070E546}" type="slidenum">
              <a:rPr lang="es-AR" smtClean="0"/>
              <a:t>9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66059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iseño predeterminado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iseño predeterminado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iseño predeterminado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200</TotalTime>
  <Words>4839</Words>
  <Application>Microsoft Macintosh PowerPoint</Application>
  <PresentationFormat>Presentación en pantalla (4:3)</PresentationFormat>
  <Paragraphs>887</Paragraphs>
  <Slides>70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70</vt:i4>
      </vt:variant>
    </vt:vector>
  </HeadingPairs>
  <TitlesOfParts>
    <vt:vector size="74" baseType="lpstr">
      <vt:lpstr>Flujo</vt:lpstr>
      <vt:lpstr>Documento</vt:lpstr>
      <vt:lpstr>Imagen de mapa de bits</vt:lpstr>
      <vt:lpstr>Document</vt:lpstr>
      <vt:lpstr>Métricas de Software</vt:lpstr>
      <vt:lpstr>Tipos de métodos</vt:lpstr>
      <vt:lpstr>Estimación de costos y niveles de madurez del proceso</vt:lpstr>
      <vt:lpstr>Modelos holísticos</vt:lpstr>
      <vt:lpstr>Estimación de Esfuerzo y Costos</vt:lpstr>
      <vt:lpstr>Modelos Algorítmicos</vt:lpstr>
      <vt:lpstr>Constructive Cost Model (Boehm, 1981)</vt:lpstr>
      <vt:lpstr>COCOMO II</vt:lpstr>
      <vt:lpstr>¿Qué estima COCOMO?</vt:lpstr>
      <vt:lpstr>COCOMO II</vt:lpstr>
      <vt:lpstr>COCOMO II</vt:lpstr>
      <vt:lpstr>Modelo de las aplicaciones</vt:lpstr>
      <vt:lpstr>Modelo de las aplicaciones</vt:lpstr>
      <vt:lpstr>Object Points</vt:lpstr>
      <vt:lpstr>Etapa de diseño temprano</vt:lpstr>
      <vt:lpstr>Etapa post-arquitectura</vt:lpstr>
      <vt:lpstr>Tamaño - COCOMO II</vt:lpstr>
      <vt:lpstr>Esfuerzo - COCOMO II</vt:lpstr>
      <vt:lpstr>COCOMO II</vt:lpstr>
      <vt:lpstr>COCOMO II</vt:lpstr>
      <vt:lpstr>COCOMO II – Ejemplo</vt:lpstr>
      <vt:lpstr>Factores de escala</vt:lpstr>
      <vt:lpstr>Nivel de madurez del proceso</vt:lpstr>
      <vt:lpstr>Exponente </vt:lpstr>
      <vt:lpstr>Productividad lineal</vt:lpstr>
      <vt:lpstr>Multiplic. utilizados en las diferentes etapas</vt:lpstr>
      <vt:lpstr>Multiplicadores de esfuerzo</vt:lpstr>
      <vt:lpstr>Cost drivers y factores de escala de Cocomo II</vt:lpstr>
      <vt:lpstr>Modelo de Reuso de componentes</vt:lpstr>
      <vt:lpstr>Efectos no lineales del reuso</vt:lpstr>
      <vt:lpstr>Efectos no lineales del reuso</vt:lpstr>
      <vt:lpstr>Modelo de Reuso</vt:lpstr>
      <vt:lpstr>Modelo de Reuso</vt:lpstr>
      <vt:lpstr>Factor AA</vt:lpstr>
      <vt:lpstr>Factor UNFM</vt:lpstr>
      <vt:lpstr>Factor SU</vt:lpstr>
      <vt:lpstr>Guías para ajustes </vt:lpstr>
      <vt:lpstr>MBASE – COCOMO II</vt:lpstr>
      <vt:lpstr>Esfuerzo y duración en CV Cascada</vt:lpstr>
      <vt:lpstr>Esfuerzo y duración en RUP</vt:lpstr>
      <vt:lpstr>SLIM</vt:lpstr>
      <vt:lpstr>Orígenes</vt:lpstr>
      <vt:lpstr>Modelo de Putnam: base de datos QSM</vt:lpstr>
      <vt:lpstr>Base de datos QSM</vt:lpstr>
      <vt:lpstr>Modelo de Putnam: base de datos QSM</vt:lpstr>
      <vt:lpstr>Modelo de Putnam: base de datos QSM (Cont.)</vt:lpstr>
      <vt:lpstr>Modelo de Putnam</vt:lpstr>
      <vt:lpstr>Base de QSM: Conclusiones</vt:lpstr>
      <vt:lpstr>Alcance de las estimaciones</vt:lpstr>
      <vt:lpstr>Putnam: Ecuación del software</vt:lpstr>
      <vt:lpstr>Ecuación del software</vt:lpstr>
      <vt:lpstr>La ecuación computacional </vt:lpstr>
      <vt:lpstr>La ecuación computacional</vt:lpstr>
      <vt:lpstr>Correspondencia tiempo-esfuerzo</vt:lpstr>
      <vt:lpstr>Productividad en SLIM</vt:lpstr>
      <vt:lpstr>Parámetro de productividad</vt:lpstr>
      <vt:lpstr>Parámetro de Productividad (PP)</vt:lpstr>
      <vt:lpstr>Parámetro de Productividad (PP)</vt:lpstr>
      <vt:lpstr>Parámetro de Productividad (PI)</vt:lpstr>
      <vt:lpstr>Índice y parámetro de productividad</vt:lpstr>
      <vt:lpstr>Indicador de Inyección de Recursos (MBI)</vt:lpstr>
      <vt:lpstr>Modelo SLIM </vt:lpstr>
      <vt:lpstr>Solución determinista</vt:lpstr>
      <vt:lpstr>Modelo de Norden</vt:lpstr>
      <vt:lpstr>Modelo de Norden</vt:lpstr>
      <vt:lpstr>Hitos</vt:lpstr>
      <vt:lpstr>Resultados SLIM</vt:lpstr>
      <vt:lpstr>Resultados SLIM</vt:lpstr>
      <vt:lpstr>Resultados SLIM</vt:lpstr>
      <vt:lpstr>Resultados SLIM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Métricas de Software</dc:title>
  <dc:creator>Victor</dc:creator>
  <cp:lastModifiedBy>Victor Valotto</cp:lastModifiedBy>
  <cp:revision>14</cp:revision>
  <dcterms:created xsi:type="dcterms:W3CDTF">2012-11-06T14:00:21Z</dcterms:created>
  <dcterms:modified xsi:type="dcterms:W3CDTF">2014-11-06T18:14:54Z</dcterms:modified>
</cp:coreProperties>
</file>