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9" r:id="rId9"/>
    <p:sldId id="272" r:id="rId10"/>
    <p:sldId id="261" r:id="rId11"/>
    <p:sldId id="273" r:id="rId12"/>
    <p:sldId id="263" r:id="rId13"/>
    <p:sldId id="264" r:id="rId14"/>
    <p:sldId id="265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6" r:id="rId27"/>
    <p:sldId id="284" r:id="rId28"/>
    <p:sldId id="285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132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BE9A-D88A-DE4F-A2F7-A3399907B0EA}" type="datetimeFigureOut">
              <a:rPr lang="es-ES" smtClean="0"/>
              <a:t>14/08/14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175C-44D9-4742-A5E3-6BF9DFB5108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823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11ADF-736B-4510-AA09-AFA9DFAAD68F}" type="datetimeFigureOut">
              <a:rPr lang="es-ES"/>
              <a:t>14/08/14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2ADE-0650-4A00-861F-CCC546AA787C}" type="slidenum">
              <a:rPr lang="es-ES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082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28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20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2310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AR" dirty="0" smtClean="0"/>
              <a:t>Comparación</a:t>
            </a:r>
            <a:r>
              <a:rPr lang="es-AR" baseline="0" dirty="0" smtClean="0"/>
              <a:t> con las otras ingenierías y el rol de las mediciones.</a:t>
            </a:r>
          </a:p>
          <a:p>
            <a:pPr marL="228600" indent="-228600">
              <a:buAutoNum type="arabicPeriod"/>
            </a:pPr>
            <a:r>
              <a:rPr lang="es-AR" baseline="0" dirty="0" smtClean="0"/>
              <a:t>Ejemplo de facilidad de uso.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818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08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62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3183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0269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8577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6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2113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606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5090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387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44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90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314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739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61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08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773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1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255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448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413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2ADE-0650-4A00-861F-CCC546AA787C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711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890-AD94-D945-AB63-55792455A702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C778-EF91-9744-8E7E-DCFDF8982D62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F237-6927-4E4D-B768-40EF7C126802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6D43-5E70-654A-8ACC-EB879A46D10F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2C3-ED94-A94A-A91F-C5026DE298D0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A5F1-6E61-B340-ADBA-E7B858F7A21C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55F2-7EB9-2D44-87DD-F75063FF5850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B37-5BDF-4240-B457-771F3957A36A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A196-DA3C-4D44-B2C1-CBA9BD851037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9EF2-BB80-E544-9441-55E844D3A5AF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623-945B-C64D-9F55-2148ECA3A245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A49ED4-75D0-EE42-ABDF-4C5CA088C583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471331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Métricas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Medición: Qué es y porque hacerla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 que medir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410944" cy="4389120"/>
          </a:xfrm>
        </p:spPr>
        <p:txBody>
          <a:bodyPr/>
          <a:lstStyle/>
          <a:p>
            <a:pPr marL="393192" lvl="1" indent="0" algn="r">
              <a:buNone/>
            </a:pPr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“Lo que no es medible hacerlo medible” (Galileo Galilei).</a:t>
            </a:r>
          </a:p>
          <a:p>
            <a:endParaRPr lang="es-AR" dirty="0" smtClean="0"/>
          </a:p>
          <a:p>
            <a:r>
              <a:rPr lang="es-AR" dirty="0" smtClean="0"/>
              <a:t>Ciencia: encontrar atributos de las cosas que nos interesan.</a:t>
            </a:r>
          </a:p>
          <a:p>
            <a:endParaRPr lang="es-AR" dirty="0" smtClean="0"/>
          </a:p>
          <a:p>
            <a:r>
              <a:rPr lang="es-AR" dirty="0" smtClean="0"/>
              <a:t>Que cosas nos interesan en ingeniería de software y podemos medir y otras que tenemos que encontrar la medición.</a:t>
            </a:r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79583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C045-4861-1C4F-BEB6-278AC3EA550C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43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Para que medir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Medición de entidades físicas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Medición de entidades no-físicas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En software la mayoría son entidades no-físicas.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22007"/>
              </p:ext>
            </p:extLst>
          </p:nvPr>
        </p:nvGraphicFramePr>
        <p:xfrm>
          <a:off x="1547664" y="25649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Unidad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Valor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Humano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Peso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Kgr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84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89835"/>
              </p:ext>
            </p:extLst>
          </p:nvPr>
        </p:nvGraphicFramePr>
        <p:xfrm>
          <a:off x="1547664" y="39330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Unidad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Valor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Humano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IQ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/>
                        <a:t>Indice</a:t>
                      </a:r>
                      <a:r>
                        <a:rPr lang="es-AR" dirty="0" smtClean="0"/>
                        <a:t> IQ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92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EAD1-4E78-454D-A092-BCE7621680D8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62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Medición en Ingeniería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Ingeniería de Software: describe una colección de técnicas que aplican un enfoque ingenieril a la construcción y soporte de productos de software.</a:t>
            </a:r>
          </a:p>
          <a:p>
            <a:endParaRPr lang="es-AR" dirty="0"/>
          </a:p>
          <a:p>
            <a:pPr lvl="1"/>
            <a:r>
              <a:rPr lang="es-AR" dirty="0" smtClean="0"/>
              <a:t>La ciencias de la computación apunta a los fundamentos teóricos para construir software.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La IS apunta la implementación de software de una manera controlada y científica.</a:t>
            </a:r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1BAC-4815-CC4C-87CC-E6D6DABD175B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78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 del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Se falla en definir objetivos medibles en los productos de software.</a:t>
            </a:r>
          </a:p>
          <a:p>
            <a:pPr lvl="1"/>
            <a:r>
              <a:rPr lang="es-AR" dirty="0" smtClean="0"/>
              <a:t>Si no hay objetivos claros, nunca sabemos si cumplimos los objetivos.</a:t>
            </a:r>
          </a:p>
          <a:p>
            <a:endParaRPr lang="es-AR" dirty="0"/>
          </a:p>
          <a:p>
            <a:r>
              <a:rPr lang="es-AR" dirty="0" smtClean="0"/>
              <a:t>Se falla en entender y cuantificar los componente de los costos de los productos de software.</a:t>
            </a:r>
          </a:p>
          <a:p>
            <a:endParaRPr lang="es-AR" dirty="0"/>
          </a:p>
          <a:p>
            <a:r>
              <a:rPr lang="es-AR" dirty="0" smtClean="0"/>
              <a:t>No se predice (cuantifica) la calidad.</a:t>
            </a:r>
          </a:p>
          <a:p>
            <a:endParaRPr lang="es-AR" dirty="0"/>
          </a:p>
          <a:p>
            <a:r>
              <a:rPr lang="es-AR" dirty="0" smtClean="0"/>
              <a:t>Se confía casi exclusivamente en las herramientas y en el conocimiento que se adquiere en ellas.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FE3F-5530-034F-B6FE-A7E83D78553A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0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Objetivos en Medición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No se puede controlar lo que no se mide (Tom </a:t>
            </a:r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DeMarco)</a:t>
            </a:r>
            <a:endParaRPr lang="es-AR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3E09-520F-9D49-B59C-0E2FC1DB7875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924944"/>
            <a:ext cx="5040560" cy="11143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996952"/>
            <a:ext cx="4608512" cy="102323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4293096"/>
            <a:ext cx="7416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6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Objetivos de Medición en Software (y en general)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Uso de las mediciones: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Entender:</a:t>
            </a:r>
          </a:p>
          <a:p>
            <a:pPr lvl="1"/>
            <a:endParaRPr lang="es-AR" dirty="0"/>
          </a:p>
          <a:p>
            <a:pPr lvl="1"/>
            <a:r>
              <a:rPr lang="es-AR" dirty="0" smtClean="0"/>
              <a:t>Controlar:</a:t>
            </a:r>
          </a:p>
          <a:p>
            <a:pPr lvl="1"/>
            <a:endParaRPr lang="es-AR" dirty="0"/>
          </a:p>
          <a:p>
            <a:pPr lvl="1"/>
            <a:r>
              <a:rPr lang="es-AR" dirty="0" smtClean="0"/>
              <a:t>Predecir: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75CF-510D-C845-8AF4-A6E1DC46E5B2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36912"/>
            <a:ext cx="5472608" cy="211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11 Grupo"/>
          <p:cNvGrpSpPr>
            <a:grpSpLocks/>
          </p:cNvGrpSpPr>
          <p:nvPr/>
        </p:nvGrpSpPr>
        <p:grpSpPr bwMode="auto">
          <a:xfrm>
            <a:off x="3563889" y="4149080"/>
            <a:ext cx="1749032" cy="1796289"/>
            <a:chOff x="2214547" y="3963536"/>
            <a:chExt cx="1891358" cy="2289531"/>
          </a:xfrm>
        </p:grpSpPr>
        <p:sp>
          <p:nvSpPr>
            <p:cNvPr id="9" name="9 Flecha arriba"/>
            <p:cNvSpPr>
              <a:spLocks noChangeArrowheads="1"/>
            </p:cNvSpPr>
            <p:nvPr/>
          </p:nvSpPr>
          <p:spPr bwMode="auto">
            <a:xfrm>
              <a:off x="3621714" y="3963536"/>
              <a:ext cx="484191" cy="1214445"/>
            </a:xfrm>
            <a:prstGeom prst="upArrow">
              <a:avLst>
                <a:gd name="adj1" fmla="val 50000"/>
                <a:gd name="adj2" fmla="val 5004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  <a:p>
              <a:pPr>
                <a:buFont typeface="Wingdings" pitchFamily="2" charset="2"/>
                <a:buNone/>
                <a:defRPr/>
              </a:pPr>
              <a:r>
                <a:rPr lang="es-AR" dirty="0"/>
                <a:t>1</a:t>
              </a:r>
            </a:p>
          </p:txBody>
        </p:sp>
        <p:sp>
          <p:nvSpPr>
            <p:cNvPr id="10" name="12 CuadroTexto"/>
            <p:cNvSpPr txBox="1">
              <a:spLocks noChangeArrowheads="1"/>
            </p:cNvSpPr>
            <p:nvPr/>
          </p:nvSpPr>
          <p:spPr bwMode="auto">
            <a:xfrm>
              <a:off x="2214547" y="5429260"/>
              <a:ext cx="1790953" cy="823807"/>
            </a:xfrm>
            <a:prstGeom prst="rect">
              <a:avLst/>
            </a:prstGeom>
            <a:noFill/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s-AR" sz="1200" dirty="0"/>
                <a:t>Para Cotizar o presupuestar</a:t>
              </a:r>
            </a:p>
            <a:p>
              <a:pPr>
                <a:buFont typeface="Wingdings" pitchFamily="2" charset="2"/>
                <a:buNone/>
                <a:defRPr/>
              </a:pPr>
              <a:r>
                <a:rPr lang="es-AR" sz="1200" dirty="0"/>
                <a:t>el trabajo o proyecto</a:t>
              </a:r>
            </a:p>
          </p:txBody>
        </p:sp>
      </p:grpSp>
      <p:grpSp>
        <p:nvGrpSpPr>
          <p:cNvPr id="11" name="12 Grupo"/>
          <p:cNvGrpSpPr>
            <a:grpSpLocks/>
          </p:cNvGrpSpPr>
          <p:nvPr/>
        </p:nvGrpSpPr>
        <p:grpSpPr bwMode="auto">
          <a:xfrm>
            <a:off x="5508104" y="4221088"/>
            <a:ext cx="1440160" cy="1541785"/>
            <a:chOff x="4431633" y="3470365"/>
            <a:chExt cx="1888274" cy="2455321"/>
          </a:xfrm>
        </p:grpSpPr>
        <p:sp>
          <p:nvSpPr>
            <p:cNvPr id="12" name="9 Flecha arriba"/>
            <p:cNvSpPr>
              <a:spLocks noChangeArrowheads="1"/>
            </p:cNvSpPr>
            <p:nvPr/>
          </p:nvSpPr>
          <p:spPr bwMode="auto">
            <a:xfrm>
              <a:off x="4431633" y="3470365"/>
              <a:ext cx="1714514" cy="1286343"/>
            </a:xfrm>
            <a:prstGeom prst="upArrow">
              <a:avLst>
                <a:gd name="adj1" fmla="val 50000"/>
                <a:gd name="adj2" fmla="val 26995"/>
              </a:avLst>
            </a:prstGeom>
            <a:solidFill>
              <a:schemeClr val="accent1">
                <a:lumMod val="7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  <a:p>
              <a:pPr algn="ctr">
                <a:buFont typeface="Wingdings" pitchFamily="2" charset="2"/>
                <a:buNone/>
                <a:defRPr/>
              </a:pPr>
              <a:r>
                <a:rPr lang="es-AR" dirty="0"/>
                <a:t>2</a:t>
              </a:r>
            </a:p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</p:txBody>
        </p:sp>
        <p:sp>
          <p:nvSpPr>
            <p:cNvPr id="13" name="13 CuadroTexto"/>
            <p:cNvSpPr txBox="1">
              <a:spLocks noChangeArrowheads="1"/>
            </p:cNvSpPr>
            <p:nvPr/>
          </p:nvSpPr>
          <p:spPr bwMode="auto">
            <a:xfrm>
              <a:off x="4431633" y="5190476"/>
              <a:ext cx="1888274" cy="73521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s-AR" sz="1100" dirty="0"/>
                <a:t>Para</a:t>
              </a:r>
              <a:r>
                <a:rPr lang="es-AR" sz="1200" dirty="0"/>
                <a:t> Controlar el trabajo o proyecto</a:t>
              </a:r>
            </a:p>
          </p:txBody>
        </p:sp>
      </p:grpSp>
      <p:grpSp>
        <p:nvGrpSpPr>
          <p:cNvPr id="14" name="13 Grupo"/>
          <p:cNvGrpSpPr>
            <a:grpSpLocks/>
          </p:cNvGrpSpPr>
          <p:nvPr/>
        </p:nvGrpSpPr>
        <p:grpSpPr bwMode="auto">
          <a:xfrm>
            <a:off x="7164287" y="4365103"/>
            <a:ext cx="1440160" cy="1728192"/>
            <a:chOff x="6643703" y="4000500"/>
            <a:chExt cx="2406333" cy="2752196"/>
          </a:xfrm>
        </p:grpSpPr>
        <p:sp>
          <p:nvSpPr>
            <p:cNvPr id="15" name="11 Flecha arriba"/>
            <p:cNvSpPr>
              <a:spLocks noChangeArrowheads="1"/>
            </p:cNvSpPr>
            <p:nvPr/>
          </p:nvSpPr>
          <p:spPr bwMode="auto">
            <a:xfrm>
              <a:off x="6715140" y="4000500"/>
              <a:ext cx="484191" cy="1214886"/>
            </a:xfrm>
            <a:prstGeom prst="upArrow">
              <a:avLst>
                <a:gd name="adj1" fmla="val 50000"/>
                <a:gd name="adj2" fmla="val 50048"/>
              </a:avLst>
            </a:prstGeom>
            <a:solidFill>
              <a:schemeClr val="accent2">
                <a:lumMod val="7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  <a:p>
              <a:pPr>
                <a:buFont typeface="Wingdings" pitchFamily="2" charset="2"/>
                <a:buNone/>
                <a:defRPr/>
              </a:pPr>
              <a:r>
                <a:rPr lang="es-AR" dirty="0"/>
                <a:t>3</a:t>
              </a:r>
            </a:p>
            <a:p>
              <a:pPr>
                <a:buFont typeface="Wingdings" pitchFamily="2" charset="2"/>
                <a:buNone/>
                <a:defRPr/>
              </a:pPr>
              <a:endParaRPr lang="es-AR" dirty="0"/>
            </a:p>
          </p:txBody>
        </p:sp>
        <p:sp>
          <p:nvSpPr>
            <p:cNvPr id="16" name="13 CuadroTexto"/>
            <p:cNvSpPr txBox="1">
              <a:spLocks noChangeArrowheads="1"/>
            </p:cNvSpPr>
            <p:nvPr/>
          </p:nvSpPr>
          <p:spPr bwMode="auto">
            <a:xfrm>
              <a:off x="6643703" y="5429779"/>
              <a:ext cx="2406333" cy="1322917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s-AR" sz="1200" dirty="0"/>
                <a:t>Para </a:t>
              </a:r>
              <a:r>
                <a:rPr lang="es-AR" sz="1200" dirty="0" smtClean="0"/>
                <a:t>Mejorar </a:t>
              </a:r>
              <a:r>
                <a:rPr lang="es-AR" sz="1200" dirty="0"/>
                <a:t>la productividad el futuro trabajo o proyecto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11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medición de Software?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338936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Las métricas de software son mediciones que son utilizadas para </a:t>
            </a:r>
            <a:r>
              <a:rPr lang="es-AR" dirty="0" smtClean="0">
                <a:solidFill>
                  <a:srgbClr val="0C9B74"/>
                </a:solidFill>
              </a:rPr>
              <a:t>cuantificar </a:t>
            </a:r>
            <a:r>
              <a:rPr lang="es-AR" dirty="0" smtClean="0"/>
              <a:t>el software, los recursos de desarrollo y/o el proceso de desarrollo de software.</a:t>
            </a:r>
          </a:p>
          <a:p>
            <a:endParaRPr lang="es-AR" dirty="0"/>
          </a:p>
          <a:p>
            <a:r>
              <a:rPr lang="es-AR" dirty="0" smtClean="0"/>
              <a:t>Esto incluye elementos medidos directamente, como las líneas de código, así como elementos calculado desde las mediciones, como las calidad del software.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115" y="2060848"/>
            <a:ext cx="271505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2250976" cy="16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A35-15C0-DB49-9A1A-2B6BBF97DFF1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324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¿</a:t>
            </a:r>
            <a:r>
              <a:rPr lang="es-AR" dirty="0" smtClean="0"/>
              <a:t>Qué </a:t>
            </a:r>
            <a:r>
              <a:rPr lang="es-AR" dirty="0"/>
              <a:t>es medición de Software?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916832"/>
            <a:ext cx="4752528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Es la selección, </a:t>
            </a:r>
            <a:r>
              <a:rPr lang="es-AR" dirty="0" smtClean="0"/>
              <a:t>observaci</a:t>
            </a:r>
            <a:r>
              <a:rPr lang="es-AR" dirty="0" smtClean="0"/>
              <a:t>ón </a:t>
            </a:r>
            <a:r>
              <a:rPr lang="es-AR" dirty="0" smtClean="0"/>
              <a:t>y </a:t>
            </a:r>
            <a:r>
              <a:rPr lang="es-AR" dirty="0" smtClean="0"/>
              <a:t>análisis conjunto de un grupo de diferentes atributos de software, además de la nuestra interpretación subjetiva con el objetivo de tener una comprensión del software como un todo.</a:t>
            </a:r>
          </a:p>
          <a:p>
            <a:endParaRPr lang="es-AR" dirty="0"/>
          </a:p>
          <a:p>
            <a:r>
              <a:rPr lang="es-AR" dirty="0" smtClean="0"/>
              <a:t>No es trivial, hay casi 500 métricas propuestas</a:t>
            </a:r>
            <a:endParaRPr lang="es-AR" dirty="0"/>
          </a:p>
        </p:txBody>
      </p:sp>
      <p:pic>
        <p:nvPicPr>
          <p:cNvPr id="2050" name="Picture 2" descr="http://t2.gstatic.com/images?q=tbn:ANd9GcR0hzA7Gmv3_PvPyWaISxEmWH5KLRXq7cpn_J26vOecm_qDF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08920"/>
            <a:ext cx="31107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0833-CC13-8A45-9957-7B7004953AC9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504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Alcance de las Métricas de Software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01" y="2564904"/>
            <a:ext cx="345638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0240"/>
            <a:ext cx="5482952" cy="4029080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Estimación de Esfuerzos y Costos.</a:t>
            </a:r>
          </a:p>
          <a:p>
            <a:r>
              <a:rPr lang="es-AR" dirty="0" smtClean="0"/>
              <a:t>Mediciones y Modelos de Productividad.</a:t>
            </a:r>
          </a:p>
          <a:p>
            <a:r>
              <a:rPr lang="es-AR" dirty="0" smtClean="0"/>
              <a:t>Recolección de Datos.</a:t>
            </a:r>
          </a:p>
          <a:p>
            <a:r>
              <a:rPr lang="es-AR" dirty="0" smtClean="0"/>
              <a:t>Mediciones y Modelos de Calidad.</a:t>
            </a:r>
          </a:p>
          <a:p>
            <a:r>
              <a:rPr lang="es-AR" dirty="0" smtClean="0"/>
              <a:t>Modelos de Confiabilidad.</a:t>
            </a:r>
          </a:p>
          <a:p>
            <a:r>
              <a:rPr lang="es-AR" dirty="0" smtClean="0"/>
              <a:t>Modelos y Evaluación de Performance.</a:t>
            </a:r>
          </a:p>
          <a:p>
            <a:r>
              <a:rPr lang="es-AR" dirty="0" smtClean="0"/>
              <a:t>Métricas de complejidad y estructurales.</a:t>
            </a:r>
          </a:p>
          <a:p>
            <a:r>
              <a:rPr lang="es-AR" dirty="0" smtClean="0"/>
              <a:t>Evaluación de la capacidad de madurez.</a:t>
            </a:r>
          </a:p>
          <a:p>
            <a:r>
              <a:rPr lang="es-AR" dirty="0" smtClean="0"/>
              <a:t>Gestión de Métricas.</a:t>
            </a:r>
          </a:p>
          <a:p>
            <a:r>
              <a:rPr lang="es-AR" dirty="0" smtClean="0"/>
              <a:t>Evaluación de Herramientas y métodos.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5502-3570-D545-939B-608218FACB0D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28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Alcance de la Métricas de</a:t>
            </a:r>
            <a:br>
              <a:rPr lang="es-AR" dirty="0" smtClean="0"/>
            </a:br>
            <a:r>
              <a:rPr lang="es-AR" dirty="0" smtClean="0"/>
              <a:t>Software - 1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5760640" cy="4608512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 smtClean="0"/>
              <a:t>Estimación de Esfuerzo y Costos</a:t>
            </a:r>
          </a:p>
          <a:p>
            <a:pPr lvl="1"/>
            <a:r>
              <a:rPr lang="es-AR" dirty="0" smtClean="0"/>
              <a:t>Estimación de costos de software es el proceso de predecir la cantidad de esfuerzo requerido para construir un sistemas basado en software.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La estimación de la duración y esfuerzo del proyecto son derivados durante la etapa de planificación del proyecto.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Los modelos pueden ser categorizados en modelo de costos (COCOMO) o modelos de restricciones (SLIM).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La experiencia es usada para realizar estas estimaciones pero no es suficiente cuando se conoce acerca del producto final.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Muchos modelos  están en herramientas automatizadas.</a:t>
            </a:r>
          </a:p>
          <a:p>
            <a:pPr marL="393192" lvl="1" indent="0">
              <a:buNone/>
            </a:pP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05064"/>
            <a:ext cx="269182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6909-4D16-B641-80B3-AA68AC1F605A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20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la medición?</a:t>
            </a:r>
          </a:p>
          <a:p>
            <a:endParaRPr lang="es-ES" dirty="0"/>
          </a:p>
          <a:p>
            <a:r>
              <a:rPr lang="es-ES" dirty="0" smtClean="0"/>
              <a:t>¿Qué son las mediciones de Software?</a:t>
            </a:r>
          </a:p>
          <a:p>
            <a:endParaRPr lang="es-ES" dirty="0" smtClean="0"/>
          </a:p>
          <a:p>
            <a:r>
              <a:rPr lang="es-ES" dirty="0" smtClean="0"/>
              <a:t>El rol de la medición en la Ingeniería de Software.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96A6-8DDF-9745-AD8B-569FE4195753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57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Alcance de </a:t>
            </a:r>
            <a:r>
              <a:rPr lang="es-AR" dirty="0"/>
              <a:t>la Métricas de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Software </a:t>
            </a:r>
            <a:r>
              <a:rPr lang="es-AR" dirty="0"/>
              <a:t>- </a:t>
            </a:r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85608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Mediciones y Modelos de Calidad</a:t>
            </a:r>
          </a:p>
          <a:p>
            <a:pPr lvl="1"/>
            <a:r>
              <a:rPr lang="es-AR" dirty="0" smtClean="0"/>
              <a:t>Tasa de salida por unidad de entrada</a:t>
            </a:r>
          </a:p>
          <a:p>
            <a:pPr lvl="2"/>
            <a:r>
              <a:rPr lang="es-AR" dirty="0" smtClean="0"/>
              <a:t>Productividad = Tamaño / Esfuerzo</a:t>
            </a:r>
          </a:p>
          <a:p>
            <a:pPr lvl="2"/>
            <a:r>
              <a:rPr lang="es-AR" dirty="0" err="1" smtClean="0"/>
              <a:t>Prod</a:t>
            </a:r>
            <a:r>
              <a:rPr lang="es-AR" dirty="0" smtClean="0"/>
              <a:t> = </a:t>
            </a:r>
            <a:r>
              <a:rPr lang="es-AR" dirty="0" err="1" smtClean="0"/>
              <a:t>Klocs</a:t>
            </a:r>
            <a:r>
              <a:rPr lang="es-AR" dirty="0" smtClean="0"/>
              <a:t> / Personas-Mes.</a:t>
            </a:r>
          </a:p>
          <a:p>
            <a:pPr lvl="2"/>
            <a:endParaRPr lang="es-AR" dirty="0"/>
          </a:p>
          <a:p>
            <a:pPr lvl="1"/>
            <a:r>
              <a:rPr lang="es-AR" dirty="0" smtClean="0"/>
              <a:t>Modelo de Productividad basado en la descomposición de atributos medibles</a:t>
            </a:r>
          </a:p>
          <a:p>
            <a:pPr lvl="1"/>
            <a:endParaRPr lang="es-AR" sz="2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48869"/>
            <a:ext cx="8110482" cy="213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C38E-8EC3-9A43-88C4-1DE30DC9FCF5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86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Alcance </a:t>
            </a:r>
            <a:r>
              <a:rPr lang="es-AR" dirty="0" smtClean="0"/>
              <a:t>de </a:t>
            </a:r>
            <a:r>
              <a:rPr lang="es-AR" dirty="0"/>
              <a:t>la Métricas de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Software </a:t>
            </a:r>
            <a:r>
              <a:rPr lang="es-AR" dirty="0"/>
              <a:t>- </a:t>
            </a:r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474840" cy="4389120"/>
          </a:xfrm>
        </p:spPr>
        <p:txBody>
          <a:bodyPr/>
          <a:lstStyle/>
          <a:p>
            <a:r>
              <a:rPr lang="es-AR" dirty="0" smtClean="0"/>
              <a:t>Recolección de Datos</a:t>
            </a:r>
          </a:p>
          <a:p>
            <a:pPr lvl="1"/>
            <a:r>
              <a:rPr lang="es-AR" dirty="0" smtClean="0"/>
              <a:t>Paso complejo y crítico</a:t>
            </a:r>
          </a:p>
          <a:p>
            <a:pPr lvl="2"/>
            <a:r>
              <a:rPr lang="es-AR" dirty="0" smtClean="0"/>
              <a:t>Qué datos deberían recolectarse</a:t>
            </a:r>
          </a:p>
          <a:p>
            <a:pPr lvl="2"/>
            <a:r>
              <a:rPr lang="es-AR" dirty="0" smtClean="0"/>
              <a:t>Como deberían recolectarse</a:t>
            </a:r>
          </a:p>
          <a:p>
            <a:pPr lvl="2"/>
            <a:r>
              <a:rPr lang="es-AR" dirty="0" smtClean="0"/>
              <a:t>Son reproducibles.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061128" cy="181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77072"/>
            <a:ext cx="1840540" cy="237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15401"/>
            <a:ext cx="3424267" cy="180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4210-7B3F-054D-A723-7996FEB74A67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982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Alcance de la Métricas de </a:t>
            </a:r>
            <a:br>
              <a:rPr lang="es-AR" dirty="0"/>
            </a:br>
            <a:r>
              <a:rPr lang="es-AR" dirty="0"/>
              <a:t>Software - </a:t>
            </a:r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1080120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Medición y modelos de Calidad</a:t>
            </a:r>
          </a:p>
          <a:p>
            <a:pPr lvl="1"/>
            <a:r>
              <a:rPr lang="es-AR" dirty="0" smtClean="0"/>
              <a:t>Basado en descomposición de Atributos (ej. McCall, ISO 9126).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472608" cy="348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2E7-A224-5B46-843C-CE586C252C2D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78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Alcance </a:t>
            </a:r>
            <a:r>
              <a:rPr lang="es-AR" dirty="0" smtClean="0"/>
              <a:t>de </a:t>
            </a:r>
            <a:r>
              <a:rPr lang="es-AR" dirty="0"/>
              <a:t>la Métricas de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Software </a:t>
            </a:r>
            <a:r>
              <a:rPr lang="es-AR" dirty="0"/>
              <a:t>- 5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4389120"/>
          </a:xfrm>
        </p:spPr>
        <p:txBody>
          <a:bodyPr/>
          <a:lstStyle/>
          <a:p>
            <a:r>
              <a:rPr lang="es-AR" dirty="0" smtClean="0"/>
              <a:t>Modelos de Confiabilidad</a:t>
            </a:r>
          </a:p>
          <a:p>
            <a:pPr lvl="1"/>
            <a:r>
              <a:rPr lang="es-AR" dirty="0" smtClean="0"/>
              <a:t>Muestran el cambio de intensidad de fallas (</a:t>
            </a:r>
            <a:r>
              <a:rPr lang="el-GR" dirty="0" smtClean="0"/>
              <a:t>λ</a:t>
            </a:r>
            <a:r>
              <a:rPr lang="es-AR" dirty="0" smtClean="0"/>
              <a:t>) versus el tiempo.</a:t>
            </a:r>
          </a:p>
          <a:p>
            <a:pPr lvl="1"/>
            <a:r>
              <a:rPr lang="es-AR" dirty="0" smtClean="0"/>
              <a:t>Modelos:</a:t>
            </a:r>
          </a:p>
          <a:p>
            <a:pPr lvl="2"/>
            <a:r>
              <a:rPr lang="es-AR" dirty="0" smtClean="0"/>
              <a:t>Modelo Exponencial Básico: asume fallas finitas en tiempos infinitos.</a:t>
            </a:r>
          </a:p>
          <a:p>
            <a:pPr lvl="2"/>
            <a:r>
              <a:rPr lang="es-AR" dirty="0" smtClean="0"/>
              <a:t>Modelo de logarítmico </a:t>
            </a:r>
            <a:r>
              <a:rPr lang="es-AR" dirty="0" err="1" smtClean="0"/>
              <a:t>Poisson</a:t>
            </a:r>
            <a:r>
              <a:rPr lang="es-AR" dirty="0" smtClean="0"/>
              <a:t>: asume fallas infinitas.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6" y="2132856"/>
            <a:ext cx="354673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17" y="4185201"/>
            <a:ext cx="3180774" cy="221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B076-55F5-4540-B607-338CBCDE7D19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47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Alcance </a:t>
            </a:r>
            <a:r>
              <a:rPr lang="es-AR" dirty="0" smtClean="0"/>
              <a:t>de </a:t>
            </a:r>
            <a:r>
              <a:rPr lang="es-AR" dirty="0"/>
              <a:t>la Métricas </a:t>
            </a:r>
            <a:r>
              <a:rPr lang="es-AR" dirty="0" smtClean="0"/>
              <a:t>de</a:t>
            </a:r>
            <a:br>
              <a:rPr lang="es-AR" dirty="0" smtClean="0"/>
            </a:br>
            <a:r>
              <a:rPr lang="es-AR" dirty="0" smtClean="0"/>
              <a:t>Software </a:t>
            </a:r>
            <a:r>
              <a:rPr lang="es-AR" dirty="0"/>
              <a:t>- </a:t>
            </a:r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618856" cy="438912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Métricas Estructurales y de Complejidad</a:t>
            </a:r>
          </a:p>
          <a:p>
            <a:pPr lvl="1"/>
            <a:r>
              <a:rPr lang="es-AR" dirty="0" smtClean="0"/>
              <a:t>Estructura de Flujo de Control</a:t>
            </a:r>
          </a:p>
          <a:p>
            <a:pPr lvl="1"/>
            <a:r>
              <a:rPr lang="es-AR" dirty="0" smtClean="0"/>
              <a:t>Estructura de Flujo de Datos</a:t>
            </a:r>
          </a:p>
          <a:p>
            <a:pPr lvl="1"/>
            <a:r>
              <a:rPr lang="es-AR" dirty="0" smtClean="0"/>
              <a:t>Estructura de Datos</a:t>
            </a:r>
          </a:p>
          <a:p>
            <a:pPr lvl="1"/>
            <a:r>
              <a:rPr lang="es-AR" dirty="0" smtClean="0"/>
              <a:t>Atributos de Flujo de Información</a:t>
            </a:r>
          </a:p>
          <a:p>
            <a:pPr lvl="1"/>
            <a:endParaRPr lang="es-AR" dirty="0"/>
          </a:p>
          <a:p>
            <a:r>
              <a:rPr lang="es-AR" dirty="0" smtClean="0"/>
              <a:t>Métricas de Complejidad</a:t>
            </a:r>
          </a:p>
          <a:p>
            <a:pPr lvl="1"/>
            <a:r>
              <a:rPr lang="es-AR" dirty="0" err="1" smtClean="0"/>
              <a:t>McCabe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14" y="2276872"/>
            <a:ext cx="25717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AE99-3ED1-EB44-846F-DCA621F8A6D8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68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Alcance </a:t>
            </a:r>
            <a:r>
              <a:rPr lang="es-AR" dirty="0" smtClean="0"/>
              <a:t>de </a:t>
            </a:r>
            <a:r>
              <a:rPr lang="es-AR" dirty="0"/>
              <a:t>la Métricas de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Software </a:t>
            </a:r>
            <a:r>
              <a:rPr lang="es-AR" dirty="0"/>
              <a:t>- </a:t>
            </a:r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Gestión por Métricas</a:t>
            </a:r>
          </a:p>
          <a:p>
            <a:pPr lvl="1"/>
            <a:r>
              <a:rPr lang="es-AR" dirty="0" smtClean="0"/>
              <a:t>Métricas para control de proyectos</a:t>
            </a:r>
          </a:p>
          <a:p>
            <a:pPr lvl="2"/>
            <a:r>
              <a:rPr lang="es-AR" dirty="0" smtClean="0"/>
              <a:t>Relacionadas con la calidad de la especificación</a:t>
            </a:r>
          </a:p>
          <a:p>
            <a:pPr lvl="2"/>
            <a:r>
              <a:rPr lang="es-AR" dirty="0" smtClean="0"/>
              <a:t>Relacionadas con la documentación</a:t>
            </a:r>
          </a:p>
          <a:p>
            <a:pPr lvl="2"/>
            <a:r>
              <a:rPr lang="es-AR" dirty="0" smtClean="0"/>
              <a:t>Para </a:t>
            </a:r>
            <a:r>
              <a:rPr lang="es-AR" dirty="0" err="1" smtClean="0"/>
              <a:t>testing</a:t>
            </a:r>
            <a:r>
              <a:rPr lang="es-AR" dirty="0" smtClean="0"/>
              <a:t> y verificación</a:t>
            </a:r>
          </a:p>
          <a:p>
            <a:pPr lvl="2"/>
            <a:r>
              <a:rPr lang="es-AR" dirty="0" smtClean="0"/>
              <a:t>Para recursos</a:t>
            </a:r>
          </a:p>
          <a:p>
            <a:pPr lvl="2"/>
            <a:r>
              <a:rPr lang="es-AR" dirty="0" smtClean="0"/>
              <a:t>Para cambios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0BE-897A-9848-AB70-2AE6EC9D5D80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41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Ejemplos de 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Gerentes</a:t>
            </a:r>
          </a:p>
          <a:p>
            <a:pPr lvl="1"/>
            <a:r>
              <a:rPr lang="es-AR" dirty="0" smtClean="0"/>
              <a:t>Cuanto cuesta cada proceso?</a:t>
            </a:r>
          </a:p>
          <a:p>
            <a:pPr lvl="1"/>
            <a:r>
              <a:rPr lang="es-AR" dirty="0" smtClean="0"/>
              <a:t>Qué productividad tiene mi equipo?</a:t>
            </a:r>
          </a:p>
          <a:p>
            <a:pPr lvl="1"/>
            <a:r>
              <a:rPr lang="es-AR" dirty="0" smtClean="0"/>
              <a:t>Que tan buen código está desarrollando mi equipo?</a:t>
            </a:r>
          </a:p>
          <a:p>
            <a:pPr lvl="1"/>
            <a:r>
              <a:rPr lang="es-AR" dirty="0" smtClean="0"/>
              <a:t>Que tan satisfecho está el cliente?</a:t>
            </a:r>
          </a:p>
          <a:p>
            <a:pPr lvl="1"/>
            <a:r>
              <a:rPr lang="es-AR" dirty="0" smtClean="0"/>
              <a:t>Como podemos mejorar?</a:t>
            </a: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633664" y="1935282"/>
            <a:ext cx="3970784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Ingenieros</a:t>
            </a:r>
          </a:p>
          <a:p>
            <a:pPr lvl="1"/>
            <a:r>
              <a:rPr lang="es-AR" dirty="0" smtClean="0"/>
              <a:t>Se pueden probar los requerimientos?</a:t>
            </a:r>
          </a:p>
          <a:p>
            <a:pPr lvl="1"/>
            <a:r>
              <a:rPr lang="es-AR" dirty="0" smtClean="0"/>
              <a:t>Se han encontrado todos los defectos?</a:t>
            </a:r>
          </a:p>
          <a:p>
            <a:pPr lvl="1"/>
            <a:r>
              <a:rPr lang="es-AR" dirty="0" smtClean="0"/>
              <a:t>Se han logrado los metas de productos o procesos?</a:t>
            </a:r>
          </a:p>
          <a:p>
            <a:pPr lvl="1"/>
            <a:r>
              <a:rPr lang="es-AR" dirty="0" smtClean="0"/>
              <a:t>Que ocurrirá en el futuro?</a:t>
            </a:r>
            <a:r>
              <a:rPr lang="es-AR" sz="2000" dirty="0" smtClean="0"/>
              <a:t>	</a:t>
            </a:r>
            <a:endParaRPr lang="es-AR" sz="20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AFD0-DB20-304B-9CCA-2D1BB89C602B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Métricas de Software - Medición: Qué es y porque hacerla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49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Sin mediciones no hay manera de saber si los procesos/productos pueden mejorarse.</a:t>
            </a:r>
          </a:p>
          <a:p>
            <a:endParaRPr lang="es-AR" dirty="0" smtClean="0"/>
          </a:p>
          <a:p>
            <a:r>
              <a:rPr lang="es-AR" dirty="0" smtClean="0"/>
              <a:t>Las métricas permiten establecer objetivos de mejoras.</a:t>
            </a:r>
          </a:p>
          <a:p>
            <a:endParaRPr lang="es-AR" dirty="0"/>
          </a:p>
          <a:p>
            <a:r>
              <a:rPr lang="es-AR" dirty="0" smtClean="0"/>
              <a:t>Las métricas permiten identificar las causas de los defectos que tienen mayor impacto en el desarrollo</a:t>
            </a:r>
          </a:p>
          <a:p>
            <a:endParaRPr lang="es-AR" dirty="0"/>
          </a:p>
          <a:p>
            <a:r>
              <a:rPr lang="es-AR" dirty="0" smtClean="0"/>
              <a:t>Las métricas aplicadas al producto </a:t>
            </a:r>
            <a:r>
              <a:rPr lang="es-AR" dirty="0" smtClean="0"/>
              <a:t>ayudan </a:t>
            </a:r>
            <a:r>
              <a:rPr lang="es-AR" dirty="0" smtClean="0"/>
              <a:t>a identificar:</a:t>
            </a:r>
          </a:p>
          <a:p>
            <a:pPr lvl="1"/>
            <a:r>
              <a:rPr lang="es-AR" dirty="0" smtClean="0"/>
              <a:t>Que requerimientos son más volátiles.</a:t>
            </a:r>
          </a:p>
          <a:p>
            <a:pPr lvl="1"/>
            <a:r>
              <a:rPr lang="es-AR" dirty="0" smtClean="0"/>
              <a:t>Que módulo son los más propensos a errores</a:t>
            </a:r>
          </a:p>
          <a:p>
            <a:pPr lvl="1"/>
            <a:r>
              <a:rPr lang="es-AR" dirty="0" smtClean="0"/>
              <a:t>Cuanto tiempo de </a:t>
            </a:r>
            <a:r>
              <a:rPr lang="es-AR" dirty="0" err="1" smtClean="0"/>
              <a:t>testing</a:t>
            </a:r>
            <a:r>
              <a:rPr lang="es-AR" dirty="0" smtClean="0"/>
              <a:t> debería planearse para cada modulo.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A591-61DD-E943-88D9-F2D04C5FA26D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8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6D43-5E70-654A-8ACC-EB879A46D10F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627784" y="2924944"/>
            <a:ext cx="3929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Fin del Módulo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3509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medición en nuestra vida.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</a:t>
            </a:r>
            <a:r>
              <a:rPr lang="es-AR" dirty="0" smtClean="0"/>
              <a:t>Dónde usamos la medición diariamente?</a:t>
            </a:r>
            <a:endParaRPr lang="es-AR" dirty="0"/>
          </a:p>
        </p:txBody>
      </p:sp>
      <p:pic>
        <p:nvPicPr>
          <p:cNvPr id="1026" name="Picture 2" descr="http://fotodinerofacil.files.wordpress.com/2011/09/comprar-dem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5" y="2564904"/>
            <a:ext cx="2232248" cy="168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96542"/>
            <a:ext cx="1539699" cy="115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58" y="4369420"/>
            <a:ext cx="19050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49" y="4316603"/>
            <a:ext cx="2664296" cy="172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0682-FD3B-8643-B428-61986E1B2F31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Medición: 	Definición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09544"/>
          </a:xfrm>
        </p:spPr>
        <p:txBody>
          <a:bodyPr>
            <a:normAutofit/>
          </a:bodyPr>
          <a:lstStyle/>
          <a:p>
            <a:pPr algn="just"/>
            <a:r>
              <a:rPr lang="es-AR" sz="2400" dirty="0" smtClean="0"/>
              <a:t>Es el proceso mediante el cual los </a:t>
            </a:r>
            <a:r>
              <a:rPr lang="es-AR" sz="2400" dirty="0" smtClean="0">
                <a:solidFill>
                  <a:srgbClr val="0C9B74"/>
                </a:solidFill>
              </a:rPr>
              <a:t>números o símbolos </a:t>
            </a:r>
            <a:r>
              <a:rPr lang="es-AR" sz="2400" dirty="0" smtClean="0"/>
              <a:t>son asignados a </a:t>
            </a:r>
            <a:r>
              <a:rPr lang="es-AR" sz="2400" dirty="0" smtClean="0">
                <a:solidFill>
                  <a:srgbClr val="0C9B74"/>
                </a:solidFill>
              </a:rPr>
              <a:t>atributos</a:t>
            </a:r>
            <a:r>
              <a:rPr lang="es-AR" sz="2400" dirty="0" smtClean="0"/>
              <a:t> de las </a:t>
            </a:r>
            <a:r>
              <a:rPr lang="es-AR" sz="2400" dirty="0" smtClean="0">
                <a:solidFill>
                  <a:srgbClr val="0C9B74"/>
                </a:solidFill>
              </a:rPr>
              <a:t>entidades (objetos) </a:t>
            </a:r>
            <a:r>
              <a:rPr lang="es-AR" sz="2400" dirty="0" smtClean="0"/>
              <a:t>en el mundo real de tal manera que las describen de acuerdo a </a:t>
            </a:r>
            <a:r>
              <a:rPr lang="es-AR" sz="2400" dirty="0" smtClean="0">
                <a:solidFill>
                  <a:srgbClr val="0C9B74"/>
                </a:solidFill>
              </a:rPr>
              <a:t>reglas</a:t>
            </a:r>
            <a:r>
              <a:rPr lang="es-AR" sz="2400" dirty="0" smtClean="0"/>
              <a:t> claramente definidas.</a:t>
            </a:r>
            <a:endParaRPr lang="es-AR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475656" y="4810611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Objeto =  </a:t>
            </a:r>
            <a:endParaRPr lang="es-AR" dirty="0"/>
          </a:p>
        </p:txBody>
      </p:sp>
      <p:sp>
        <p:nvSpPr>
          <p:cNvPr id="6" name="5 Llaves"/>
          <p:cNvSpPr/>
          <p:nvPr/>
        </p:nvSpPr>
        <p:spPr>
          <a:xfrm>
            <a:off x="2632130" y="3627125"/>
            <a:ext cx="4244126" cy="2736304"/>
          </a:xfrm>
          <a:prstGeom prst="bracePair">
            <a:avLst>
              <a:gd name="adj" fmla="val 3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987824" y="38610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Atributo </a:t>
            </a:r>
            <a:r>
              <a:rPr lang="es-AR" baseline="-25000" dirty="0" smtClean="0"/>
              <a:t>1 </a:t>
            </a:r>
            <a:r>
              <a:rPr lang="es-AR" dirty="0" smtClean="0"/>
              <a:t> (valor </a:t>
            </a:r>
            <a:r>
              <a:rPr lang="es-AR" baseline="-25000" dirty="0" smtClean="0"/>
              <a:t>11</a:t>
            </a:r>
            <a:r>
              <a:rPr lang="es-AR" dirty="0" smtClean="0"/>
              <a:t>, </a:t>
            </a:r>
            <a:r>
              <a:rPr lang="es-AR" dirty="0"/>
              <a:t>valor </a:t>
            </a:r>
            <a:r>
              <a:rPr lang="es-AR" baseline="-25000" dirty="0" smtClean="0"/>
              <a:t>12</a:t>
            </a:r>
            <a:r>
              <a:rPr lang="es-AR" dirty="0" smtClean="0"/>
              <a:t>, …..) 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2987824" y="444127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Atributo</a:t>
            </a:r>
            <a:r>
              <a:rPr lang="es-AR" baseline="-25000" dirty="0"/>
              <a:t> </a:t>
            </a:r>
            <a:r>
              <a:rPr lang="es-AR" baseline="-25000" dirty="0" smtClean="0"/>
              <a:t>2 </a:t>
            </a:r>
            <a:r>
              <a:rPr lang="es-AR" dirty="0" smtClean="0"/>
              <a:t> (valor </a:t>
            </a:r>
            <a:r>
              <a:rPr lang="es-AR" baseline="-25000" dirty="0"/>
              <a:t>2</a:t>
            </a:r>
            <a:r>
              <a:rPr lang="es-AR" baseline="-25000" dirty="0" smtClean="0"/>
              <a:t>1</a:t>
            </a:r>
            <a:r>
              <a:rPr lang="es-AR" dirty="0" smtClean="0"/>
              <a:t>, </a:t>
            </a:r>
            <a:r>
              <a:rPr lang="es-AR" dirty="0"/>
              <a:t>valor </a:t>
            </a:r>
            <a:r>
              <a:rPr lang="es-AR" baseline="-25000" dirty="0"/>
              <a:t>2</a:t>
            </a:r>
            <a:r>
              <a:rPr lang="es-AR" baseline="-25000" dirty="0" smtClean="0"/>
              <a:t>2</a:t>
            </a:r>
            <a:r>
              <a:rPr lang="es-AR" dirty="0" smtClean="0"/>
              <a:t>,…..) 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573325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Atributo </a:t>
            </a:r>
            <a:r>
              <a:rPr lang="es-AR" baseline="-25000" dirty="0"/>
              <a:t>n</a:t>
            </a:r>
            <a:r>
              <a:rPr lang="es-AR" baseline="-25000" dirty="0" smtClean="0"/>
              <a:t> </a:t>
            </a:r>
            <a:r>
              <a:rPr lang="es-AR" dirty="0" smtClean="0"/>
              <a:t> (valor </a:t>
            </a:r>
            <a:r>
              <a:rPr lang="es-AR" baseline="-25000" dirty="0"/>
              <a:t>n</a:t>
            </a:r>
            <a:r>
              <a:rPr lang="es-AR" baseline="-25000" dirty="0" smtClean="0"/>
              <a:t>1</a:t>
            </a:r>
            <a:r>
              <a:rPr lang="es-AR" dirty="0" smtClean="0"/>
              <a:t>, </a:t>
            </a:r>
            <a:r>
              <a:rPr lang="es-AR" dirty="0"/>
              <a:t>valor </a:t>
            </a:r>
            <a:r>
              <a:rPr lang="es-AR" baseline="-25000" dirty="0"/>
              <a:t>n</a:t>
            </a:r>
            <a:r>
              <a:rPr lang="es-AR" baseline="-25000" dirty="0" smtClean="0"/>
              <a:t>2</a:t>
            </a:r>
            <a:r>
              <a:rPr lang="es-AR" dirty="0" smtClean="0"/>
              <a:t>, …..) 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59832" y="50851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    ……		……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E5AC-C553-F441-BF45-36842DED8036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250704" cy="4389120"/>
          </a:xfrm>
        </p:spPr>
        <p:txBody>
          <a:bodyPr>
            <a:normAutofit fontScale="77500" lnSpcReduction="20000"/>
          </a:bodyPr>
          <a:lstStyle/>
          <a:p>
            <a:endParaRPr lang="es-AR" dirty="0" smtClean="0"/>
          </a:p>
          <a:p>
            <a:r>
              <a:rPr lang="es-AR" dirty="0" smtClean="0">
                <a:solidFill>
                  <a:srgbClr val="0C9B74"/>
                </a:solidFill>
              </a:rPr>
              <a:t>Entidad</a:t>
            </a:r>
            <a:r>
              <a:rPr lang="es-AR" dirty="0" smtClean="0"/>
              <a:t>: objeto físico, evento o proceso del mundo real.</a:t>
            </a:r>
          </a:p>
          <a:p>
            <a:endParaRPr lang="es-AR" dirty="0" smtClean="0"/>
          </a:p>
          <a:p>
            <a:r>
              <a:rPr lang="es-AR" dirty="0" smtClean="0">
                <a:solidFill>
                  <a:srgbClr val="0C9B74"/>
                </a:solidFill>
              </a:rPr>
              <a:t>Atributo</a:t>
            </a:r>
            <a:r>
              <a:rPr lang="es-AR" dirty="0" smtClean="0"/>
              <a:t>: propiedad de la entidad.</a:t>
            </a:r>
          </a:p>
          <a:p>
            <a:endParaRPr lang="es-AR" dirty="0"/>
          </a:p>
          <a:p>
            <a:r>
              <a:rPr lang="es-AR" dirty="0" smtClean="0">
                <a:solidFill>
                  <a:srgbClr val="0C9B74"/>
                </a:solidFill>
              </a:rPr>
              <a:t>Valores</a:t>
            </a:r>
            <a:r>
              <a:rPr lang="es-AR" dirty="0" smtClean="0"/>
              <a:t>: números o símbolos asignados de los atributos. </a:t>
            </a:r>
          </a:p>
          <a:p>
            <a:endParaRPr lang="es-AR" dirty="0" smtClean="0"/>
          </a:p>
          <a:p>
            <a:r>
              <a:rPr lang="es-AR" dirty="0" smtClean="0">
                <a:solidFill>
                  <a:srgbClr val="0C9B74"/>
                </a:solidFill>
              </a:rPr>
              <a:t>Reglas</a:t>
            </a:r>
            <a:r>
              <a:rPr lang="es-AR" dirty="0" smtClean="0"/>
              <a:t>: mecanismo establecido para interpretar la medición.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42" y="1929906"/>
            <a:ext cx="1008112" cy="220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6588224" y="1947244"/>
            <a:ext cx="0" cy="21227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luznatal.com.ar/talle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666017"/>
            <a:ext cx="720080" cy="57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luznatal.com.ar/talle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8" y="5247652"/>
            <a:ext cx="1217033" cy="97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luznatal.com.ar/talle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02988"/>
            <a:ext cx="1523854" cy="12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5002988"/>
            <a:ext cx="15144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7239417" y="1947244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1,75 metros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853205" y="4633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084168" y="458112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570358" y="4473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7DAB-34D2-C74B-BA73-5ED8A9D33EBB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070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sz="2000" dirty="0" smtClean="0"/>
              <a:t>En Software, las siguientes pueden ser consideradas entidades:</a:t>
            </a:r>
          </a:p>
          <a:p>
            <a:endParaRPr lang="es-AR" dirty="0" smtClean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Productos</a:t>
            </a:r>
          </a:p>
          <a:p>
            <a:pPr>
              <a:buFont typeface="Wingdings" pitchFamily="2" charset="2"/>
              <a:buChar char="Ø"/>
            </a:pPr>
            <a:endParaRPr lang="es-AR" dirty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Procesos</a:t>
            </a:r>
          </a:p>
          <a:p>
            <a:pPr>
              <a:buFont typeface="Wingdings" pitchFamily="2" charset="2"/>
              <a:buChar char="Ø"/>
            </a:pPr>
            <a:endParaRPr lang="es-AR" dirty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Recursos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6804248" y="1952836"/>
            <a:ext cx="1152128" cy="468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Artefacto de Entrada</a:t>
            </a:r>
            <a:endParaRPr lang="es-A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460203" y="2852936"/>
            <a:ext cx="1856213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Actividad de Desarrollo</a:t>
            </a:r>
            <a:endParaRPr lang="es-A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460203" y="3933056"/>
            <a:ext cx="1856213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Artefacto Creado/Rehecho</a:t>
            </a:r>
            <a:endParaRPr lang="es-A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460204" y="5737795"/>
            <a:ext cx="185621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Artefacto de Log de Defectos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460204" y="4869160"/>
            <a:ext cx="1856212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Actividad de Verificación</a:t>
            </a:r>
            <a:endParaRPr lang="es-A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13 Hexágono"/>
          <p:cNvSpPr/>
          <p:nvPr/>
        </p:nvSpPr>
        <p:spPr>
          <a:xfrm>
            <a:off x="4644008" y="2852936"/>
            <a:ext cx="1485106" cy="648072"/>
          </a:xfrm>
          <a:prstGeom prst="hexagon">
            <a:avLst>
              <a:gd name="adj" fmla="val 61744"/>
              <a:gd name="vf" fmla="val 11547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 smtClean="0"/>
              <a:t>Recursos (Personas, </a:t>
            </a:r>
            <a:r>
              <a:rPr lang="es-AR" sz="1100" dirty="0" err="1" smtClean="0"/>
              <a:t>Herr</a:t>
            </a:r>
            <a:r>
              <a:rPr lang="es-AR" sz="1100" dirty="0" smtClean="0"/>
              <a:t>.,  tiempo)</a:t>
            </a:r>
            <a:endParaRPr lang="es-AR" sz="1100" dirty="0"/>
          </a:p>
        </p:txBody>
      </p:sp>
      <p:sp>
        <p:nvSpPr>
          <p:cNvPr id="15" name="14 Hexágono"/>
          <p:cNvSpPr/>
          <p:nvPr/>
        </p:nvSpPr>
        <p:spPr>
          <a:xfrm>
            <a:off x="4644008" y="4797152"/>
            <a:ext cx="1538994" cy="648072"/>
          </a:xfrm>
          <a:prstGeom prst="hexagon">
            <a:avLst>
              <a:gd name="adj" fmla="val 6174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Recursos (Personas, </a:t>
            </a:r>
            <a:r>
              <a:rPr lang="es-AR" sz="1100" dirty="0" err="1"/>
              <a:t>Herr</a:t>
            </a:r>
            <a:r>
              <a:rPr lang="es-AR" sz="1100" dirty="0"/>
              <a:t>.,  tiempo)</a:t>
            </a:r>
          </a:p>
        </p:txBody>
      </p:sp>
      <p:cxnSp>
        <p:nvCxnSpPr>
          <p:cNvPr id="17" name="16 Conector recto de flecha"/>
          <p:cNvCxnSpPr>
            <a:stCxn id="14" idx="0"/>
            <a:endCxn id="6" idx="2"/>
          </p:cNvCxnSpPr>
          <p:nvPr/>
        </p:nvCxnSpPr>
        <p:spPr>
          <a:xfrm>
            <a:off x="6129114" y="3176972"/>
            <a:ext cx="331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5" idx="0"/>
            <a:endCxn id="13" idx="2"/>
          </p:cNvCxnSpPr>
          <p:nvPr/>
        </p:nvCxnSpPr>
        <p:spPr>
          <a:xfrm>
            <a:off x="6183002" y="5121188"/>
            <a:ext cx="277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5" idx="2"/>
            <a:endCxn id="6" idx="0"/>
          </p:cNvCxnSpPr>
          <p:nvPr/>
        </p:nvCxnSpPr>
        <p:spPr>
          <a:xfrm>
            <a:off x="7380312" y="2420888"/>
            <a:ext cx="799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6" idx="4"/>
            <a:endCxn id="7" idx="0"/>
          </p:cNvCxnSpPr>
          <p:nvPr/>
        </p:nvCxnSpPr>
        <p:spPr>
          <a:xfrm>
            <a:off x="7388310" y="35010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7" idx="2"/>
            <a:endCxn id="13" idx="0"/>
          </p:cNvCxnSpPr>
          <p:nvPr/>
        </p:nvCxnSpPr>
        <p:spPr>
          <a:xfrm>
            <a:off x="7388310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3" idx="4"/>
            <a:endCxn id="8" idx="0"/>
          </p:cNvCxnSpPr>
          <p:nvPr/>
        </p:nvCxnSpPr>
        <p:spPr>
          <a:xfrm>
            <a:off x="7388310" y="5373216"/>
            <a:ext cx="0" cy="36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8" idx="3"/>
            <a:endCxn id="6" idx="6"/>
          </p:cNvCxnSpPr>
          <p:nvPr/>
        </p:nvCxnSpPr>
        <p:spPr>
          <a:xfrm flipV="1">
            <a:off x="8316416" y="3176972"/>
            <a:ext cx="12700" cy="277684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7490370" y="2505182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consume</a:t>
            </a:r>
            <a:endParaRPr lang="es-AR" sz="105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7845595" y="3507381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consume</a:t>
            </a:r>
            <a:endParaRPr lang="es-AR" sz="105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669861" y="3590074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produce</a:t>
            </a:r>
            <a:endParaRPr lang="es-AR" sz="105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08466" y="4490174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consume</a:t>
            </a:r>
            <a:endParaRPr lang="es-AR" sz="105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650017" y="542854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produce</a:t>
            </a:r>
            <a:endParaRPr lang="es-AR" sz="105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986053" y="3350770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usa</a:t>
            </a:r>
            <a:endParaRPr lang="es-AR" sz="105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104542" y="474220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usa</a:t>
            </a:r>
            <a:endParaRPr lang="es-AR" sz="1050" dirty="0"/>
          </a:p>
        </p:txBody>
      </p:sp>
      <p:grpSp>
        <p:nvGrpSpPr>
          <p:cNvPr id="69" name="68 Grupo"/>
          <p:cNvGrpSpPr/>
          <p:nvPr/>
        </p:nvGrpSpPr>
        <p:grpSpPr>
          <a:xfrm>
            <a:off x="2555776" y="2186862"/>
            <a:ext cx="4248472" cy="3766957"/>
            <a:chOff x="2555776" y="2186862"/>
            <a:chExt cx="4248472" cy="3766957"/>
          </a:xfrm>
        </p:grpSpPr>
        <p:cxnSp>
          <p:nvCxnSpPr>
            <p:cNvPr id="37" name="36 Conector angular"/>
            <p:cNvCxnSpPr>
              <a:endCxn id="5" idx="1"/>
            </p:cNvCxnSpPr>
            <p:nvPr/>
          </p:nvCxnSpPr>
          <p:spPr>
            <a:xfrm flipV="1">
              <a:off x="2627784" y="2186862"/>
              <a:ext cx="4176464" cy="1386154"/>
            </a:xfrm>
            <a:prstGeom prst="bentConnector3">
              <a:avLst>
                <a:gd name="adj1" fmla="val 44932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angular"/>
            <p:cNvCxnSpPr>
              <a:endCxn id="7" idx="1"/>
            </p:cNvCxnSpPr>
            <p:nvPr/>
          </p:nvCxnSpPr>
          <p:spPr>
            <a:xfrm>
              <a:off x="2627784" y="3573016"/>
              <a:ext cx="3832419" cy="576064"/>
            </a:xfrm>
            <a:prstGeom prst="bentConnector3">
              <a:avLst>
                <a:gd name="adj1" fmla="val 48725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angular"/>
            <p:cNvCxnSpPr>
              <a:endCxn id="8" idx="1"/>
            </p:cNvCxnSpPr>
            <p:nvPr/>
          </p:nvCxnSpPr>
          <p:spPr>
            <a:xfrm>
              <a:off x="2555776" y="3573016"/>
              <a:ext cx="3904428" cy="238080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69 Grupo"/>
          <p:cNvGrpSpPr/>
          <p:nvPr/>
        </p:nvGrpSpPr>
        <p:grpSpPr>
          <a:xfrm>
            <a:off x="2699792" y="3476299"/>
            <a:ext cx="4032248" cy="1536877"/>
            <a:chOff x="2699792" y="3406100"/>
            <a:chExt cx="4032248" cy="1536877"/>
          </a:xfrm>
        </p:grpSpPr>
        <p:cxnSp>
          <p:nvCxnSpPr>
            <p:cNvPr id="55" name="54 Conector recto de flecha"/>
            <p:cNvCxnSpPr>
              <a:endCxn id="6" idx="3"/>
            </p:cNvCxnSpPr>
            <p:nvPr/>
          </p:nvCxnSpPr>
          <p:spPr>
            <a:xfrm flipV="1">
              <a:off x="2699792" y="3406100"/>
              <a:ext cx="4032247" cy="108407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>
              <a:endCxn id="13" idx="1"/>
            </p:cNvCxnSpPr>
            <p:nvPr/>
          </p:nvCxnSpPr>
          <p:spPr>
            <a:xfrm>
              <a:off x="2699792" y="4490174"/>
              <a:ext cx="4032248" cy="45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70 Grupo"/>
          <p:cNvGrpSpPr/>
          <p:nvPr/>
        </p:nvGrpSpPr>
        <p:grpSpPr>
          <a:xfrm>
            <a:off x="2411760" y="3176972"/>
            <a:ext cx="2232249" cy="2412268"/>
            <a:chOff x="1471866" y="3176972"/>
            <a:chExt cx="3172143" cy="2412268"/>
          </a:xfrm>
        </p:grpSpPr>
        <p:cxnSp>
          <p:nvCxnSpPr>
            <p:cNvPr id="59" name="58 Conector angular"/>
            <p:cNvCxnSpPr>
              <a:endCxn id="15" idx="3"/>
            </p:cNvCxnSpPr>
            <p:nvPr/>
          </p:nvCxnSpPr>
          <p:spPr>
            <a:xfrm flipV="1">
              <a:off x="1471866" y="5121188"/>
              <a:ext cx="3172141" cy="468052"/>
            </a:xfrm>
            <a:prstGeom prst="bentConnector3">
              <a:avLst>
                <a:gd name="adj1" fmla="val 78081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angular"/>
            <p:cNvCxnSpPr>
              <a:endCxn id="14" idx="3"/>
            </p:cNvCxnSpPr>
            <p:nvPr/>
          </p:nvCxnSpPr>
          <p:spPr>
            <a:xfrm rot="5400000" flipH="1" flipV="1">
              <a:off x="2482634" y="3394131"/>
              <a:ext cx="2378533" cy="194421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DB6B-7FA8-B34F-A60F-846DBE535D2A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49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Atributo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Tipo de Atributos:</a:t>
            </a:r>
          </a:p>
          <a:p>
            <a:pPr lvl="1"/>
            <a:r>
              <a:rPr lang="es-AR" dirty="0" smtClean="0"/>
              <a:t>Internos: las medidas que representan se basan en la entidad misma.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Para Código: tamaño, modularidad, acoplamiento.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Externos: las medidas que representan se basan en la relación de la entidad con su entorno.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Para Código: confiabilidad, </a:t>
            </a:r>
            <a:r>
              <a:rPr lang="es-AR" dirty="0" err="1" smtClean="0"/>
              <a:t>mantenibilidad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6804248" y="1952836"/>
            <a:ext cx="1152128" cy="4680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Artefacto de Entrada</a:t>
            </a:r>
            <a:endParaRPr lang="es-A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6460203" y="2852936"/>
            <a:ext cx="1856213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Actividad de Desarrollo</a:t>
            </a:r>
            <a:endParaRPr lang="es-A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460203" y="3933056"/>
            <a:ext cx="185621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CODIGO</a:t>
            </a:r>
            <a:endParaRPr lang="es-A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460204" y="5737795"/>
            <a:ext cx="1856212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Artefacto de Log de Defectos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6460204" y="4869160"/>
            <a:ext cx="1856212" cy="5040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Actividad de Verificación</a:t>
            </a:r>
            <a:endParaRPr lang="es-A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9 Hexágono"/>
          <p:cNvSpPr/>
          <p:nvPr/>
        </p:nvSpPr>
        <p:spPr>
          <a:xfrm>
            <a:off x="4644008" y="2852936"/>
            <a:ext cx="1485106" cy="648072"/>
          </a:xfrm>
          <a:prstGeom prst="hexagon">
            <a:avLst>
              <a:gd name="adj" fmla="val 61744"/>
              <a:gd name="vf" fmla="val 11547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 smtClean="0"/>
              <a:t>Recursos (Personas, </a:t>
            </a:r>
            <a:r>
              <a:rPr lang="es-AR" sz="1100" dirty="0" err="1" smtClean="0"/>
              <a:t>Herr</a:t>
            </a:r>
            <a:r>
              <a:rPr lang="es-AR" sz="1100" dirty="0" smtClean="0"/>
              <a:t>.,  tiempo)</a:t>
            </a:r>
            <a:endParaRPr lang="es-AR" sz="1100" dirty="0"/>
          </a:p>
        </p:txBody>
      </p:sp>
      <p:sp>
        <p:nvSpPr>
          <p:cNvPr id="11" name="10 Hexágono"/>
          <p:cNvSpPr/>
          <p:nvPr/>
        </p:nvSpPr>
        <p:spPr>
          <a:xfrm>
            <a:off x="4644008" y="4797152"/>
            <a:ext cx="1538994" cy="648072"/>
          </a:xfrm>
          <a:prstGeom prst="hexagon">
            <a:avLst>
              <a:gd name="adj" fmla="val 6174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Recursos (Personas, </a:t>
            </a:r>
            <a:r>
              <a:rPr lang="es-AR" sz="1100" dirty="0" err="1"/>
              <a:t>Herr</a:t>
            </a:r>
            <a:r>
              <a:rPr lang="es-AR" sz="1100" dirty="0"/>
              <a:t>.,  tiempo)</a:t>
            </a:r>
          </a:p>
        </p:txBody>
      </p:sp>
      <p:cxnSp>
        <p:nvCxnSpPr>
          <p:cNvPr id="12" name="11 Conector recto de flecha"/>
          <p:cNvCxnSpPr>
            <a:stCxn id="10" idx="0"/>
            <a:endCxn id="6" idx="2"/>
          </p:cNvCxnSpPr>
          <p:nvPr/>
        </p:nvCxnSpPr>
        <p:spPr>
          <a:xfrm>
            <a:off x="6129114" y="3176972"/>
            <a:ext cx="331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1" idx="0"/>
            <a:endCxn id="9" idx="2"/>
          </p:cNvCxnSpPr>
          <p:nvPr/>
        </p:nvCxnSpPr>
        <p:spPr>
          <a:xfrm>
            <a:off x="6183002" y="5121188"/>
            <a:ext cx="277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5" idx="2"/>
            <a:endCxn id="6" idx="0"/>
          </p:cNvCxnSpPr>
          <p:nvPr/>
        </p:nvCxnSpPr>
        <p:spPr>
          <a:xfrm>
            <a:off x="7380312" y="2420888"/>
            <a:ext cx="799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6" idx="4"/>
            <a:endCxn id="7" idx="0"/>
          </p:cNvCxnSpPr>
          <p:nvPr/>
        </p:nvCxnSpPr>
        <p:spPr>
          <a:xfrm>
            <a:off x="7388310" y="35010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7" idx="2"/>
            <a:endCxn id="9" idx="0"/>
          </p:cNvCxnSpPr>
          <p:nvPr/>
        </p:nvCxnSpPr>
        <p:spPr>
          <a:xfrm>
            <a:off x="7388310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9" idx="4"/>
            <a:endCxn id="8" idx="0"/>
          </p:cNvCxnSpPr>
          <p:nvPr/>
        </p:nvCxnSpPr>
        <p:spPr>
          <a:xfrm>
            <a:off x="7388310" y="5373216"/>
            <a:ext cx="0" cy="364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8" idx="3"/>
            <a:endCxn id="6" idx="6"/>
          </p:cNvCxnSpPr>
          <p:nvPr/>
        </p:nvCxnSpPr>
        <p:spPr>
          <a:xfrm flipV="1">
            <a:off x="8316416" y="3176972"/>
            <a:ext cx="12700" cy="2776847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90370" y="2505182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consume</a:t>
            </a:r>
            <a:endParaRPr lang="es-AR" sz="105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845595" y="3507381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consume</a:t>
            </a:r>
            <a:endParaRPr lang="es-AR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669861" y="3590074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produce</a:t>
            </a:r>
            <a:endParaRPr lang="es-AR" sz="105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608466" y="4490174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consume</a:t>
            </a:r>
            <a:endParaRPr lang="es-AR" sz="105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650017" y="542854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produce</a:t>
            </a:r>
            <a:endParaRPr lang="es-AR" sz="105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986053" y="3350770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usa</a:t>
            </a:r>
            <a:endParaRPr lang="es-AR" sz="105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04542" y="4742202"/>
            <a:ext cx="380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usa</a:t>
            </a:r>
            <a:endParaRPr lang="es-AR" sz="105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ADD5-2A73-C444-9D6E-6F30388CDDE5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26" name="Marcador de pie de página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27" name="Marcador de número de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24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>
                <a:solidFill>
                  <a:srgbClr val="0C9B74"/>
                </a:solidFill>
              </a:rPr>
              <a:t>Medida</a:t>
            </a:r>
            <a:r>
              <a:rPr lang="es-AR" sz="2800" dirty="0" smtClean="0"/>
              <a:t>: es una relación entre un atributo y una escala de medición. Es el resultado de una medición.</a:t>
            </a:r>
          </a:p>
          <a:p>
            <a:pPr lvl="2"/>
            <a:endParaRPr lang="es-AR" sz="2400" dirty="0" smtClean="0"/>
          </a:p>
          <a:p>
            <a:r>
              <a:rPr lang="es-AR" sz="2800" dirty="0" smtClean="0">
                <a:solidFill>
                  <a:srgbClr val="0C9B74"/>
                </a:solidFill>
              </a:rPr>
              <a:t>Métrica</a:t>
            </a:r>
            <a:r>
              <a:rPr lang="es-AR" sz="2800" dirty="0" smtClean="0"/>
              <a:t>: es un estándar (</a:t>
            </a:r>
            <a:r>
              <a:rPr lang="es-AR" sz="2800" dirty="0" err="1" smtClean="0"/>
              <a:t>p.e</a:t>
            </a:r>
            <a:r>
              <a:rPr lang="es-AR" sz="2800" dirty="0" smtClean="0"/>
              <a:t>., escalas comúnmente aceptadas) que definen los atributos medibles de una entidad, sus unidades y su alcance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pPr lvl="3"/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EBE3-F71B-C648-A772-1F06D8C460F0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37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Mediciones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898"/>
              </p:ext>
            </p:extLst>
          </p:nvPr>
        </p:nvGraphicFramePr>
        <p:xfrm>
          <a:off x="457200" y="2348880"/>
          <a:ext cx="82296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206043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Entidad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Atributo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Requerimiento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Reuso</a:t>
                      </a:r>
                      <a:r>
                        <a:rPr lang="es-AR" baseline="0" dirty="0" smtClean="0"/>
                        <a:t>, Redundancia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Especificación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Reuso</a:t>
                      </a:r>
                      <a:r>
                        <a:rPr lang="es-AR" baseline="0" dirty="0" smtClean="0"/>
                        <a:t>, Redundancia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Diseño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Reuso</a:t>
                      </a:r>
                      <a:r>
                        <a:rPr lang="es-AR" baseline="0" dirty="0" smtClean="0"/>
                        <a:t>, Modularidad, Acoplamiento, Cohesión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Código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Tamaño,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Reuso</a:t>
                      </a:r>
                      <a:r>
                        <a:rPr lang="es-AR" baseline="0" dirty="0" smtClean="0"/>
                        <a:t>, Modularidad, Acoplamiento, Cohesión, Complejidad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Tamaño,</a:t>
                      </a:r>
                      <a:r>
                        <a:rPr lang="es-AR" baseline="0" dirty="0" smtClean="0"/>
                        <a:t> Cobertura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B0E7-7759-8C46-9400-109F731055EA}" type="datetime1">
              <a:rPr lang="es-AR" smtClean="0"/>
              <a:t>14/08/14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Medición: Qué es y porque hacerla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70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840</TotalTime>
  <Words>1702</Words>
  <Application>Microsoft Macintosh PowerPoint</Application>
  <PresentationFormat>Presentación en pantalla (4:3)</PresentationFormat>
  <Paragraphs>363</Paragraphs>
  <Slides>28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Flujo</vt:lpstr>
      <vt:lpstr>Métricas de Software</vt:lpstr>
      <vt:lpstr>Agenda</vt:lpstr>
      <vt:lpstr>La medición en nuestra vida. </vt:lpstr>
      <vt:lpstr>Medición:  Definición</vt:lpstr>
      <vt:lpstr>Definiciones</vt:lpstr>
      <vt:lpstr>Entidades</vt:lpstr>
      <vt:lpstr>Atributo</vt:lpstr>
      <vt:lpstr>Definiciones</vt:lpstr>
      <vt:lpstr>Ejemplo de Mediciones</vt:lpstr>
      <vt:lpstr>Para que medir</vt:lpstr>
      <vt:lpstr>Para que medir</vt:lpstr>
      <vt:lpstr>Medición en Ingeniería de Software</vt:lpstr>
      <vt:lpstr>Problema del software</vt:lpstr>
      <vt:lpstr>Objetivos en Medición de Software</vt:lpstr>
      <vt:lpstr>Objetivos de Medición en Software (y en general)</vt:lpstr>
      <vt:lpstr>¿Qué es medición de Software?</vt:lpstr>
      <vt:lpstr>¿Qué es medición de Software?</vt:lpstr>
      <vt:lpstr>Alcance de las Métricas de Software</vt:lpstr>
      <vt:lpstr>Alcance de la Métricas de Software - 1</vt:lpstr>
      <vt:lpstr>Alcance de la Métricas de  Software - 2</vt:lpstr>
      <vt:lpstr>Alcance de la Métricas de  Software - 3</vt:lpstr>
      <vt:lpstr>Alcance de la Métricas de  Software - 4</vt:lpstr>
      <vt:lpstr>Alcance de la Métricas de  Software - 5</vt:lpstr>
      <vt:lpstr>Alcance de la Métricas de Software - 5</vt:lpstr>
      <vt:lpstr>Alcance de la Métricas de  Software - 6</vt:lpstr>
      <vt:lpstr>Ejemplos de Objetivos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42</cp:revision>
  <dcterms:modified xsi:type="dcterms:W3CDTF">2014-08-14T18:31:46Z</dcterms:modified>
</cp:coreProperties>
</file>