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xls" ContentType="application/vnd.ms-exce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embeddings/oleObject1.bin" ContentType="application/vnd.openxmlformats-officedocument.oleObject"/>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327" r:id="rId26"/>
    <p:sldId id="280" r:id="rId27"/>
    <p:sldId id="282" r:id="rId28"/>
    <p:sldId id="283" r:id="rId29"/>
    <p:sldId id="284"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8" r:id="rId71"/>
    <p:sldId id="329" r:id="rId72"/>
    <p:sldId id="330" r:id="rId73"/>
    <p:sldId id="331" r:id="rId74"/>
    <p:sldId id="341" r:id="rId75"/>
    <p:sldId id="340" r:id="rId76"/>
    <p:sldId id="342" r:id="rId77"/>
    <p:sldId id="343" r:id="rId78"/>
    <p:sldId id="344" r:id="rId79"/>
    <p:sldId id="345" r:id="rId80"/>
    <p:sldId id="346" r:id="rId81"/>
    <p:sldId id="347" r:id="rId82"/>
    <p:sldId id="348" r:id="rId83"/>
    <p:sldId id="349" r:id="rId84"/>
    <p:sldId id="350" r:id="rId85"/>
    <p:sldId id="351" r:id="rId86"/>
    <p:sldId id="352" r:id="rId87"/>
    <p:sldId id="354" r:id="rId88"/>
    <p:sldId id="359" r:id="rId89"/>
    <p:sldId id="361" r:id="rId90"/>
    <p:sldId id="362" r:id="rId91"/>
    <p:sldId id="363" r:id="rId92"/>
    <p:sldId id="365" r:id="rId93"/>
    <p:sldId id="366" r:id="rId94"/>
    <p:sldId id="367" r:id="rId95"/>
    <p:sldId id="368" r:id="rId96"/>
    <p:sldId id="369" r:id="rId97"/>
    <p:sldId id="370" r:id="rId98"/>
    <p:sldId id="372" r:id="rId9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39" d="100"/>
          <a:sy n="139" d="100"/>
        </p:scale>
        <p:origin x="-1736" y="-80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256"/>
    </p:cViewPr>
  </p:sorter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printerSettings" Target="printerSettings/printerSettings1.bin"/><Relationship Id="rId102" Type="http://schemas.openxmlformats.org/officeDocument/2006/relationships/presProps" Target="presProps.xml"/><Relationship Id="rId103" Type="http://schemas.openxmlformats.org/officeDocument/2006/relationships/viewProps" Target="viewProps.xml"/><Relationship Id="rId104" Type="http://schemas.openxmlformats.org/officeDocument/2006/relationships/theme" Target="theme/theme1.xml"/><Relationship Id="rId10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notesMaster" Target="notesMasters/notesMaster1.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1E9EF5-F1FE-470F-9900-7C6C6F5856E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s-AR"/>
        </a:p>
      </dgm:t>
    </dgm:pt>
    <dgm:pt modelId="{CABE763B-C651-4DF6-8E31-08496D6FDB88}">
      <dgm:prSet phldrT="[Texto]" custT="1"/>
      <dgm:spPr/>
      <dgm:t>
        <a:bodyPr/>
        <a:lstStyle/>
        <a:p>
          <a:r>
            <a:rPr lang="es-AR" sz="1050" dirty="0" smtClean="0"/>
            <a:t>Tamaño</a:t>
          </a:r>
          <a:endParaRPr lang="es-AR" sz="1050" dirty="0"/>
        </a:p>
      </dgm:t>
    </dgm:pt>
    <dgm:pt modelId="{DD13FE0D-357F-425A-81AD-2AF1B56A0444}" type="parTrans" cxnId="{315F609F-9A61-4238-8940-A6454234138C}">
      <dgm:prSet/>
      <dgm:spPr/>
      <dgm:t>
        <a:bodyPr/>
        <a:lstStyle/>
        <a:p>
          <a:endParaRPr lang="es-AR" sz="2000"/>
        </a:p>
      </dgm:t>
    </dgm:pt>
    <dgm:pt modelId="{B61CC2F8-33CB-4599-9204-245B68A0CEDC}" type="sibTrans" cxnId="{315F609F-9A61-4238-8940-A6454234138C}">
      <dgm:prSet/>
      <dgm:spPr/>
      <dgm:t>
        <a:bodyPr/>
        <a:lstStyle/>
        <a:p>
          <a:endParaRPr lang="es-AR" sz="2000"/>
        </a:p>
      </dgm:t>
    </dgm:pt>
    <dgm:pt modelId="{394A7D9B-ABDE-49A8-B4DE-FD91ADBD56AF}">
      <dgm:prSet phldrT="[Texto]" custT="1"/>
      <dgm:spPr/>
      <dgm:t>
        <a:bodyPr/>
        <a:lstStyle/>
        <a:p>
          <a:r>
            <a:rPr lang="es-AR" sz="1050" dirty="0" smtClean="0"/>
            <a:t>Longitud</a:t>
          </a:r>
          <a:endParaRPr lang="es-AR" sz="1050" dirty="0"/>
        </a:p>
      </dgm:t>
    </dgm:pt>
    <dgm:pt modelId="{87A29FB0-8FAD-44E3-930C-07C2A170CB9A}" type="parTrans" cxnId="{2F90546F-8AB8-4986-8F5B-8AB98927D447}">
      <dgm:prSet custT="1"/>
      <dgm:spPr/>
      <dgm:t>
        <a:bodyPr/>
        <a:lstStyle/>
        <a:p>
          <a:endParaRPr lang="es-AR" sz="700"/>
        </a:p>
      </dgm:t>
    </dgm:pt>
    <dgm:pt modelId="{26E62D6F-B0EA-45D3-B8BA-66B4B91A7D78}" type="sibTrans" cxnId="{2F90546F-8AB8-4986-8F5B-8AB98927D447}">
      <dgm:prSet/>
      <dgm:spPr/>
      <dgm:t>
        <a:bodyPr/>
        <a:lstStyle/>
        <a:p>
          <a:endParaRPr lang="es-AR" sz="2000"/>
        </a:p>
      </dgm:t>
    </dgm:pt>
    <dgm:pt modelId="{C855C360-E60E-40E7-9048-6326F2DDD575}">
      <dgm:prSet phldrT="[Texto]" custT="1"/>
      <dgm:spPr/>
      <dgm:t>
        <a:bodyPr/>
        <a:lstStyle/>
        <a:p>
          <a:r>
            <a:rPr lang="es-AR" sz="1050" dirty="0" smtClean="0"/>
            <a:t>Requerimientos</a:t>
          </a:r>
          <a:endParaRPr lang="es-AR" sz="1050" dirty="0"/>
        </a:p>
      </dgm:t>
    </dgm:pt>
    <dgm:pt modelId="{6AA4AE80-BA62-459B-B539-BF1011A75E50}" type="parTrans" cxnId="{5A076781-AE4E-4EFF-B84A-4DD353988BA9}">
      <dgm:prSet custT="1"/>
      <dgm:spPr/>
      <dgm:t>
        <a:bodyPr/>
        <a:lstStyle/>
        <a:p>
          <a:endParaRPr lang="es-AR" sz="600"/>
        </a:p>
      </dgm:t>
    </dgm:pt>
    <dgm:pt modelId="{B4834BB6-4B79-4432-8FD8-92514E00D043}" type="sibTrans" cxnId="{5A076781-AE4E-4EFF-B84A-4DD353988BA9}">
      <dgm:prSet/>
      <dgm:spPr/>
      <dgm:t>
        <a:bodyPr/>
        <a:lstStyle/>
        <a:p>
          <a:endParaRPr lang="es-AR" sz="2000"/>
        </a:p>
      </dgm:t>
    </dgm:pt>
    <dgm:pt modelId="{39E4647B-04E6-434A-9861-3DD50718AD76}">
      <dgm:prSet phldrT="[Texto]" custT="1"/>
      <dgm:spPr/>
      <dgm:t>
        <a:bodyPr/>
        <a:lstStyle/>
        <a:p>
          <a:r>
            <a:rPr lang="es-AR" sz="1050" dirty="0" smtClean="0"/>
            <a:t>Diseño</a:t>
          </a:r>
          <a:endParaRPr lang="es-AR" sz="1050" dirty="0"/>
        </a:p>
      </dgm:t>
    </dgm:pt>
    <dgm:pt modelId="{996D754C-4190-42CE-98D0-8D20B58E2706}" type="parTrans" cxnId="{CA023254-DB7D-46B9-AC7C-3901B87C98D7}">
      <dgm:prSet custT="1"/>
      <dgm:spPr/>
      <dgm:t>
        <a:bodyPr/>
        <a:lstStyle/>
        <a:p>
          <a:endParaRPr lang="es-AR" sz="600"/>
        </a:p>
      </dgm:t>
    </dgm:pt>
    <dgm:pt modelId="{D8CBB5D6-D68D-46AB-9E95-65F0E5FFC40D}" type="sibTrans" cxnId="{CA023254-DB7D-46B9-AC7C-3901B87C98D7}">
      <dgm:prSet/>
      <dgm:spPr/>
      <dgm:t>
        <a:bodyPr/>
        <a:lstStyle/>
        <a:p>
          <a:endParaRPr lang="es-AR" sz="2000"/>
        </a:p>
      </dgm:t>
    </dgm:pt>
    <dgm:pt modelId="{C92880EE-E810-4F9E-BC8F-CEF24483621E}">
      <dgm:prSet phldrT="[Texto]" custT="1"/>
      <dgm:spPr/>
      <dgm:t>
        <a:bodyPr/>
        <a:lstStyle/>
        <a:p>
          <a:r>
            <a:rPr lang="es-AR" sz="1050" dirty="0" smtClean="0"/>
            <a:t>Funcionalidad</a:t>
          </a:r>
          <a:endParaRPr lang="es-AR" sz="1050" dirty="0"/>
        </a:p>
      </dgm:t>
    </dgm:pt>
    <dgm:pt modelId="{63C21F29-E64E-425D-BF14-26ED5AC0C6D5}" type="parTrans" cxnId="{5D3552D4-255D-411B-9C0D-0040C8721A29}">
      <dgm:prSet custT="1"/>
      <dgm:spPr/>
      <dgm:t>
        <a:bodyPr/>
        <a:lstStyle/>
        <a:p>
          <a:endParaRPr lang="es-AR" sz="600"/>
        </a:p>
      </dgm:t>
    </dgm:pt>
    <dgm:pt modelId="{FC572D8B-01AE-438B-B9ED-7D76365BDF89}" type="sibTrans" cxnId="{5D3552D4-255D-411B-9C0D-0040C8721A29}">
      <dgm:prSet/>
      <dgm:spPr/>
      <dgm:t>
        <a:bodyPr/>
        <a:lstStyle/>
        <a:p>
          <a:endParaRPr lang="es-AR" sz="2000"/>
        </a:p>
      </dgm:t>
    </dgm:pt>
    <dgm:pt modelId="{BA33805F-7379-4F5F-A7BD-513CFF7C5B03}">
      <dgm:prSet phldrT="[Texto]" custT="1"/>
      <dgm:spPr/>
      <dgm:t>
        <a:bodyPr/>
        <a:lstStyle/>
        <a:p>
          <a:r>
            <a:rPr lang="es-AR" sz="1050" dirty="0" smtClean="0"/>
            <a:t>Puntos de Función</a:t>
          </a:r>
        </a:p>
      </dgm:t>
    </dgm:pt>
    <dgm:pt modelId="{58AFCF7A-5CD5-4373-848D-AA13156A9B0E}" type="parTrans" cxnId="{CF6AE439-D30E-45D9-B20B-9EB392CB68CD}">
      <dgm:prSet custT="1"/>
      <dgm:spPr/>
      <dgm:t>
        <a:bodyPr/>
        <a:lstStyle/>
        <a:p>
          <a:endParaRPr lang="es-AR" sz="600"/>
        </a:p>
      </dgm:t>
    </dgm:pt>
    <dgm:pt modelId="{25A67B71-6405-46BD-88DC-CF3F07AA3F52}" type="sibTrans" cxnId="{CF6AE439-D30E-45D9-B20B-9EB392CB68CD}">
      <dgm:prSet/>
      <dgm:spPr/>
      <dgm:t>
        <a:bodyPr/>
        <a:lstStyle/>
        <a:p>
          <a:endParaRPr lang="es-AR" sz="2000"/>
        </a:p>
      </dgm:t>
    </dgm:pt>
    <dgm:pt modelId="{859F15FA-BC1F-45C3-92A3-24F9F0945309}">
      <dgm:prSet phldrT="[Texto]" custT="1"/>
      <dgm:spPr/>
      <dgm:t>
        <a:bodyPr/>
        <a:lstStyle/>
        <a:p>
          <a:r>
            <a:rPr lang="es-AR" sz="1050" dirty="0" smtClean="0"/>
            <a:t>Código</a:t>
          </a:r>
          <a:endParaRPr lang="es-AR" sz="1050" dirty="0"/>
        </a:p>
      </dgm:t>
    </dgm:pt>
    <dgm:pt modelId="{44B52CF1-15C6-4F37-9467-6B38DFD5E3A5}" type="parTrans" cxnId="{6C669607-3707-43E3-9E69-A3B8B0F7BAA8}">
      <dgm:prSet custT="1"/>
      <dgm:spPr/>
      <dgm:t>
        <a:bodyPr/>
        <a:lstStyle/>
        <a:p>
          <a:endParaRPr lang="es-AR" sz="600"/>
        </a:p>
      </dgm:t>
    </dgm:pt>
    <dgm:pt modelId="{D634306B-8415-4D96-BE7D-4DC1F751515B}" type="sibTrans" cxnId="{6C669607-3707-43E3-9E69-A3B8B0F7BAA8}">
      <dgm:prSet/>
      <dgm:spPr/>
      <dgm:t>
        <a:bodyPr/>
        <a:lstStyle/>
        <a:p>
          <a:endParaRPr lang="es-AR" sz="2000"/>
        </a:p>
      </dgm:t>
    </dgm:pt>
    <dgm:pt modelId="{07B25976-54AD-42C5-965E-AE1A55CC124E}">
      <dgm:prSet phldrT="[Texto]" custT="1"/>
      <dgm:spPr/>
      <dgm:t>
        <a:bodyPr/>
        <a:lstStyle/>
        <a:p>
          <a:r>
            <a:rPr lang="es-AR" sz="800" dirty="0" smtClean="0"/>
            <a:t>LOC</a:t>
          </a:r>
          <a:endParaRPr lang="es-AR" sz="800" dirty="0"/>
        </a:p>
      </dgm:t>
    </dgm:pt>
    <dgm:pt modelId="{7BCE3689-4CD0-481C-B72C-391C54B5233A}" type="parTrans" cxnId="{B58660E5-CAD5-4C0B-AB5B-5F27E606124A}">
      <dgm:prSet custT="1"/>
      <dgm:spPr/>
      <dgm:t>
        <a:bodyPr/>
        <a:lstStyle/>
        <a:p>
          <a:endParaRPr lang="es-AR" sz="600"/>
        </a:p>
      </dgm:t>
    </dgm:pt>
    <dgm:pt modelId="{34AEE570-29C1-4B01-875C-9B02C11D171E}" type="sibTrans" cxnId="{B58660E5-CAD5-4C0B-AB5B-5F27E606124A}">
      <dgm:prSet/>
      <dgm:spPr/>
      <dgm:t>
        <a:bodyPr/>
        <a:lstStyle/>
        <a:p>
          <a:endParaRPr lang="es-AR" sz="2000"/>
        </a:p>
      </dgm:t>
    </dgm:pt>
    <dgm:pt modelId="{BA65FFD9-E6E7-4C14-98E9-32DE655A40E8}">
      <dgm:prSet phldrT="[Texto]" custT="1"/>
      <dgm:spPr/>
      <dgm:t>
        <a:bodyPr/>
        <a:lstStyle/>
        <a:p>
          <a:r>
            <a:rPr lang="es-AR" sz="1050" dirty="0" err="1" smtClean="0"/>
            <a:t>Halstead’s</a:t>
          </a:r>
          <a:endParaRPr lang="es-AR" sz="1050" dirty="0"/>
        </a:p>
      </dgm:t>
    </dgm:pt>
    <dgm:pt modelId="{081A6BFB-E7B4-43B9-ADF3-9DAADD50A266}" type="parTrans" cxnId="{9B00B096-E2BE-40EE-A585-81F22BC8D7AE}">
      <dgm:prSet custT="1"/>
      <dgm:spPr/>
      <dgm:t>
        <a:bodyPr/>
        <a:lstStyle/>
        <a:p>
          <a:endParaRPr lang="es-AR" sz="600"/>
        </a:p>
      </dgm:t>
    </dgm:pt>
    <dgm:pt modelId="{7CF3421D-E0F9-496D-B26D-27B09C155DB2}" type="sibTrans" cxnId="{9B00B096-E2BE-40EE-A585-81F22BC8D7AE}">
      <dgm:prSet/>
      <dgm:spPr/>
      <dgm:t>
        <a:bodyPr/>
        <a:lstStyle/>
        <a:p>
          <a:endParaRPr lang="es-AR" sz="2000"/>
        </a:p>
      </dgm:t>
    </dgm:pt>
    <dgm:pt modelId="{B6B491C1-4BB3-418D-B931-558074066807}">
      <dgm:prSet phldrT="[Texto]" custT="1"/>
      <dgm:spPr/>
      <dgm:t>
        <a:bodyPr/>
        <a:lstStyle/>
        <a:p>
          <a:r>
            <a:rPr lang="es-AR" sz="1050" dirty="0" err="1" smtClean="0"/>
            <a:t>Feature</a:t>
          </a:r>
          <a:r>
            <a:rPr lang="es-AR" sz="1050" dirty="0" smtClean="0"/>
            <a:t> </a:t>
          </a:r>
          <a:r>
            <a:rPr lang="es-AR" sz="1050" dirty="0" err="1" smtClean="0"/>
            <a:t>Points</a:t>
          </a:r>
          <a:endParaRPr lang="es-AR" sz="1050" dirty="0" smtClean="0"/>
        </a:p>
      </dgm:t>
    </dgm:pt>
    <dgm:pt modelId="{D03EE8F3-851F-48C6-8C28-A1F8620D3812}" type="parTrans" cxnId="{1B89C3CA-AF8F-44BE-98A1-B6AA3A07459E}">
      <dgm:prSet custT="1"/>
      <dgm:spPr/>
      <dgm:t>
        <a:bodyPr/>
        <a:lstStyle/>
        <a:p>
          <a:endParaRPr lang="es-AR" sz="600"/>
        </a:p>
      </dgm:t>
    </dgm:pt>
    <dgm:pt modelId="{37DC290E-21F9-4C44-A869-399185E4501A}" type="sibTrans" cxnId="{1B89C3CA-AF8F-44BE-98A1-B6AA3A07459E}">
      <dgm:prSet/>
      <dgm:spPr/>
      <dgm:t>
        <a:bodyPr/>
        <a:lstStyle/>
        <a:p>
          <a:endParaRPr lang="es-AR" sz="2000"/>
        </a:p>
      </dgm:t>
    </dgm:pt>
    <dgm:pt modelId="{99B2F702-BD8B-4707-BDE4-94DAF1A30001}">
      <dgm:prSet phldrT="[Texto]" custT="1"/>
      <dgm:spPr/>
      <dgm:t>
        <a:bodyPr/>
        <a:lstStyle/>
        <a:p>
          <a:r>
            <a:rPr lang="es-AR" sz="1050" dirty="0" err="1" smtClean="0"/>
            <a:t>Object</a:t>
          </a:r>
          <a:r>
            <a:rPr lang="es-AR" sz="1050" dirty="0" smtClean="0"/>
            <a:t> </a:t>
          </a:r>
          <a:r>
            <a:rPr lang="es-AR" sz="1050" dirty="0" err="1" smtClean="0"/>
            <a:t>Points</a:t>
          </a:r>
          <a:endParaRPr lang="es-AR" sz="1050" dirty="0" smtClean="0"/>
        </a:p>
      </dgm:t>
    </dgm:pt>
    <dgm:pt modelId="{86E02F9D-77A8-4E30-AE5D-2049D1570473}" type="parTrans" cxnId="{974C3AAD-2211-43CF-8709-FF203910B4BD}">
      <dgm:prSet custT="1"/>
      <dgm:spPr/>
      <dgm:t>
        <a:bodyPr/>
        <a:lstStyle/>
        <a:p>
          <a:endParaRPr lang="es-AR" sz="700"/>
        </a:p>
      </dgm:t>
    </dgm:pt>
    <dgm:pt modelId="{3719706D-6545-4993-8B0A-F3B9BE7B3368}" type="sibTrans" cxnId="{974C3AAD-2211-43CF-8709-FF203910B4BD}">
      <dgm:prSet/>
      <dgm:spPr/>
      <dgm:t>
        <a:bodyPr/>
        <a:lstStyle/>
        <a:p>
          <a:endParaRPr lang="es-AR" sz="2000"/>
        </a:p>
      </dgm:t>
    </dgm:pt>
    <dgm:pt modelId="{C5923E8A-7B63-48D7-B9A2-F34F7D67CF83}">
      <dgm:prSet phldrT="[Texto]" custT="1"/>
      <dgm:spPr/>
      <dgm:t>
        <a:bodyPr/>
        <a:lstStyle/>
        <a:p>
          <a:r>
            <a:rPr lang="es-AR" sz="1050" dirty="0" smtClean="0"/>
            <a:t>Puntos de Caso de Uso</a:t>
          </a:r>
        </a:p>
      </dgm:t>
    </dgm:pt>
    <dgm:pt modelId="{D031945E-0FFE-47B7-9302-A6E22419BEE1}" type="parTrans" cxnId="{50C782F9-9F34-47FF-B5CC-2FA9289CE8C6}">
      <dgm:prSet custT="1"/>
      <dgm:spPr/>
      <dgm:t>
        <a:bodyPr/>
        <a:lstStyle/>
        <a:p>
          <a:endParaRPr lang="es-AR" sz="600"/>
        </a:p>
      </dgm:t>
    </dgm:pt>
    <dgm:pt modelId="{C25006A8-BBEF-4A18-84F9-F18C27F43483}" type="sibTrans" cxnId="{50C782F9-9F34-47FF-B5CC-2FA9289CE8C6}">
      <dgm:prSet/>
      <dgm:spPr/>
      <dgm:t>
        <a:bodyPr/>
        <a:lstStyle/>
        <a:p>
          <a:endParaRPr lang="es-AR" sz="2000"/>
        </a:p>
      </dgm:t>
    </dgm:pt>
    <dgm:pt modelId="{4335BC24-598E-4C8A-908A-46F09CB85343}">
      <dgm:prSet phldrT="[Texto]" custT="1"/>
      <dgm:spPr/>
      <dgm:t>
        <a:bodyPr/>
        <a:lstStyle/>
        <a:p>
          <a:r>
            <a:rPr lang="es-AR" sz="1050" dirty="0" smtClean="0"/>
            <a:t>Complejidad</a:t>
          </a:r>
        </a:p>
      </dgm:t>
    </dgm:pt>
    <dgm:pt modelId="{607A779F-CD34-4A29-873A-69D26494E3E8}" type="parTrans" cxnId="{E41689C0-3033-4ED4-A667-095C8870C5FD}">
      <dgm:prSet custT="1"/>
      <dgm:spPr/>
      <dgm:t>
        <a:bodyPr/>
        <a:lstStyle/>
        <a:p>
          <a:endParaRPr lang="es-AR" sz="600"/>
        </a:p>
      </dgm:t>
    </dgm:pt>
    <dgm:pt modelId="{5E5E1792-135E-4551-B5D9-FBC34843C2FE}" type="sibTrans" cxnId="{E41689C0-3033-4ED4-A667-095C8870C5FD}">
      <dgm:prSet/>
      <dgm:spPr/>
      <dgm:t>
        <a:bodyPr/>
        <a:lstStyle/>
        <a:p>
          <a:endParaRPr lang="es-AR" sz="2000"/>
        </a:p>
      </dgm:t>
    </dgm:pt>
    <dgm:pt modelId="{16FB8ED6-91E0-49E9-B6B1-12B19B9F1D3E}">
      <dgm:prSet phldrT="[Texto]" custT="1"/>
      <dgm:spPr/>
      <dgm:t>
        <a:bodyPr/>
        <a:lstStyle/>
        <a:p>
          <a:r>
            <a:rPr lang="es-AR" sz="1050" dirty="0" err="1" smtClean="0"/>
            <a:t>Reuso</a:t>
          </a:r>
          <a:endParaRPr lang="es-AR" sz="1050" dirty="0" smtClean="0"/>
        </a:p>
      </dgm:t>
    </dgm:pt>
    <dgm:pt modelId="{3EF81546-C248-40A9-ACB7-66931DC47207}" type="parTrans" cxnId="{A6BF2CA7-6D61-409A-9857-1B7A75045E2D}">
      <dgm:prSet custT="1"/>
      <dgm:spPr/>
      <dgm:t>
        <a:bodyPr/>
        <a:lstStyle/>
        <a:p>
          <a:endParaRPr lang="es-AR" sz="700"/>
        </a:p>
      </dgm:t>
    </dgm:pt>
    <dgm:pt modelId="{620D8FEC-FD4D-47EB-915E-D60D74C4956C}" type="sibTrans" cxnId="{A6BF2CA7-6D61-409A-9857-1B7A75045E2D}">
      <dgm:prSet/>
      <dgm:spPr/>
      <dgm:t>
        <a:bodyPr/>
        <a:lstStyle/>
        <a:p>
          <a:endParaRPr lang="es-AR" sz="2000"/>
        </a:p>
      </dgm:t>
    </dgm:pt>
    <dgm:pt modelId="{31CA7B57-F328-4BB4-8175-0547E7576D03}">
      <dgm:prSet phldrT="[Texto]" custT="1"/>
      <dgm:spPr/>
      <dgm:t>
        <a:bodyPr/>
        <a:lstStyle/>
        <a:p>
          <a:r>
            <a:rPr lang="es-AR" sz="1050" dirty="0" smtClean="0"/>
            <a:t>Complejidad </a:t>
          </a:r>
          <a:r>
            <a:rPr lang="es-AR" sz="1050" dirty="0" err="1" smtClean="0"/>
            <a:t>Ciclomática</a:t>
          </a:r>
          <a:endParaRPr lang="es-AR" sz="1050" dirty="0" smtClean="0"/>
        </a:p>
      </dgm:t>
    </dgm:pt>
    <dgm:pt modelId="{55084714-C35A-4E2C-8938-2FEFC83A65C2}" type="parTrans" cxnId="{BB67D68F-05BB-42FF-A172-E34B7AFF2F15}">
      <dgm:prSet custT="1"/>
      <dgm:spPr/>
      <dgm:t>
        <a:bodyPr/>
        <a:lstStyle/>
        <a:p>
          <a:endParaRPr lang="es-AR" sz="600"/>
        </a:p>
      </dgm:t>
    </dgm:pt>
    <dgm:pt modelId="{C122BC7E-F9CE-42F7-BC2C-83404C329AA8}" type="sibTrans" cxnId="{BB67D68F-05BB-42FF-A172-E34B7AFF2F15}">
      <dgm:prSet/>
      <dgm:spPr/>
      <dgm:t>
        <a:bodyPr/>
        <a:lstStyle/>
        <a:p>
          <a:endParaRPr lang="es-AR" sz="2000"/>
        </a:p>
      </dgm:t>
    </dgm:pt>
    <dgm:pt modelId="{6D7975B5-C3AD-4D01-8BCA-2D57AE4086A9}">
      <dgm:prSet phldrT="[Texto]" custT="1"/>
      <dgm:spPr/>
      <dgm:t>
        <a:bodyPr/>
        <a:lstStyle/>
        <a:p>
          <a:r>
            <a:rPr lang="es-AR" sz="1050" dirty="0" smtClean="0"/>
            <a:t>Nivel de </a:t>
          </a:r>
          <a:r>
            <a:rPr lang="es-AR" sz="1050" dirty="0" err="1" smtClean="0"/>
            <a:t>Reuso</a:t>
          </a:r>
          <a:endParaRPr lang="es-AR" sz="1050" dirty="0" smtClean="0"/>
        </a:p>
      </dgm:t>
    </dgm:pt>
    <dgm:pt modelId="{D85381CD-03CB-4EF3-A56A-803ACDECAAB0}" type="parTrans" cxnId="{C4A2E6DA-9902-4D03-A91D-F7444609FEBD}">
      <dgm:prSet custT="1"/>
      <dgm:spPr/>
      <dgm:t>
        <a:bodyPr/>
        <a:lstStyle/>
        <a:p>
          <a:endParaRPr lang="es-AR" sz="600"/>
        </a:p>
      </dgm:t>
    </dgm:pt>
    <dgm:pt modelId="{75D93B65-B1FB-42D9-9DF6-F52C5F936A1A}" type="sibTrans" cxnId="{C4A2E6DA-9902-4D03-A91D-F7444609FEBD}">
      <dgm:prSet/>
      <dgm:spPr/>
      <dgm:t>
        <a:bodyPr/>
        <a:lstStyle/>
        <a:p>
          <a:endParaRPr lang="es-AR" sz="2000"/>
        </a:p>
      </dgm:t>
    </dgm:pt>
    <dgm:pt modelId="{8B089E3E-68AF-46F0-9188-E226FA59A052}">
      <dgm:prSet phldrT="[Texto]" custT="1"/>
      <dgm:spPr/>
      <dgm:t>
        <a:bodyPr/>
        <a:lstStyle/>
        <a:p>
          <a:r>
            <a:rPr lang="es-AR" sz="1050" dirty="0" smtClean="0"/>
            <a:t>Frecuencia de </a:t>
          </a:r>
          <a:r>
            <a:rPr lang="es-AR" sz="1050" dirty="0" err="1" smtClean="0"/>
            <a:t>Reuso</a:t>
          </a:r>
          <a:endParaRPr lang="es-AR" sz="1050" dirty="0" smtClean="0"/>
        </a:p>
      </dgm:t>
    </dgm:pt>
    <dgm:pt modelId="{92404ACD-971A-4D88-9020-20EFBB9ADF3F}" type="parTrans" cxnId="{12FF528A-4DC1-42EC-9804-1C208AFD02D3}">
      <dgm:prSet custT="1"/>
      <dgm:spPr/>
      <dgm:t>
        <a:bodyPr/>
        <a:lstStyle/>
        <a:p>
          <a:endParaRPr lang="es-AR" sz="600"/>
        </a:p>
      </dgm:t>
    </dgm:pt>
    <dgm:pt modelId="{25DE9917-44DC-4605-AB4D-19224081CCCD}" type="sibTrans" cxnId="{12FF528A-4DC1-42EC-9804-1C208AFD02D3}">
      <dgm:prSet/>
      <dgm:spPr/>
      <dgm:t>
        <a:bodyPr/>
        <a:lstStyle/>
        <a:p>
          <a:endParaRPr lang="es-AR" sz="2000"/>
        </a:p>
      </dgm:t>
    </dgm:pt>
    <dgm:pt modelId="{F2487009-60BF-4430-97CD-8F019E73880F}">
      <dgm:prSet phldrT="[Texto]" custT="1"/>
      <dgm:spPr/>
      <dgm:t>
        <a:bodyPr/>
        <a:lstStyle/>
        <a:p>
          <a:r>
            <a:rPr lang="es-AR" sz="1050" dirty="0" smtClean="0"/>
            <a:t>Densidad de Reuso</a:t>
          </a:r>
        </a:p>
      </dgm:t>
    </dgm:pt>
    <dgm:pt modelId="{EB3B3A85-1959-4800-B743-BD443C9D1910}" type="parTrans" cxnId="{258D7940-065E-408A-BD0A-04BA043F1EFF}">
      <dgm:prSet custT="1"/>
      <dgm:spPr/>
      <dgm:t>
        <a:bodyPr/>
        <a:lstStyle/>
        <a:p>
          <a:endParaRPr lang="es-AR" sz="600"/>
        </a:p>
      </dgm:t>
    </dgm:pt>
    <dgm:pt modelId="{32B569D8-B42C-4191-BD46-581E6C30FEC8}" type="sibTrans" cxnId="{258D7940-065E-408A-BD0A-04BA043F1EFF}">
      <dgm:prSet/>
      <dgm:spPr/>
      <dgm:t>
        <a:bodyPr/>
        <a:lstStyle/>
        <a:p>
          <a:endParaRPr lang="es-AR" sz="2000"/>
        </a:p>
      </dgm:t>
    </dgm:pt>
    <dgm:pt modelId="{CFF01C74-9B28-4F0F-A6C4-ED2CEA976A9E}" type="pres">
      <dgm:prSet presAssocID="{D11E9EF5-F1FE-470F-9900-7C6C6F5856E5}" presName="diagram" presStyleCnt="0">
        <dgm:presLayoutVars>
          <dgm:chPref val="1"/>
          <dgm:dir/>
          <dgm:animOne val="branch"/>
          <dgm:animLvl val="lvl"/>
          <dgm:resizeHandles val="exact"/>
        </dgm:presLayoutVars>
      </dgm:prSet>
      <dgm:spPr/>
      <dgm:t>
        <a:bodyPr/>
        <a:lstStyle/>
        <a:p>
          <a:endParaRPr lang="es-AR"/>
        </a:p>
      </dgm:t>
    </dgm:pt>
    <dgm:pt modelId="{C5AA2CF7-8BF4-4461-B5AB-914D318D4DF3}" type="pres">
      <dgm:prSet presAssocID="{CABE763B-C651-4DF6-8E31-08496D6FDB88}" presName="root1" presStyleCnt="0"/>
      <dgm:spPr/>
    </dgm:pt>
    <dgm:pt modelId="{4FD59714-5730-4B64-94F8-FF98F8F9EA99}" type="pres">
      <dgm:prSet presAssocID="{CABE763B-C651-4DF6-8E31-08496D6FDB88}" presName="LevelOneTextNode" presStyleLbl="node0" presStyleIdx="0" presStyleCnt="1" custScaleX="239154" custLinFactX="-1708" custLinFactNeighborX="-100000" custLinFactNeighborY="-3791">
        <dgm:presLayoutVars>
          <dgm:chPref val="3"/>
        </dgm:presLayoutVars>
      </dgm:prSet>
      <dgm:spPr/>
      <dgm:t>
        <a:bodyPr/>
        <a:lstStyle/>
        <a:p>
          <a:endParaRPr lang="es-AR"/>
        </a:p>
      </dgm:t>
    </dgm:pt>
    <dgm:pt modelId="{8C905902-4D85-474D-9402-C1D6709B5E5A}" type="pres">
      <dgm:prSet presAssocID="{CABE763B-C651-4DF6-8E31-08496D6FDB88}" presName="level2hierChild" presStyleCnt="0"/>
      <dgm:spPr/>
    </dgm:pt>
    <dgm:pt modelId="{8C51219A-4624-463F-95D5-4B383E253E72}" type="pres">
      <dgm:prSet presAssocID="{87A29FB0-8FAD-44E3-930C-07C2A170CB9A}" presName="conn2-1" presStyleLbl="parChTrans1D2" presStyleIdx="0" presStyleCnt="4"/>
      <dgm:spPr/>
      <dgm:t>
        <a:bodyPr/>
        <a:lstStyle/>
        <a:p>
          <a:endParaRPr lang="es-AR"/>
        </a:p>
      </dgm:t>
    </dgm:pt>
    <dgm:pt modelId="{7FA5BBAC-9187-4C3B-962C-2BFBA5ACFD75}" type="pres">
      <dgm:prSet presAssocID="{87A29FB0-8FAD-44E3-930C-07C2A170CB9A}" presName="connTx" presStyleLbl="parChTrans1D2" presStyleIdx="0" presStyleCnt="4"/>
      <dgm:spPr/>
      <dgm:t>
        <a:bodyPr/>
        <a:lstStyle/>
        <a:p>
          <a:endParaRPr lang="es-AR"/>
        </a:p>
      </dgm:t>
    </dgm:pt>
    <dgm:pt modelId="{823B9C50-549E-45A2-A2C5-C3DA5EE072FC}" type="pres">
      <dgm:prSet presAssocID="{394A7D9B-ABDE-49A8-B4DE-FD91ADBD56AF}" presName="root2" presStyleCnt="0"/>
      <dgm:spPr/>
    </dgm:pt>
    <dgm:pt modelId="{4A7F1A41-B85C-4210-852D-706D66ED5A62}" type="pres">
      <dgm:prSet presAssocID="{394A7D9B-ABDE-49A8-B4DE-FD91ADBD56AF}" presName="LevelTwoTextNode" presStyleLbl="node2" presStyleIdx="0" presStyleCnt="4" custScaleX="239154">
        <dgm:presLayoutVars>
          <dgm:chPref val="3"/>
        </dgm:presLayoutVars>
      </dgm:prSet>
      <dgm:spPr/>
      <dgm:t>
        <a:bodyPr/>
        <a:lstStyle/>
        <a:p>
          <a:endParaRPr lang="es-AR"/>
        </a:p>
      </dgm:t>
    </dgm:pt>
    <dgm:pt modelId="{EDBBCA94-82A9-4797-BD00-422C18D8EF9C}" type="pres">
      <dgm:prSet presAssocID="{394A7D9B-ABDE-49A8-B4DE-FD91ADBD56AF}" presName="level3hierChild" presStyleCnt="0"/>
      <dgm:spPr/>
    </dgm:pt>
    <dgm:pt modelId="{100DF72A-71FD-4055-B0DD-C7B10C9D85D5}" type="pres">
      <dgm:prSet presAssocID="{6AA4AE80-BA62-459B-B539-BF1011A75E50}" presName="conn2-1" presStyleLbl="parChTrans1D3" presStyleIdx="0" presStyleCnt="11"/>
      <dgm:spPr/>
      <dgm:t>
        <a:bodyPr/>
        <a:lstStyle/>
        <a:p>
          <a:endParaRPr lang="es-AR"/>
        </a:p>
      </dgm:t>
    </dgm:pt>
    <dgm:pt modelId="{DBC0A966-048E-481E-BD67-CA95710ACCE0}" type="pres">
      <dgm:prSet presAssocID="{6AA4AE80-BA62-459B-B539-BF1011A75E50}" presName="connTx" presStyleLbl="parChTrans1D3" presStyleIdx="0" presStyleCnt="11"/>
      <dgm:spPr/>
      <dgm:t>
        <a:bodyPr/>
        <a:lstStyle/>
        <a:p>
          <a:endParaRPr lang="es-AR"/>
        </a:p>
      </dgm:t>
    </dgm:pt>
    <dgm:pt modelId="{5CDCAD93-23F4-42CE-AF6F-6551D887C5F9}" type="pres">
      <dgm:prSet presAssocID="{C855C360-E60E-40E7-9048-6326F2DDD575}" presName="root2" presStyleCnt="0"/>
      <dgm:spPr/>
    </dgm:pt>
    <dgm:pt modelId="{7C289904-1C42-42B4-BB17-69BCBE9A1EC0}" type="pres">
      <dgm:prSet presAssocID="{C855C360-E60E-40E7-9048-6326F2DDD575}" presName="LevelTwoTextNode" presStyleLbl="node3" presStyleIdx="0" presStyleCnt="11" custScaleX="239154" custLinFactNeighborX="91481" custLinFactNeighborY="-6183">
        <dgm:presLayoutVars>
          <dgm:chPref val="3"/>
        </dgm:presLayoutVars>
      </dgm:prSet>
      <dgm:spPr/>
      <dgm:t>
        <a:bodyPr/>
        <a:lstStyle/>
        <a:p>
          <a:endParaRPr lang="es-AR"/>
        </a:p>
      </dgm:t>
    </dgm:pt>
    <dgm:pt modelId="{6F7E908B-394F-4FEE-8983-A9F19F951851}" type="pres">
      <dgm:prSet presAssocID="{C855C360-E60E-40E7-9048-6326F2DDD575}" presName="level3hierChild" presStyleCnt="0"/>
      <dgm:spPr/>
    </dgm:pt>
    <dgm:pt modelId="{C7CB0C79-0C63-44B0-8A1E-FC8B8AF4F6B6}" type="pres">
      <dgm:prSet presAssocID="{996D754C-4190-42CE-98D0-8D20B58E2706}" presName="conn2-1" presStyleLbl="parChTrans1D3" presStyleIdx="1" presStyleCnt="11"/>
      <dgm:spPr/>
      <dgm:t>
        <a:bodyPr/>
        <a:lstStyle/>
        <a:p>
          <a:endParaRPr lang="es-AR"/>
        </a:p>
      </dgm:t>
    </dgm:pt>
    <dgm:pt modelId="{9EC8F721-FDAD-4407-96A7-FF847E979B64}" type="pres">
      <dgm:prSet presAssocID="{996D754C-4190-42CE-98D0-8D20B58E2706}" presName="connTx" presStyleLbl="parChTrans1D3" presStyleIdx="1" presStyleCnt="11"/>
      <dgm:spPr/>
      <dgm:t>
        <a:bodyPr/>
        <a:lstStyle/>
        <a:p>
          <a:endParaRPr lang="es-AR"/>
        </a:p>
      </dgm:t>
    </dgm:pt>
    <dgm:pt modelId="{2705FE1C-331C-4D48-87F7-E24210227C5E}" type="pres">
      <dgm:prSet presAssocID="{39E4647B-04E6-434A-9861-3DD50718AD76}" presName="root2" presStyleCnt="0"/>
      <dgm:spPr/>
    </dgm:pt>
    <dgm:pt modelId="{FDC1ADB8-A9E7-4F99-90DA-8617A83C5C09}" type="pres">
      <dgm:prSet presAssocID="{39E4647B-04E6-434A-9861-3DD50718AD76}" presName="LevelTwoTextNode" presStyleLbl="node3" presStyleIdx="1" presStyleCnt="11" custScaleX="239154" custLinFactNeighborX="91481" custLinFactNeighborY="2041">
        <dgm:presLayoutVars>
          <dgm:chPref val="3"/>
        </dgm:presLayoutVars>
      </dgm:prSet>
      <dgm:spPr/>
      <dgm:t>
        <a:bodyPr/>
        <a:lstStyle/>
        <a:p>
          <a:endParaRPr lang="es-AR"/>
        </a:p>
      </dgm:t>
    </dgm:pt>
    <dgm:pt modelId="{417ABB5C-EA5E-44E7-BF2B-952D8C62926E}" type="pres">
      <dgm:prSet presAssocID="{39E4647B-04E6-434A-9861-3DD50718AD76}" presName="level3hierChild" presStyleCnt="0"/>
      <dgm:spPr/>
    </dgm:pt>
    <dgm:pt modelId="{1AE69218-8EE0-4B68-A2E0-63B763228C6F}" type="pres">
      <dgm:prSet presAssocID="{44B52CF1-15C6-4F37-9467-6B38DFD5E3A5}" presName="conn2-1" presStyleLbl="parChTrans1D3" presStyleIdx="2" presStyleCnt="11"/>
      <dgm:spPr/>
      <dgm:t>
        <a:bodyPr/>
        <a:lstStyle/>
        <a:p>
          <a:endParaRPr lang="es-AR"/>
        </a:p>
      </dgm:t>
    </dgm:pt>
    <dgm:pt modelId="{98D71A03-1901-4726-B54B-D756056636FF}" type="pres">
      <dgm:prSet presAssocID="{44B52CF1-15C6-4F37-9467-6B38DFD5E3A5}" presName="connTx" presStyleLbl="parChTrans1D3" presStyleIdx="2" presStyleCnt="11"/>
      <dgm:spPr/>
      <dgm:t>
        <a:bodyPr/>
        <a:lstStyle/>
        <a:p>
          <a:endParaRPr lang="es-AR"/>
        </a:p>
      </dgm:t>
    </dgm:pt>
    <dgm:pt modelId="{8CF39404-0D9F-43BE-B49A-A8A2F2B80DAC}" type="pres">
      <dgm:prSet presAssocID="{859F15FA-BC1F-45C3-92A3-24F9F0945309}" presName="root2" presStyleCnt="0"/>
      <dgm:spPr/>
    </dgm:pt>
    <dgm:pt modelId="{6D604D2C-DA82-4E59-BBFF-7D046FEA75B2}" type="pres">
      <dgm:prSet presAssocID="{859F15FA-BC1F-45C3-92A3-24F9F0945309}" presName="LevelTwoTextNode" presStyleLbl="node3" presStyleIdx="2" presStyleCnt="11" custScaleX="239154" custLinFactNeighborX="91481" custLinFactNeighborY="10266">
        <dgm:presLayoutVars>
          <dgm:chPref val="3"/>
        </dgm:presLayoutVars>
      </dgm:prSet>
      <dgm:spPr/>
      <dgm:t>
        <a:bodyPr/>
        <a:lstStyle/>
        <a:p>
          <a:endParaRPr lang="es-AR"/>
        </a:p>
      </dgm:t>
    </dgm:pt>
    <dgm:pt modelId="{349E4753-E785-4850-9275-6BAAC2698997}" type="pres">
      <dgm:prSet presAssocID="{859F15FA-BC1F-45C3-92A3-24F9F0945309}" presName="level3hierChild" presStyleCnt="0"/>
      <dgm:spPr/>
    </dgm:pt>
    <dgm:pt modelId="{5A35C5C1-DAC8-4715-9CE8-99476ABCB449}" type="pres">
      <dgm:prSet presAssocID="{7BCE3689-4CD0-481C-B72C-391C54B5233A}" presName="conn2-1" presStyleLbl="parChTrans1D4" presStyleIdx="0" presStyleCnt="2"/>
      <dgm:spPr/>
      <dgm:t>
        <a:bodyPr/>
        <a:lstStyle/>
        <a:p>
          <a:endParaRPr lang="es-AR"/>
        </a:p>
      </dgm:t>
    </dgm:pt>
    <dgm:pt modelId="{14410E8D-606F-45B6-9B4F-171A9FFC3984}" type="pres">
      <dgm:prSet presAssocID="{7BCE3689-4CD0-481C-B72C-391C54B5233A}" presName="connTx" presStyleLbl="parChTrans1D4" presStyleIdx="0" presStyleCnt="2"/>
      <dgm:spPr/>
      <dgm:t>
        <a:bodyPr/>
        <a:lstStyle/>
        <a:p>
          <a:endParaRPr lang="es-AR"/>
        </a:p>
      </dgm:t>
    </dgm:pt>
    <dgm:pt modelId="{1C766B59-ACE1-426D-AC9C-C3FABEDB83A5}" type="pres">
      <dgm:prSet presAssocID="{07B25976-54AD-42C5-965E-AE1A55CC124E}" presName="root2" presStyleCnt="0"/>
      <dgm:spPr/>
    </dgm:pt>
    <dgm:pt modelId="{FBC0E993-83A7-450D-86EB-D198B977CD6C}" type="pres">
      <dgm:prSet presAssocID="{07B25976-54AD-42C5-965E-AE1A55CC124E}" presName="LevelTwoTextNode" presStyleLbl="node4" presStyleIdx="0" presStyleCnt="2" custScaleX="150750" custLinFactX="18237" custLinFactNeighborX="100000" custLinFactNeighborY="-9366">
        <dgm:presLayoutVars>
          <dgm:chPref val="3"/>
        </dgm:presLayoutVars>
      </dgm:prSet>
      <dgm:spPr/>
      <dgm:t>
        <a:bodyPr/>
        <a:lstStyle/>
        <a:p>
          <a:endParaRPr lang="es-AR"/>
        </a:p>
      </dgm:t>
    </dgm:pt>
    <dgm:pt modelId="{85381C3B-DBC6-4AD5-949E-14A766D226D9}" type="pres">
      <dgm:prSet presAssocID="{07B25976-54AD-42C5-965E-AE1A55CC124E}" presName="level3hierChild" presStyleCnt="0"/>
      <dgm:spPr/>
    </dgm:pt>
    <dgm:pt modelId="{54C83D53-34DF-4616-A464-7CA28212D871}" type="pres">
      <dgm:prSet presAssocID="{081A6BFB-E7B4-43B9-ADF3-9DAADD50A266}" presName="conn2-1" presStyleLbl="parChTrans1D4" presStyleIdx="1" presStyleCnt="2"/>
      <dgm:spPr/>
      <dgm:t>
        <a:bodyPr/>
        <a:lstStyle/>
        <a:p>
          <a:endParaRPr lang="es-AR"/>
        </a:p>
      </dgm:t>
    </dgm:pt>
    <dgm:pt modelId="{C4D3BB41-CA6D-4C66-AD85-EEBB323F7612}" type="pres">
      <dgm:prSet presAssocID="{081A6BFB-E7B4-43B9-ADF3-9DAADD50A266}" presName="connTx" presStyleLbl="parChTrans1D4" presStyleIdx="1" presStyleCnt="2"/>
      <dgm:spPr/>
      <dgm:t>
        <a:bodyPr/>
        <a:lstStyle/>
        <a:p>
          <a:endParaRPr lang="es-AR"/>
        </a:p>
      </dgm:t>
    </dgm:pt>
    <dgm:pt modelId="{D387D9B3-4F5B-4B3C-9C2C-99BE906B533B}" type="pres">
      <dgm:prSet presAssocID="{BA65FFD9-E6E7-4C14-98E9-32DE655A40E8}" presName="root2" presStyleCnt="0"/>
      <dgm:spPr/>
    </dgm:pt>
    <dgm:pt modelId="{9A4A6AA0-B497-4832-B24F-9CBDB42EC5B3}" type="pres">
      <dgm:prSet presAssocID="{BA65FFD9-E6E7-4C14-98E9-32DE655A40E8}" presName="LevelTwoTextNode" presStyleLbl="node4" presStyleIdx="1" presStyleCnt="2" custScaleX="154055" custLinFactNeighborX="89581" custLinFactNeighborY="55452">
        <dgm:presLayoutVars>
          <dgm:chPref val="3"/>
        </dgm:presLayoutVars>
      </dgm:prSet>
      <dgm:spPr/>
      <dgm:t>
        <a:bodyPr/>
        <a:lstStyle/>
        <a:p>
          <a:endParaRPr lang="es-AR"/>
        </a:p>
      </dgm:t>
    </dgm:pt>
    <dgm:pt modelId="{948C661B-5646-48F0-833C-DF91CCB02877}" type="pres">
      <dgm:prSet presAssocID="{BA65FFD9-E6E7-4C14-98E9-32DE655A40E8}" presName="level3hierChild" presStyleCnt="0"/>
      <dgm:spPr/>
    </dgm:pt>
    <dgm:pt modelId="{9631ADD6-B8BF-4C88-8399-F39F5F5F5188}" type="pres">
      <dgm:prSet presAssocID="{63C21F29-E64E-425D-BF14-26ED5AC0C6D5}" presName="conn2-1" presStyleLbl="parChTrans1D2" presStyleIdx="1" presStyleCnt="4"/>
      <dgm:spPr/>
      <dgm:t>
        <a:bodyPr/>
        <a:lstStyle/>
        <a:p>
          <a:endParaRPr lang="es-AR"/>
        </a:p>
      </dgm:t>
    </dgm:pt>
    <dgm:pt modelId="{FB9122BD-629B-443F-B414-21A7C83D3F8E}" type="pres">
      <dgm:prSet presAssocID="{63C21F29-E64E-425D-BF14-26ED5AC0C6D5}" presName="connTx" presStyleLbl="parChTrans1D2" presStyleIdx="1" presStyleCnt="4"/>
      <dgm:spPr/>
      <dgm:t>
        <a:bodyPr/>
        <a:lstStyle/>
        <a:p>
          <a:endParaRPr lang="es-AR"/>
        </a:p>
      </dgm:t>
    </dgm:pt>
    <dgm:pt modelId="{CE418834-FF5F-4471-AD9E-CE8C7FC4F2D1}" type="pres">
      <dgm:prSet presAssocID="{C92880EE-E810-4F9E-BC8F-CEF24483621E}" presName="root2" presStyleCnt="0"/>
      <dgm:spPr/>
    </dgm:pt>
    <dgm:pt modelId="{CC741E7C-68E6-4EA5-A52F-38574E6068D4}" type="pres">
      <dgm:prSet presAssocID="{C92880EE-E810-4F9E-BC8F-CEF24483621E}" presName="LevelTwoTextNode" presStyleLbl="node2" presStyleIdx="1" presStyleCnt="4" custScaleX="239154" custLinFactNeighborX="2437" custLinFactNeighborY="51364">
        <dgm:presLayoutVars>
          <dgm:chPref val="3"/>
        </dgm:presLayoutVars>
      </dgm:prSet>
      <dgm:spPr/>
      <dgm:t>
        <a:bodyPr/>
        <a:lstStyle/>
        <a:p>
          <a:endParaRPr lang="es-AR"/>
        </a:p>
      </dgm:t>
    </dgm:pt>
    <dgm:pt modelId="{95C83DED-F64B-423D-BB53-636105C52233}" type="pres">
      <dgm:prSet presAssocID="{C92880EE-E810-4F9E-BC8F-CEF24483621E}" presName="level3hierChild" presStyleCnt="0"/>
      <dgm:spPr/>
    </dgm:pt>
    <dgm:pt modelId="{AFDCE255-2D29-4F95-AED0-0AD5DA0D4978}" type="pres">
      <dgm:prSet presAssocID="{58AFCF7A-5CD5-4373-848D-AA13156A9B0E}" presName="conn2-1" presStyleLbl="parChTrans1D3" presStyleIdx="3" presStyleCnt="11"/>
      <dgm:spPr/>
      <dgm:t>
        <a:bodyPr/>
        <a:lstStyle/>
        <a:p>
          <a:endParaRPr lang="es-AR"/>
        </a:p>
      </dgm:t>
    </dgm:pt>
    <dgm:pt modelId="{551ECBEF-8345-4005-A447-F0F5A1FE408A}" type="pres">
      <dgm:prSet presAssocID="{58AFCF7A-5CD5-4373-848D-AA13156A9B0E}" presName="connTx" presStyleLbl="parChTrans1D3" presStyleIdx="3" presStyleCnt="11"/>
      <dgm:spPr/>
      <dgm:t>
        <a:bodyPr/>
        <a:lstStyle/>
        <a:p>
          <a:endParaRPr lang="es-AR"/>
        </a:p>
      </dgm:t>
    </dgm:pt>
    <dgm:pt modelId="{84F8B48B-8413-44C2-A73A-0F79A6A67615}" type="pres">
      <dgm:prSet presAssocID="{BA33805F-7379-4F5F-A7BD-513CFF7C5B03}" presName="root2" presStyleCnt="0"/>
      <dgm:spPr/>
    </dgm:pt>
    <dgm:pt modelId="{5759973C-8FCB-4E2E-9443-7C8BE22579CD}" type="pres">
      <dgm:prSet presAssocID="{BA33805F-7379-4F5F-A7BD-513CFF7C5B03}" presName="LevelTwoTextNode" presStyleLbl="node3" presStyleIdx="3" presStyleCnt="11" custScaleX="239154" custLinFactNeighborX="537" custLinFactNeighborY="18490">
        <dgm:presLayoutVars>
          <dgm:chPref val="3"/>
        </dgm:presLayoutVars>
      </dgm:prSet>
      <dgm:spPr/>
      <dgm:t>
        <a:bodyPr/>
        <a:lstStyle/>
        <a:p>
          <a:endParaRPr lang="es-AR"/>
        </a:p>
      </dgm:t>
    </dgm:pt>
    <dgm:pt modelId="{C88318C3-A0B7-42E8-BF08-C2B783FA40B4}" type="pres">
      <dgm:prSet presAssocID="{BA33805F-7379-4F5F-A7BD-513CFF7C5B03}" presName="level3hierChild" presStyleCnt="0"/>
      <dgm:spPr/>
    </dgm:pt>
    <dgm:pt modelId="{2E890962-52C9-4472-81E2-A90E4CD5C829}" type="pres">
      <dgm:prSet presAssocID="{D03EE8F3-851F-48C6-8C28-A1F8620D3812}" presName="conn2-1" presStyleLbl="parChTrans1D3" presStyleIdx="4" presStyleCnt="11"/>
      <dgm:spPr/>
      <dgm:t>
        <a:bodyPr/>
        <a:lstStyle/>
        <a:p>
          <a:endParaRPr lang="es-AR"/>
        </a:p>
      </dgm:t>
    </dgm:pt>
    <dgm:pt modelId="{8753DF42-5B6A-4D0D-A8FA-DB43E587DF55}" type="pres">
      <dgm:prSet presAssocID="{D03EE8F3-851F-48C6-8C28-A1F8620D3812}" presName="connTx" presStyleLbl="parChTrans1D3" presStyleIdx="4" presStyleCnt="11"/>
      <dgm:spPr/>
      <dgm:t>
        <a:bodyPr/>
        <a:lstStyle/>
        <a:p>
          <a:endParaRPr lang="es-AR"/>
        </a:p>
      </dgm:t>
    </dgm:pt>
    <dgm:pt modelId="{97FD0D59-A1E4-4C9C-B301-00B7EF4A3A3C}" type="pres">
      <dgm:prSet presAssocID="{B6B491C1-4BB3-418D-B931-558074066807}" presName="root2" presStyleCnt="0"/>
      <dgm:spPr/>
    </dgm:pt>
    <dgm:pt modelId="{9AD471E0-6B78-4810-93C6-C9D1936816C4}" type="pres">
      <dgm:prSet presAssocID="{B6B491C1-4BB3-418D-B931-558074066807}" presName="LevelTwoTextNode" presStyleLbl="node3" presStyleIdx="4" presStyleCnt="11" custScaleX="239154" custLinFactX="23762" custLinFactNeighborX="100000" custLinFactNeighborY="6177">
        <dgm:presLayoutVars>
          <dgm:chPref val="3"/>
        </dgm:presLayoutVars>
      </dgm:prSet>
      <dgm:spPr/>
      <dgm:t>
        <a:bodyPr/>
        <a:lstStyle/>
        <a:p>
          <a:endParaRPr lang="es-AR"/>
        </a:p>
      </dgm:t>
    </dgm:pt>
    <dgm:pt modelId="{05004083-D2EA-43D4-A03D-060FF9D11817}" type="pres">
      <dgm:prSet presAssocID="{B6B491C1-4BB3-418D-B931-558074066807}" presName="level3hierChild" presStyleCnt="0"/>
      <dgm:spPr/>
    </dgm:pt>
    <dgm:pt modelId="{93703B1C-541F-48A4-8666-05BF075A5805}" type="pres">
      <dgm:prSet presAssocID="{86E02F9D-77A8-4E30-AE5D-2049D1570473}" presName="conn2-1" presStyleLbl="parChTrans1D3" presStyleIdx="5" presStyleCnt="11"/>
      <dgm:spPr/>
      <dgm:t>
        <a:bodyPr/>
        <a:lstStyle/>
        <a:p>
          <a:endParaRPr lang="es-AR"/>
        </a:p>
      </dgm:t>
    </dgm:pt>
    <dgm:pt modelId="{842AC27D-BD1C-409D-9AF6-6F6986DEF92D}" type="pres">
      <dgm:prSet presAssocID="{86E02F9D-77A8-4E30-AE5D-2049D1570473}" presName="connTx" presStyleLbl="parChTrans1D3" presStyleIdx="5" presStyleCnt="11"/>
      <dgm:spPr/>
      <dgm:t>
        <a:bodyPr/>
        <a:lstStyle/>
        <a:p>
          <a:endParaRPr lang="es-AR"/>
        </a:p>
      </dgm:t>
    </dgm:pt>
    <dgm:pt modelId="{DF652390-43B7-48E1-9BB0-D726B15238AE}" type="pres">
      <dgm:prSet presAssocID="{99B2F702-BD8B-4707-BDE4-94DAF1A30001}" presName="root2" presStyleCnt="0"/>
      <dgm:spPr/>
    </dgm:pt>
    <dgm:pt modelId="{2C2114B4-56D9-4904-9784-3E3170712D21}" type="pres">
      <dgm:prSet presAssocID="{99B2F702-BD8B-4707-BDE4-94DAF1A30001}" presName="LevelTwoTextNode" presStyleLbl="node3" presStyleIdx="5" presStyleCnt="11" custScaleX="239154" custLinFactX="100000" custLinFactNeighborX="136717" custLinFactNeighborY="-6136">
        <dgm:presLayoutVars>
          <dgm:chPref val="3"/>
        </dgm:presLayoutVars>
      </dgm:prSet>
      <dgm:spPr/>
      <dgm:t>
        <a:bodyPr/>
        <a:lstStyle/>
        <a:p>
          <a:endParaRPr lang="es-AR"/>
        </a:p>
      </dgm:t>
    </dgm:pt>
    <dgm:pt modelId="{FDDC5DDD-74A5-43B3-A778-74A5F01F49B7}" type="pres">
      <dgm:prSet presAssocID="{99B2F702-BD8B-4707-BDE4-94DAF1A30001}" presName="level3hierChild" presStyleCnt="0"/>
      <dgm:spPr/>
    </dgm:pt>
    <dgm:pt modelId="{9DF61CD8-9742-4617-8B87-3472DAE5A61C}" type="pres">
      <dgm:prSet presAssocID="{D031945E-0FFE-47B7-9302-A6E22419BEE1}" presName="conn2-1" presStyleLbl="parChTrans1D3" presStyleIdx="6" presStyleCnt="11"/>
      <dgm:spPr/>
      <dgm:t>
        <a:bodyPr/>
        <a:lstStyle/>
        <a:p>
          <a:endParaRPr lang="es-AR"/>
        </a:p>
      </dgm:t>
    </dgm:pt>
    <dgm:pt modelId="{E7F381ED-2784-4AF9-AF85-3EC698657F71}" type="pres">
      <dgm:prSet presAssocID="{D031945E-0FFE-47B7-9302-A6E22419BEE1}" presName="connTx" presStyleLbl="parChTrans1D3" presStyleIdx="6" presStyleCnt="11"/>
      <dgm:spPr/>
      <dgm:t>
        <a:bodyPr/>
        <a:lstStyle/>
        <a:p>
          <a:endParaRPr lang="es-AR"/>
        </a:p>
      </dgm:t>
    </dgm:pt>
    <dgm:pt modelId="{876DAC60-6B93-4676-B958-80F6364FFF4C}" type="pres">
      <dgm:prSet presAssocID="{C5923E8A-7B63-48D7-B9A2-F34F7D67CF83}" presName="root2" presStyleCnt="0"/>
      <dgm:spPr/>
    </dgm:pt>
    <dgm:pt modelId="{E2FF2D7F-3C39-477C-BC16-5E553964BDF5}" type="pres">
      <dgm:prSet presAssocID="{C5923E8A-7B63-48D7-B9A2-F34F7D67CF83}" presName="LevelTwoTextNode" presStyleLbl="node3" presStyleIdx="6" presStyleCnt="11" custScaleX="239154" custLinFactX="100000" custLinFactNeighborX="177792" custLinFactNeighborY="2088">
        <dgm:presLayoutVars>
          <dgm:chPref val="3"/>
        </dgm:presLayoutVars>
      </dgm:prSet>
      <dgm:spPr/>
      <dgm:t>
        <a:bodyPr/>
        <a:lstStyle/>
        <a:p>
          <a:endParaRPr lang="es-AR"/>
        </a:p>
      </dgm:t>
    </dgm:pt>
    <dgm:pt modelId="{F89EE296-0D07-4E79-BC72-807B0B23C321}" type="pres">
      <dgm:prSet presAssocID="{C5923E8A-7B63-48D7-B9A2-F34F7D67CF83}" presName="level3hierChild" presStyleCnt="0"/>
      <dgm:spPr/>
    </dgm:pt>
    <dgm:pt modelId="{92015049-16D0-4B2B-9379-B625C3E1A68A}" type="pres">
      <dgm:prSet presAssocID="{607A779F-CD34-4A29-873A-69D26494E3E8}" presName="conn2-1" presStyleLbl="parChTrans1D2" presStyleIdx="2" presStyleCnt="4"/>
      <dgm:spPr/>
      <dgm:t>
        <a:bodyPr/>
        <a:lstStyle/>
        <a:p>
          <a:endParaRPr lang="es-AR"/>
        </a:p>
      </dgm:t>
    </dgm:pt>
    <dgm:pt modelId="{49A81946-0818-46CA-B63E-759E4DF0EF53}" type="pres">
      <dgm:prSet presAssocID="{607A779F-CD34-4A29-873A-69D26494E3E8}" presName="connTx" presStyleLbl="parChTrans1D2" presStyleIdx="2" presStyleCnt="4"/>
      <dgm:spPr/>
      <dgm:t>
        <a:bodyPr/>
        <a:lstStyle/>
        <a:p>
          <a:endParaRPr lang="es-AR"/>
        </a:p>
      </dgm:t>
    </dgm:pt>
    <dgm:pt modelId="{A983B262-4D84-4B6D-B6B0-362B3A4EE494}" type="pres">
      <dgm:prSet presAssocID="{4335BC24-598E-4C8A-908A-46F09CB85343}" presName="root2" presStyleCnt="0"/>
      <dgm:spPr/>
    </dgm:pt>
    <dgm:pt modelId="{402E7ED0-1996-4112-9257-D1BBCC0D6A4D}" type="pres">
      <dgm:prSet presAssocID="{4335BC24-598E-4C8A-908A-46F09CB85343}" presName="LevelTwoTextNode" presStyleLbl="node2" presStyleIdx="2" presStyleCnt="4" custScaleX="239154" custLinFactNeighborX="12706" custLinFactNeighborY="-10225">
        <dgm:presLayoutVars>
          <dgm:chPref val="3"/>
        </dgm:presLayoutVars>
      </dgm:prSet>
      <dgm:spPr/>
      <dgm:t>
        <a:bodyPr/>
        <a:lstStyle/>
        <a:p>
          <a:endParaRPr lang="es-AR"/>
        </a:p>
      </dgm:t>
    </dgm:pt>
    <dgm:pt modelId="{36909292-D67B-447C-A120-3ECE21346C57}" type="pres">
      <dgm:prSet presAssocID="{4335BC24-598E-4C8A-908A-46F09CB85343}" presName="level3hierChild" presStyleCnt="0"/>
      <dgm:spPr/>
    </dgm:pt>
    <dgm:pt modelId="{AEDCE36C-24C8-4C11-B754-91B555EF7AB0}" type="pres">
      <dgm:prSet presAssocID="{55084714-C35A-4E2C-8938-2FEFC83A65C2}" presName="conn2-1" presStyleLbl="parChTrans1D3" presStyleIdx="7" presStyleCnt="11"/>
      <dgm:spPr/>
      <dgm:t>
        <a:bodyPr/>
        <a:lstStyle/>
        <a:p>
          <a:endParaRPr lang="es-AR"/>
        </a:p>
      </dgm:t>
    </dgm:pt>
    <dgm:pt modelId="{87EBFE09-5DD1-4612-9450-09C6A29C26D2}" type="pres">
      <dgm:prSet presAssocID="{55084714-C35A-4E2C-8938-2FEFC83A65C2}" presName="connTx" presStyleLbl="parChTrans1D3" presStyleIdx="7" presStyleCnt="11"/>
      <dgm:spPr/>
      <dgm:t>
        <a:bodyPr/>
        <a:lstStyle/>
        <a:p>
          <a:endParaRPr lang="es-AR"/>
        </a:p>
      </dgm:t>
    </dgm:pt>
    <dgm:pt modelId="{EFC7EF37-D531-45DB-B027-B8D95A7E27CC}" type="pres">
      <dgm:prSet presAssocID="{31CA7B57-F328-4BB4-8175-0547E7576D03}" presName="root2" presStyleCnt="0"/>
      <dgm:spPr/>
    </dgm:pt>
    <dgm:pt modelId="{A4D9DD93-D4BD-4D66-835F-87195231EA0D}" type="pres">
      <dgm:prSet presAssocID="{31CA7B57-F328-4BB4-8175-0547E7576D03}" presName="LevelTwoTextNode" presStyleLbl="node3" presStyleIdx="7" presStyleCnt="11" custScaleX="239154" custLinFactNeighborX="10806" custLinFactNeighborY="-10225">
        <dgm:presLayoutVars>
          <dgm:chPref val="3"/>
        </dgm:presLayoutVars>
      </dgm:prSet>
      <dgm:spPr/>
      <dgm:t>
        <a:bodyPr/>
        <a:lstStyle/>
        <a:p>
          <a:endParaRPr lang="es-AR"/>
        </a:p>
      </dgm:t>
    </dgm:pt>
    <dgm:pt modelId="{FD3E14B7-EB95-4698-8F72-A7924A031CE9}" type="pres">
      <dgm:prSet presAssocID="{31CA7B57-F328-4BB4-8175-0547E7576D03}" presName="level3hierChild" presStyleCnt="0"/>
      <dgm:spPr/>
    </dgm:pt>
    <dgm:pt modelId="{EF290A44-7B3D-4F52-B587-E0EE432C05EC}" type="pres">
      <dgm:prSet presAssocID="{3EF81546-C248-40A9-ACB7-66931DC47207}" presName="conn2-1" presStyleLbl="parChTrans1D2" presStyleIdx="3" presStyleCnt="4"/>
      <dgm:spPr/>
      <dgm:t>
        <a:bodyPr/>
        <a:lstStyle/>
        <a:p>
          <a:endParaRPr lang="es-AR"/>
        </a:p>
      </dgm:t>
    </dgm:pt>
    <dgm:pt modelId="{250B7D89-B5B6-4F45-8D3A-792E8DE715FA}" type="pres">
      <dgm:prSet presAssocID="{3EF81546-C248-40A9-ACB7-66931DC47207}" presName="connTx" presStyleLbl="parChTrans1D2" presStyleIdx="3" presStyleCnt="4"/>
      <dgm:spPr/>
      <dgm:t>
        <a:bodyPr/>
        <a:lstStyle/>
        <a:p>
          <a:endParaRPr lang="es-AR"/>
        </a:p>
      </dgm:t>
    </dgm:pt>
    <dgm:pt modelId="{830BBCF9-1A2B-4935-A5C0-3F8D71CBD5E3}" type="pres">
      <dgm:prSet presAssocID="{16FB8ED6-91E0-49E9-B6B1-12B19B9F1D3E}" presName="root2" presStyleCnt="0"/>
      <dgm:spPr/>
    </dgm:pt>
    <dgm:pt modelId="{8B6D5948-9A10-4531-BC96-0C24C501B934}" type="pres">
      <dgm:prSet presAssocID="{16FB8ED6-91E0-49E9-B6B1-12B19B9F1D3E}" presName="LevelTwoTextNode" presStyleLbl="node2" presStyleIdx="3" presStyleCnt="4" custScaleX="239154" custLinFactNeighborX="11217" custLinFactNeighborY="-54086">
        <dgm:presLayoutVars>
          <dgm:chPref val="3"/>
        </dgm:presLayoutVars>
      </dgm:prSet>
      <dgm:spPr/>
      <dgm:t>
        <a:bodyPr/>
        <a:lstStyle/>
        <a:p>
          <a:endParaRPr lang="es-AR"/>
        </a:p>
      </dgm:t>
    </dgm:pt>
    <dgm:pt modelId="{BC365108-4AC3-4E72-9AA8-D96319120957}" type="pres">
      <dgm:prSet presAssocID="{16FB8ED6-91E0-49E9-B6B1-12B19B9F1D3E}" presName="level3hierChild" presStyleCnt="0"/>
      <dgm:spPr/>
    </dgm:pt>
    <dgm:pt modelId="{82AAC402-6358-44DA-BDAA-A653D69BB599}" type="pres">
      <dgm:prSet presAssocID="{D85381CD-03CB-4EF3-A56A-803ACDECAAB0}" presName="conn2-1" presStyleLbl="parChTrans1D3" presStyleIdx="8" presStyleCnt="11"/>
      <dgm:spPr/>
      <dgm:t>
        <a:bodyPr/>
        <a:lstStyle/>
        <a:p>
          <a:endParaRPr lang="es-AR"/>
        </a:p>
      </dgm:t>
    </dgm:pt>
    <dgm:pt modelId="{14B8CA04-1EE9-44B0-BA87-1A700C102E51}" type="pres">
      <dgm:prSet presAssocID="{D85381CD-03CB-4EF3-A56A-803ACDECAAB0}" presName="connTx" presStyleLbl="parChTrans1D3" presStyleIdx="8" presStyleCnt="11"/>
      <dgm:spPr/>
      <dgm:t>
        <a:bodyPr/>
        <a:lstStyle/>
        <a:p>
          <a:endParaRPr lang="es-AR"/>
        </a:p>
      </dgm:t>
    </dgm:pt>
    <dgm:pt modelId="{FCF2720F-28F8-4AA2-B368-A4799B471AE7}" type="pres">
      <dgm:prSet presAssocID="{6D7975B5-C3AD-4D01-8BCA-2D57AE4086A9}" presName="root2" presStyleCnt="0"/>
      <dgm:spPr/>
    </dgm:pt>
    <dgm:pt modelId="{110B304F-D338-42A0-8BB5-36FE29E0E312}" type="pres">
      <dgm:prSet presAssocID="{6D7975B5-C3AD-4D01-8BCA-2D57AE4086A9}" presName="LevelTwoTextNode" presStyleLbl="node3" presStyleIdx="8" presStyleCnt="11" custScaleX="239154">
        <dgm:presLayoutVars>
          <dgm:chPref val="3"/>
        </dgm:presLayoutVars>
      </dgm:prSet>
      <dgm:spPr/>
      <dgm:t>
        <a:bodyPr/>
        <a:lstStyle/>
        <a:p>
          <a:endParaRPr lang="es-AR"/>
        </a:p>
      </dgm:t>
    </dgm:pt>
    <dgm:pt modelId="{2925FE22-D462-4E0E-A05D-77B34BCC1529}" type="pres">
      <dgm:prSet presAssocID="{6D7975B5-C3AD-4D01-8BCA-2D57AE4086A9}" presName="level3hierChild" presStyleCnt="0"/>
      <dgm:spPr/>
    </dgm:pt>
    <dgm:pt modelId="{654DDDAA-E469-4066-BBEE-D2B091A8CD37}" type="pres">
      <dgm:prSet presAssocID="{92404ACD-971A-4D88-9020-20EFBB9ADF3F}" presName="conn2-1" presStyleLbl="parChTrans1D3" presStyleIdx="9" presStyleCnt="11"/>
      <dgm:spPr/>
      <dgm:t>
        <a:bodyPr/>
        <a:lstStyle/>
        <a:p>
          <a:endParaRPr lang="es-AR"/>
        </a:p>
      </dgm:t>
    </dgm:pt>
    <dgm:pt modelId="{BDA7F163-D012-416E-933A-A13E3FBB0D5E}" type="pres">
      <dgm:prSet presAssocID="{92404ACD-971A-4D88-9020-20EFBB9ADF3F}" presName="connTx" presStyleLbl="parChTrans1D3" presStyleIdx="9" presStyleCnt="11"/>
      <dgm:spPr/>
      <dgm:t>
        <a:bodyPr/>
        <a:lstStyle/>
        <a:p>
          <a:endParaRPr lang="es-AR"/>
        </a:p>
      </dgm:t>
    </dgm:pt>
    <dgm:pt modelId="{9D0E9817-D060-4412-95F5-CCF5D35BD3E1}" type="pres">
      <dgm:prSet presAssocID="{8B089E3E-68AF-46F0-9188-E226FA59A052}" presName="root2" presStyleCnt="0"/>
      <dgm:spPr/>
    </dgm:pt>
    <dgm:pt modelId="{FF41B10C-5D87-452F-B23F-F5D9DF420996}" type="pres">
      <dgm:prSet presAssocID="{8B089E3E-68AF-46F0-9188-E226FA59A052}" presName="LevelTwoTextNode" presStyleLbl="node3" presStyleIdx="9" presStyleCnt="11" custScaleX="239154">
        <dgm:presLayoutVars>
          <dgm:chPref val="3"/>
        </dgm:presLayoutVars>
      </dgm:prSet>
      <dgm:spPr/>
      <dgm:t>
        <a:bodyPr/>
        <a:lstStyle/>
        <a:p>
          <a:endParaRPr lang="es-AR"/>
        </a:p>
      </dgm:t>
    </dgm:pt>
    <dgm:pt modelId="{C297AF58-2B6A-428B-A990-3B96D8657CF9}" type="pres">
      <dgm:prSet presAssocID="{8B089E3E-68AF-46F0-9188-E226FA59A052}" presName="level3hierChild" presStyleCnt="0"/>
      <dgm:spPr/>
    </dgm:pt>
    <dgm:pt modelId="{91D750C5-33B9-4C42-94FF-97B54C57DF46}" type="pres">
      <dgm:prSet presAssocID="{EB3B3A85-1959-4800-B743-BD443C9D1910}" presName="conn2-1" presStyleLbl="parChTrans1D3" presStyleIdx="10" presStyleCnt="11"/>
      <dgm:spPr/>
      <dgm:t>
        <a:bodyPr/>
        <a:lstStyle/>
        <a:p>
          <a:endParaRPr lang="es-AR"/>
        </a:p>
      </dgm:t>
    </dgm:pt>
    <dgm:pt modelId="{512A97E6-5001-4949-9A9E-A26CEFAC653B}" type="pres">
      <dgm:prSet presAssocID="{EB3B3A85-1959-4800-B743-BD443C9D1910}" presName="connTx" presStyleLbl="parChTrans1D3" presStyleIdx="10" presStyleCnt="11"/>
      <dgm:spPr/>
      <dgm:t>
        <a:bodyPr/>
        <a:lstStyle/>
        <a:p>
          <a:endParaRPr lang="es-AR"/>
        </a:p>
      </dgm:t>
    </dgm:pt>
    <dgm:pt modelId="{7D55D430-8C02-4A94-B862-5034574B8A17}" type="pres">
      <dgm:prSet presAssocID="{F2487009-60BF-4430-97CD-8F019E73880F}" presName="root2" presStyleCnt="0"/>
      <dgm:spPr/>
    </dgm:pt>
    <dgm:pt modelId="{9912F457-5D03-4082-AC14-098CC3820BC7}" type="pres">
      <dgm:prSet presAssocID="{F2487009-60BF-4430-97CD-8F019E73880F}" presName="LevelTwoTextNode" presStyleLbl="node3" presStyleIdx="10" presStyleCnt="11" custScaleX="239154">
        <dgm:presLayoutVars>
          <dgm:chPref val="3"/>
        </dgm:presLayoutVars>
      </dgm:prSet>
      <dgm:spPr/>
      <dgm:t>
        <a:bodyPr/>
        <a:lstStyle/>
        <a:p>
          <a:endParaRPr lang="es-AR"/>
        </a:p>
      </dgm:t>
    </dgm:pt>
    <dgm:pt modelId="{C525DF15-6CCC-4EBA-BD0B-77A67CA29939}" type="pres">
      <dgm:prSet presAssocID="{F2487009-60BF-4430-97CD-8F019E73880F}" presName="level3hierChild" presStyleCnt="0"/>
      <dgm:spPr/>
    </dgm:pt>
  </dgm:ptLst>
  <dgm:cxnLst>
    <dgm:cxn modelId="{C4A2E6DA-9902-4D03-A91D-F7444609FEBD}" srcId="{16FB8ED6-91E0-49E9-B6B1-12B19B9F1D3E}" destId="{6D7975B5-C3AD-4D01-8BCA-2D57AE4086A9}" srcOrd="0" destOrd="0" parTransId="{D85381CD-03CB-4EF3-A56A-803ACDECAAB0}" sibTransId="{75D93B65-B1FB-42D9-9DF6-F52C5F936A1A}"/>
    <dgm:cxn modelId="{5CBBC90C-D64A-4D9B-AEF2-6F9D4BE0C03E}" type="presOf" srcId="{D03EE8F3-851F-48C6-8C28-A1F8620D3812}" destId="{2E890962-52C9-4472-81E2-A90E4CD5C829}" srcOrd="0" destOrd="0" presId="urn:microsoft.com/office/officeart/2005/8/layout/hierarchy2"/>
    <dgm:cxn modelId="{5D3552D4-255D-411B-9C0D-0040C8721A29}" srcId="{CABE763B-C651-4DF6-8E31-08496D6FDB88}" destId="{C92880EE-E810-4F9E-BC8F-CEF24483621E}" srcOrd="1" destOrd="0" parTransId="{63C21F29-E64E-425D-BF14-26ED5AC0C6D5}" sibTransId="{FC572D8B-01AE-438B-B9ED-7D76365BDF89}"/>
    <dgm:cxn modelId="{5EAAAF98-944D-4D61-8EB7-5125B1858ABD}" type="presOf" srcId="{87A29FB0-8FAD-44E3-930C-07C2A170CB9A}" destId="{7FA5BBAC-9187-4C3B-962C-2BFBA5ACFD75}" srcOrd="1" destOrd="0" presId="urn:microsoft.com/office/officeart/2005/8/layout/hierarchy2"/>
    <dgm:cxn modelId="{5E1E7F6E-FFE4-427D-B114-5E4E75BAA4BD}" type="presOf" srcId="{7BCE3689-4CD0-481C-B72C-391C54B5233A}" destId="{5A35C5C1-DAC8-4715-9CE8-99476ABCB449}" srcOrd="0" destOrd="0" presId="urn:microsoft.com/office/officeart/2005/8/layout/hierarchy2"/>
    <dgm:cxn modelId="{45268C46-2F2E-41AE-98E4-F8C3C7BA253E}" type="presOf" srcId="{44B52CF1-15C6-4F37-9467-6B38DFD5E3A5}" destId="{1AE69218-8EE0-4B68-A2E0-63B763228C6F}" srcOrd="0" destOrd="0" presId="urn:microsoft.com/office/officeart/2005/8/layout/hierarchy2"/>
    <dgm:cxn modelId="{3CC5EC09-0D0D-4557-B3D0-3A0CB3DFEE70}" type="presOf" srcId="{16FB8ED6-91E0-49E9-B6B1-12B19B9F1D3E}" destId="{8B6D5948-9A10-4531-BC96-0C24C501B934}" srcOrd="0" destOrd="0" presId="urn:microsoft.com/office/officeart/2005/8/layout/hierarchy2"/>
    <dgm:cxn modelId="{062672B0-8790-4D53-A161-F90D2AFE8219}" type="presOf" srcId="{EB3B3A85-1959-4800-B743-BD443C9D1910}" destId="{512A97E6-5001-4949-9A9E-A26CEFAC653B}" srcOrd="1" destOrd="0" presId="urn:microsoft.com/office/officeart/2005/8/layout/hierarchy2"/>
    <dgm:cxn modelId="{9BC67006-202D-4531-9FAF-ABDA74A12178}" type="presOf" srcId="{D85381CD-03CB-4EF3-A56A-803ACDECAAB0}" destId="{14B8CA04-1EE9-44B0-BA87-1A700C102E51}" srcOrd="1" destOrd="0" presId="urn:microsoft.com/office/officeart/2005/8/layout/hierarchy2"/>
    <dgm:cxn modelId="{F131FF56-797D-491C-AB7F-6DDE71AA8C11}" type="presOf" srcId="{39E4647B-04E6-434A-9861-3DD50718AD76}" destId="{FDC1ADB8-A9E7-4F99-90DA-8617A83C5C09}" srcOrd="0" destOrd="0" presId="urn:microsoft.com/office/officeart/2005/8/layout/hierarchy2"/>
    <dgm:cxn modelId="{B4E9FC83-B6C0-4A3F-A805-B6FD8699B993}" type="presOf" srcId="{607A779F-CD34-4A29-873A-69D26494E3E8}" destId="{49A81946-0818-46CA-B63E-759E4DF0EF53}" srcOrd="1" destOrd="0" presId="urn:microsoft.com/office/officeart/2005/8/layout/hierarchy2"/>
    <dgm:cxn modelId="{91BB632F-B0D0-4D7D-BA79-A102BA052BCE}" type="presOf" srcId="{D031945E-0FFE-47B7-9302-A6E22419BEE1}" destId="{9DF61CD8-9742-4617-8B87-3472DAE5A61C}" srcOrd="0" destOrd="0" presId="urn:microsoft.com/office/officeart/2005/8/layout/hierarchy2"/>
    <dgm:cxn modelId="{D6F6C352-FBA7-4BAC-8BFC-6F445329DFF3}" type="presOf" srcId="{C92880EE-E810-4F9E-BC8F-CEF24483621E}" destId="{CC741E7C-68E6-4EA5-A52F-38574E6068D4}" srcOrd="0" destOrd="0" presId="urn:microsoft.com/office/officeart/2005/8/layout/hierarchy2"/>
    <dgm:cxn modelId="{864AEB86-B241-4C65-888A-8906C92F687B}" type="presOf" srcId="{081A6BFB-E7B4-43B9-ADF3-9DAADD50A266}" destId="{C4D3BB41-CA6D-4C66-AD85-EEBB323F7612}" srcOrd="1" destOrd="0" presId="urn:microsoft.com/office/officeart/2005/8/layout/hierarchy2"/>
    <dgm:cxn modelId="{CF6AE439-D30E-45D9-B20B-9EB392CB68CD}" srcId="{C92880EE-E810-4F9E-BC8F-CEF24483621E}" destId="{BA33805F-7379-4F5F-A7BD-513CFF7C5B03}" srcOrd="0" destOrd="0" parTransId="{58AFCF7A-5CD5-4373-848D-AA13156A9B0E}" sibTransId="{25A67B71-6405-46BD-88DC-CF3F07AA3F52}"/>
    <dgm:cxn modelId="{D623D5FC-8FA6-4437-885F-398B33BC2977}" type="presOf" srcId="{B6B491C1-4BB3-418D-B931-558074066807}" destId="{9AD471E0-6B78-4810-93C6-C9D1936816C4}" srcOrd="0" destOrd="0" presId="urn:microsoft.com/office/officeart/2005/8/layout/hierarchy2"/>
    <dgm:cxn modelId="{B58660E5-CAD5-4C0B-AB5B-5F27E606124A}" srcId="{859F15FA-BC1F-45C3-92A3-24F9F0945309}" destId="{07B25976-54AD-42C5-965E-AE1A55CC124E}" srcOrd="0" destOrd="0" parTransId="{7BCE3689-4CD0-481C-B72C-391C54B5233A}" sibTransId="{34AEE570-29C1-4B01-875C-9B02C11D171E}"/>
    <dgm:cxn modelId="{C92602A0-1732-417D-AAE6-8301B77D04D8}" type="presOf" srcId="{86E02F9D-77A8-4E30-AE5D-2049D1570473}" destId="{93703B1C-541F-48A4-8666-05BF075A5805}" srcOrd="0" destOrd="0" presId="urn:microsoft.com/office/officeart/2005/8/layout/hierarchy2"/>
    <dgm:cxn modelId="{E920F52C-6290-4DC9-803D-5EC492121797}" type="presOf" srcId="{92404ACD-971A-4D88-9020-20EFBB9ADF3F}" destId="{BDA7F163-D012-416E-933A-A13E3FBB0D5E}" srcOrd="1" destOrd="0" presId="urn:microsoft.com/office/officeart/2005/8/layout/hierarchy2"/>
    <dgm:cxn modelId="{D898AAC9-7509-45A2-B2D4-F3FB011BDEE1}" type="presOf" srcId="{58AFCF7A-5CD5-4373-848D-AA13156A9B0E}" destId="{AFDCE255-2D29-4F95-AED0-0AD5DA0D4978}" srcOrd="0" destOrd="0" presId="urn:microsoft.com/office/officeart/2005/8/layout/hierarchy2"/>
    <dgm:cxn modelId="{A6BF2CA7-6D61-409A-9857-1B7A75045E2D}" srcId="{CABE763B-C651-4DF6-8E31-08496D6FDB88}" destId="{16FB8ED6-91E0-49E9-B6B1-12B19B9F1D3E}" srcOrd="3" destOrd="0" parTransId="{3EF81546-C248-40A9-ACB7-66931DC47207}" sibTransId="{620D8FEC-FD4D-47EB-915E-D60D74C4956C}"/>
    <dgm:cxn modelId="{2F90546F-8AB8-4986-8F5B-8AB98927D447}" srcId="{CABE763B-C651-4DF6-8E31-08496D6FDB88}" destId="{394A7D9B-ABDE-49A8-B4DE-FD91ADBD56AF}" srcOrd="0" destOrd="0" parTransId="{87A29FB0-8FAD-44E3-930C-07C2A170CB9A}" sibTransId="{26E62D6F-B0EA-45D3-B8BA-66B4B91A7D78}"/>
    <dgm:cxn modelId="{315F609F-9A61-4238-8940-A6454234138C}" srcId="{D11E9EF5-F1FE-470F-9900-7C6C6F5856E5}" destId="{CABE763B-C651-4DF6-8E31-08496D6FDB88}" srcOrd="0" destOrd="0" parTransId="{DD13FE0D-357F-425A-81AD-2AF1B56A0444}" sibTransId="{B61CC2F8-33CB-4599-9204-245B68A0CEDC}"/>
    <dgm:cxn modelId="{F3CA7C68-3B2B-401E-8757-A529C33779FC}" type="presOf" srcId="{BA33805F-7379-4F5F-A7BD-513CFF7C5B03}" destId="{5759973C-8FCB-4E2E-9443-7C8BE22579CD}" srcOrd="0" destOrd="0" presId="urn:microsoft.com/office/officeart/2005/8/layout/hierarchy2"/>
    <dgm:cxn modelId="{E41689C0-3033-4ED4-A667-095C8870C5FD}" srcId="{CABE763B-C651-4DF6-8E31-08496D6FDB88}" destId="{4335BC24-598E-4C8A-908A-46F09CB85343}" srcOrd="2" destOrd="0" parTransId="{607A779F-CD34-4A29-873A-69D26494E3E8}" sibTransId="{5E5E1792-135E-4551-B5D9-FBC34843C2FE}"/>
    <dgm:cxn modelId="{5A7F97F0-5616-457F-B711-9418E9355001}" type="presOf" srcId="{63C21F29-E64E-425D-BF14-26ED5AC0C6D5}" destId="{FB9122BD-629B-443F-B414-21A7C83D3F8E}" srcOrd="1" destOrd="0" presId="urn:microsoft.com/office/officeart/2005/8/layout/hierarchy2"/>
    <dgm:cxn modelId="{A8BDED99-FCA5-485A-8023-FB9B05865463}" type="presOf" srcId="{07B25976-54AD-42C5-965E-AE1A55CC124E}" destId="{FBC0E993-83A7-450D-86EB-D198B977CD6C}" srcOrd="0" destOrd="0" presId="urn:microsoft.com/office/officeart/2005/8/layout/hierarchy2"/>
    <dgm:cxn modelId="{CA023254-DB7D-46B9-AC7C-3901B87C98D7}" srcId="{394A7D9B-ABDE-49A8-B4DE-FD91ADBD56AF}" destId="{39E4647B-04E6-434A-9861-3DD50718AD76}" srcOrd="1" destOrd="0" parTransId="{996D754C-4190-42CE-98D0-8D20B58E2706}" sibTransId="{D8CBB5D6-D68D-46AB-9E95-65F0E5FFC40D}"/>
    <dgm:cxn modelId="{8A9D5DBC-78DD-4842-866D-A904B4242F92}" type="presOf" srcId="{D03EE8F3-851F-48C6-8C28-A1F8620D3812}" destId="{8753DF42-5B6A-4D0D-A8FA-DB43E587DF55}" srcOrd="1" destOrd="0" presId="urn:microsoft.com/office/officeart/2005/8/layout/hierarchy2"/>
    <dgm:cxn modelId="{46F24834-4254-43B3-A70B-37D506B49854}" type="presOf" srcId="{D85381CD-03CB-4EF3-A56A-803ACDECAAB0}" destId="{82AAC402-6358-44DA-BDAA-A653D69BB599}" srcOrd="0" destOrd="0" presId="urn:microsoft.com/office/officeart/2005/8/layout/hierarchy2"/>
    <dgm:cxn modelId="{50C782F9-9F34-47FF-B5CC-2FA9289CE8C6}" srcId="{C92880EE-E810-4F9E-BC8F-CEF24483621E}" destId="{C5923E8A-7B63-48D7-B9A2-F34F7D67CF83}" srcOrd="3" destOrd="0" parTransId="{D031945E-0FFE-47B7-9302-A6E22419BEE1}" sibTransId="{C25006A8-BBEF-4A18-84F9-F18C27F43483}"/>
    <dgm:cxn modelId="{9B00B096-E2BE-40EE-A585-81F22BC8D7AE}" srcId="{859F15FA-BC1F-45C3-92A3-24F9F0945309}" destId="{BA65FFD9-E6E7-4C14-98E9-32DE655A40E8}" srcOrd="1" destOrd="0" parTransId="{081A6BFB-E7B4-43B9-ADF3-9DAADD50A266}" sibTransId="{7CF3421D-E0F9-496D-B26D-27B09C155DB2}"/>
    <dgm:cxn modelId="{F74C0E6C-7A8B-44A0-92F5-605D6107CB25}" type="presOf" srcId="{C855C360-E60E-40E7-9048-6326F2DDD575}" destId="{7C289904-1C42-42B4-BB17-69BCBE9A1EC0}" srcOrd="0" destOrd="0" presId="urn:microsoft.com/office/officeart/2005/8/layout/hierarchy2"/>
    <dgm:cxn modelId="{C5CD732F-C06C-4BF9-ACC6-4304257BDD9E}" type="presOf" srcId="{55084714-C35A-4E2C-8938-2FEFC83A65C2}" destId="{AEDCE36C-24C8-4C11-B754-91B555EF7AB0}" srcOrd="0" destOrd="0" presId="urn:microsoft.com/office/officeart/2005/8/layout/hierarchy2"/>
    <dgm:cxn modelId="{B158ADEC-47FE-47FA-AD1C-2098845CA96A}" type="presOf" srcId="{D031945E-0FFE-47B7-9302-A6E22419BEE1}" destId="{E7F381ED-2784-4AF9-AF85-3EC698657F71}" srcOrd="1" destOrd="0" presId="urn:microsoft.com/office/officeart/2005/8/layout/hierarchy2"/>
    <dgm:cxn modelId="{258D7940-065E-408A-BD0A-04BA043F1EFF}" srcId="{16FB8ED6-91E0-49E9-B6B1-12B19B9F1D3E}" destId="{F2487009-60BF-4430-97CD-8F019E73880F}" srcOrd="2" destOrd="0" parTransId="{EB3B3A85-1959-4800-B743-BD443C9D1910}" sibTransId="{32B569D8-B42C-4191-BD46-581E6C30FEC8}"/>
    <dgm:cxn modelId="{727673B2-70FA-430B-9127-76CCDDBBBE44}" type="presOf" srcId="{99B2F702-BD8B-4707-BDE4-94DAF1A30001}" destId="{2C2114B4-56D9-4904-9784-3E3170712D21}" srcOrd="0" destOrd="0" presId="urn:microsoft.com/office/officeart/2005/8/layout/hierarchy2"/>
    <dgm:cxn modelId="{C41B9672-AFA0-4192-A031-D36BF4031557}" type="presOf" srcId="{EB3B3A85-1959-4800-B743-BD443C9D1910}" destId="{91D750C5-33B9-4C42-94FF-97B54C57DF46}" srcOrd="0" destOrd="0" presId="urn:microsoft.com/office/officeart/2005/8/layout/hierarchy2"/>
    <dgm:cxn modelId="{5C962641-37DF-4367-96D6-22C3D5EAEB3C}" type="presOf" srcId="{6AA4AE80-BA62-459B-B539-BF1011A75E50}" destId="{100DF72A-71FD-4055-B0DD-C7B10C9D85D5}" srcOrd="0" destOrd="0" presId="urn:microsoft.com/office/officeart/2005/8/layout/hierarchy2"/>
    <dgm:cxn modelId="{986495C7-7A22-476E-9E5C-64AD26823059}" type="presOf" srcId="{92404ACD-971A-4D88-9020-20EFBB9ADF3F}" destId="{654DDDAA-E469-4066-BBEE-D2B091A8CD37}" srcOrd="0" destOrd="0" presId="urn:microsoft.com/office/officeart/2005/8/layout/hierarchy2"/>
    <dgm:cxn modelId="{8C4A190F-A0AA-43F4-870A-ED965FA6EF89}" type="presOf" srcId="{8B089E3E-68AF-46F0-9188-E226FA59A052}" destId="{FF41B10C-5D87-452F-B23F-F5D9DF420996}" srcOrd="0" destOrd="0" presId="urn:microsoft.com/office/officeart/2005/8/layout/hierarchy2"/>
    <dgm:cxn modelId="{D45B4C76-F51F-4D4B-829A-19A411796228}" type="presOf" srcId="{D11E9EF5-F1FE-470F-9900-7C6C6F5856E5}" destId="{CFF01C74-9B28-4F0F-A6C4-ED2CEA976A9E}" srcOrd="0" destOrd="0" presId="urn:microsoft.com/office/officeart/2005/8/layout/hierarchy2"/>
    <dgm:cxn modelId="{E271EFBC-A23E-4B60-B0EC-105A40624DBB}" type="presOf" srcId="{87A29FB0-8FAD-44E3-930C-07C2A170CB9A}" destId="{8C51219A-4624-463F-95D5-4B383E253E72}" srcOrd="0" destOrd="0" presId="urn:microsoft.com/office/officeart/2005/8/layout/hierarchy2"/>
    <dgm:cxn modelId="{1358FC80-20D8-4CC6-8C42-A46A27E619B6}" type="presOf" srcId="{F2487009-60BF-4430-97CD-8F019E73880F}" destId="{9912F457-5D03-4082-AC14-098CC3820BC7}" srcOrd="0" destOrd="0" presId="urn:microsoft.com/office/officeart/2005/8/layout/hierarchy2"/>
    <dgm:cxn modelId="{BD3D3BEF-0670-4F7D-B357-93E53C400B20}" type="presOf" srcId="{859F15FA-BC1F-45C3-92A3-24F9F0945309}" destId="{6D604D2C-DA82-4E59-BBFF-7D046FEA75B2}" srcOrd="0" destOrd="0" presId="urn:microsoft.com/office/officeart/2005/8/layout/hierarchy2"/>
    <dgm:cxn modelId="{33A97F8F-F028-4CA8-AA17-4CCF8A96F5C8}" type="presOf" srcId="{BA65FFD9-E6E7-4C14-98E9-32DE655A40E8}" destId="{9A4A6AA0-B497-4832-B24F-9CBDB42EC5B3}" srcOrd="0" destOrd="0" presId="urn:microsoft.com/office/officeart/2005/8/layout/hierarchy2"/>
    <dgm:cxn modelId="{21628534-80C6-45E9-AA1F-FE479AC7206A}" type="presOf" srcId="{996D754C-4190-42CE-98D0-8D20B58E2706}" destId="{C7CB0C79-0C63-44B0-8A1E-FC8B8AF4F6B6}" srcOrd="0" destOrd="0" presId="urn:microsoft.com/office/officeart/2005/8/layout/hierarchy2"/>
    <dgm:cxn modelId="{974C3AAD-2211-43CF-8709-FF203910B4BD}" srcId="{C92880EE-E810-4F9E-BC8F-CEF24483621E}" destId="{99B2F702-BD8B-4707-BDE4-94DAF1A30001}" srcOrd="2" destOrd="0" parTransId="{86E02F9D-77A8-4E30-AE5D-2049D1570473}" sibTransId="{3719706D-6545-4993-8B0A-F3B9BE7B3368}"/>
    <dgm:cxn modelId="{1EEF624A-77E7-4353-BC82-0B2CEC65A038}" type="presOf" srcId="{55084714-C35A-4E2C-8938-2FEFC83A65C2}" destId="{87EBFE09-5DD1-4612-9450-09C6A29C26D2}" srcOrd="1" destOrd="0" presId="urn:microsoft.com/office/officeart/2005/8/layout/hierarchy2"/>
    <dgm:cxn modelId="{9E223C7A-C3EA-44F8-B14E-A03FFAE77D54}" type="presOf" srcId="{58AFCF7A-5CD5-4373-848D-AA13156A9B0E}" destId="{551ECBEF-8345-4005-A447-F0F5A1FE408A}" srcOrd="1" destOrd="0" presId="urn:microsoft.com/office/officeart/2005/8/layout/hierarchy2"/>
    <dgm:cxn modelId="{4D3ABD90-40AA-4303-9D74-17BDBE92B3D9}" type="presOf" srcId="{4335BC24-598E-4C8A-908A-46F09CB85343}" destId="{402E7ED0-1996-4112-9257-D1BBCC0D6A4D}" srcOrd="0" destOrd="0" presId="urn:microsoft.com/office/officeart/2005/8/layout/hierarchy2"/>
    <dgm:cxn modelId="{11265941-3624-4C53-843C-8B8BBC1872E1}" type="presOf" srcId="{CABE763B-C651-4DF6-8E31-08496D6FDB88}" destId="{4FD59714-5730-4B64-94F8-FF98F8F9EA99}" srcOrd="0" destOrd="0" presId="urn:microsoft.com/office/officeart/2005/8/layout/hierarchy2"/>
    <dgm:cxn modelId="{5084C833-6131-4CE5-8736-65A59400CACE}" type="presOf" srcId="{44B52CF1-15C6-4F37-9467-6B38DFD5E3A5}" destId="{98D71A03-1901-4726-B54B-D756056636FF}" srcOrd="1" destOrd="0" presId="urn:microsoft.com/office/officeart/2005/8/layout/hierarchy2"/>
    <dgm:cxn modelId="{6FA3F725-2909-468B-B409-2D9878151020}" type="presOf" srcId="{996D754C-4190-42CE-98D0-8D20B58E2706}" destId="{9EC8F721-FDAD-4407-96A7-FF847E979B64}" srcOrd="1" destOrd="0" presId="urn:microsoft.com/office/officeart/2005/8/layout/hierarchy2"/>
    <dgm:cxn modelId="{1725CC44-5210-45D1-8BBA-1D88C87BFF93}" type="presOf" srcId="{394A7D9B-ABDE-49A8-B4DE-FD91ADBD56AF}" destId="{4A7F1A41-B85C-4210-852D-706D66ED5A62}" srcOrd="0" destOrd="0" presId="urn:microsoft.com/office/officeart/2005/8/layout/hierarchy2"/>
    <dgm:cxn modelId="{74995A79-6920-4605-90F3-8A8011B72CA1}" type="presOf" srcId="{6AA4AE80-BA62-459B-B539-BF1011A75E50}" destId="{DBC0A966-048E-481E-BD67-CA95710ACCE0}" srcOrd="1" destOrd="0" presId="urn:microsoft.com/office/officeart/2005/8/layout/hierarchy2"/>
    <dgm:cxn modelId="{5A076781-AE4E-4EFF-B84A-4DD353988BA9}" srcId="{394A7D9B-ABDE-49A8-B4DE-FD91ADBD56AF}" destId="{C855C360-E60E-40E7-9048-6326F2DDD575}" srcOrd="0" destOrd="0" parTransId="{6AA4AE80-BA62-459B-B539-BF1011A75E50}" sibTransId="{B4834BB6-4B79-4432-8FD8-92514E00D043}"/>
    <dgm:cxn modelId="{AC968709-D25A-4215-8794-651D03340597}" type="presOf" srcId="{3EF81546-C248-40A9-ACB7-66931DC47207}" destId="{250B7D89-B5B6-4F45-8D3A-792E8DE715FA}" srcOrd="1" destOrd="0" presId="urn:microsoft.com/office/officeart/2005/8/layout/hierarchy2"/>
    <dgm:cxn modelId="{12FF528A-4DC1-42EC-9804-1C208AFD02D3}" srcId="{16FB8ED6-91E0-49E9-B6B1-12B19B9F1D3E}" destId="{8B089E3E-68AF-46F0-9188-E226FA59A052}" srcOrd="1" destOrd="0" parTransId="{92404ACD-971A-4D88-9020-20EFBB9ADF3F}" sibTransId="{25DE9917-44DC-4605-AB4D-19224081CCCD}"/>
    <dgm:cxn modelId="{6C669607-3707-43E3-9E69-A3B8B0F7BAA8}" srcId="{394A7D9B-ABDE-49A8-B4DE-FD91ADBD56AF}" destId="{859F15FA-BC1F-45C3-92A3-24F9F0945309}" srcOrd="2" destOrd="0" parTransId="{44B52CF1-15C6-4F37-9467-6B38DFD5E3A5}" sibTransId="{D634306B-8415-4D96-BE7D-4DC1F751515B}"/>
    <dgm:cxn modelId="{C9B2D637-172E-4EC1-B726-64B73325F9AC}" type="presOf" srcId="{081A6BFB-E7B4-43B9-ADF3-9DAADD50A266}" destId="{54C83D53-34DF-4616-A464-7CA28212D871}" srcOrd="0" destOrd="0" presId="urn:microsoft.com/office/officeart/2005/8/layout/hierarchy2"/>
    <dgm:cxn modelId="{BB67D68F-05BB-42FF-A172-E34B7AFF2F15}" srcId="{4335BC24-598E-4C8A-908A-46F09CB85343}" destId="{31CA7B57-F328-4BB4-8175-0547E7576D03}" srcOrd="0" destOrd="0" parTransId="{55084714-C35A-4E2C-8938-2FEFC83A65C2}" sibTransId="{C122BC7E-F9CE-42F7-BC2C-83404C329AA8}"/>
    <dgm:cxn modelId="{9355E71E-7C49-483C-AB3B-1A855DFEAB95}" type="presOf" srcId="{607A779F-CD34-4A29-873A-69D26494E3E8}" destId="{92015049-16D0-4B2B-9379-B625C3E1A68A}" srcOrd="0" destOrd="0" presId="urn:microsoft.com/office/officeart/2005/8/layout/hierarchy2"/>
    <dgm:cxn modelId="{E3141C5A-85E9-422F-8583-3296F2627492}" type="presOf" srcId="{6D7975B5-C3AD-4D01-8BCA-2D57AE4086A9}" destId="{110B304F-D338-42A0-8BB5-36FE29E0E312}" srcOrd="0" destOrd="0" presId="urn:microsoft.com/office/officeart/2005/8/layout/hierarchy2"/>
    <dgm:cxn modelId="{DF6FCE44-9264-47D8-B78C-ED20D676FCA6}" type="presOf" srcId="{C5923E8A-7B63-48D7-B9A2-F34F7D67CF83}" destId="{E2FF2D7F-3C39-477C-BC16-5E553964BDF5}" srcOrd="0" destOrd="0" presId="urn:microsoft.com/office/officeart/2005/8/layout/hierarchy2"/>
    <dgm:cxn modelId="{DD72DBE7-05FF-4FF6-9393-EE6BF0DDF86F}" type="presOf" srcId="{7BCE3689-4CD0-481C-B72C-391C54B5233A}" destId="{14410E8D-606F-45B6-9B4F-171A9FFC3984}" srcOrd="1" destOrd="0" presId="urn:microsoft.com/office/officeart/2005/8/layout/hierarchy2"/>
    <dgm:cxn modelId="{E6867898-D719-447B-A454-5581B423DA41}" type="presOf" srcId="{31CA7B57-F328-4BB4-8175-0547E7576D03}" destId="{A4D9DD93-D4BD-4D66-835F-87195231EA0D}" srcOrd="0" destOrd="0" presId="urn:microsoft.com/office/officeart/2005/8/layout/hierarchy2"/>
    <dgm:cxn modelId="{2AB492C4-170C-412F-AA54-B5813FA7ABA5}" type="presOf" srcId="{63C21F29-E64E-425D-BF14-26ED5AC0C6D5}" destId="{9631ADD6-B8BF-4C88-8399-F39F5F5F5188}" srcOrd="0" destOrd="0" presId="urn:microsoft.com/office/officeart/2005/8/layout/hierarchy2"/>
    <dgm:cxn modelId="{1B89C3CA-AF8F-44BE-98A1-B6AA3A07459E}" srcId="{C92880EE-E810-4F9E-BC8F-CEF24483621E}" destId="{B6B491C1-4BB3-418D-B931-558074066807}" srcOrd="1" destOrd="0" parTransId="{D03EE8F3-851F-48C6-8C28-A1F8620D3812}" sibTransId="{37DC290E-21F9-4C44-A869-399185E4501A}"/>
    <dgm:cxn modelId="{AE6AC2EB-3413-4831-826B-F6BB433E74C0}" type="presOf" srcId="{86E02F9D-77A8-4E30-AE5D-2049D1570473}" destId="{842AC27D-BD1C-409D-9AF6-6F6986DEF92D}" srcOrd="1" destOrd="0" presId="urn:microsoft.com/office/officeart/2005/8/layout/hierarchy2"/>
    <dgm:cxn modelId="{D7F23207-2728-463F-AA67-9ED1F2BECF6B}" type="presOf" srcId="{3EF81546-C248-40A9-ACB7-66931DC47207}" destId="{EF290A44-7B3D-4F52-B587-E0EE432C05EC}" srcOrd="0" destOrd="0" presId="urn:microsoft.com/office/officeart/2005/8/layout/hierarchy2"/>
    <dgm:cxn modelId="{77DDA5F9-3976-4258-8FCC-AE1331B85E95}" type="presParOf" srcId="{CFF01C74-9B28-4F0F-A6C4-ED2CEA976A9E}" destId="{C5AA2CF7-8BF4-4461-B5AB-914D318D4DF3}" srcOrd="0" destOrd="0" presId="urn:microsoft.com/office/officeart/2005/8/layout/hierarchy2"/>
    <dgm:cxn modelId="{6C521746-1B37-46AF-924E-209D34D47B7A}" type="presParOf" srcId="{C5AA2CF7-8BF4-4461-B5AB-914D318D4DF3}" destId="{4FD59714-5730-4B64-94F8-FF98F8F9EA99}" srcOrd="0" destOrd="0" presId="urn:microsoft.com/office/officeart/2005/8/layout/hierarchy2"/>
    <dgm:cxn modelId="{20023873-62C0-480D-9246-FAEB05FDF594}" type="presParOf" srcId="{C5AA2CF7-8BF4-4461-B5AB-914D318D4DF3}" destId="{8C905902-4D85-474D-9402-C1D6709B5E5A}" srcOrd="1" destOrd="0" presId="urn:microsoft.com/office/officeart/2005/8/layout/hierarchy2"/>
    <dgm:cxn modelId="{964D5B2F-8FFA-4BD2-AFEC-79F34CA5E94D}" type="presParOf" srcId="{8C905902-4D85-474D-9402-C1D6709B5E5A}" destId="{8C51219A-4624-463F-95D5-4B383E253E72}" srcOrd="0" destOrd="0" presId="urn:microsoft.com/office/officeart/2005/8/layout/hierarchy2"/>
    <dgm:cxn modelId="{77EFCA8F-476F-455B-AF6A-A04F8F80D36B}" type="presParOf" srcId="{8C51219A-4624-463F-95D5-4B383E253E72}" destId="{7FA5BBAC-9187-4C3B-962C-2BFBA5ACFD75}" srcOrd="0" destOrd="0" presId="urn:microsoft.com/office/officeart/2005/8/layout/hierarchy2"/>
    <dgm:cxn modelId="{9F4FC941-DD75-4DF1-8286-A5C74B5AB72A}" type="presParOf" srcId="{8C905902-4D85-474D-9402-C1D6709B5E5A}" destId="{823B9C50-549E-45A2-A2C5-C3DA5EE072FC}" srcOrd="1" destOrd="0" presId="urn:microsoft.com/office/officeart/2005/8/layout/hierarchy2"/>
    <dgm:cxn modelId="{FC66D1FE-73C2-4751-BDDA-475BBF77248C}" type="presParOf" srcId="{823B9C50-549E-45A2-A2C5-C3DA5EE072FC}" destId="{4A7F1A41-B85C-4210-852D-706D66ED5A62}" srcOrd="0" destOrd="0" presId="urn:microsoft.com/office/officeart/2005/8/layout/hierarchy2"/>
    <dgm:cxn modelId="{26D087AF-019F-4776-AB26-72138900727E}" type="presParOf" srcId="{823B9C50-549E-45A2-A2C5-C3DA5EE072FC}" destId="{EDBBCA94-82A9-4797-BD00-422C18D8EF9C}" srcOrd="1" destOrd="0" presId="urn:microsoft.com/office/officeart/2005/8/layout/hierarchy2"/>
    <dgm:cxn modelId="{16AA2B2E-49E5-4D35-84FD-89B0B2E88389}" type="presParOf" srcId="{EDBBCA94-82A9-4797-BD00-422C18D8EF9C}" destId="{100DF72A-71FD-4055-B0DD-C7B10C9D85D5}" srcOrd="0" destOrd="0" presId="urn:microsoft.com/office/officeart/2005/8/layout/hierarchy2"/>
    <dgm:cxn modelId="{4DACDCD5-84A7-4435-8827-BFB85080D3BA}" type="presParOf" srcId="{100DF72A-71FD-4055-B0DD-C7B10C9D85D5}" destId="{DBC0A966-048E-481E-BD67-CA95710ACCE0}" srcOrd="0" destOrd="0" presId="urn:microsoft.com/office/officeart/2005/8/layout/hierarchy2"/>
    <dgm:cxn modelId="{E0E0EB26-A7D5-49AE-A000-009F0E54DFB1}" type="presParOf" srcId="{EDBBCA94-82A9-4797-BD00-422C18D8EF9C}" destId="{5CDCAD93-23F4-42CE-AF6F-6551D887C5F9}" srcOrd="1" destOrd="0" presId="urn:microsoft.com/office/officeart/2005/8/layout/hierarchy2"/>
    <dgm:cxn modelId="{EF7E5022-D829-4681-81EB-7EA3FFDA1D05}" type="presParOf" srcId="{5CDCAD93-23F4-42CE-AF6F-6551D887C5F9}" destId="{7C289904-1C42-42B4-BB17-69BCBE9A1EC0}" srcOrd="0" destOrd="0" presId="urn:microsoft.com/office/officeart/2005/8/layout/hierarchy2"/>
    <dgm:cxn modelId="{AF46377C-8E2C-446D-AEE5-1780F5E2BE73}" type="presParOf" srcId="{5CDCAD93-23F4-42CE-AF6F-6551D887C5F9}" destId="{6F7E908B-394F-4FEE-8983-A9F19F951851}" srcOrd="1" destOrd="0" presId="urn:microsoft.com/office/officeart/2005/8/layout/hierarchy2"/>
    <dgm:cxn modelId="{88019EBE-F806-471C-BE74-6DF65145CF28}" type="presParOf" srcId="{EDBBCA94-82A9-4797-BD00-422C18D8EF9C}" destId="{C7CB0C79-0C63-44B0-8A1E-FC8B8AF4F6B6}" srcOrd="2" destOrd="0" presId="urn:microsoft.com/office/officeart/2005/8/layout/hierarchy2"/>
    <dgm:cxn modelId="{3D008BAD-0D2F-4A15-9454-BD05838367C1}" type="presParOf" srcId="{C7CB0C79-0C63-44B0-8A1E-FC8B8AF4F6B6}" destId="{9EC8F721-FDAD-4407-96A7-FF847E979B64}" srcOrd="0" destOrd="0" presId="urn:microsoft.com/office/officeart/2005/8/layout/hierarchy2"/>
    <dgm:cxn modelId="{3854F4BF-F35E-4DC1-851B-7B4EC5978C46}" type="presParOf" srcId="{EDBBCA94-82A9-4797-BD00-422C18D8EF9C}" destId="{2705FE1C-331C-4D48-87F7-E24210227C5E}" srcOrd="3" destOrd="0" presId="urn:microsoft.com/office/officeart/2005/8/layout/hierarchy2"/>
    <dgm:cxn modelId="{441E5A98-5970-4DD7-8F62-89DC7013621B}" type="presParOf" srcId="{2705FE1C-331C-4D48-87F7-E24210227C5E}" destId="{FDC1ADB8-A9E7-4F99-90DA-8617A83C5C09}" srcOrd="0" destOrd="0" presId="urn:microsoft.com/office/officeart/2005/8/layout/hierarchy2"/>
    <dgm:cxn modelId="{3E97E41C-B7F5-427E-868A-9181101DEC37}" type="presParOf" srcId="{2705FE1C-331C-4D48-87F7-E24210227C5E}" destId="{417ABB5C-EA5E-44E7-BF2B-952D8C62926E}" srcOrd="1" destOrd="0" presId="urn:microsoft.com/office/officeart/2005/8/layout/hierarchy2"/>
    <dgm:cxn modelId="{8F00F0C1-7046-4EA5-A64A-E23488C8468C}" type="presParOf" srcId="{EDBBCA94-82A9-4797-BD00-422C18D8EF9C}" destId="{1AE69218-8EE0-4B68-A2E0-63B763228C6F}" srcOrd="4" destOrd="0" presId="urn:microsoft.com/office/officeart/2005/8/layout/hierarchy2"/>
    <dgm:cxn modelId="{CA93E1C3-A1EE-493C-9443-4F91AA11A5C8}" type="presParOf" srcId="{1AE69218-8EE0-4B68-A2E0-63B763228C6F}" destId="{98D71A03-1901-4726-B54B-D756056636FF}" srcOrd="0" destOrd="0" presId="urn:microsoft.com/office/officeart/2005/8/layout/hierarchy2"/>
    <dgm:cxn modelId="{964539C6-DEFA-4441-B75D-ACCB2CA7C8F4}" type="presParOf" srcId="{EDBBCA94-82A9-4797-BD00-422C18D8EF9C}" destId="{8CF39404-0D9F-43BE-B49A-A8A2F2B80DAC}" srcOrd="5" destOrd="0" presId="urn:microsoft.com/office/officeart/2005/8/layout/hierarchy2"/>
    <dgm:cxn modelId="{9DE5A42D-1847-4783-9796-27011AFCBE69}" type="presParOf" srcId="{8CF39404-0D9F-43BE-B49A-A8A2F2B80DAC}" destId="{6D604D2C-DA82-4E59-BBFF-7D046FEA75B2}" srcOrd="0" destOrd="0" presId="urn:microsoft.com/office/officeart/2005/8/layout/hierarchy2"/>
    <dgm:cxn modelId="{6A8E05AB-6C29-4945-9C27-3E0114FB8CE7}" type="presParOf" srcId="{8CF39404-0D9F-43BE-B49A-A8A2F2B80DAC}" destId="{349E4753-E785-4850-9275-6BAAC2698997}" srcOrd="1" destOrd="0" presId="urn:microsoft.com/office/officeart/2005/8/layout/hierarchy2"/>
    <dgm:cxn modelId="{2B339C11-B08F-4493-87C2-998ECF81B240}" type="presParOf" srcId="{349E4753-E785-4850-9275-6BAAC2698997}" destId="{5A35C5C1-DAC8-4715-9CE8-99476ABCB449}" srcOrd="0" destOrd="0" presId="urn:microsoft.com/office/officeart/2005/8/layout/hierarchy2"/>
    <dgm:cxn modelId="{20924A79-E7F7-49E4-8571-EEB8936B8B2B}" type="presParOf" srcId="{5A35C5C1-DAC8-4715-9CE8-99476ABCB449}" destId="{14410E8D-606F-45B6-9B4F-171A9FFC3984}" srcOrd="0" destOrd="0" presId="urn:microsoft.com/office/officeart/2005/8/layout/hierarchy2"/>
    <dgm:cxn modelId="{EED29898-50CD-4ABD-A01E-9EBB254895CB}" type="presParOf" srcId="{349E4753-E785-4850-9275-6BAAC2698997}" destId="{1C766B59-ACE1-426D-AC9C-C3FABEDB83A5}" srcOrd="1" destOrd="0" presId="urn:microsoft.com/office/officeart/2005/8/layout/hierarchy2"/>
    <dgm:cxn modelId="{6DE21EAB-7E1A-4F73-9F39-4C6D927AC625}" type="presParOf" srcId="{1C766B59-ACE1-426D-AC9C-C3FABEDB83A5}" destId="{FBC0E993-83A7-450D-86EB-D198B977CD6C}" srcOrd="0" destOrd="0" presId="urn:microsoft.com/office/officeart/2005/8/layout/hierarchy2"/>
    <dgm:cxn modelId="{DDA3DAB0-5C13-48F1-9189-4D61B50B1C5E}" type="presParOf" srcId="{1C766B59-ACE1-426D-AC9C-C3FABEDB83A5}" destId="{85381C3B-DBC6-4AD5-949E-14A766D226D9}" srcOrd="1" destOrd="0" presId="urn:microsoft.com/office/officeart/2005/8/layout/hierarchy2"/>
    <dgm:cxn modelId="{9D05C04F-E750-410E-92B0-B7A08EA8E6B2}" type="presParOf" srcId="{349E4753-E785-4850-9275-6BAAC2698997}" destId="{54C83D53-34DF-4616-A464-7CA28212D871}" srcOrd="2" destOrd="0" presId="urn:microsoft.com/office/officeart/2005/8/layout/hierarchy2"/>
    <dgm:cxn modelId="{06985847-6394-4159-8C80-F37B5C8FC672}" type="presParOf" srcId="{54C83D53-34DF-4616-A464-7CA28212D871}" destId="{C4D3BB41-CA6D-4C66-AD85-EEBB323F7612}" srcOrd="0" destOrd="0" presId="urn:microsoft.com/office/officeart/2005/8/layout/hierarchy2"/>
    <dgm:cxn modelId="{3BCCC21B-5AAA-4454-9F6D-55E9DE18D43F}" type="presParOf" srcId="{349E4753-E785-4850-9275-6BAAC2698997}" destId="{D387D9B3-4F5B-4B3C-9C2C-99BE906B533B}" srcOrd="3" destOrd="0" presId="urn:microsoft.com/office/officeart/2005/8/layout/hierarchy2"/>
    <dgm:cxn modelId="{365693D8-0D5E-4DCF-8975-BAE2C6E0EB70}" type="presParOf" srcId="{D387D9B3-4F5B-4B3C-9C2C-99BE906B533B}" destId="{9A4A6AA0-B497-4832-B24F-9CBDB42EC5B3}" srcOrd="0" destOrd="0" presId="urn:microsoft.com/office/officeart/2005/8/layout/hierarchy2"/>
    <dgm:cxn modelId="{1E48F5A0-1A47-4C81-8CDA-C47993C91753}" type="presParOf" srcId="{D387D9B3-4F5B-4B3C-9C2C-99BE906B533B}" destId="{948C661B-5646-48F0-833C-DF91CCB02877}" srcOrd="1" destOrd="0" presId="urn:microsoft.com/office/officeart/2005/8/layout/hierarchy2"/>
    <dgm:cxn modelId="{31CE07F4-9D88-4E25-81C0-7311B711781E}" type="presParOf" srcId="{8C905902-4D85-474D-9402-C1D6709B5E5A}" destId="{9631ADD6-B8BF-4C88-8399-F39F5F5F5188}" srcOrd="2" destOrd="0" presId="urn:microsoft.com/office/officeart/2005/8/layout/hierarchy2"/>
    <dgm:cxn modelId="{62F5BA4C-548F-414C-9CDE-A86D362A5AFC}" type="presParOf" srcId="{9631ADD6-B8BF-4C88-8399-F39F5F5F5188}" destId="{FB9122BD-629B-443F-B414-21A7C83D3F8E}" srcOrd="0" destOrd="0" presId="urn:microsoft.com/office/officeart/2005/8/layout/hierarchy2"/>
    <dgm:cxn modelId="{8E32D8C2-1D06-435F-A30E-5F03FC425344}" type="presParOf" srcId="{8C905902-4D85-474D-9402-C1D6709B5E5A}" destId="{CE418834-FF5F-4471-AD9E-CE8C7FC4F2D1}" srcOrd="3" destOrd="0" presId="urn:microsoft.com/office/officeart/2005/8/layout/hierarchy2"/>
    <dgm:cxn modelId="{B0CBCB2C-58C0-4217-987E-8E023B1E2737}" type="presParOf" srcId="{CE418834-FF5F-4471-AD9E-CE8C7FC4F2D1}" destId="{CC741E7C-68E6-4EA5-A52F-38574E6068D4}" srcOrd="0" destOrd="0" presId="urn:microsoft.com/office/officeart/2005/8/layout/hierarchy2"/>
    <dgm:cxn modelId="{9A2D3329-9E62-41CE-9F46-179C735DE584}" type="presParOf" srcId="{CE418834-FF5F-4471-AD9E-CE8C7FC4F2D1}" destId="{95C83DED-F64B-423D-BB53-636105C52233}" srcOrd="1" destOrd="0" presId="urn:microsoft.com/office/officeart/2005/8/layout/hierarchy2"/>
    <dgm:cxn modelId="{57931243-C826-4A6A-AEF2-A57423166615}" type="presParOf" srcId="{95C83DED-F64B-423D-BB53-636105C52233}" destId="{AFDCE255-2D29-4F95-AED0-0AD5DA0D4978}" srcOrd="0" destOrd="0" presId="urn:microsoft.com/office/officeart/2005/8/layout/hierarchy2"/>
    <dgm:cxn modelId="{21931D0A-2B0F-4DAC-8AD1-1398DC839053}" type="presParOf" srcId="{AFDCE255-2D29-4F95-AED0-0AD5DA0D4978}" destId="{551ECBEF-8345-4005-A447-F0F5A1FE408A}" srcOrd="0" destOrd="0" presId="urn:microsoft.com/office/officeart/2005/8/layout/hierarchy2"/>
    <dgm:cxn modelId="{7B62A4DD-6454-484E-AA89-8168595D5A17}" type="presParOf" srcId="{95C83DED-F64B-423D-BB53-636105C52233}" destId="{84F8B48B-8413-44C2-A73A-0F79A6A67615}" srcOrd="1" destOrd="0" presId="urn:microsoft.com/office/officeart/2005/8/layout/hierarchy2"/>
    <dgm:cxn modelId="{948FF23B-F361-452A-B987-5C2B321F5568}" type="presParOf" srcId="{84F8B48B-8413-44C2-A73A-0F79A6A67615}" destId="{5759973C-8FCB-4E2E-9443-7C8BE22579CD}" srcOrd="0" destOrd="0" presId="urn:microsoft.com/office/officeart/2005/8/layout/hierarchy2"/>
    <dgm:cxn modelId="{2F4E2BC0-5041-45CA-B200-BE2024CC8217}" type="presParOf" srcId="{84F8B48B-8413-44C2-A73A-0F79A6A67615}" destId="{C88318C3-A0B7-42E8-BF08-C2B783FA40B4}" srcOrd="1" destOrd="0" presId="urn:microsoft.com/office/officeart/2005/8/layout/hierarchy2"/>
    <dgm:cxn modelId="{9350979C-41F0-4B4E-9ED9-D8FC182B0753}" type="presParOf" srcId="{95C83DED-F64B-423D-BB53-636105C52233}" destId="{2E890962-52C9-4472-81E2-A90E4CD5C829}" srcOrd="2" destOrd="0" presId="urn:microsoft.com/office/officeart/2005/8/layout/hierarchy2"/>
    <dgm:cxn modelId="{1AC74D2F-4877-44EC-A03B-C36DC987A219}" type="presParOf" srcId="{2E890962-52C9-4472-81E2-A90E4CD5C829}" destId="{8753DF42-5B6A-4D0D-A8FA-DB43E587DF55}" srcOrd="0" destOrd="0" presId="urn:microsoft.com/office/officeart/2005/8/layout/hierarchy2"/>
    <dgm:cxn modelId="{6C2AA63A-FFD2-449D-896B-36D629C37A82}" type="presParOf" srcId="{95C83DED-F64B-423D-BB53-636105C52233}" destId="{97FD0D59-A1E4-4C9C-B301-00B7EF4A3A3C}" srcOrd="3" destOrd="0" presId="urn:microsoft.com/office/officeart/2005/8/layout/hierarchy2"/>
    <dgm:cxn modelId="{D1477F2F-602F-4DC6-A75A-D619532BEDB1}" type="presParOf" srcId="{97FD0D59-A1E4-4C9C-B301-00B7EF4A3A3C}" destId="{9AD471E0-6B78-4810-93C6-C9D1936816C4}" srcOrd="0" destOrd="0" presId="urn:microsoft.com/office/officeart/2005/8/layout/hierarchy2"/>
    <dgm:cxn modelId="{633165A3-8C68-4148-92A8-37882A201204}" type="presParOf" srcId="{97FD0D59-A1E4-4C9C-B301-00B7EF4A3A3C}" destId="{05004083-D2EA-43D4-A03D-060FF9D11817}" srcOrd="1" destOrd="0" presId="urn:microsoft.com/office/officeart/2005/8/layout/hierarchy2"/>
    <dgm:cxn modelId="{33B5A60E-E46A-4778-9A98-281A6A729EB4}" type="presParOf" srcId="{95C83DED-F64B-423D-BB53-636105C52233}" destId="{93703B1C-541F-48A4-8666-05BF075A5805}" srcOrd="4" destOrd="0" presId="urn:microsoft.com/office/officeart/2005/8/layout/hierarchy2"/>
    <dgm:cxn modelId="{3E5FCBA8-970E-40C5-AAEF-E91B0E7B112D}" type="presParOf" srcId="{93703B1C-541F-48A4-8666-05BF075A5805}" destId="{842AC27D-BD1C-409D-9AF6-6F6986DEF92D}" srcOrd="0" destOrd="0" presId="urn:microsoft.com/office/officeart/2005/8/layout/hierarchy2"/>
    <dgm:cxn modelId="{F2DCF518-F9EC-43DA-A3D2-3131CE92C7E6}" type="presParOf" srcId="{95C83DED-F64B-423D-BB53-636105C52233}" destId="{DF652390-43B7-48E1-9BB0-D726B15238AE}" srcOrd="5" destOrd="0" presId="urn:microsoft.com/office/officeart/2005/8/layout/hierarchy2"/>
    <dgm:cxn modelId="{03AE22F6-52A8-4169-9CA0-DA476A6D9A0A}" type="presParOf" srcId="{DF652390-43B7-48E1-9BB0-D726B15238AE}" destId="{2C2114B4-56D9-4904-9784-3E3170712D21}" srcOrd="0" destOrd="0" presId="urn:microsoft.com/office/officeart/2005/8/layout/hierarchy2"/>
    <dgm:cxn modelId="{3AC9D1F2-EF9C-4799-84DD-C9F4ECF57846}" type="presParOf" srcId="{DF652390-43B7-48E1-9BB0-D726B15238AE}" destId="{FDDC5DDD-74A5-43B3-A778-74A5F01F49B7}" srcOrd="1" destOrd="0" presId="urn:microsoft.com/office/officeart/2005/8/layout/hierarchy2"/>
    <dgm:cxn modelId="{4891CD55-9204-422D-9E39-E6E88C4C9811}" type="presParOf" srcId="{95C83DED-F64B-423D-BB53-636105C52233}" destId="{9DF61CD8-9742-4617-8B87-3472DAE5A61C}" srcOrd="6" destOrd="0" presId="urn:microsoft.com/office/officeart/2005/8/layout/hierarchy2"/>
    <dgm:cxn modelId="{115E715C-1F06-4574-A07A-4DD94B763EFF}" type="presParOf" srcId="{9DF61CD8-9742-4617-8B87-3472DAE5A61C}" destId="{E7F381ED-2784-4AF9-AF85-3EC698657F71}" srcOrd="0" destOrd="0" presId="urn:microsoft.com/office/officeart/2005/8/layout/hierarchy2"/>
    <dgm:cxn modelId="{A52B4C2A-A5AC-4C13-A630-7F459FF7E935}" type="presParOf" srcId="{95C83DED-F64B-423D-BB53-636105C52233}" destId="{876DAC60-6B93-4676-B958-80F6364FFF4C}" srcOrd="7" destOrd="0" presId="urn:microsoft.com/office/officeart/2005/8/layout/hierarchy2"/>
    <dgm:cxn modelId="{DF0DC012-4E0A-40C5-B984-81C851E9A9BA}" type="presParOf" srcId="{876DAC60-6B93-4676-B958-80F6364FFF4C}" destId="{E2FF2D7F-3C39-477C-BC16-5E553964BDF5}" srcOrd="0" destOrd="0" presId="urn:microsoft.com/office/officeart/2005/8/layout/hierarchy2"/>
    <dgm:cxn modelId="{CD478B58-4A2C-477D-BD1C-54E87EF989F0}" type="presParOf" srcId="{876DAC60-6B93-4676-B958-80F6364FFF4C}" destId="{F89EE296-0D07-4E79-BC72-807B0B23C321}" srcOrd="1" destOrd="0" presId="urn:microsoft.com/office/officeart/2005/8/layout/hierarchy2"/>
    <dgm:cxn modelId="{D5A35761-7ACD-4A13-B853-C71078D06BF2}" type="presParOf" srcId="{8C905902-4D85-474D-9402-C1D6709B5E5A}" destId="{92015049-16D0-4B2B-9379-B625C3E1A68A}" srcOrd="4" destOrd="0" presId="urn:microsoft.com/office/officeart/2005/8/layout/hierarchy2"/>
    <dgm:cxn modelId="{2F45F1C1-6549-42B1-9CE9-C0F69AAF096E}" type="presParOf" srcId="{92015049-16D0-4B2B-9379-B625C3E1A68A}" destId="{49A81946-0818-46CA-B63E-759E4DF0EF53}" srcOrd="0" destOrd="0" presId="urn:microsoft.com/office/officeart/2005/8/layout/hierarchy2"/>
    <dgm:cxn modelId="{562D8900-C106-46DB-8522-374D52350256}" type="presParOf" srcId="{8C905902-4D85-474D-9402-C1D6709B5E5A}" destId="{A983B262-4D84-4B6D-B6B0-362B3A4EE494}" srcOrd="5" destOrd="0" presId="urn:microsoft.com/office/officeart/2005/8/layout/hierarchy2"/>
    <dgm:cxn modelId="{648F8069-D926-4284-9C21-5A9796EA2765}" type="presParOf" srcId="{A983B262-4D84-4B6D-B6B0-362B3A4EE494}" destId="{402E7ED0-1996-4112-9257-D1BBCC0D6A4D}" srcOrd="0" destOrd="0" presId="urn:microsoft.com/office/officeart/2005/8/layout/hierarchy2"/>
    <dgm:cxn modelId="{6CC691DC-FBA8-490B-80A1-6B958A804FE5}" type="presParOf" srcId="{A983B262-4D84-4B6D-B6B0-362B3A4EE494}" destId="{36909292-D67B-447C-A120-3ECE21346C57}" srcOrd="1" destOrd="0" presId="urn:microsoft.com/office/officeart/2005/8/layout/hierarchy2"/>
    <dgm:cxn modelId="{A09710A5-54E7-416E-B73C-6F6173849097}" type="presParOf" srcId="{36909292-D67B-447C-A120-3ECE21346C57}" destId="{AEDCE36C-24C8-4C11-B754-91B555EF7AB0}" srcOrd="0" destOrd="0" presId="urn:microsoft.com/office/officeart/2005/8/layout/hierarchy2"/>
    <dgm:cxn modelId="{9599987D-6293-433D-B1DC-C283D0E9E384}" type="presParOf" srcId="{AEDCE36C-24C8-4C11-B754-91B555EF7AB0}" destId="{87EBFE09-5DD1-4612-9450-09C6A29C26D2}" srcOrd="0" destOrd="0" presId="urn:microsoft.com/office/officeart/2005/8/layout/hierarchy2"/>
    <dgm:cxn modelId="{EEDB850B-5D1B-4817-9764-D7D608334A06}" type="presParOf" srcId="{36909292-D67B-447C-A120-3ECE21346C57}" destId="{EFC7EF37-D531-45DB-B027-B8D95A7E27CC}" srcOrd="1" destOrd="0" presId="urn:microsoft.com/office/officeart/2005/8/layout/hierarchy2"/>
    <dgm:cxn modelId="{5CAE88E2-4351-4EC0-A7F2-947A925D0EEB}" type="presParOf" srcId="{EFC7EF37-D531-45DB-B027-B8D95A7E27CC}" destId="{A4D9DD93-D4BD-4D66-835F-87195231EA0D}" srcOrd="0" destOrd="0" presId="urn:microsoft.com/office/officeart/2005/8/layout/hierarchy2"/>
    <dgm:cxn modelId="{3FB27EBE-63F6-4F8D-AEA3-7FEC20AC2023}" type="presParOf" srcId="{EFC7EF37-D531-45DB-B027-B8D95A7E27CC}" destId="{FD3E14B7-EB95-4698-8F72-A7924A031CE9}" srcOrd="1" destOrd="0" presId="urn:microsoft.com/office/officeart/2005/8/layout/hierarchy2"/>
    <dgm:cxn modelId="{3CDC250B-0689-43FF-9757-B20936E011FE}" type="presParOf" srcId="{8C905902-4D85-474D-9402-C1D6709B5E5A}" destId="{EF290A44-7B3D-4F52-B587-E0EE432C05EC}" srcOrd="6" destOrd="0" presId="urn:microsoft.com/office/officeart/2005/8/layout/hierarchy2"/>
    <dgm:cxn modelId="{F61A16FB-463F-4198-B6DE-B063DB8E5FB4}" type="presParOf" srcId="{EF290A44-7B3D-4F52-B587-E0EE432C05EC}" destId="{250B7D89-B5B6-4F45-8D3A-792E8DE715FA}" srcOrd="0" destOrd="0" presId="urn:microsoft.com/office/officeart/2005/8/layout/hierarchy2"/>
    <dgm:cxn modelId="{D6A88415-CA98-43DC-982B-BCE8E9C69DE5}" type="presParOf" srcId="{8C905902-4D85-474D-9402-C1D6709B5E5A}" destId="{830BBCF9-1A2B-4935-A5C0-3F8D71CBD5E3}" srcOrd="7" destOrd="0" presId="urn:microsoft.com/office/officeart/2005/8/layout/hierarchy2"/>
    <dgm:cxn modelId="{8E08AC62-24B8-4087-8FFB-7433794A1611}" type="presParOf" srcId="{830BBCF9-1A2B-4935-A5C0-3F8D71CBD5E3}" destId="{8B6D5948-9A10-4531-BC96-0C24C501B934}" srcOrd="0" destOrd="0" presId="urn:microsoft.com/office/officeart/2005/8/layout/hierarchy2"/>
    <dgm:cxn modelId="{BEDB4CC0-8893-4A38-935E-13FBFE400200}" type="presParOf" srcId="{830BBCF9-1A2B-4935-A5C0-3F8D71CBD5E3}" destId="{BC365108-4AC3-4E72-9AA8-D96319120957}" srcOrd="1" destOrd="0" presId="urn:microsoft.com/office/officeart/2005/8/layout/hierarchy2"/>
    <dgm:cxn modelId="{583B2B05-8F43-48D2-A7CC-F8FE2325131B}" type="presParOf" srcId="{BC365108-4AC3-4E72-9AA8-D96319120957}" destId="{82AAC402-6358-44DA-BDAA-A653D69BB599}" srcOrd="0" destOrd="0" presId="urn:microsoft.com/office/officeart/2005/8/layout/hierarchy2"/>
    <dgm:cxn modelId="{B17D7CCC-CA84-4ED6-8072-D71D77BE3301}" type="presParOf" srcId="{82AAC402-6358-44DA-BDAA-A653D69BB599}" destId="{14B8CA04-1EE9-44B0-BA87-1A700C102E51}" srcOrd="0" destOrd="0" presId="urn:microsoft.com/office/officeart/2005/8/layout/hierarchy2"/>
    <dgm:cxn modelId="{03E90DB2-4E1F-4489-B2CB-A357D8B0CB08}" type="presParOf" srcId="{BC365108-4AC3-4E72-9AA8-D96319120957}" destId="{FCF2720F-28F8-4AA2-B368-A4799B471AE7}" srcOrd="1" destOrd="0" presId="urn:microsoft.com/office/officeart/2005/8/layout/hierarchy2"/>
    <dgm:cxn modelId="{18AE28D3-5CEA-47C7-9F67-1C3B458D2511}" type="presParOf" srcId="{FCF2720F-28F8-4AA2-B368-A4799B471AE7}" destId="{110B304F-D338-42A0-8BB5-36FE29E0E312}" srcOrd="0" destOrd="0" presId="urn:microsoft.com/office/officeart/2005/8/layout/hierarchy2"/>
    <dgm:cxn modelId="{65B4A61F-445D-4A98-96CD-E75241345C0E}" type="presParOf" srcId="{FCF2720F-28F8-4AA2-B368-A4799B471AE7}" destId="{2925FE22-D462-4E0E-A05D-77B34BCC1529}" srcOrd="1" destOrd="0" presId="urn:microsoft.com/office/officeart/2005/8/layout/hierarchy2"/>
    <dgm:cxn modelId="{8C01C9E7-04D1-422A-BDF3-6F6064255547}" type="presParOf" srcId="{BC365108-4AC3-4E72-9AA8-D96319120957}" destId="{654DDDAA-E469-4066-BBEE-D2B091A8CD37}" srcOrd="2" destOrd="0" presId="urn:microsoft.com/office/officeart/2005/8/layout/hierarchy2"/>
    <dgm:cxn modelId="{5303A499-1792-44FB-BE16-E7B2BD6E0CE1}" type="presParOf" srcId="{654DDDAA-E469-4066-BBEE-D2B091A8CD37}" destId="{BDA7F163-D012-416E-933A-A13E3FBB0D5E}" srcOrd="0" destOrd="0" presId="urn:microsoft.com/office/officeart/2005/8/layout/hierarchy2"/>
    <dgm:cxn modelId="{61E357AB-FE87-4F44-BBBA-3E3CB38CFCF9}" type="presParOf" srcId="{BC365108-4AC3-4E72-9AA8-D96319120957}" destId="{9D0E9817-D060-4412-95F5-CCF5D35BD3E1}" srcOrd="3" destOrd="0" presId="urn:microsoft.com/office/officeart/2005/8/layout/hierarchy2"/>
    <dgm:cxn modelId="{1FDA708B-2717-4C84-BB15-D30B20949C15}" type="presParOf" srcId="{9D0E9817-D060-4412-95F5-CCF5D35BD3E1}" destId="{FF41B10C-5D87-452F-B23F-F5D9DF420996}" srcOrd="0" destOrd="0" presId="urn:microsoft.com/office/officeart/2005/8/layout/hierarchy2"/>
    <dgm:cxn modelId="{220A8923-7CFA-4530-85A8-7804A564BEAC}" type="presParOf" srcId="{9D0E9817-D060-4412-95F5-CCF5D35BD3E1}" destId="{C297AF58-2B6A-428B-A990-3B96D8657CF9}" srcOrd="1" destOrd="0" presId="urn:microsoft.com/office/officeart/2005/8/layout/hierarchy2"/>
    <dgm:cxn modelId="{145863D5-698E-4351-B9DD-0E127A6F8FAC}" type="presParOf" srcId="{BC365108-4AC3-4E72-9AA8-D96319120957}" destId="{91D750C5-33B9-4C42-94FF-97B54C57DF46}" srcOrd="4" destOrd="0" presId="urn:microsoft.com/office/officeart/2005/8/layout/hierarchy2"/>
    <dgm:cxn modelId="{1FA831FC-5E53-470F-B47E-B003C407D974}" type="presParOf" srcId="{91D750C5-33B9-4C42-94FF-97B54C57DF46}" destId="{512A97E6-5001-4949-9A9E-A26CEFAC653B}" srcOrd="0" destOrd="0" presId="urn:microsoft.com/office/officeart/2005/8/layout/hierarchy2"/>
    <dgm:cxn modelId="{6C9F97AD-349F-4F45-A9E7-16B3BA31B321}" type="presParOf" srcId="{BC365108-4AC3-4E72-9AA8-D96319120957}" destId="{7D55D430-8C02-4A94-B862-5034574B8A17}" srcOrd="5" destOrd="0" presId="urn:microsoft.com/office/officeart/2005/8/layout/hierarchy2"/>
    <dgm:cxn modelId="{4E6088D7-61EA-43F1-92E7-31EB58D1073D}" type="presParOf" srcId="{7D55D430-8C02-4A94-B862-5034574B8A17}" destId="{9912F457-5D03-4082-AC14-098CC3820BC7}" srcOrd="0" destOrd="0" presId="urn:microsoft.com/office/officeart/2005/8/layout/hierarchy2"/>
    <dgm:cxn modelId="{ED0EB6BC-5AFC-4CA9-92D1-8056BF51D423}" type="presParOf" srcId="{7D55D430-8C02-4A94-B862-5034574B8A17}" destId="{C525DF15-6CCC-4EBA-BD0B-77A67CA29939}"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D92354-EDC3-4541-BEF5-981E7E6F5657}"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es-AR"/>
        </a:p>
      </dgm:t>
    </dgm:pt>
    <dgm:pt modelId="{4EC30814-CB56-4E87-8113-FD7BF68E6793}">
      <dgm:prSet phldrT="[Texto]"/>
      <dgm:spPr/>
      <dgm:t>
        <a:bodyPr/>
        <a:lstStyle/>
        <a:p>
          <a:r>
            <a:rPr lang="es-AR" dirty="0" smtClean="0"/>
            <a:t>A</a:t>
          </a:r>
          <a:endParaRPr lang="es-AR" dirty="0"/>
        </a:p>
      </dgm:t>
    </dgm:pt>
    <dgm:pt modelId="{D093070D-C9AA-4D26-BF3A-963E65D27BE9}" type="parTrans" cxnId="{A796589F-10E1-4566-B883-35F9345FC645}">
      <dgm:prSet/>
      <dgm:spPr/>
      <dgm:t>
        <a:bodyPr/>
        <a:lstStyle/>
        <a:p>
          <a:endParaRPr lang="es-AR"/>
        </a:p>
      </dgm:t>
    </dgm:pt>
    <dgm:pt modelId="{DA8C647B-5E9C-40AF-8357-25797162B846}" type="sibTrans" cxnId="{A796589F-10E1-4566-B883-35F9345FC645}">
      <dgm:prSet/>
      <dgm:spPr/>
      <dgm:t>
        <a:bodyPr/>
        <a:lstStyle/>
        <a:p>
          <a:endParaRPr lang="es-AR"/>
        </a:p>
      </dgm:t>
    </dgm:pt>
    <dgm:pt modelId="{EC0D6B44-1C99-4CFB-A8C8-40FD7214108C}">
      <dgm:prSet phldrT="[Texto]"/>
      <dgm:spPr/>
      <dgm:t>
        <a:bodyPr/>
        <a:lstStyle/>
        <a:p>
          <a:r>
            <a:rPr lang="es-AR" dirty="0" smtClean="0"/>
            <a:t>B</a:t>
          </a:r>
          <a:endParaRPr lang="es-AR" dirty="0"/>
        </a:p>
      </dgm:t>
    </dgm:pt>
    <dgm:pt modelId="{136121FE-C7B0-41C0-BD4A-29CC2721D04F}" type="parTrans" cxnId="{AFDF21C3-7DFB-4D49-8E79-0EA9F46A3213}">
      <dgm:prSet/>
      <dgm:spPr/>
      <dgm:t>
        <a:bodyPr/>
        <a:lstStyle/>
        <a:p>
          <a:endParaRPr lang="es-AR"/>
        </a:p>
      </dgm:t>
    </dgm:pt>
    <dgm:pt modelId="{9E1A5A4C-CC86-4439-B6BC-B60020285ACB}" type="sibTrans" cxnId="{AFDF21C3-7DFB-4D49-8E79-0EA9F46A3213}">
      <dgm:prSet/>
      <dgm:spPr/>
      <dgm:t>
        <a:bodyPr/>
        <a:lstStyle/>
        <a:p>
          <a:endParaRPr lang="es-AR"/>
        </a:p>
      </dgm:t>
    </dgm:pt>
    <dgm:pt modelId="{ED533C3F-9691-4B62-96E0-076447FEB8F2}">
      <dgm:prSet phldrT="[Texto]"/>
      <dgm:spPr/>
      <dgm:t>
        <a:bodyPr/>
        <a:lstStyle/>
        <a:p>
          <a:r>
            <a:rPr lang="es-AR" dirty="0" smtClean="0"/>
            <a:t>C</a:t>
          </a:r>
          <a:endParaRPr lang="es-AR" dirty="0"/>
        </a:p>
      </dgm:t>
    </dgm:pt>
    <dgm:pt modelId="{0BAD2F88-1E7A-4F9B-8F6E-146D3A777C13}" type="parTrans" cxnId="{7B324E28-FCDF-42C0-A26B-24FAAA557BF8}">
      <dgm:prSet/>
      <dgm:spPr/>
      <dgm:t>
        <a:bodyPr/>
        <a:lstStyle/>
        <a:p>
          <a:endParaRPr lang="es-AR"/>
        </a:p>
      </dgm:t>
    </dgm:pt>
    <dgm:pt modelId="{E94393AC-240B-44AA-B9BD-B12DD3F18042}" type="sibTrans" cxnId="{7B324E28-FCDF-42C0-A26B-24FAAA557BF8}">
      <dgm:prSet/>
      <dgm:spPr/>
      <dgm:t>
        <a:bodyPr/>
        <a:lstStyle/>
        <a:p>
          <a:endParaRPr lang="es-AR"/>
        </a:p>
      </dgm:t>
    </dgm:pt>
    <dgm:pt modelId="{49610A0E-781A-44C7-B14D-FF1B974BE85D}" type="pres">
      <dgm:prSet presAssocID="{E2D92354-EDC3-4541-BEF5-981E7E6F5657}" presName="Name0" presStyleCnt="0">
        <dgm:presLayoutVars>
          <dgm:chMax val="7"/>
          <dgm:chPref val="7"/>
          <dgm:dir/>
          <dgm:animLvl val="lvl"/>
        </dgm:presLayoutVars>
      </dgm:prSet>
      <dgm:spPr/>
      <dgm:t>
        <a:bodyPr/>
        <a:lstStyle/>
        <a:p>
          <a:endParaRPr lang="es-AR"/>
        </a:p>
      </dgm:t>
    </dgm:pt>
    <dgm:pt modelId="{6EE11D8A-6AA7-472A-A848-12DBFC335545}" type="pres">
      <dgm:prSet presAssocID="{4EC30814-CB56-4E87-8113-FD7BF68E6793}" presName="Accent1" presStyleCnt="0"/>
      <dgm:spPr/>
    </dgm:pt>
    <dgm:pt modelId="{3A4E136B-A89F-461B-902C-665008300194}" type="pres">
      <dgm:prSet presAssocID="{4EC30814-CB56-4E87-8113-FD7BF68E6793}" presName="Accent" presStyleLbl="node1" presStyleIdx="0" presStyleCnt="3"/>
      <dgm:spPr>
        <a:solidFill>
          <a:srgbClr val="FF0000"/>
        </a:solidFill>
      </dgm:spPr>
    </dgm:pt>
    <dgm:pt modelId="{A2A04A37-B952-436D-9AA1-C6B96EB5B539}" type="pres">
      <dgm:prSet presAssocID="{4EC30814-CB56-4E87-8113-FD7BF68E6793}" presName="Parent1" presStyleLbl="revTx" presStyleIdx="0" presStyleCnt="3">
        <dgm:presLayoutVars>
          <dgm:chMax val="1"/>
          <dgm:chPref val="1"/>
          <dgm:bulletEnabled val="1"/>
        </dgm:presLayoutVars>
      </dgm:prSet>
      <dgm:spPr/>
      <dgm:t>
        <a:bodyPr/>
        <a:lstStyle/>
        <a:p>
          <a:endParaRPr lang="es-AR"/>
        </a:p>
      </dgm:t>
    </dgm:pt>
    <dgm:pt modelId="{F876E37E-BF9C-4DA8-B286-35A8A71C723F}" type="pres">
      <dgm:prSet presAssocID="{EC0D6B44-1C99-4CFB-A8C8-40FD7214108C}" presName="Accent2" presStyleCnt="0"/>
      <dgm:spPr/>
    </dgm:pt>
    <dgm:pt modelId="{1E34ACE7-C9E7-42FF-9377-F465267C2F8D}" type="pres">
      <dgm:prSet presAssocID="{EC0D6B44-1C99-4CFB-A8C8-40FD7214108C}" presName="Accent" presStyleLbl="node1" presStyleIdx="1" presStyleCnt="3"/>
      <dgm:spPr>
        <a:solidFill>
          <a:srgbClr val="00B050"/>
        </a:solidFill>
      </dgm:spPr>
    </dgm:pt>
    <dgm:pt modelId="{E62791A1-E6BF-4B7E-9123-02B5463B2D79}" type="pres">
      <dgm:prSet presAssocID="{EC0D6B44-1C99-4CFB-A8C8-40FD7214108C}" presName="Parent2" presStyleLbl="revTx" presStyleIdx="1" presStyleCnt="3">
        <dgm:presLayoutVars>
          <dgm:chMax val="1"/>
          <dgm:chPref val="1"/>
          <dgm:bulletEnabled val="1"/>
        </dgm:presLayoutVars>
      </dgm:prSet>
      <dgm:spPr/>
      <dgm:t>
        <a:bodyPr/>
        <a:lstStyle/>
        <a:p>
          <a:endParaRPr lang="es-AR"/>
        </a:p>
      </dgm:t>
    </dgm:pt>
    <dgm:pt modelId="{C50CC333-3954-40DD-AB42-C2AF52802CAD}" type="pres">
      <dgm:prSet presAssocID="{ED533C3F-9691-4B62-96E0-076447FEB8F2}" presName="Accent3" presStyleCnt="0"/>
      <dgm:spPr/>
    </dgm:pt>
    <dgm:pt modelId="{CB3C0CD5-1170-4BB0-AC35-FA3C255F726B}" type="pres">
      <dgm:prSet presAssocID="{ED533C3F-9691-4B62-96E0-076447FEB8F2}" presName="Accent" presStyleLbl="node1" presStyleIdx="2" presStyleCnt="3"/>
      <dgm:spPr>
        <a:solidFill>
          <a:srgbClr val="00B0F0"/>
        </a:solidFill>
      </dgm:spPr>
    </dgm:pt>
    <dgm:pt modelId="{74678208-199A-4AFD-912A-336FE540DE42}" type="pres">
      <dgm:prSet presAssocID="{ED533C3F-9691-4B62-96E0-076447FEB8F2}" presName="Parent3" presStyleLbl="revTx" presStyleIdx="2" presStyleCnt="3">
        <dgm:presLayoutVars>
          <dgm:chMax val="1"/>
          <dgm:chPref val="1"/>
          <dgm:bulletEnabled val="1"/>
        </dgm:presLayoutVars>
      </dgm:prSet>
      <dgm:spPr/>
      <dgm:t>
        <a:bodyPr/>
        <a:lstStyle/>
        <a:p>
          <a:endParaRPr lang="es-AR"/>
        </a:p>
      </dgm:t>
    </dgm:pt>
  </dgm:ptLst>
  <dgm:cxnLst>
    <dgm:cxn modelId="{DC144FDE-E514-49C3-A16F-45D912112D7C}" type="presOf" srcId="{4EC30814-CB56-4E87-8113-FD7BF68E6793}" destId="{A2A04A37-B952-436D-9AA1-C6B96EB5B539}" srcOrd="0" destOrd="0" presId="urn:microsoft.com/office/officeart/2009/layout/CircleArrowProcess"/>
    <dgm:cxn modelId="{7AD643AC-6C1D-4B35-BB03-695C333C4B71}" type="presOf" srcId="{EC0D6B44-1C99-4CFB-A8C8-40FD7214108C}" destId="{E62791A1-E6BF-4B7E-9123-02B5463B2D79}" srcOrd="0" destOrd="0" presId="urn:microsoft.com/office/officeart/2009/layout/CircleArrowProcess"/>
    <dgm:cxn modelId="{A796589F-10E1-4566-B883-35F9345FC645}" srcId="{E2D92354-EDC3-4541-BEF5-981E7E6F5657}" destId="{4EC30814-CB56-4E87-8113-FD7BF68E6793}" srcOrd="0" destOrd="0" parTransId="{D093070D-C9AA-4D26-BF3A-963E65D27BE9}" sibTransId="{DA8C647B-5E9C-40AF-8357-25797162B846}"/>
    <dgm:cxn modelId="{12BC7A62-0E38-47A5-B303-08F130CF99D4}" type="presOf" srcId="{ED533C3F-9691-4B62-96E0-076447FEB8F2}" destId="{74678208-199A-4AFD-912A-336FE540DE42}" srcOrd="0" destOrd="0" presId="urn:microsoft.com/office/officeart/2009/layout/CircleArrowProcess"/>
    <dgm:cxn modelId="{7B324E28-FCDF-42C0-A26B-24FAAA557BF8}" srcId="{E2D92354-EDC3-4541-BEF5-981E7E6F5657}" destId="{ED533C3F-9691-4B62-96E0-076447FEB8F2}" srcOrd="2" destOrd="0" parTransId="{0BAD2F88-1E7A-4F9B-8F6E-146D3A777C13}" sibTransId="{E94393AC-240B-44AA-B9BD-B12DD3F18042}"/>
    <dgm:cxn modelId="{BD3458E7-EB8E-407E-8C15-6882F67E7E8F}" type="presOf" srcId="{E2D92354-EDC3-4541-BEF5-981E7E6F5657}" destId="{49610A0E-781A-44C7-B14D-FF1B974BE85D}" srcOrd="0" destOrd="0" presId="urn:microsoft.com/office/officeart/2009/layout/CircleArrowProcess"/>
    <dgm:cxn modelId="{AFDF21C3-7DFB-4D49-8E79-0EA9F46A3213}" srcId="{E2D92354-EDC3-4541-BEF5-981E7E6F5657}" destId="{EC0D6B44-1C99-4CFB-A8C8-40FD7214108C}" srcOrd="1" destOrd="0" parTransId="{136121FE-C7B0-41C0-BD4A-29CC2721D04F}" sibTransId="{9E1A5A4C-CC86-4439-B6BC-B60020285ACB}"/>
    <dgm:cxn modelId="{07384A12-3D4E-4D4F-8D39-9CF0B57EC5EF}" type="presParOf" srcId="{49610A0E-781A-44C7-B14D-FF1B974BE85D}" destId="{6EE11D8A-6AA7-472A-A848-12DBFC335545}" srcOrd="0" destOrd="0" presId="urn:microsoft.com/office/officeart/2009/layout/CircleArrowProcess"/>
    <dgm:cxn modelId="{231EA971-E985-4323-81B4-01D63A7CE5ED}" type="presParOf" srcId="{6EE11D8A-6AA7-472A-A848-12DBFC335545}" destId="{3A4E136B-A89F-461B-902C-665008300194}" srcOrd="0" destOrd="0" presId="urn:microsoft.com/office/officeart/2009/layout/CircleArrowProcess"/>
    <dgm:cxn modelId="{F1AF4656-E478-4A5B-85DC-5AD72AB6357F}" type="presParOf" srcId="{49610A0E-781A-44C7-B14D-FF1B974BE85D}" destId="{A2A04A37-B952-436D-9AA1-C6B96EB5B539}" srcOrd="1" destOrd="0" presId="urn:microsoft.com/office/officeart/2009/layout/CircleArrowProcess"/>
    <dgm:cxn modelId="{F078EED3-2D40-4642-9BAD-699E5762BDFE}" type="presParOf" srcId="{49610A0E-781A-44C7-B14D-FF1B974BE85D}" destId="{F876E37E-BF9C-4DA8-B286-35A8A71C723F}" srcOrd="2" destOrd="0" presId="urn:microsoft.com/office/officeart/2009/layout/CircleArrowProcess"/>
    <dgm:cxn modelId="{B84EB249-1612-4D34-BFFA-62FE74793D33}" type="presParOf" srcId="{F876E37E-BF9C-4DA8-B286-35A8A71C723F}" destId="{1E34ACE7-C9E7-42FF-9377-F465267C2F8D}" srcOrd="0" destOrd="0" presId="urn:microsoft.com/office/officeart/2009/layout/CircleArrowProcess"/>
    <dgm:cxn modelId="{9FFEF5F0-C58B-4E7A-9C8A-9AE6A61A86F1}" type="presParOf" srcId="{49610A0E-781A-44C7-B14D-FF1B974BE85D}" destId="{E62791A1-E6BF-4B7E-9123-02B5463B2D79}" srcOrd="3" destOrd="0" presId="urn:microsoft.com/office/officeart/2009/layout/CircleArrowProcess"/>
    <dgm:cxn modelId="{4CCD0FF8-E181-405F-8868-BCAE196C7085}" type="presParOf" srcId="{49610A0E-781A-44C7-B14D-FF1B974BE85D}" destId="{C50CC333-3954-40DD-AB42-C2AF52802CAD}" srcOrd="4" destOrd="0" presId="urn:microsoft.com/office/officeart/2009/layout/CircleArrowProcess"/>
    <dgm:cxn modelId="{0FD948CA-336A-4D0C-A435-3974884F5991}" type="presParOf" srcId="{C50CC333-3954-40DD-AB42-C2AF52802CAD}" destId="{CB3C0CD5-1170-4BB0-AC35-FA3C255F726B}" srcOrd="0" destOrd="0" presId="urn:microsoft.com/office/officeart/2009/layout/CircleArrowProcess"/>
    <dgm:cxn modelId="{7E2B0951-D686-441B-8C4E-2964D610A546}" type="presParOf" srcId="{49610A0E-781A-44C7-B14D-FF1B974BE85D}" destId="{74678208-199A-4AFD-912A-336FE540DE42}"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D59714-5730-4B64-94F8-FF98F8F9EA99}">
      <dsp:nvSpPr>
        <dsp:cNvPr id="0" name=""/>
        <dsp:cNvSpPr/>
      </dsp:nvSpPr>
      <dsp:spPr>
        <a:xfrm>
          <a:off x="0" y="2006116"/>
          <a:ext cx="1677040" cy="3506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s-AR" sz="1050" kern="1200" dirty="0" smtClean="0"/>
            <a:t>Tamaño</a:t>
          </a:r>
          <a:endParaRPr lang="es-AR" sz="1050" kern="1200" dirty="0"/>
        </a:p>
      </dsp:txBody>
      <dsp:txXfrm>
        <a:off x="10269" y="2016385"/>
        <a:ext cx="1656502" cy="330081"/>
      </dsp:txXfrm>
    </dsp:sp>
    <dsp:sp modelId="{8C51219A-4624-463F-95D5-4B383E253E72}">
      <dsp:nvSpPr>
        <dsp:cNvPr id="0" name=""/>
        <dsp:cNvSpPr/>
      </dsp:nvSpPr>
      <dsp:spPr>
        <a:xfrm rot="17992480">
          <a:off x="1214120" y="1374459"/>
          <a:ext cx="1844683" cy="14378"/>
        </a:xfrm>
        <a:custGeom>
          <a:avLst/>
          <a:gdLst/>
          <a:ahLst/>
          <a:cxnLst/>
          <a:rect l="0" t="0" r="0" b="0"/>
          <a:pathLst>
            <a:path>
              <a:moveTo>
                <a:pt x="0" y="7189"/>
              </a:moveTo>
              <a:lnTo>
                <a:pt x="1844683" y="71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s-AR" sz="700" kern="1200"/>
        </a:p>
      </dsp:txBody>
      <dsp:txXfrm>
        <a:off x="2090345" y="1335530"/>
        <a:ext cx="92234" cy="92234"/>
      </dsp:txXfrm>
    </dsp:sp>
    <dsp:sp modelId="{4A7F1A41-B85C-4210-852D-706D66ED5A62}">
      <dsp:nvSpPr>
        <dsp:cNvPr id="0" name=""/>
        <dsp:cNvSpPr/>
      </dsp:nvSpPr>
      <dsp:spPr>
        <a:xfrm>
          <a:off x="2595885" y="406559"/>
          <a:ext cx="1677040" cy="3506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s-AR" sz="1050" kern="1200" dirty="0" smtClean="0"/>
            <a:t>Longitud</a:t>
          </a:r>
          <a:endParaRPr lang="es-AR" sz="1050" kern="1200" dirty="0"/>
        </a:p>
      </dsp:txBody>
      <dsp:txXfrm>
        <a:off x="2606154" y="416828"/>
        <a:ext cx="1656502" cy="330081"/>
      </dsp:txXfrm>
    </dsp:sp>
    <dsp:sp modelId="{100DF72A-71FD-4055-B0DD-C7B10C9D85D5}">
      <dsp:nvSpPr>
        <dsp:cNvPr id="0" name=""/>
        <dsp:cNvSpPr/>
      </dsp:nvSpPr>
      <dsp:spPr>
        <a:xfrm rot="20172277">
          <a:off x="4230096" y="371400"/>
          <a:ext cx="1007654" cy="14378"/>
        </a:xfrm>
        <a:custGeom>
          <a:avLst/>
          <a:gdLst/>
          <a:ahLst/>
          <a:cxnLst/>
          <a:rect l="0" t="0" r="0" b="0"/>
          <a:pathLst>
            <a:path>
              <a:moveTo>
                <a:pt x="0" y="7189"/>
              </a:moveTo>
              <a:lnTo>
                <a:pt x="1007654" y="718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s-AR" sz="600" kern="1200"/>
        </a:p>
      </dsp:txBody>
      <dsp:txXfrm>
        <a:off x="4708732" y="353398"/>
        <a:ext cx="50382" cy="50382"/>
      </dsp:txXfrm>
    </dsp:sp>
    <dsp:sp modelId="{7C289904-1C42-42B4-BB17-69BCBE9A1EC0}">
      <dsp:nvSpPr>
        <dsp:cNvPr id="0" name=""/>
        <dsp:cNvSpPr/>
      </dsp:nvSpPr>
      <dsp:spPr>
        <a:xfrm>
          <a:off x="5194921" y="0"/>
          <a:ext cx="1677040" cy="3506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s-AR" sz="1050" kern="1200" dirty="0" smtClean="0"/>
            <a:t>Requerimientos</a:t>
          </a:r>
          <a:endParaRPr lang="es-AR" sz="1050" kern="1200" dirty="0"/>
        </a:p>
      </dsp:txBody>
      <dsp:txXfrm>
        <a:off x="5205190" y="10269"/>
        <a:ext cx="1656502" cy="330081"/>
      </dsp:txXfrm>
    </dsp:sp>
    <dsp:sp modelId="{C7CB0C79-0C63-44B0-8A1E-FC8B8AF4F6B6}">
      <dsp:nvSpPr>
        <dsp:cNvPr id="0" name=""/>
        <dsp:cNvSpPr/>
      </dsp:nvSpPr>
      <dsp:spPr>
        <a:xfrm rot="26682">
          <a:off x="4272911" y="578258"/>
          <a:ext cx="922023" cy="14378"/>
        </a:xfrm>
        <a:custGeom>
          <a:avLst/>
          <a:gdLst/>
          <a:ahLst/>
          <a:cxnLst/>
          <a:rect l="0" t="0" r="0" b="0"/>
          <a:pathLst>
            <a:path>
              <a:moveTo>
                <a:pt x="0" y="7189"/>
              </a:moveTo>
              <a:lnTo>
                <a:pt x="922023" y="718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s-AR" sz="600" kern="1200"/>
        </a:p>
      </dsp:txBody>
      <dsp:txXfrm>
        <a:off x="4710873" y="562397"/>
        <a:ext cx="46101" cy="46101"/>
      </dsp:txXfrm>
    </dsp:sp>
    <dsp:sp modelId="{FDC1ADB8-A9E7-4F99-90DA-8617A83C5C09}">
      <dsp:nvSpPr>
        <dsp:cNvPr id="0" name=""/>
        <dsp:cNvSpPr/>
      </dsp:nvSpPr>
      <dsp:spPr>
        <a:xfrm>
          <a:off x="5194921" y="413716"/>
          <a:ext cx="1677040" cy="3506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s-AR" sz="1050" kern="1200" dirty="0" smtClean="0"/>
            <a:t>Diseño</a:t>
          </a:r>
          <a:endParaRPr lang="es-AR" sz="1050" kern="1200" dirty="0"/>
        </a:p>
      </dsp:txBody>
      <dsp:txXfrm>
        <a:off x="5205190" y="423985"/>
        <a:ext cx="1656502" cy="330081"/>
      </dsp:txXfrm>
    </dsp:sp>
    <dsp:sp modelId="{1AE69218-8EE0-4B68-A2E0-63B763228C6F}">
      <dsp:nvSpPr>
        <dsp:cNvPr id="0" name=""/>
        <dsp:cNvSpPr/>
      </dsp:nvSpPr>
      <dsp:spPr>
        <a:xfrm rot="1528291">
          <a:off x="4223292" y="794283"/>
          <a:ext cx="1021263" cy="14378"/>
        </a:xfrm>
        <a:custGeom>
          <a:avLst/>
          <a:gdLst/>
          <a:ahLst/>
          <a:cxnLst/>
          <a:rect l="0" t="0" r="0" b="0"/>
          <a:pathLst>
            <a:path>
              <a:moveTo>
                <a:pt x="0" y="7189"/>
              </a:moveTo>
              <a:lnTo>
                <a:pt x="1021263" y="718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s-AR" sz="600" kern="1200"/>
        </a:p>
      </dsp:txBody>
      <dsp:txXfrm>
        <a:off x="4708392" y="775941"/>
        <a:ext cx="51063" cy="51063"/>
      </dsp:txXfrm>
    </dsp:sp>
    <dsp:sp modelId="{6D604D2C-DA82-4E59-BBFF-7D046FEA75B2}">
      <dsp:nvSpPr>
        <dsp:cNvPr id="0" name=""/>
        <dsp:cNvSpPr/>
      </dsp:nvSpPr>
      <dsp:spPr>
        <a:xfrm>
          <a:off x="5194921" y="845766"/>
          <a:ext cx="1677040" cy="3506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s-AR" sz="1050" kern="1200" dirty="0" smtClean="0"/>
            <a:t>Código</a:t>
          </a:r>
          <a:endParaRPr lang="es-AR" sz="1050" kern="1200" dirty="0"/>
        </a:p>
      </dsp:txBody>
      <dsp:txXfrm>
        <a:off x="5205190" y="856035"/>
        <a:ext cx="1656502" cy="330081"/>
      </dsp:txXfrm>
    </dsp:sp>
    <dsp:sp modelId="{5A35C5C1-DAC8-4715-9CE8-99476ABCB449}">
      <dsp:nvSpPr>
        <dsp:cNvPr id="0" name=""/>
        <dsp:cNvSpPr/>
      </dsp:nvSpPr>
      <dsp:spPr>
        <a:xfrm rot="19080952">
          <a:off x="6820077" y="878667"/>
          <a:ext cx="404290" cy="14378"/>
        </a:xfrm>
        <a:custGeom>
          <a:avLst/>
          <a:gdLst/>
          <a:ahLst/>
          <a:cxnLst/>
          <a:rect l="0" t="0" r="0" b="0"/>
          <a:pathLst>
            <a:path>
              <a:moveTo>
                <a:pt x="0" y="7189"/>
              </a:moveTo>
              <a:lnTo>
                <a:pt x="404290" y="718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s-AR" sz="600" kern="1200"/>
        </a:p>
      </dsp:txBody>
      <dsp:txXfrm>
        <a:off x="7012114" y="875749"/>
        <a:ext cx="20214" cy="20214"/>
      </dsp:txXfrm>
    </dsp:sp>
    <dsp:sp modelId="{FBC0E993-83A7-450D-86EB-D198B977CD6C}">
      <dsp:nvSpPr>
        <dsp:cNvPr id="0" name=""/>
        <dsp:cNvSpPr/>
      </dsp:nvSpPr>
      <dsp:spPr>
        <a:xfrm>
          <a:off x="7172482" y="575327"/>
          <a:ext cx="1057117" cy="3506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s-AR" sz="800" kern="1200" dirty="0" smtClean="0"/>
            <a:t>LOC</a:t>
          </a:r>
          <a:endParaRPr lang="es-AR" sz="800" kern="1200" dirty="0"/>
        </a:p>
      </dsp:txBody>
      <dsp:txXfrm>
        <a:off x="7182751" y="585596"/>
        <a:ext cx="1036579" cy="330081"/>
      </dsp:txXfrm>
    </dsp:sp>
    <dsp:sp modelId="{54C83D53-34DF-4616-A464-7CA28212D871}">
      <dsp:nvSpPr>
        <dsp:cNvPr id="0" name=""/>
        <dsp:cNvSpPr/>
      </dsp:nvSpPr>
      <dsp:spPr>
        <a:xfrm rot="3205324">
          <a:off x="6781378" y="1193905"/>
          <a:ext cx="448338" cy="14378"/>
        </a:xfrm>
        <a:custGeom>
          <a:avLst/>
          <a:gdLst/>
          <a:ahLst/>
          <a:cxnLst/>
          <a:rect l="0" t="0" r="0" b="0"/>
          <a:pathLst>
            <a:path>
              <a:moveTo>
                <a:pt x="0" y="7189"/>
              </a:moveTo>
              <a:lnTo>
                <a:pt x="448338" y="718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s-AR" sz="600" kern="1200"/>
        </a:p>
      </dsp:txBody>
      <dsp:txXfrm>
        <a:off x="6994339" y="1189886"/>
        <a:ext cx="22416" cy="22416"/>
      </dsp:txXfrm>
    </dsp:sp>
    <dsp:sp modelId="{9A4A6AA0-B497-4832-B24F-9CBDB42EC5B3}">
      <dsp:nvSpPr>
        <dsp:cNvPr id="0" name=""/>
        <dsp:cNvSpPr/>
      </dsp:nvSpPr>
      <dsp:spPr>
        <a:xfrm>
          <a:off x="7139133" y="1205803"/>
          <a:ext cx="1080293" cy="3506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s-AR" sz="1050" kern="1200" dirty="0" err="1" smtClean="0"/>
            <a:t>Halstead’s</a:t>
          </a:r>
          <a:endParaRPr lang="es-AR" sz="1050" kern="1200" dirty="0"/>
        </a:p>
      </dsp:txBody>
      <dsp:txXfrm>
        <a:off x="7149402" y="1216072"/>
        <a:ext cx="1059755" cy="330081"/>
      </dsp:txXfrm>
    </dsp:sp>
    <dsp:sp modelId="{9631ADD6-B8BF-4C88-8399-F39F5F5F5188}">
      <dsp:nvSpPr>
        <dsp:cNvPr id="0" name=""/>
        <dsp:cNvSpPr/>
      </dsp:nvSpPr>
      <dsp:spPr>
        <a:xfrm rot="21569801">
          <a:off x="1677022" y="2170126"/>
          <a:ext cx="935970" cy="14378"/>
        </a:xfrm>
        <a:custGeom>
          <a:avLst/>
          <a:gdLst/>
          <a:ahLst/>
          <a:cxnLst/>
          <a:rect l="0" t="0" r="0" b="0"/>
          <a:pathLst>
            <a:path>
              <a:moveTo>
                <a:pt x="0" y="7189"/>
              </a:moveTo>
              <a:lnTo>
                <a:pt x="935970" y="71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s-AR" sz="600" kern="1200"/>
        </a:p>
      </dsp:txBody>
      <dsp:txXfrm>
        <a:off x="2121608" y="2153916"/>
        <a:ext cx="46798" cy="46798"/>
      </dsp:txXfrm>
    </dsp:sp>
    <dsp:sp modelId="{CC741E7C-68E6-4EA5-A52F-38574E6068D4}">
      <dsp:nvSpPr>
        <dsp:cNvPr id="0" name=""/>
        <dsp:cNvSpPr/>
      </dsp:nvSpPr>
      <dsp:spPr>
        <a:xfrm>
          <a:off x="2612974" y="1997894"/>
          <a:ext cx="1677040" cy="3506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s-AR" sz="1050" kern="1200" dirty="0" smtClean="0"/>
            <a:t>Funcionalidad</a:t>
          </a:r>
          <a:endParaRPr lang="es-AR" sz="1050" kern="1200" dirty="0"/>
        </a:p>
      </dsp:txBody>
      <dsp:txXfrm>
        <a:off x="2623243" y="2008163"/>
        <a:ext cx="1656502" cy="330081"/>
      </dsp:txXfrm>
    </dsp:sp>
    <dsp:sp modelId="{AFDCE255-2D29-4F95-AED0-0AD5DA0D4978}">
      <dsp:nvSpPr>
        <dsp:cNvPr id="0" name=""/>
        <dsp:cNvSpPr/>
      </dsp:nvSpPr>
      <dsp:spPr>
        <a:xfrm rot="17421383">
          <a:off x="4039577" y="1805975"/>
          <a:ext cx="768047" cy="14378"/>
        </a:xfrm>
        <a:custGeom>
          <a:avLst/>
          <a:gdLst/>
          <a:ahLst/>
          <a:cxnLst/>
          <a:rect l="0" t="0" r="0" b="0"/>
          <a:pathLst>
            <a:path>
              <a:moveTo>
                <a:pt x="0" y="7189"/>
              </a:moveTo>
              <a:lnTo>
                <a:pt x="768047" y="718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s-AR" sz="600" kern="1200"/>
        </a:p>
      </dsp:txBody>
      <dsp:txXfrm>
        <a:off x="4404399" y="1793962"/>
        <a:ext cx="38402" cy="38402"/>
      </dsp:txXfrm>
    </dsp:sp>
    <dsp:sp modelId="{5759973C-8FCB-4E2E-9443-7C8BE22579CD}">
      <dsp:nvSpPr>
        <dsp:cNvPr id="0" name=""/>
        <dsp:cNvSpPr/>
      </dsp:nvSpPr>
      <dsp:spPr>
        <a:xfrm>
          <a:off x="4557186" y="1277813"/>
          <a:ext cx="1677040" cy="3506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s-AR" sz="1050" kern="1200" dirty="0" smtClean="0"/>
            <a:t>Puntos de Función</a:t>
          </a:r>
        </a:p>
      </dsp:txBody>
      <dsp:txXfrm>
        <a:off x="4567455" y="1288082"/>
        <a:ext cx="1656502" cy="330081"/>
      </dsp:txXfrm>
    </dsp:sp>
    <dsp:sp modelId="{2E890962-52C9-4472-81E2-A90E4CD5C829}">
      <dsp:nvSpPr>
        <dsp:cNvPr id="0" name=""/>
        <dsp:cNvSpPr/>
      </dsp:nvSpPr>
      <dsp:spPr>
        <a:xfrm rot="20540745">
          <a:off x="4262059" y="1985995"/>
          <a:ext cx="1187185" cy="14378"/>
        </a:xfrm>
        <a:custGeom>
          <a:avLst/>
          <a:gdLst/>
          <a:ahLst/>
          <a:cxnLst/>
          <a:rect l="0" t="0" r="0" b="0"/>
          <a:pathLst>
            <a:path>
              <a:moveTo>
                <a:pt x="0" y="7189"/>
              </a:moveTo>
              <a:lnTo>
                <a:pt x="1187185" y="718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s-AR" sz="600" kern="1200"/>
        </a:p>
      </dsp:txBody>
      <dsp:txXfrm>
        <a:off x="4825972" y="1963504"/>
        <a:ext cx="59359" cy="59359"/>
      </dsp:txXfrm>
    </dsp:sp>
    <dsp:sp modelId="{9AD471E0-6B78-4810-93C6-C9D1936816C4}">
      <dsp:nvSpPr>
        <dsp:cNvPr id="0" name=""/>
        <dsp:cNvSpPr/>
      </dsp:nvSpPr>
      <dsp:spPr>
        <a:xfrm>
          <a:off x="5421288" y="1637854"/>
          <a:ext cx="1677040" cy="3506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s-AR" sz="1050" kern="1200" dirty="0" err="1" smtClean="0"/>
            <a:t>Feature</a:t>
          </a:r>
          <a:r>
            <a:rPr lang="es-AR" sz="1050" kern="1200" dirty="0" smtClean="0"/>
            <a:t> </a:t>
          </a:r>
          <a:r>
            <a:rPr lang="es-AR" sz="1050" kern="1200" dirty="0" err="1" smtClean="0"/>
            <a:t>Points</a:t>
          </a:r>
          <a:endParaRPr lang="es-AR" sz="1050" kern="1200" dirty="0" smtClean="0"/>
        </a:p>
      </dsp:txBody>
      <dsp:txXfrm>
        <a:off x="5431557" y="1648123"/>
        <a:ext cx="1656502" cy="330081"/>
      </dsp:txXfrm>
    </dsp:sp>
    <dsp:sp modelId="{93703B1C-541F-48A4-8666-05BF075A5805}">
      <dsp:nvSpPr>
        <dsp:cNvPr id="0" name=""/>
        <dsp:cNvSpPr/>
      </dsp:nvSpPr>
      <dsp:spPr>
        <a:xfrm>
          <a:off x="4290014" y="2166015"/>
          <a:ext cx="1923357" cy="14378"/>
        </a:xfrm>
        <a:custGeom>
          <a:avLst/>
          <a:gdLst/>
          <a:ahLst/>
          <a:cxnLst/>
          <a:rect l="0" t="0" r="0" b="0"/>
          <a:pathLst>
            <a:path>
              <a:moveTo>
                <a:pt x="0" y="7189"/>
              </a:moveTo>
              <a:lnTo>
                <a:pt x="1923357" y="718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s-AR" sz="700" kern="1200"/>
        </a:p>
      </dsp:txBody>
      <dsp:txXfrm>
        <a:off x="5203609" y="2125120"/>
        <a:ext cx="96167" cy="96167"/>
      </dsp:txXfrm>
    </dsp:sp>
    <dsp:sp modelId="{2C2114B4-56D9-4904-9784-3E3170712D21}">
      <dsp:nvSpPr>
        <dsp:cNvPr id="0" name=""/>
        <dsp:cNvSpPr/>
      </dsp:nvSpPr>
      <dsp:spPr>
        <a:xfrm>
          <a:off x="6213372" y="1997894"/>
          <a:ext cx="1677040" cy="3506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s-AR" sz="1050" kern="1200" dirty="0" err="1" smtClean="0"/>
            <a:t>Object</a:t>
          </a:r>
          <a:r>
            <a:rPr lang="es-AR" sz="1050" kern="1200" dirty="0" smtClean="0"/>
            <a:t> </a:t>
          </a:r>
          <a:r>
            <a:rPr lang="es-AR" sz="1050" kern="1200" dirty="0" err="1" smtClean="0"/>
            <a:t>Points</a:t>
          </a:r>
          <a:endParaRPr lang="es-AR" sz="1050" kern="1200" dirty="0" smtClean="0"/>
        </a:p>
      </dsp:txBody>
      <dsp:txXfrm>
        <a:off x="6223641" y="2008163"/>
        <a:ext cx="1656502" cy="330081"/>
      </dsp:txXfrm>
    </dsp:sp>
    <dsp:sp modelId="{9DF61CD8-9742-4617-8B87-3472DAE5A61C}">
      <dsp:nvSpPr>
        <dsp:cNvPr id="0" name=""/>
        <dsp:cNvSpPr/>
      </dsp:nvSpPr>
      <dsp:spPr>
        <a:xfrm rot="663289">
          <a:off x="4269109" y="2382039"/>
          <a:ext cx="2253201" cy="14378"/>
        </a:xfrm>
        <a:custGeom>
          <a:avLst/>
          <a:gdLst/>
          <a:ahLst/>
          <a:cxnLst/>
          <a:rect l="0" t="0" r="0" b="0"/>
          <a:pathLst>
            <a:path>
              <a:moveTo>
                <a:pt x="0" y="7189"/>
              </a:moveTo>
              <a:lnTo>
                <a:pt x="2253201" y="718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s-AR" sz="600" kern="1200"/>
        </a:p>
      </dsp:txBody>
      <dsp:txXfrm>
        <a:off x="5339380" y="2332898"/>
        <a:ext cx="112660" cy="112660"/>
      </dsp:txXfrm>
    </dsp:sp>
    <dsp:sp modelId="{E2FF2D7F-3C39-477C-BC16-5E553964BDF5}">
      <dsp:nvSpPr>
        <dsp:cNvPr id="0" name=""/>
        <dsp:cNvSpPr/>
      </dsp:nvSpPr>
      <dsp:spPr>
        <a:xfrm>
          <a:off x="6501406" y="2429941"/>
          <a:ext cx="1677040" cy="3506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s-AR" sz="1050" kern="1200" dirty="0" smtClean="0"/>
            <a:t>Puntos de Caso de Uso</a:t>
          </a:r>
        </a:p>
      </dsp:txBody>
      <dsp:txXfrm>
        <a:off x="6511675" y="2440210"/>
        <a:ext cx="1656502" cy="330081"/>
      </dsp:txXfrm>
    </dsp:sp>
    <dsp:sp modelId="{92015049-16D0-4B2B-9379-B625C3E1A68A}">
      <dsp:nvSpPr>
        <dsp:cNvPr id="0" name=""/>
        <dsp:cNvSpPr/>
      </dsp:nvSpPr>
      <dsp:spPr>
        <a:xfrm rot="2272305">
          <a:off x="1542577" y="2566170"/>
          <a:ext cx="1276870" cy="14378"/>
        </a:xfrm>
        <a:custGeom>
          <a:avLst/>
          <a:gdLst/>
          <a:ahLst/>
          <a:cxnLst/>
          <a:rect l="0" t="0" r="0" b="0"/>
          <a:pathLst>
            <a:path>
              <a:moveTo>
                <a:pt x="0" y="7189"/>
              </a:moveTo>
              <a:lnTo>
                <a:pt x="1276870" y="71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s-AR" sz="600" kern="1200"/>
        </a:p>
      </dsp:txBody>
      <dsp:txXfrm>
        <a:off x="2149090" y="2541437"/>
        <a:ext cx="63843" cy="63843"/>
      </dsp:txXfrm>
    </dsp:sp>
    <dsp:sp modelId="{402E7ED0-1996-4112-9257-D1BBCC0D6A4D}">
      <dsp:nvSpPr>
        <dsp:cNvPr id="0" name=""/>
        <dsp:cNvSpPr/>
      </dsp:nvSpPr>
      <dsp:spPr>
        <a:xfrm>
          <a:off x="2684984" y="2789982"/>
          <a:ext cx="1677040" cy="3506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s-AR" sz="1050" kern="1200" dirty="0" smtClean="0"/>
            <a:t>Complejidad</a:t>
          </a:r>
        </a:p>
      </dsp:txBody>
      <dsp:txXfrm>
        <a:off x="2695253" y="2800251"/>
        <a:ext cx="1656502" cy="330081"/>
      </dsp:txXfrm>
    </dsp:sp>
    <dsp:sp modelId="{AEDCE36C-24C8-4C11-B754-91B555EF7AB0}">
      <dsp:nvSpPr>
        <dsp:cNvPr id="0" name=""/>
        <dsp:cNvSpPr/>
      </dsp:nvSpPr>
      <dsp:spPr>
        <a:xfrm>
          <a:off x="4362025" y="2958103"/>
          <a:ext cx="267171" cy="14378"/>
        </a:xfrm>
        <a:custGeom>
          <a:avLst/>
          <a:gdLst/>
          <a:ahLst/>
          <a:cxnLst/>
          <a:rect l="0" t="0" r="0" b="0"/>
          <a:pathLst>
            <a:path>
              <a:moveTo>
                <a:pt x="0" y="7189"/>
              </a:moveTo>
              <a:lnTo>
                <a:pt x="267171" y="718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s-AR" sz="600" kern="1200"/>
        </a:p>
      </dsp:txBody>
      <dsp:txXfrm>
        <a:off x="4488931" y="2958612"/>
        <a:ext cx="13358" cy="13358"/>
      </dsp:txXfrm>
    </dsp:sp>
    <dsp:sp modelId="{A4D9DD93-D4BD-4D66-835F-87195231EA0D}">
      <dsp:nvSpPr>
        <dsp:cNvPr id="0" name=""/>
        <dsp:cNvSpPr/>
      </dsp:nvSpPr>
      <dsp:spPr>
        <a:xfrm>
          <a:off x="4629197" y="2789982"/>
          <a:ext cx="1677040" cy="3506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s-AR" sz="1050" kern="1200" dirty="0" smtClean="0"/>
            <a:t>Complejidad </a:t>
          </a:r>
          <a:r>
            <a:rPr lang="es-AR" sz="1050" kern="1200" dirty="0" err="1" smtClean="0"/>
            <a:t>Ciclomática</a:t>
          </a:r>
          <a:endParaRPr lang="es-AR" sz="1050" kern="1200" dirty="0" smtClean="0"/>
        </a:p>
      </dsp:txBody>
      <dsp:txXfrm>
        <a:off x="4639466" y="2800251"/>
        <a:ext cx="1656502" cy="330081"/>
      </dsp:txXfrm>
    </dsp:sp>
    <dsp:sp modelId="{EF290A44-7B3D-4F52-B587-E0EE432C05EC}">
      <dsp:nvSpPr>
        <dsp:cNvPr id="0" name=""/>
        <dsp:cNvSpPr/>
      </dsp:nvSpPr>
      <dsp:spPr>
        <a:xfrm rot="3313443">
          <a:off x="1301355" y="2892489"/>
          <a:ext cx="1748873" cy="14378"/>
        </a:xfrm>
        <a:custGeom>
          <a:avLst/>
          <a:gdLst/>
          <a:ahLst/>
          <a:cxnLst/>
          <a:rect l="0" t="0" r="0" b="0"/>
          <a:pathLst>
            <a:path>
              <a:moveTo>
                <a:pt x="0" y="7189"/>
              </a:moveTo>
              <a:lnTo>
                <a:pt x="1748873" y="71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s-AR" sz="700" kern="1200"/>
        </a:p>
      </dsp:txBody>
      <dsp:txXfrm>
        <a:off x="2132070" y="2855957"/>
        <a:ext cx="87443" cy="87443"/>
      </dsp:txXfrm>
    </dsp:sp>
    <dsp:sp modelId="{8B6D5948-9A10-4531-BC96-0C24C501B934}">
      <dsp:nvSpPr>
        <dsp:cNvPr id="0" name=""/>
        <dsp:cNvSpPr/>
      </dsp:nvSpPr>
      <dsp:spPr>
        <a:xfrm>
          <a:off x="2674543" y="3442621"/>
          <a:ext cx="1677040" cy="3506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s-AR" sz="1050" kern="1200" dirty="0" err="1" smtClean="0"/>
            <a:t>Reuso</a:t>
          </a:r>
          <a:endParaRPr lang="es-AR" sz="1050" kern="1200" dirty="0" smtClean="0"/>
        </a:p>
      </dsp:txBody>
      <dsp:txXfrm>
        <a:off x="2684812" y="3452890"/>
        <a:ext cx="1656502" cy="330081"/>
      </dsp:txXfrm>
    </dsp:sp>
    <dsp:sp modelId="{82AAC402-6358-44DA-BDAA-A653D69BB599}">
      <dsp:nvSpPr>
        <dsp:cNvPr id="0" name=""/>
        <dsp:cNvSpPr/>
      </dsp:nvSpPr>
      <dsp:spPr>
        <a:xfrm rot="18802882">
          <a:off x="4305572" y="3503954"/>
          <a:ext cx="293859" cy="14378"/>
        </a:xfrm>
        <a:custGeom>
          <a:avLst/>
          <a:gdLst/>
          <a:ahLst/>
          <a:cxnLst/>
          <a:rect l="0" t="0" r="0" b="0"/>
          <a:pathLst>
            <a:path>
              <a:moveTo>
                <a:pt x="0" y="7189"/>
              </a:moveTo>
              <a:lnTo>
                <a:pt x="293859" y="718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s-AR" sz="600" kern="1200"/>
        </a:p>
      </dsp:txBody>
      <dsp:txXfrm>
        <a:off x="4445156" y="3503796"/>
        <a:ext cx="14692" cy="14692"/>
      </dsp:txXfrm>
    </dsp:sp>
    <dsp:sp modelId="{110B304F-D338-42A0-8BB5-36FE29E0E312}">
      <dsp:nvSpPr>
        <dsp:cNvPr id="0" name=""/>
        <dsp:cNvSpPr/>
      </dsp:nvSpPr>
      <dsp:spPr>
        <a:xfrm>
          <a:off x="4553421" y="3229045"/>
          <a:ext cx="1677040" cy="3506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s-AR" sz="1050" kern="1200" dirty="0" smtClean="0"/>
            <a:t>Nivel de </a:t>
          </a:r>
          <a:r>
            <a:rPr lang="es-AR" sz="1050" kern="1200" dirty="0" err="1" smtClean="0"/>
            <a:t>Reuso</a:t>
          </a:r>
          <a:endParaRPr lang="es-AR" sz="1050" kern="1200" dirty="0" smtClean="0"/>
        </a:p>
      </dsp:txBody>
      <dsp:txXfrm>
        <a:off x="4563690" y="3239314"/>
        <a:ext cx="1656502" cy="330081"/>
      </dsp:txXfrm>
    </dsp:sp>
    <dsp:sp modelId="{654DDDAA-E469-4066-BBEE-D2B091A8CD37}">
      <dsp:nvSpPr>
        <dsp:cNvPr id="0" name=""/>
        <dsp:cNvSpPr/>
      </dsp:nvSpPr>
      <dsp:spPr>
        <a:xfrm rot="2592886">
          <a:off x="4314028" y="3705560"/>
          <a:ext cx="276947" cy="14378"/>
        </a:xfrm>
        <a:custGeom>
          <a:avLst/>
          <a:gdLst/>
          <a:ahLst/>
          <a:cxnLst/>
          <a:rect l="0" t="0" r="0" b="0"/>
          <a:pathLst>
            <a:path>
              <a:moveTo>
                <a:pt x="0" y="7189"/>
              </a:moveTo>
              <a:lnTo>
                <a:pt x="276947" y="718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s-AR" sz="600" kern="1200"/>
        </a:p>
      </dsp:txBody>
      <dsp:txXfrm>
        <a:off x="4445578" y="3705825"/>
        <a:ext cx="13847" cy="13847"/>
      </dsp:txXfrm>
    </dsp:sp>
    <dsp:sp modelId="{FF41B10C-5D87-452F-B23F-F5D9DF420996}">
      <dsp:nvSpPr>
        <dsp:cNvPr id="0" name=""/>
        <dsp:cNvSpPr/>
      </dsp:nvSpPr>
      <dsp:spPr>
        <a:xfrm>
          <a:off x="4553421" y="3632257"/>
          <a:ext cx="1677040" cy="3506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s-AR" sz="1050" kern="1200" dirty="0" smtClean="0"/>
            <a:t>Frecuencia de </a:t>
          </a:r>
          <a:r>
            <a:rPr lang="es-AR" sz="1050" kern="1200" dirty="0" err="1" smtClean="0"/>
            <a:t>Reuso</a:t>
          </a:r>
          <a:endParaRPr lang="es-AR" sz="1050" kern="1200" dirty="0" smtClean="0"/>
        </a:p>
      </dsp:txBody>
      <dsp:txXfrm>
        <a:off x="4563690" y="3642526"/>
        <a:ext cx="1656502" cy="330081"/>
      </dsp:txXfrm>
    </dsp:sp>
    <dsp:sp modelId="{91D750C5-33B9-4C42-94FF-97B54C57DF46}">
      <dsp:nvSpPr>
        <dsp:cNvPr id="0" name=""/>
        <dsp:cNvSpPr/>
      </dsp:nvSpPr>
      <dsp:spPr>
        <a:xfrm rot="4271919">
          <a:off x="4139370" y="3907166"/>
          <a:ext cx="626264" cy="14378"/>
        </a:xfrm>
        <a:custGeom>
          <a:avLst/>
          <a:gdLst/>
          <a:ahLst/>
          <a:cxnLst/>
          <a:rect l="0" t="0" r="0" b="0"/>
          <a:pathLst>
            <a:path>
              <a:moveTo>
                <a:pt x="0" y="7189"/>
              </a:moveTo>
              <a:lnTo>
                <a:pt x="626264" y="718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s-AR" sz="600" kern="1200"/>
        </a:p>
      </dsp:txBody>
      <dsp:txXfrm>
        <a:off x="4436845" y="3898698"/>
        <a:ext cx="31313" cy="31313"/>
      </dsp:txXfrm>
    </dsp:sp>
    <dsp:sp modelId="{9912F457-5D03-4082-AC14-098CC3820BC7}">
      <dsp:nvSpPr>
        <dsp:cNvPr id="0" name=""/>
        <dsp:cNvSpPr/>
      </dsp:nvSpPr>
      <dsp:spPr>
        <a:xfrm>
          <a:off x="4553421" y="4035469"/>
          <a:ext cx="1677040" cy="3506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s-AR" sz="1050" kern="1200" dirty="0" smtClean="0"/>
            <a:t>Densidad de Reuso</a:t>
          </a:r>
        </a:p>
      </dsp:txBody>
      <dsp:txXfrm>
        <a:off x="4563690" y="4045738"/>
        <a:ext cx="1656502" cy="3300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4E136B-A89F-461B-902C-665008300194}">
      <dsp:nvSpPr>
        <dsp:cNvPr id="0" name=""/>
        <dsp:cNvSpPr/>
      </dsp:nvSpPr>
      <dsp:spPr>
        <a:xfrm>
          <a:off x="564736" y="36765"/>
          <a:ext cx="977322" cy="977471"/>
        </a:xfrm>
        <a:prstGeom prst="circularArrow">
          <a:avLst>
            <a:gd name="adj1" fmla="val 10980"/>
            <a:gd name="adj2" fmla="val 1142322"/>
            <a:gd name="adj3" fmla="val 4500000"/>
            <a:gd name="adj4" fmla="val 10800000"/>
            <a:gd name="adj5" fmla="val 12500"/>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A04A37-B952-436D-9AA1-C6B96EB5B539}">
      <dsp:nvSpPr>
        <dsp:cNvPr id="0" name=""/>
        <dsp:cNvSpPr/>
      </dsp:nvSpPr>
      <dsp:spPr>
        <a:xfrm>
          <a:off x="780757" y="389662"/>
          <a:ext cx="543079" cy="271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AR" sz="1700" kern="1200" dirty="0" smtClean="0"/>
            <a:t>A</a:t>
          </a:r>
          <a:endParaRPr lang="es-AR" sz="1700" kern="1200" dirty="0"/>
        </a:p>
      </dsp:txBody>
      <dsp:txXfrm>
        <a:off x="780757" y="389662"/>
        <a:ext cx="543079" cy="271474"/>
      </dsp:txXfrm>
    </dsp:sp>
    <dsp:sp modelId="{1E34ACE7-C9E7-42FF-9377-F465267C2F8D}">
      <dsp:nvSpPr>
        <dsp:cNvPr id="0" name=""/>
        <dsp:cNvSpPr/>
      </dsp:nvSpPr>
      <dsp:spPr>
        <a:xfrm>
          <a:off x="293288" y="598395"/>
          <a:ext cx="977322" cy="977471"/>
        </a:xfrm>
        <a:prstGeom prst="leftCircularArrow">
          <a:avLst>
            <a:gd name="adj1" fmla="val 10980"/>
            <a:gd name="adj2" fmla="val 1142322"/>
            <a:gd name="adj3" fmla="val 6300000"/>
            <a:gd name="adj4" fmla="val 18900000"/>
            <a:gd name="adj5" fmla="val 125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2791A1-E6BF-4B7E-9123-02B5463B2D79}">
      <dsp:nvSpPr>
        <dsp:cNvPr id="0" name=""/>
        <dsp:cNvSpPr/>
      </dsp:nvSpPr>
      <dsp:spPr>
        <a:xfrm>
          <a:off x="510410" y="954541"/>
          <a:ext cx="543079" cy="271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AR" sz="1700" kern="1200" dirty="0" smtClean="0"/>
            <a:t>B</a:t>
          </a:r>
          <a:endParaRPr lang="es-AR" sz="1700" kern="1200" dirty="0"/>
        </a:p>
      </dsp:txBody>
      <dsp:txXfrm>
        <a:off x="510410" y="954541"/>
        <a:ext cx="543079" cy="271474"/>
      </dsp:txXfrm>
    </dsp:sp>
    <dsp:sp modelId="{CB3C0CD5-1170-4BB0-AC35-FA3C255F726B}">
      <dsp:nvSpPr>
        <dsp:cNvPr id="0" name=""/>
        <dsp:cNvSpPr/>
      </dsp:nvSpPr>
      <dsp:spPr>
        <a:xfrm>
          <a:off x="634296" y="1227234"/>
          <a:ext cx="839671" cy="840008"/>
        </a:xfrm>
        <a:prstGeom prst="blockArc">
          <a:avLst>
            <a:gd name="adj1" fmla="val 13500000"/>
            <a:gd name="adj2" fmla="val 10800000"/>
            <a:gd name="adj3" fmla="val 1274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678208-199A-4AFD-912A-336FE540DE42}">
      <dsp:nvSpPr>
        <dsp:cNvPr id="0" name=""/>
        <dsp:cNvSpPr/>
      </dsp:nvSpPr>
      <dsp:spPr>
        <a:xfrm>
          <a:off x="782041" y="1520231"/>
          <a:ext cx="543079" cy="271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AR" sz="1700" kern="1200" dirty="0" smtClean="0"/>
            <a:t>C</a:t>
          </a:r>
          <a:endParaRPr lang="es-AR" sz="1700" kern="1200" dirty="0"/>
        </a:p>
      </dsp:txBody>
      <dsp:txXfrm>
        <a:off x="782041" y="1520231"/>
        <a:ext cx="543079" cy="27147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0D0302-0B85-4E9F-8DA7-96B230F0DA0E}" type="datetimeFigureOut">
              <a:rPr lang="es-ES"/>
              <a:t>25/09/14</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BB3319-FEDC-4F47-9961-02743E5708F5}" type="slidenum">
              <a:rPr lang="es-ES"/>
              <a:t>‹Nr.›</a:t>
            </a:fld>
            <a:endParaRPr lang="es-ES"/>
          </a:p>
        </p:txBody>
      </p:sp>
    </p:spTree>
    <p:extLst>
      <p:ext uri="{BB962C8B-B14F-4D97-AF65-F5344CB8AC3E}">
        <p14:creationId xmlns:p14="http://schemas.microsoft.com/office/powerpoint/2010/main" val="495900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4BB3319-FEDC-4F47-9961-02743E5708F5}" type="slidenum">
              <a:rPr lang="es-ES"/>
              <a:t>1</a:t>
            </a:fld>
            <a:endParaRPr lang="es-ES"/>
          </a:p>
        </p:txBody>
      </p:sp>
    </p:spTree>
    <p:extLst>
      <p:ext uri="{BB962C8B-B14F-4D97-AF65-F5344CB8AC3E}">
        <p14:creationId xmlns:p14="http://schemas.microsoft.com/office/powerpoint/2010/main" val="817001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10</a:t>
            </a:fld>
            <a:endParaRPr lang="es-ES"/>
          </a:p>
        </p:txBody>
      </p:sp>
    </p:spTree>
    <p:extLst>
      <p:ext uri="{BB962C8B-B14F-4D97-AF65-F5344CB8AC3E}">
        <p14:creationId xmlns:p14="http://schemas.microsoft.com/office/powerpoint/2010/main" val="3747351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11</a:t>
            </a:fld>
            <a:endParaRPr lang="es-ES"/>
          </a:p>
        </p:txBody>
      </p:sp>
    </p:spTree>
    <p:extLst>
      <p:ext uri="{BB962C8B-B14F-4D97-AF65-F5344CB8AC3E}">
        <p14:creationId xmlns:p14="http://schemas.microsoft.com/office/powerpoint/2010/main" val="96764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12</a:t>
            </a:fld>
            <a:endParaRPr lang="es-ES"/>
          </a:p>
        </p:txBody>
      </p:sp>
    </p:spTree>
    <p:extLst>
      <p:ext uri="{BB962C8B-B14F-4D97-AF65-F5344CB8AC3E}">
        <p14:creationId xmlns:p14="http://schemas.microsoft.com/office/powerpoint/2010/main" val="1048555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13</a:t>
            </a:fld>
            <a:endParaRPr lang="es-ES"/>
          </a:p>
        </p:txBody>
      </p:sp>
    </p:spTree>
    <p:extLst>
      <p:ext uri="{BB962C8B-B14F-4D97-AF65-F5344CB8AC3E}">
        <p14:creationId xmlns:p14="http://schemas.microsoft.com/office/powerpoint/2010/main" val="3630725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14</a:t>
            </a:fld>
            <a:endParaRPr lang="es-ES"/>
          </a:p>
        </p:txBody>
      </p:sp>
    </p:spTree>
    <p:extLst>
      <p:ext uri="{BB962C8B-B14F-4D97-AF65-F5344CB8AC3E}">
        <p14:creationId xmlns:p14="http://schemas.microsoft.com/office/powerpoint/2010/main" val="39699097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15</a:t>
            </a:fld>
            <a:endParaRPr lang="es-ES"/>
          </a:p>
        </p:txBody>
      </p:sp>
    </p:spTree>
    <p:extLst>
      <p:ext uri="{BB962C8B-B14F-4D97-AF65-F5344CB8AC3E}">
        <p14:creationId xmlns:p14="http://schemas.microsoft.com/office/powerpoint/2010/main" val="673717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16</a:t>
            </a:fld>
            <a:endParaRPr lang="es-ES"/>
          </a:p>
        </p:txBody>
      </p:sp>
    </p:spTree>
    <p:extLst>
      <p:ext uri="{BB962C8B-B14F-4D97-AF65-F5344CB8AC3E}">
        <p14:creationId xmlns:p14="http://schemas.microsoft.com/office/powerpoint/2010/main" val="2317234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17</a:t>
            </a:fld>
            <a:endParaRPr lang="es-ES"/>
          </a:p>
        </p:txBody>
      </p:sp>
    </p:spTree>
    <p:extLst>
      <p:ext uri="{BB962C8B-B14F-4D97-AF65-F5344CB8AC3E}">
        <p14:creationId xmlns:p14="http://schemas.microsoft.com/office/powerpoint/2010/main" val="18227828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18</a:t>
            </a:fld>
            <a:endParaRPr lang="es-ES"/>
          </a:p>
        </p:txBody>
      </p:sp>
    </p:spTree>
    <p:extLst>
      <p:ext uri="{BB962C8B-B14F-4D97-AF65-F5344CB8AC3E}">
        <p14:creationId xmlns:p14="http://schemas.microsoft.com/office/powerpoint/2010/main" val="30397899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19</a:t>
            </a:fld>
            <a:endParaRPr lang="es-ES"/>
          </a:p>
        </p:txBody>
      </p:sp>
    </p:spTree>
    <p:extLst>
      <p:ext uri="{BB962C8B-B14F-4D97-AF65-F5344CB8AC3E}">
        <p14:creationId xmlns:p14="http://schemas.microsoft.com/office/powerpoint/2010/main" val="3039789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2</a:t>
            </a:fld>
            <a:endParaRPr lang="es-ES"/>
          </a:p>
        </p:txBody>
      </p:sp>
    </p:spTree>
    <p:extLst>
      <p:ext uri="{BB962C8B-B14F-4D97-AF65-F5344CB8AC3E}">
        <p14:creationId xmlns:p14="http://schemas.microsoft.com/office/powerpoint/2010/main" val="7693532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20</a:t>
            </a:fld>
            <a:endParaRPr lang="es-ES"/>
          </a:p>
        </p:txBody>
      </p:sp>
    </p:spTree>
    <p:extLst>
      <p:ext uri="{BB962C8B-B14F-4D97-AF65-F5344CB8AC3E}">
        <p14:creationId xmlns:p14="http://schemas.microsoft.com/office/powerpoint/2010/main" val="39420970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21</a:t>
            </a:fld>
            <a:endParaRPr lang="es-ES"/>
          </a:p>
        </p:txBody>
      </p:sp>
    </p:spTree>
    <p:extLst>
      <p:ext uri="{BB962C8B-B14F-4D97-AF65-F5344CB8AC3E}">
        <p14:creationId xmlns:p14="http://schemas.microsoft.com/office/powerpoint/2010/main" val="38960771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22</a:t>
            </a:fld>
            <a:endParaRPr lang="es-ES"/>
          </a:p>
        </p:txBody>
      </p:sp>
    </p:spTree>
    <p:extLst>
      <p:ext uri="{BB962C8B-B14F-4D97-AF65-F5344CB8AC3E}">
        <p14:creationId xmlns:p14="http://schemas.microsoft.com/office/powerpoint/2010/main" val="12776346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23</a:t>
            </a:fld>
            <a:endParaRPr lang="es-ES"/>
          </a:p>
        </p:txBody>
      </p:sp>
    </p:spTree>
    <p:extLst>
      <p:ext uri="{BB962C8B-B14F-4D97-AF65-F5344CB8AC3E}">
        <p14:creationId xmlns:p14="http://schemas.microsoft.com/office/powerpoint/2010/main" val="25354528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24</a:t>
            </a:fld>
            <a:endParaRPr lang="es-ES"/>
          </a:p>
        </p:txBody>
      </p:sp>
    </p:spTree>
    <p:extLst>
      <p:ext uri="{BB962C8B-B14F-4D97-AF65-F5344CB8AC3E}">
        <p14:creationId xmlns:p14="http://schemas.microsoft.com/office/powerpoint/2010/main" val="19877603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25</a:t>
            </a:fld>
            <a:endParaRPr lang="es-ES"/>
          </a:p>
        </p:txBody>
      </p:sp>
    </p:spTree>
    <p:extLst>
      <p:ext uri="{BB962C8B-B14F-4D97-AF65-F5344CB8AC3E}">
        <p14:creationId xmlns:p14="http://schemas.microsoft.com/office/powerpoint/2010/main" val="17887684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26</a:t>
            </a:fld>
            <a:endParaRPr lang="es-ES"/>
          </a:p>
        </p:txBody>
      </p:sp>
    </p:spTree>
    <p:extLst>
      <p:ext uri="{BB962C8B-B14F-4D97-AF65-F5344CB8AC3E}">
        <p14:creationId xmlns:p14="http://schemas.microsoft.com/office/powerpoint/2010/main" val="24128142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27</a:t>
            </a:fld>
            <a:endParaRPr lang="es-ES"/>
          </a:p>
        </p:txBody>
      </p:sp>
    </p:spTree>
    <p:extLst>
      <p:ext uri="{BB962C8B-B14F-4D97-AF65-F5344CB8AC3E}">
        <p14:creationId xmlns:p14="http://schemas.microsoft.com/office/powerpoint/2010/main" val="27172574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28</a:t>
            </a:fld>
            <a:endParaRPr lang="es-ES"/>
          </a:p>
        </p:txBody>
      </p:sp>
    </p:spTree>
    <p:extLst>
      <p:ext uri="{BB962C8B-B14F-4D97-AF65-F5344CB8AC3E}">
        <p14:creationId xmlns:p14="http://schemas.microsoft.com/office/powerpoint/2010/main" val="39434262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29</a:t>
            </a:fld>
            <a:endParaRPr lang="es-ES"/>
          </a:p>
        </p:txBody>
      </p:sp>
    </p:spTree>
    <p:extLst>
      <p:ext uri="{BB962C8B-B14F-4D97-AF65-F5344CB8AC3E}">
        <p14:creationId xmlns:p14="http://schemas.microsoft.com/office/powerpoint/2010/main" val="3924506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3</a:t>
            </a:fld>
            <a:endParaRPr lang="es-ES"/>
          </a:p>
        </p:txBody>
      </p:sp>
    </p:spTree>
    <p:extLst>
      <p:ext uri="{BB962C8B-B14F-4D97-AF65-F5344CB8AC3E}">
        <p14:creationId xmlns:p14="http://schemas.microsoft.com/office/powerpoint/2010/main" val="12695392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30</a:t>
            </a:fld>
            <a:endParaRPr lang="es-ES"/>
          </a:p>
        </p:txBody>
      </p:sp>
    </p:spTree>
    <p:extLst>
      <p:ext uri="{BB962C8B-B14F-4D97-AF65-F5344CB8AC3E}">
        <p14:creationId xmlns:p14="http://schemas.microsoft.com/office/powerpoint/2010/main" val="37444085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31</a:t>
            </a:fld>
            <a:endParaRPr lang="es-ES"/>
          </a:p>
        </p:txBody>
      </p:sp>
    </p:spTree>
    <p:extLst>
      <p:ext uri="{BB962C8B-B14F-4D97-AF65-F5344CB8AC3E}">
        <p14:creationId xmlns:p14="http://schemas.microsoft.com/office/powerpoint/2010/main" val="26086051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32</a:t>
            </a:fld>
            <a:endParaRPr lang="es-ES"/>
          </a:p>
        </p:txBody>
      </p:sp>
    </p:spTree>
    <p:extLst>
      <p:ext uri="{BB962C8B-B14F-4D97-AF65-F5344CB8AC3E}">
        <p14:creationId xmlns:p14="http://schemas.microsoft.com/office/powerpoint/2010/main" val="5729816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33</a:t>
            </a:fld>
            <a:endParaRPr lang="es-ES"/>
          </a:p>
        </p:txBody>
      </p:sp>
    </p:spTree>
    <p:extLst>
      <p:ext uri="{BB962C8B-B14F-4D97-AF65-F5344CB8AC3E}">
        <p14:creationId xmlns:p14="http://schemas.microsoft.com/office/powerpoint/2010/main" val="36997550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34</a:t>
            </a:fld>
            <a:endParaRPr lang="es-ES"/>
          </a:p>
        </p:txBody>
      </p:sp>
    </p:spTree>
    <p:extLst>
      <p:ext uri="{BB962C8B-B14F-4D97-AF65-F5344CB8AC3E}">
        <p14:creationId xmlns:p14="http://schemas.microsoft.com/office/powerpoint/2010/main" val="27178710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35</a:t>
            </a:fld>
            <a:endParaRPr lang="es-ES"/>
          </a:p>
        </p:txBody>
      </p:sp>
    </p:spTree>
    <p:extLst>
      <p:ext uri="{BB962C8B-B14F-4D97-AF65-F5344CB8AC3E}">
        <p14:creationId xmlns:p14="http://schemas.microsoft.com/office/powerpoint/2010/main" val="16222199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36</a:t>
            </a:fld>
            <a:endParaRPr lang="es-ES"/>
          </a:p>
        </p:txBody>
      </p:sp>
    </p:spTree>
    <p:extLst>
      <p:ext uri="{BB962C8B-B14F-4D97-AF65-F5344CB8AC3E}">
        <p14:creationId xmlns:p14="http://schemas.microsoft.com/office/powerpoint/2010/main" val="32411691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37</a:t>
            </a:fld>
            <a:endParaRPr lang="es-ES"/>
          </a:p>
        </p:txBody>
      </p:sp>
    </p:spTree>
    <p:extLst>
      <p:ext uri="{BB962C8B-B14F-4D97-AF65-F5344CB8AC3E}">
        <p14:creationId xmlns:p14="http://schemas.microsoft.com/office/powerpoint/2010/main" val="20103669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38</a:t>
            </a:fld>
            <a:endParaRPr lang="es-ES"/>
          </a:p>
        </p:txBody>
      </p:sp>
    </p:spTree>
    <p:extLst>
      <p:ext uri="{BB962C8B-B14F-4D97-AF65-F5344CB8AC3E}">
        <p14:creationId xmlns:p14="http://schemas.microsoft.com/office/powerpoint/2010/main" val="32148393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39</a:t>
            </a:fld>
            <a:endParaRPr lang="es-ES"/>
          </a:p>
        </p:txBody>
      </p:sp>
    </p:spTree>
    <p:extLst>
      <p:ext uri="{BB962C8B-B14F-4D97-AF65-F5344CB8AC3E}">
        <p14:creationId xmlns:p14="http://schemas.microsoft.com/office/powerpoint/2010/main" val="2281325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4</a:t>
            </a:fld>
            <a:endParaRPr lang="es-ES"/>
          </a:p>
        </p:txBody>
      </p:sp>
    </p:spTree>
    <p:extLst>
      <p:ext uri="{BB962C8B-B14F-4D97-AF65-F5344CB8AC3E}">
        <p14:creationId xmlns:p14="http://schemas.microsoft.com/office/powerpoint/2010/main" val="20781779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40</a:t>
            </a:fld>
            <a:endParaRPr lang="es-ES"/>
          </a:p>
        </p:txBody>
      </p:sp>
    </p:spTree>
    <p:extLst>
      <p:ext uri="{BB962C8B-B14F-4D97-AF65-F5344CB8AC3E}">
        <p14:creationId xmlns:p14="http://schemas.microsoft.com/office/powerpoint/2010/main" val="40164617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41</a:t>
            </a:fld>
            <a:endParaRPr lang="es-ES"/>
          </a:p>
        </p:txBody>
      </p:sp>
    </p:spTree>
    <p:extLst>
      <p:ext uri="{BB962C8B-B14F-4D97-AF65-F5344CB8AC3E}">
        <p14:creationId xmlns:p14="http://schemas.microsoft.com/office/powerpoint/2010/main" val="8023303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42</a:t>
            </a:fld>
            <a:endParaRPr lang="es-ES"/>
          </a:p>
        </p:txBody>
      </p:sp>
    </p:spTree>
    <p:extLst>
      <p:ext uri="{BB962C8B-B14F-4D97-AF65-F5344CB8AC3E}">
        <p14:creationId xmlns:p14="http://schemas.microsoft.com/office/powerpoint/2010/main" val="21482115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43</a:t>
            </a:fld>
            <a:endParaRPr lang="es-ES"/>
          </a:p>
        </p:txBody>
      </p:sp>
    </p:spTree>
    <p:extLst>
      <p:ext uri="{BB962C8B-B14F-4D97-AF65-F5344CB8AC3E}">
        <p14:creationId xmlns:p14="http://schemas.microsoft.com/office/powerpoint/2010/main" val="4739753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44</a:t>
            </a:fld>
            <a:endParaRPr lang="es-ES"/>
          </a:p>
        </p:txBody>
      </p:sp>
    </p:spTree>
    <p:extLst>
      <p:ext uri="{BB962C8B-B14F-4D97-AF65-F5344CB8AC3E}">
        <p14:creationId xmlns:p14="http://schemas.microsoft.com/office/powerpoint/2010/main" val="22285903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45</a:t>
            </a:fld>
            <a:endParaRPr lang="es-ES"/>
          </a:p>
        </p:txBody>
      </p:sp>
    </p:spTree>
    <p:extLst>
      <p:ext uri="{BB962C8B-B14F-4D97-AF65-F5344CB8AC3E}">
        <p14:creationId xmlns:p14="http://schemas.microsoft.com/office/powerpoint/2010/main" val="9462526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46</a:t>
            </a:fld>
            <a:endParaRPr lang="es-ES"/>
          </a:p>
        </p:txBody>
      </p:sp>
    </p:spTree>
    <p:extLst>
      <p:ext uri="{BB962C8B-B14F-4D97-AF65-F5344CB8AC3E}">
        <p14:creationId xmlns:p14="http://schemas.microsoft.com/office/powerpoint/2010/main" val="37896760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47</a:t>
            </a:fld>
            <a:endParaRPr lang="es-ES"/>
          </a:p>
        </p:txBody>
      </p:sp>
    </p:spTree>
    <p:extLst>
      <p:ext uri="{BB962C8B-B14F-4D97-AF65-F5344CB8AC3E}">
        <p14:creationId xmlns:p14="http://schemas.microsoft.com/office/powerpoint/2010/main" val="11402966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48</a:t>
            </a:fld>
            <a:endParaRPr lang="es-ES"/>
          </a:p>
        </p:txBody>
      </p:sp>
    </p:spTree>
    <p:extLst>
      <p:ext uri="{BB962C8B-B14F-4D97-AF65-F5344CB8AC3E}">
        <p14:creationId xmlns:p14="http://schemas.microsoft.com/office/powerpoint/2010/main" val="9238131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49</a:t>
            </a:fld>
            <a:endParaRPr lang="es-ES"/>
          </a:p>
        </p:txBody>
      </p:sp>
    </p:spTree>
    <p:extLst>
      <p:ext uri="{BB962C8B-B14F-4D97-AF65-F5344CB8AC3E}">
        <p14:creationId xmlns:p14="http://schemas.microsoft.com/office/powerpoint/2010/main" val="2190190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5</a:t>
            </a:fld>
            <a:endParaRPr lang="es-ES"/>
          </a:p>
        </p:txBody>
      </p:sp>
    </p:spTree>
    <p:extLst>
      <p:ext uri="{BB962C8B-B14F-4D97-AF65-F5344CB8AC3E}">
        <p14:creationId xmlns:p14="http://schemas.microsoft.com/office/powerpoint/2010/main" val="1512182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50</a:t>
            </a:fld>
            <a:endParaRPr lang="es-ES"/>
          </a:p>
        </p:txBody>
      </p:sp>
    </p:spTree>
    <p:extLst>
      <p:ext uri="{BB962C8B-B14F-4D97-AF65-F5344CB8AC3E}">
        <p14:creationId xmlns:p14="http://schemas.microsoft.com/office/powerpoint/2010/main" val="18837047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51</a:t>
            </a:fld>
            <a:endParaRPr lang="es-ES"/>
          </a:p>
        </p:txBody>
      </p:sp>
    </p:spTree>
    <p:extLst>
      <p:ext uri="{BB962C8B-B14F-4D97-AF65-F5344CB8AC3E}">
        <p14:creationId xmlns:p14="http://schemas.microsoft.com/office/powerpoint/2010/main" val="28843338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52</a:t>
            </a:fld>
            <a:endParaRPr lang="es-ES"/>
          </a:p>
        </p:txBody>
      </p:sp>
    </p:spTree>
    <p:extLst>
      <p:ext uri="{BB962C8B-B14F-4D97-AF65-F5344CB8AC3E}">
        <p14:creationId xmlns:p14="http://schemas.microsoft.com/office/powerpoint/2010/main" val="2557871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53</a:t>
            </a:fld>
            <a:endParaRPr lang="es-ES"/>
          </a:p>
        </p:txBody>
      </p:sp>
    </p:spTree>
    <p:extLst>
      <p:ext uri="{BB962C8B-B14F-4D97-AF65-F5344CB8AC3E}">
        <p14:creationId xmlns:p14="http://schemas.microsoft.com/office/powerpoint/2010/main" val="346313540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54</a:t>
            </a:fld>
            <a:endParaRPr lang="es-ES"/>
          </a:p>
        </p:txBody>
      </p:sp>
    </p:spTree>
    <p:extLst>
      <p:ext uri="{BB962C8B-B14F-4D97-AF65-F5344CB8AC3E}">
        <p14:creationId xmlns:p14="http://schemas.microsoft.com/office/powerpoint/2010/main" val="4758604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55</a:t>
            </a:fld>
            <a:endParaRPr lang="es-ES"/>
          </a:p>
        </p:txBody>
      </p:sp>
    </p:spTree>
    <p:extLst>
      <p:ext uri="{BB962C8B-B14F-4D97-AF65-F5344CB8AC3E}">
        <p14:creationId xmlns:p14="http://schemas.microsoft.com/office/powerpoint/2010/main" val="313593569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56</a:t>
            </a:fld>
            <a:endParaRPr lang="es-ES"/>
          </a:p>
        </p:txBody>
      </p:sp>
    </p:spTree>
    <p:extLst>
      <p:ext uri="{BB962C8B-B14F-4D97-AF65-F5344CB8AC3E}">
        <p14:creationId xmlns:p14="http://schemas.microsoft.com/office/powerpoint/2010/main" val="37129350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57</a:t>
            </a:fld>
            <a:endParaRPr lang="es-ES"/>
          </a:p>
        </p:txBody>
      </p:sp>
    </p:spTree>
    <p:extLst>
      <p:ext uri="{BB962C8B-B14F-4D97-AF65-F5344CB8AC3E}">
        <p14:creationId xmlns:p14="http://schemas.microsoft.com/office/powerpoint/2010/main" val="231579873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58</a:t>
            </a:fld>
            <a:endParaRPr lang="es-ES"/>
          </a:p>
        </p:txBody>
      </p:sp>
    </p:spTree>
    <p:extLst>
      <p:ext uri="{BB962C8B-B14F-4D97-AF65-F5344CB8AC3E}">
        <p14:creationId xmlns:p14="http://schemas.microsoft.com/office/powerpoint/2010/main" val="415721452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59</a:t>
            </a:fld>
            <a:endParaRPr lang="es-ES"/>
          </a:p>
        </p:txBody>
      </p:sp>
    </p:spTree>
    <p:extLst>
      <p:ext uri="{BB962C8B-B14F-4D97-AF65-F5344CB8AC3E}">
        <p14:creationId xmlns:p14="http://schemas.microsoft.com/office/powerpoint/2010/main" val="3843307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6</a:t>
            </a:fld>
            <a:endParaRPr lang="es-ES"/>
          </a:p>
        </p:txBody>
      </p:sp>
    </p:spTree>
    <p:extLst>
      <p:ext uri="{BB962C8B-B14F-4D97-AF65-F5344CB8AC3E}">
        <p14:creationId xmlns:p14="http://schemas.microsoft.com/office/powerpoint/2010/main" val="79929513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60</a:t>
            </a:fld>
            <a:endParaRPr lang="es-ES"/>
          </a:p>
        </p:txBody>
      </p:sp>
    </p:spTree>
    <p:extLst>
      <p:ext uri="{BB962C8B-B14F-4D97-AF65-F5344CB8AC3E}">
        <p14:creationId xmlns:p14="http://schemas.microsoft.com/office/powerpoint/2010/main" val="289845822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61</a:t>
            </a:fld>
            <a:endParaRPr lang="es-ES"/>
          </a:p>
        </p:txBody>
      </p:sp>
    </p:spTree>
    <p:extLst>
      <p:ext uri="{BB962C8B-B14F-4D97-AF65-F5344CB8AC3E}">
        <p14:creationId xmlns:p14="http://schemas.microsoft.com/office/powerpoint/2010/main" val="382519496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62</a:t>
            </a:fld>
            <a:endParaRPr lang="es-ES"/>
          </a:p>
        </p:txBody>
      </p:sp>
    </p:spTree>
    <p:extLst>
      <p:ext uri="{BB962C8B-B14F-4D97-AF65-F5344CB8AC3E}">
        <p14:creationId xmlns:p14="http://schemas.microsoft.com/office/powerpoint/2010/main" val="28321259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63</a:t>
            </a:fld>
            <a:endParaRPr lang="es-ES"/>
          </a:p>
        </p:txBody>
      </p:sp>
    </p:spTree>
    <p:extLst>
      <p:ext uri="{BB962C8B-B14F-4D97-AF65-F5344CB8AC3E}">
        <p14:creationId xmlns:p14="http://schemas.microsoft.com/office/powerpoint/2010/main" val="10021422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64</a:t>
            </a:fld>
            <a:endParaRPr lang="es-ES"/>
          </a:p>
        </p:txBody>
      </p:sp>
    </p:spTree>
    <p:extLst>
      <p:ext uri="{BB962C8B-B14F-4D97-AF65-F5344CB8AC3E}">
        <p14:creationId xmlns:p14="http://schemas.microsoft.com/office/powerpoint/2010/main" val="14431165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65</a:t>
            </a:fld>
            <a:endParaRPr lang="es-ES"/>
          </a:p>
        </p:txBody>
      </p:sp>
    </p:spTree>
    <p:extLst>
      <p:ext uri="{BB962C8B-B14F-4D97-AF65-F5344CB8AC3E}">
        <p14:creationId xmlns:p14="http://schemas.microsoft.com/office/powerpoint/2010/main" val="117884164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66</a:t>
            </a:fld>
            <a:endParaRPr lang="es-ES"/>
          </a:p>
        </p:txBody>
      </p:sp>
    </p:spTree>
    <p:extLst>
      <p:ext uri="{BB962C8B-B14F-4D97-AF65-F5344CB8AC3E}">
        <p14:creationId xmlns:p14="http://schemas.microsoft.com/office/powerpoint/2010/main" val="222181472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67</a:t>
            </a:fld>
            <a:endParaRPr lang="es-ES"/>
          </a:p>
        </p:txBody>
      </p:sp>
    </p:spTree>
    <p:extLst>
      <p:ext uri="{BB962C8B-B14F-4D97-AF65-F5344CB8AC3E}">
        <p14:creationId xmlns:p14="http://schemas.microsoft.com/office/powerpoint/2010/main" val="37123439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68</a:t>
            </a:fld>
            <a:endParaRPr lang="es-ES"/>
          </a:p>
        </p:txBody>
      </p:sp>
    </p:spTree>
    <p:extLst>
      <p:ext uri="{BB962C8B-B14F-4D97-AF65-F5344CB8AC3E}">
        <p14:creationId xmlns:p14="http://schemas.microsoft.com/office/powerpoint/2010/main" val="336478106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69</a:t>
            </a:fld>
            <a:endParaRPr lang="es-ES"/>
          </a:p>
        </p:txBody>
      </p:sp>
    </p:spTree>
    <p:extLst>
      <p:ext uri="{BB962C8B-B14F-4D97-AF65-F5344CB8AC3E}">
        <p14:creationId xmlns:p14="http://schemas.microsoft.com/office/powerpoint/2010/main" val="3131436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7</a:t>
            </a:fld>
            <a:endParaRPr lang="es-ES"/>
          </a:p>
        </p:txBody>
      </p:sp>
    </p:spTree>
    <p:extLst>
      <p:ext uri="{BB962C8B-B14F-4D97-AF65-F5344CB8AC3E}">
        <p14:creationId xmlns:p14="http://schemas.microsoft.com/office/powerpoint/2010/main" val="287133152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70</a:t>
            </a:fld>
            <a:endParaRPr lang="es-ES"/>
          </a:p>
        </p:txBody>
      </p:sp>
    </p:spTree>
    <p:extLst>
      <p:ext uri="{BB962C8B-B14F-4D97-AF65-F5344CB8AC3E}">
        <p14:creationId xmlns:p14="http://schemas.microsoft.com/office/powerpoint/2010/main" val="83836353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71</a:t>
            </a:fld>
            <a:endParaRPr lang="es-ES"/>
          </a:p>
        </p:txBody>
      </p:sp>
    </p:spTree>
    <p:extLst>
      <p:ext uri="{BB962C8B-B14F-4D97-AF65-F5344CB8AC3E}">
        <p14:creationId xmlns:p14="http://schemas.microsoft.com/office/powerpoint/2010/main" val="125049664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72</a:t>
            </a:fld>
            <a:endParaRPr lang="es-ES"/>
          </a:p>
        </p:txBody>
      </p:sp>
    </p:spTree>
    <p:extLst>
      <p:ext uri="{BB962C8B-B14F-4D97-AF65-F5344CB8AC3E}">
        <p14:creationId xmlns:p14="http://schemas.microsoft.com/office/powerpoint/2010/main" val="399608780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73</a:t>
            </a:fld>
            <a:endParaRPr lang="es-ES"/>
          </a:p>
        </p:txBody>
      </p:sp>
    </p:spTree>
    <p:extLst>
      <p:ext uri="{BB962C8B-B14F-4D97-AF65-F5344CB8AC3E}">
        <p14:creationId xmlns:p14="http://schemas.microsoft.com/office/powerpoint/2010/main" val="422624206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74</a:t>
            </a:fld>
            <a:endParaRPr lang="es-ES"/>
          </a:p>
        </p:txBody>
      </p:sp>
    </p:spTree>
    <p:extLst>
      <p:ext uri="{BB962C8B-B14F-4D97-AF65-F5344CB8AC3E}">
        <p14:creationId xmlns:p14="http://schemas.microsoft.com/office/powerpoint/2010/main" val="89368916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75</a:t>
            </a:fld>
            <a:endParaRPr lang="es-ES"/>
          </a:p>
        </p:txBody>
      </p:sp>
    </p:spTree>
    <p:extLst>
      <p:ext uri="{BB962C8B-B14F-4D97-AF65-F5344CB8AC3E}">
        <p14:creationId xmlns:p14="http://schemas.microsoft.com/office/powerpoint/2010/main" val="162050705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76</a:t>
            </a:fld>
            <a:endParaRPr lang="es-ES"/>
          </a:p>
        </p:txBody>
      </p:sp>
    </p:spTree>
    <p:extLst>
      <p:ext uri="{BB962C8B-B14F-4D97-AF65-F5344CB8AC3E}">
        <p14:creationId xmlns:p14="http://schemas.microsoft.com/office/powerpoint/2010/main" val="92846787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77</a:t>
            </a:fld>
            <a:endParaRPr lang="es-ES"/>
          </a:p>
        </p:txBody>
      </p:sp>
    </p:spTree>
    <p:extLst>
      <p:ext uri="{BB962C8B-B14F-4D97-AF65-F5344CB8AC3E}">
        <p14:creationId xmlns:p14="http://schemas.microsoft.com/office/powerpoint/2010/main" val="217458914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78</a:t>
            </a:fld>
            <a:endParaRPr lang="es-ES"/>
          </a:p>
        </p:txBody>
      </p:sp>
    </p:spTree>
    <p:extLst>
      <p:ext uri="{BB962C8B-B14F-4D97-AF65-F5344CB8AC3E}">
        <p14:creationId xmlns:p14="http://schemas.microsoft.com/office/powerpoint/2010/main" val="215878751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79</a:t>
            </a:fld>
            <a:endParaRPr lang="es-ES"/>
          </a:p>
        </p:txBody>
      </p:sp>
    </p:spTree>
    <p:extLst>
      <p:ext uri="{BB962C8B-B14F-4D97-AF65-F5344CB8AC3E}">
        <p14:creationId xmlns:p14="http://schemas.microsoft.com/office/powerpoint/2010/main" val="3933933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8</a:t>
            </a:fld>
            <a:endParaRPr lang="es-ES"/>
          </a:p>
        </p:txBody>
      </p:sp>
    </p:spTree>
    <p:extLst>
      <p:ext uri="{BB962C8B-B14F-4D97-AF65-F5344CB8AC3E}">
        <p14:creationId xmlns:p14="http://schemas.microsoft.com/office/powerpoint/2010/main" val="144816322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80</a:t>
            </a:fld>
            <a:endParaRPr lang="es-ES"/>
          </a:p>
        </p:txBody>
      </p:sp>
    </p:spTree>
    <p:extLst>
      <p:ext uri="{BB962C8B-B14F-4D97-AF65-F5344CB8AC3E}">
        <p14:creationId xmlns:p14="http://schemas.microsoft.com/office/powerpoint/2010/main" val="356143057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81</a:t>
            </a:fld>
            <a:endParaRPr lang="es-ES"/>
          </a:p>
        </p:txBody>
      </p:sp>
    </p:spTree>
    <p:extLst>
      <p:ext uri="{BB962C8B-B14F-4D97-AF65-F5344CB8AC3E}">
        <p14:creationId xmlns:p14="http://schemas.microsoft.com/office/powerpoint/2010/main" val="99045179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82</a:t>
            </a:fld>
            <a:endParaRPr lang="es-ES"/>
          </a:p>
        </p:txBody>
      </p:sp>
    </p:spTree>
    <p:extLst>
      <p:ext uri="{BB962C8B-B14F-4D97-AF65-F5344CB8AC3E}">
        <p14:creationId xmlns:p14="http://schemas.microsoft.com/office/powerpoint/2010/main" val="19651124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83</a:t>
            </a:fld>
            <a:endParaRPr lang="es-ES"/>
          </a:p>
        </p:txBody>
      </p:sp>
    </p:spTree>
    <p:extLst>
      <p:ext uri="{BB962C8B-B14F-4D97-AF65-F5344CB8AC3E}">
        <p14:creationId xmlns:p14="http://schemas.microsoft.com/office/powerpoint/2010/main" val="137588435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84</a:t>
            </a:fld>
            <a:endParaRPr lang="es-ES"/>
          </a:p>
        </p:txBody>
      </p:sp>
    </p:spTree>
    <p:extLst>
      <p:ext uri="{BB962C8B-B14F-4D97-AF65-F5344CB8AC3E}">
        <p14:creationId xmlns:p14="http://schemas.microsoft.com/office/powerpoint/2010/main" val="278087963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85</a:t>
            </a:fld>
            <a:endParaRPr lang="es-ES"/>
          </a:p>
        </p:txBody>
      </p:sp>
    </p:spTree>
    <p:extLst>
      <p:ext uri="{BB962C8B-B14F-4D97-AF65-F5344CB8AC3E}">
        <p14:creationId xmlns:p14="http://schemas.microsoft.com/office/powerpoint/2010/main" val="402760004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86</a:t>
            </a:fld>
            <a:endParaRPr lang="es-ES"/>
          </a:p>
        </p:txBody>
      </p:sp>
    </p:spTree>
    <p:extLst>
      <p:ext uri="{BB962C8B-B14F-4D97-AF65-F5344CB8AC3E}">
        <p14:creationId xmlns:p14="http://schemas.microsoft.com/office/powerpoint/2010/main" val="292465302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87</a:t>
            </a:fld>
            <a:endParaRPr lang="es-ES"/>
          </a:p>
        </p:txBody>
      </p:sp>
    </p:spTree>
    <p:extLst>
      <p:ext uri="{BB962C8B-B14F-4D97-AF65-F5344CB8AC3E}">
        <p14:creationId xmlns:p14="http://schemas.microsoft.com/office/powerpoint/2010/main" val="299824522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88</a:t>
            </a:fld>
            <a:endParaRPr lang="es-ES"/>
          </a:p>
        </p:txBody>
      </p:sp>
    </p:spTree>
    <p:extLst>
      <p:ext uri="{BB962C8B-B14F-4D97-AF65-F5344CB8AC3E}">
        <p14:creationId xmlns:p14="http://schemas.microsoft.com/office/powerpoint/2010/main" val="169260556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89</a:t>
            </a:fld>
            <a:endParaRPr lang="es-ES"/>
          </a:p>
        </p:txBody>
      </p:sp>
    </p:spTree>
    <p:extLst>
      <p:ext uri="{BB962C8B-B14F-4D97-AF65-F5344CB8AC3E}">
        <p14:creationId xmlns:p14="http://schemas.microsoft.com/office/powerpoint/2010/main" val="2104711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9</a:t>
            </a:fld>
            <a:endParaRPr lang="es-ES"/>
          </a:p>
        </p:txBody>
      </p:sp>
    </p:spTree>
    <p:extLst>
      <p:ext uri="{BB962C8B-B14F-4D97-AF65-F5344CB8AC3E}">
        <p14:creationId xmlns:p14="http://schemas.microsoft.com/office/powerpoint/2010/main" val="409658866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90</a:t>
            </a:fld>
            <a:endParaRPr lang="es-ES"/>
          </a:p>
        </p:txBody>
      </p:sp>
    </p:spTree>
    <p:extLst>
      <p:ext uri="{BB962C8B-B14F-4D97-AF65-F5344CB8AC3E}">
        <p14:creationId xmlns:p14="http://schemas.microsoft.com/office/powerpoint/2010/main" val="177861133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91</a:t>
            </a:fld>
            <a:endParaRPr lang="es-ES"/>
          </a:p>
        </p:txBody>
      </p:sp>
    </p:spTree>
    <p:extLst>
      <p:ext uri="{BB962C8B-B14F-4D97-AF65-F5344CB8AC3E}">
        <p14:creationId xmlns:p14="http://schemas.microsoft.com/office/powerpoint/2010/main" val="189193119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92</a:t>
            </a:fld>
            <a:endParaRPr lang="es-ES"/>
          </a:p>
        </p:txBody>
      </p:sp>
    </p:spTree>
    <p:extLst>
      <p:ext uri="{BB962C8B-B14F-4D97-AF65-F5344CB8AC3E}">
        <p14:creationId xmlns:p14="http://schemas.microsoft.com/office/powerpoint/2010/main" val="295011335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93</a:t>
            </a:fld>
            <a:endParaRPr lang="es-ES"/>
          </a:p>
        </p:txBody>
      </p:sp>
    </p:spTree>
    <p:extLst>
      <p:ext uri="{BB962C8B-B14F-4D97-AF65-F5344CB8AC3E}">
        <p14:creationId xmlns:p14="http://schemas.microsoft.com/office/powerpoint/2010/main" val="384657682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94</a:t>
            </a:fld>
            <a:endParaRPr lang="es-ES"/>
          </a:p>
        </p:txBody>
      </p:sp>
    </p:spTree>
    <p:extLst>
      <p:ext uri="{BB962C8B-B14F-4D97-AF65-F5344CB8AC3E}">
        <p14:creationId xmlns:p14="http://schemas.microsoft.com/office/powerpoint/2010/main" val="94725986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95</a:t>
            </a:fld>
            <a:endParaRPr lang="es-ES"/>
          </a:p>
        </p:txBody>
      </p:sp>
    </p:spTree>
    <p:extLst>
      <p:ext uri="{BB962C8B-B14F-4D97-AF65-F5344CB8AC3E}">
        <p14:creationId xmlns:p14="http://schemas.microsoft.com/office/powerpoint/2010/main" val="137144884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96</a:t>
            </a:fld>
            <a:endParaRPr lang="es-ES"/>
          </a:p>
        </p:txBody>
      </p:sp>
    </p:spTree>
    <p:extLst>
      <p:ext uri="{BB962C8B-B14F-4D97-AF65-F5344CB8AC3E}">
        <p14:creationId xmlns:p14="http://schemas.microsoft.com/office/powerpoint/2010/main" val="334469923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97</a:t>
            </a:fld>
            <a:endParaRPr lang="es-ES"/>
          </a:p>
        </p:txBody>
      </p:sp>
    </p:spTree>
    <p:extLst>
      <p:ext uri="{BB962C8B-B14F-4D97-AF65-F5344CB8AC3E}">
        <p14:creationId xmlns:p14="http://schemas.microsoft.com/office/powerpoint/2010/main" val="3780098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7A847CFC-816F-41D0-AAC0-9BF4FEBC753E}" type="datetimeFigureOut">
              <a:rPr lang="es-ES" smtClean="0"/>
              <a:pPr/>
              <a:t>25/09/14</a:t>
            </a:fld>
            <a:endParaRPr lang="es-ES"/>
          </a:p>
        </p:txBody>
      </p:sp>
      <p:sp>
        <p:nvSpPr>
          <p:cNvPr id="19" name="Footer Placeholder 18"/>
          <p:cNvSpPr>
            <a:spLocks noGrp="1"/>
          </p:cNvSpPr>
          <p:nvPr>
            <p:ph type="ftr" sz="quarter" idx="11"/>
          </p:nvPr>
        </p:nvSpPr>
        <p:spPr/>
        <p:txBody>
          <a:bodyPr/>
          <a:lstStyle/>
          <a:p>
            <a:endParaRPr lang="es-ES"/>
          </a:p>
        </p:txBody>
      </p:sp>
      <p:sp>
        <p:nvSpPr>
          <p:cNvPr id="27" name="Slide Number Placeholder 26"/>
          <p:cNvSpPr>
            <a:spLocks noGrp="1"/>
          </p:cNvSpPr>
          <p:nvPr>
            <p:ph type="sldNum" sz="quarter" idx="12"/>
          </p:nvPr>
        </p:nvSpPr>
        <p:spPr/>
        <p:txBody>
          <a:bodyPr/>
          <a:lstStyle/>
          <a:p>
            <a:fld id="{132FADFE-3B8F-471C-ABF0-DBC7717ECBBC}" type="slidenum">
              <a:rPr lang="es-ES" smtClean="0"/>
              <a:pPr/>
              <a:t>‹Nr.›</a:t>
            </a:fld>
            <a:endParaRPr lang="es-ES"/>
          </a:p>
        </p:txBody>
      </p:sp>
    </p:spTree>
    <p:extLst>
      <p:ext uri="{BB962C8B-B14F-4D97-AF65-F5344CB8AC3E}">
        <p14:creationId xmlns:p14="http://schemas.microsoft.com/office/powerpoint/2010/main" val="87197019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7A847CFC-816F-41D0-AAC0-9BF4FEBC753E}" type="datetimeFigureOut">
              <a:rPr lang="es-ES" smtClean="0"/>
              <a:pPr/>
              <a:t>25/09/14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‹Nr.›</a:t>
            </a:fld>
            <a:endParaRPr lang="es-ES"/>
          </a:p>
        </p:txBody>
      </p:sp>
    </p:spTree>
    <p:extLst>
      <p:ext uri="{BB962C8B-B14F-4D97-AF65-F5344CB8AC3E}">
        <p14:creationId xmlns:p14="http://schemas.microsoft.com/office/powerpoint/2010/main" val="1731366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7A847CFC-816F-41D0-AAC0-9BF4FEBC753E}" type="datetimeFigureOut">
              <a:rPr lang="es-ES" smtClean="0"/>
              <a:pPr/>
              <a:t>25/09/14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‹Nr.›</a:t>
            </a:fld>
            <a:endParaRPr lang="es-ES"/>
          </a:p>
        </p:txBody>
      </p:sp>
    </p:spTree>
    <p:extLst>
      <p:ext uri="{BB962C8B-B14F-4D97-AF65-F5344CB8AC3E}">
        <p14:creationId xmlns:p14="http://schemas.microsoft.com/office/powerpoint/2010/main" val="2223075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7A847CFC-816F-41D0-AAC0-9BF4FEBC753E}" type="datetimeFigureOut">
              <a:rPr lang="es-ES" smtClean="0"/>
              <a:pPr/>
              <a:t>25/09/14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‹Nr.›</a:t>
            </a:fld>
            <a:endParaRPr lang="es-ES"/>
          </a:p>
        </p:txBody>
      </p:sp>
    </p:spTree>
    <p:extLst>
      <p:ext uri="{BB962C8B-B14F-4D97-AF65-F5344CB8AC3E}">
        <p14:creationId xmlns:p14="http://schemas.microsoft.com/office/powerpoint/2010/main" val="1285653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pPr/>
              <a:t>25/09/14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‹Nr.›</a:t>
            </a:fld>
            <a:endParaRPr lang="es-ES"/>
          </a:p>
        </p:txBody>
      </p:sp>
    </p:spTree>
    <p:extLst>
      <p:ext uri="{BB962C8B-B14F-4D97-AF65-F5344CB8AC3E}">
        <p14:creationId xmlns:p14="http://schemas.microsoft.com/office/powerpoint/2010/main" val="347417625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7A847CFC-816F-41D0-AAC0-9BF4FEBC753E}" type="datetimeFigureOut">
              <a:rPr lang="es-ES" smtClean="0"/>
              <a:pPr/>
              <a:t>25/09/14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‹Nr.›</a:t>
            </a:fld>
            <a:endParaRPr lang="es-ES"/>
          </a:p>
        </p:txBody>
      </p:sp>
    </p:spTree>
    <p:extLst>
      <p:ext uri="{BB962C8B-B14F-4D97-AF65-F5344CB8AC3E}">
        <p14:creationId xmlns:p14="http://schemas.microsoft.com/office/powerpoint/2010/main" val="86227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fld id="{7A847CFC-816F-41D0-AAC0-9BF4FEBC753E}" type="datetimeFigureOut">
              <a:rPr lang="es-ES" smtClean="0"/>
              <a:pPr/>
              <a:t>25/09/14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32FADFE-3B8F-471C-ABF0-DBC7717ECBBC}" type="slidenum">
              <a:rPr lang="es-ES" smtClean="0"/>
              <a:pPr/>
              <a:t>‹Nr.›</a:t>
            </a:fld>
            <a:endParaRPr lang="es-ES"/>
          </a:p>
        </p:txBody>
      </p:sp>
    </p:spTree>
    <p:extLst>
      <p:ext uri="{BB962C8B-B14F-4D97-AF65-F5344CB8AC3E}">
        <p14:creationId xmlns:p14="http://schemas.microsoft.com/office/powerpoint/2010/main" val="3188047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fld id="{7A847CFC-816F-41D0-AAC0-9BF4FEBC753E}" type="datetimeFigureOut">
              <a:rPr lang="es-ES" smtClean="0"/>
              <a:pPr/>
              <a:t>25/09/14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pPr/>
              <a:t>‹Nr.›</a:t>
            </a:fld>
            <a:endParaRPr lang="es-ES"/>
          </a:p>
        </p:txBody>
      </p:sp>
    </p:spTree>
    <p:extLst>
      <p:ext uri="{BB962C8B-B14F-4D97-AF65-F5344CB8AC3E}">
        <p14:creationId xmlns:p14="http://schemas.microsoft.com/office/powerpoint/2010/main" val="990007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47CFC-816F-41D0-AAC0-9BF4FEBC753E}" type="datetimeFigureOut">
              <a:rPr lang="es-ES" smtClean="0"/>
              <a:pPr/>
              <a:t>25/09/14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32FADFE-3B8F-471C-ABF0-DBC7717ECBBC}" type="slidenum">
              <a:rPr lang="es-ES" smtClean="0"/>
              <a:pPr/>
              <a:t>‹Nr.›</a:t>
            </a:fld>
            <a:endParaRPr lang="es-ES"/>
          </a:p>
        </p:txBody>
      </p:sp>
    </p:spTree>
    <p:extLst>
      <p:ext uri="{BB962C8B-B14F-4D97-AF65-F5344CB8AC3E}">
        <p14:creationId xmlns:p14="http://schemas.microsoft.com/office/powerpoint/2010/main" val="656308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7A847CFC-816F-41D0-AAC0-9BF4FEBC753E}" type="datetimeFigureOut">
              <a:rPr lang="es-ES" smtClean="0"/>
              <a:pPr/>
              <a:t>25/09/14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‹Nr.›</a:t>
            </a:fld>
            <a:endParaRPr lang="es-ES"/>
          </a:p>
        </p:txBody>
      </p:sp>
    </p:spTree>
    <p:extLst>
      <p:ext uri="{BB962C8B-B14F-4D97-AF65-F5344CB8AC3E}">
        <p14:creationId xmlns:p14="http://schemas.microsoft.com/office/powerpoint/2010/main" val="117955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pPr/>
              <a:t>25/09/14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a:xfrm>
            <a:off x="8077200" y="6356350"/>
            <a:ext cx="609600" cy="365125"/>
          </a:xfrm>
        </p:spPr>
        <p:txBody>
          <a:bodyPr/>
          <a:lstStyle/>
          <a:p>
            <a:fld id="{132FADFE-3B8F-471C-ABF0-DBC7717ECBBC}" type="slidenum">
              <a:rPr lang="es-ES" smtClean="0"/>
              <a:pPr/>
              <a:t>‹Nr.›</a:t>
            </a:fld>
            <a:endParaRPr lang="es-E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extLst>
      <p:ext uri="{BB962C8B-B14F-4D97-AF65-F5344CB8AC3E}">
        <p14:creationId xmlns:p14="http://schemas.microsoft.com/office/powerpoint/2010/main" val="3786695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A847CFC-816F-41D0-AAC0-9BF4FEBC753E}" type="datetimeFigureOut">
              <a:rPr lang="es-ES" smtClean="0"/>
              <a:pPr/>
              <a:t>25/09/14</a:t>
            </a:fld>
            <a:endParaRPr lang="es-E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E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32FADFE-3B8F-471C-ABF0-DBC7717ECBBC}" type="slidenum">
              <a:rPr lang="es-ES" smtClean="0"/>
              <a:pPr/>
              <a:t>‹Nr.›</a:t>
            </a:fld>
            <a:endParaRPr lang="es-E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extLst>
      <p:ext uri="{BB962C8B-B14F-4D97-AF65-F5344CB8AC3E}">
        <p14:creationId xmlns:p14="http://schemas.microsoft.com/office/powerpoint/2010/main" val="33727546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embeddings/oleObject1.bin"/><Relationship Id="rId5" Type="http://schemas.openxmlformats.org/officeDocument/2006/relationships/oleObject" Target="../embeddings/Hoja_de_Microsoft_Excel_97_-_20041.xls"/><Relationship Id="rId6" Type="http://schemas.openxmlformats.org/officeDocument/2006/relationships/image" Target="../media/image8.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www.ifpug.org/"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8.jpeg"/></Relationships>
</file>

<file path=ppt/slides/_rels/slide43.xml.rels><?xml version="1.0" encoding="UTF-8" standalone="yes"?>
<Relationships xmlns="http://schemas.openxmlformats.org/package/2006/relationships"><Relationship Id="rId3" Type="http://schemas.openxmlformats.org/officeDocument/2006/relationships/image" Target="../media/image19.jpe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image" Target="../media/image21.gif"/><Relationship Id="rId4" Type="http://schemas.openxmlformats.org/officeDocument/2006/relationships/image" Target="../media/image22.gif"/><Relationship Id="rId5" Type="http://schemas.openxmlformats.org/officeDocument/2006/relationships/image" Target="../media/image23.gif"/><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3" Type="http://schemas.openxmlformats.org/officeDocument/2006/relationships/image" Target="../media/image25.emf"/><Relationship Id="rId4" Type="http://schemas.openxmlformats.org/officeDocument/2006/relationships/image" Target="../media/image26.emf"/><Relationship Id="rId5" Type="http://schemas.openxmlformats.org/officeDocument/2006/relationships/image" Target="../media/image27.emf"/><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8.png"/></Relationships>
</file>

<file path=ppt/slides/_rels/slide53.xml.rels><?xml version="1.0" encoding="UTF-8" standalone="yes"?>
<Relationships xmlns="http://schemas.openxmlformats.org/package/2006/relationships"><Relationship Id="rId3" Type="http://schemas.openxmlformats.org/officeDocument/2006/relationships/image" Target="../media/image29.wmf"/><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3" Type="http://schemas.openxmlformats.org/officeDocument/2006/relationships/image" Target="../media/image31.emf"/><Relationship Id="rId4" Type="http://schemas.openxmlformats.org/officeDocument/2006/relationships/image" Target="../media/image32.emf"/><Relationship Id="rId5" Type="http://schemas.openxmlformats.org/officeDocument/2006/relationships/image" Target="../media/image33.emf"/><Relationship Id="rId6" Type="http://schemas.openxmlformats.org/officeDocument/2006/relationships/image" Target="../media/image34.emf"/><Relationship Id="rId7" Type="http://schemas.openxmlformats.org/officeDocument/2006/relationships/image" Target="../media/image35.emf"/><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6.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7.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3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4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3" Type="http://schemas.openxmlformats.org/officeDocument/2006/relationships/image" Target="../media/image41.emf"/><Relationship Id="rId4" Type="http://schemas.openxmlformats.org/officeDocument/2006/relationships/image" Target="../media/image42.emf"/><Relationship Id="rId5" Type="http://schemas.openxmlformats.org/officeDocument/2006/relationships/image" Target="../media/image43.emf"/><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44.jpe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4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image" Target="../media/image46.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image" Target="../media/image47.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 Id="rId3" Type="http://schemas.openxmlformats.org/officeDocument/2006/relationships/image" Target="../media/image48.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Métricas de Software</a:t>
            </a:r>
            <a:endParaRPr lang="es-ES" dirty="0"/>
          </a:p>
        </p:txBody>
      </p:sp>
      <p:sp>
        <p:nvSpPr>
          <p:cNvPr id="3" name="2 Subtítulo"/>
          <p:cNvSpPr>
            <a:spLocks noGrp="1"/>
          </p:cNvSpPr>
          <p:nvPr>
            <p:ph type="subTitle" idx="1"/>
          </p:nvPr>
        </p:nvSpPr>
        <p:spPr/>
        <p:txBody>
          <a:bodyPr/>
          <a:lstStyle/>
          <a:p>
            <a:r>
              <a:rPr lang="es-ES" dirty="0" smtClean="0"/>
              <a:t>Medición de Atributos Internos de Producto</a:t>
            </a:r>
            <a:endParaRPr lang="es-E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Longitud: Código - LOC</a:t>
            </a:r>
            <a:endParaRPr lang="es-AR" dirty="0"/>
          </a:p>
        </p:txBody>
      </p:sp>
      <p:sp>
        <p:nvSpPr>
          <p:cNvPr id="3" name="2 Marcador de contenido"/>
          <p:cNvSpPr>
            <a:spLocks noGrp="1"/>
          </p:cNvSpPr>
          <p:nvPr>
            <p:ph idx="1"/>
          </p:nvPr>
        </p:nvSpPr>
        <p:spPr/>
        <p:txBody>
          <a:bodyPr>
            <a:normAutofit lnSpcReduction="10000"/>
          </a:bodyPr>
          <a:lstStyle/>
          <a:p>
            <a:r>
              <a:rPr lang="es-AR" dirty="0" smtClean="0">
                <a:solidFill>
                  <a:schemeClr val="accent3">
                    <a:lumMod val="75000"/>
                  </a:schemeClr>
                </a:solidFill>
              </a:rPr>
              <a:t>Ventajas</a:t>
            </a:r>
          </a:p>
          <a:p>
            <a:pPr lvl="1"/>
            <a:r>
              <a:rPr lang="es-AR" dirty="0" smtClean="0"/>
              <a:t>Simple y se mide de manera automática</a:t>
            </a:r>
          </a:p>
          <a:p>
            <a:pPr lvl="1"/>
            <a:r>
              <a:rPr lang="es-AR" dirty="0" smtClean="0"/>
              <a:t>Se correlaciona con el esfuerzo de programación (y costo)</a:t>
            </a:r>
          </a:p>
          <a:p>
            <a:pPr lvl="1"/>
            <a:endParaRPr lang="es-AR" dirty="0"/>
          </a:p>
          <a:p>
            <a:r>
              <a:rPr lang="es-AR" dirty="0" smtClean="0">
                <a:solidFill>
                  <a:schemeClr val="accent3">
                    <a:lumMod val="75000"/>
                  </a:schemeClr>
                </a:solidFill>
              </a:rPr>
              <a:t>Desventaja</a:t>
            </a:r>
          </a:p>
          <a:p>
            <a:pPr lvl="1"/>
            <a:r>
              <a:rPr lang="es-AR" dirty="0" smtClean="0"/>
              <a:t>Definición ambigua</a:t>
            </a:r>
          </a:p>
          <a:p>
            <a:pPr lvl="1"/>
            <a:r>
              <a:rPr lang="es-AR" dirty="0" smtClean="0"/>
              <a:t>Dependencia del lenguaje</a:t>
            </a:r>
          </a:p>
          <a:p>
            <a:pPr lvl="1"/>
            <a:r>
              <a:rPr lang="es-AR" dirty="0" smtClean="0"/>
              <a:t>No está disponible en etapas tempranas del desarrollo</a:t>
            </a:r>
          </a:p>
          <a:p>
            <a:pPr lvl="1"/>
            <a:r>
              <a:rPr lang="es-AR" dirty="0" smtClean="0"/>
              <a:t>Dependencia de la habilidad del programador</a:t>
            </a:r>
          </a:p>
          <a:p>
            <a:pPr lvl="1"/>
            <a:endParaRPr lang="es-AR" dirty="0"/>
          </a:p>
        </p:txBody>
      </p:sp>
    </p:spTree>
    <p:extLst>
      <p:ext uri="{BB962C8B-B14F-4D97-AF65-F5344CB8AC3E}">
        <p14:creationId xmlns:p14="http://schemas.microsoft.com/office/powerpoint/2010/main" val="593670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Longitud: La teoría de </a:t>
            </a:r>
            <a:r>
              <a:rPr lang="es-AR" dirty="0" err="1" smtClean="0"/>
              <a:t>Hasltead</a:t>
            </a:r>
            <a:endParaRPr lang="es-AR" dirty="0"/>
          </a:p>
        </p:txBody>
      </p:sp>
      <p:sp>
        <p:nvSpPr>
          <p:cNvPr id="3" name="2 Marcador de contenido"/>
          <p:cNvSpPr>
            <a:spLocks noGrp="1"/>
          </p:cNvSpPr>
          <p:nvPr>
            <p:ph idx="1"/>
          </p:nvPr>
        </p:nvSpPr>
        <p:spPr>
          <a:xfrm>
            <a:off x="457200" y="1935480"/>
            <a:ext cx="6707088" cy="4389120"/>
          </a:xfrm>
        </p:spPr>
        <p:txBody>
          <a:bodyPr>
            <a:normAutofit fontScale="92500" lnSpcReduction="20000"/>
          </a:bodyPr>
          <a:lstStyle/>
          <a:p>
            <a:r>
              <a:rPr lang="es-AR" dirty="0" smtClean="0"/>
              <a:t>La Ciencia </a:t>
            </a:r>
            <a:r>
              <a:rPr lang="es-AR" dirty="0"/>
              <a:t>del Software de </a:t>
            </a:r>
            <a:r>
              <a:rPr lang="es-AR" dirty="0" err="1" smtClean="0"/>
              <a:t>Halstead</a:t>
            </a:r>
            <a:r>
              <a:rPr lang="es-AR" dirty="0" smtClean="0"/>
              <a:t> (1970 – 1979)</a:t>
            </a:r>
          </a:p>
          <a:p>
            <a:pPr lvl="1"/>
            <a:r>
              <a:rPr lang="es-AR" dirty="0" smtClean="0"/>
              <a:t>Un programa P es una colección de token (indicios), compuestos de </a:t>
            </a:r>
            <a:r>
              <a:rPr lang="es-AR" b="1" dirty="0" smtClean="0">
                <a:solidFill>
                  <a:schemeClr val="accent3">
                    <a:lumMod val="75000"/>
                  </a:schemeClr>
                </a:solidFill>
              </a:rPr>
              <a:t>operadores y operandos.</a:t>
            </a:r>
          </a:p>
          <a:p>
            <a:pPr lvl="1"/>
            <a:endParaRPr lang="es-AR" dirty="0" smtClean="0"/>
          </a:p>
          <a:p>
            <a:pPr lvl="1"/>
            <a:r>
              <a:rPr lang="es-AR" dirty="0"/>
              <a:t>Los </a:t>
            </a:r>
            <a:r>
              <a:rPr lang="es-AR" b="1" dirty="0">
                <a:solidFill>
                  <a:schemeClr val="accent3">
                    <a:lumMod val="75000"/>
                  </a:schemeClr>
                </a:solidFill>
              </a:rPr>
              <a:t>operadores</a:t>
            </a:r>
            <a:r>
              <a:rPr lang="es-AR" dirty="0"/>
              <a:t> son las palabras reservadas del lenguaje, tales como IF-THEN, READ, FOR,...; los operadores aritméticos +, -, *,..... los de asignación y los operadores lógicos AND, EQUAL TO</a:t>
            </a:r>
            <a:r>
              <a:rPr lang="es-AR" dirty="0" smtClean="0"/>
              <a:t>,....</a:t>
            </a:r>
          </a:p>
          <a:p>
            <a:pPr lvl="1"/>
            <a:endParaRPr lang="es-AR" dirty="0"/>
          </a:p>
          <a:p>
            <a:pPr lvl="1"/>
            <a:r>
              <a:rPr lang="es-AR" dirty="0"/>
              <a:t>Los </a:t>
            </a:r>
            <a:r>
              <a:rPr lang="es-AR" b="1" dirty="0" err="1">
                <a:solidFill>
                  <a:schemeClr val="accent3">
                    <a:lumMod val="75000"/>
                  </a:schemeClr>
                </a:solidFill>
              </a:rPr>
              <a:t>operandos</a:t>
            </a:r>
            <a:r>
              <a:rPr lang="es-AR" dirty="0"/>
              <a:t> son las variables, literales y las constantes del programa.</a:t>
            </a:r>
          </a:p>
          <a:p>
            <a:pPr lvl="1"/>
            <a:endParaRPr lang="es-AR" dirty="0"/>
          </a:p>
        </p:txBody>
      </p:sp>
      <p:sp>
        <p:nvSpPr>
          <p:cNvPr id="4" name="AutoShape 2" descr="data:image/jpeg;base64,/9j/4AAQSkZJRgABAQAAAQABAAD/2wCEAAkGBhQQEBQUEhQUFBQUFBQUFBQUFBUUFBQVFhcXFRUUFBQXHCYeFxkjHBQUHy8gIycpLCwsFR4xNTAqNSYsLCkBCQoKDQwNDQwMDSkYFBgpKSkpKSkpKSkpKSkpKSkpKSkpKSkpKSkpKSkpKSkpKSkpKSkpKSkpKSkpKSkpKSkpKf/AABEIAPYAzQMBIgACEQEDEQH/xAAcAAACAgMBAQAAAAAAAAAAAAABAgADBAYHBQj/xABAEAACAQIDBAgDBAgGAwEAAAABAgADEQQSIQUGMUEHEyJRYXGBkTKhsSNCUtEUYnKCksHh8AhTorLC8WOT0kP/xAAWAQEBAQAAAAAAAAAAAAAAAAAAAQL/xAAWEQEBAQAAAAAAAAAAAAAAAAAAARH/2gAMAwEAAhEDEQA/APWpbKpK11poD3hVB97TMtIRGAmVS0IEcLDaBSwhAjlYVWAmWHJHyw2gVFYbRyJLQEtIVjWhtAqKRSsvIiEQKSkASW2ktATJAyS4LIRAxsknVy/LJlgVZYDTl4WRlgYuSRUl2WDLAsRYHp3jIYS0CARwsKrLAsBAsNo4ENoRVlhUR7RlWFLlgyyy0BECvLIRMPH7VFO2RTVNzmSmQXVQO0wX71sy3Xj2tL8DXj9t0aVJnaogUDkQTexIGXjfThAzrSEzke8nSXUrOVos1OmCRZOyzeLVPiHktvMzxcNvbVW3WHNltlZib2GmVu8H37IPfcju0UzkGC6QKqEKjOV4ANYlRqR8XEjTnqF1tNhPSOwppald72YswUWP4RrrqOMDfSIAs0PZu/NbrD1iB6d9QuTOq8ihVrVNNbce6bxgsWlVA6HMp4HUehB1B8DCrbRisa0NoFWWTLLLQ5YFeWEiMBCRAoKwZZblgIgVWlVc8Jk2lVZOEDLUSwCBUlgEBLSZZZlktCECxgIwWG0KS08zeTaP6Phajj4gpCCxN3IOUWE9Yial0lY9aODOdA4JFtWUq33WVhwIJ9YRouG3iWjTcVgzmovabtAhzc3FrWzWv43ItNV2htV8SQCxsAMo1yiw/De3frx1mLjtqPVsGYlRwW/ZHkvAHUyYdlFrnKR4EmBmYJsoIdQQwHaYXtc/0t9NZg4plD9j4SAba6HmvjrGrVS2gJt3Hhxvw9T7x8Psaq/woxvwsL+nn4QHCkrmFQD9U3Hjoecw6lRgTc8eP9+p956T7HqqD1isLd49iITsgkqQrWIBOh4a63gefSxrLfXjcH11+us6duLvopRadRvhU3FiT8QCm/E2HHz75oFfZeUfCbHnzH9/nMSmTTbMptbjy58IH0erA8CI9pzzo/3qfEVirkgZbW0KltB2QBdeFzrzPp0UCFKBIVjhYcsCq0No5WC0CsrFZZaRFIgV2iVBLrRXEDKCxgsgEtCwK8sNo+WS0BQkIWMohtArInH+mbb2erTwqnSmOsqeLtoo9Fuf3p2Fp899Ir5tpVyBbtgDxsoF/U3iI1pEvL6eHLm1z4aX/wCoKNBmYBRcm59OZm4bp7uGrVUlDlB1LZbacbXlG0bidFocLVr2K8ctuI8Z1PD7Go0lCoigDThGwFMU6SqBoAJmLoPzkVh4jZtJ9GRSPEce+8pTYtFbEIBbwEz29/L+krJ8/eB4mP3YoP8AcHG9gBMBdwsKwINJbEag219Be02Vzccfa0xywHNvcH5WgcZxm6Q2big5dii1Q9LUi6giwJA4i9uXznWMLUzIp7wDpp8jNf312f8ApWFqKutRPtEOhIdNbEC/EDw5T1d2NoDE4SjVUWzILr+Fh2XX0YGEeiFjFY2WHLCqyIMssKyZYFREUiXFYhWBTaBlltoCsDKVZZaRRHywK7SBZZlhCwEtI0sywEQKGWcA6SqRG08Rf/x29UW0+hGE4Zv7gmrbUxOX7oQm3IZFBMI8bYmFFu0LsxUfu3+v5E8hOl7p7Gy1AxLW/BwUAeHd7c5puy8KKTKdABlbXSw1/O58BOi7mKapqMOCNlXxtz9/70gbvTp3APhLx5StDoI5qhQSSABxJNgPeFB7nu+ZmM1weXpMDF744VPiqqLHUm9tJVQ3pw9fSlVR/ANrAzlQEnQewldWjflYeFhJgsUCW9P5/wB+kvqYhQDcgaX7oGtsMlc3HPmRe3mOXhL938F1JrUgOwKpdLfhqgPb+LPKq2Mo1HIzanmSddeIPLWens6n8R53C+wJGv70DIywhZZlkywKyItpcVgCwKiIhWZGWIywKMsDCW5YGWBlBY+WG0cCBXljWj5ZAsCu0GWW5ZMsDyduYw0aLMoBbQKDexZmCqDblciYR2QrsHrU6Yr2ympSBAddLq17nlzvPR21hc6Ad1Smf4XVv+MxN5NtNhaX2dPrHqHIqcCWJsLGBom8mwOoxYCD7OoAQOVsxDAeAvN53QwIo4ZQBzYnx8Z5e8eCqV6dIjsulS41todGW/8AfCbNsmnlprfTwkFtWuTwHrMXFYxAp61gFGrFiAAPG/CZ2KwjOOyQveePy4TWdo7hUa4Y4hqte4NlLZUTldKa6X8Tcyjn+8j7OxNVmFWq4BserRio1toxAUD1l+wNi0qdamKRcioeyTowPHKwPkfae9g90cPgUqimtZ+tHaDhm0F9BZQOfOe3uVuugXrTRyEH7MsSWXiLqDw0+sI9CvgHw+Hd+JClreQ75xDa++VXEuS1Y00J0CgsT6CfR+IpZ6bKeFiD5Wnz5V3So08a9Cv1iLmIR1NtL3HI+EDBwiKGRxiajMCGCsrUwR3i/EeU6/uDimq0GLXNmABPMWmjbY2Bh3WlRo5i1MWRwbm1yTfQXufDnOh7k7OahQKNf4gRcAaEcrcoHu5YMsttARCqrSZZYVgywhLRGEutFYQqnLAVl1ojLAygscLCBHAgJlkCyzLCFgV5ZMkstDlgY1ejmBE8XG4Znek4FzScE/zImwlZiFchP62q/wAxA87HMGK215/1mZhxoJ5+PTLVA4C19PM/36zMwlaQZyVTLcgYcJUscVbCUY1XCrfUA+cyaWLW1hqQNQOA7p4u1tqEdmmM1RtAPHvPcIKVNsHSZ3D1TbMwRS7Me5VGp7oHu0nvqOc0ffTY69atUgWJAP7Q4H++4R8Hv1iGfNVwbYWhyerVVXt3mkRoPX3mr7yb5NjSadAfZ3ZjUbsjgcmXmddYRu2xQgpZlUBiNW4kes9DYbEipfXtC3tOY7u70soKPx4HWdF3MxHWUXb9e3sIV7ZWTLLSsFoFRWLaXFYpEBLRGEuAikSiq0UrLbRSJBlZZYFjBIwEBQsmWPaECEJaS0fLIFlFZWV1KQIsRcTIyyZZFaNt2o9LFBWN6eVSpPEEk3B7xpxmZgq4Ilm+GGuy/rIw9jf+c1GjtN8M4WrcqfhfkfA9xgb6lWVYt2OgmJs/HB1Bvx+czVqjnaB4dXeDD4YrndQzEAZmGZieA11M96nji6g2sO9tLe8x9kbCoBjValTNRr9oqCQO4EjSWY7YVEnN1CMfAW+QIEDx94sEMUAmekBftEtfsjla1tdJz3bYpUHK0KlNyOKUySb21C+02nbOGIJts1HF+Je1/TWa7hdmMKpdsMuHHJVX6wjX9nUGrVCxUrltx0PHgZ2vcHCZMGp/GzN6Xy/8Zzqu6oCqC7uwsBzvy9T9Z2HZWB6mhTp/gRVPmBqfe8C7LAyyy0FoFJWKRLysUrCqssUiXZYpWBSViMJcRFIgZtoQI1owWUIBGAjZYwEiEyw5Y9oJQuWS0Yzn2/3SkmBzU6AD1RoT91T3acTA9je7GUw1KmWXrCWYJftFLWJt3XtPAxmDWopVhcePMTmO4m0n2htpWxFRmqVVqhWvYBghKLbkunCdPQm1iLEaHwI4gyDw06zCfBdkvqv3l8RGw/SJQU9t7HmDfQ+Vp7b0cw/6nm1tkUjfNTUnvIBPzkVtG7+8tGuAabKw8DPf/S1M5LjsL1etA9Uw5qAOHeOf9Z4W0ukHGUOyVVh+IXF/TlKjteLxaA20+U0ve7eSmiW0vrx00HOcvbpIxbHQi/fb8+EOBD4g56zF9bkcie73geju9vbSpY2lWxCOaakuoFr3+69jxAOtvATreB6VNn1f/wBsn7YK/OfOWPx3W1WbxsB3AaCJ1kD61wePp1lzUnV1PNWBHymRafI+B2xVw7ZqNR6Z/UYj5c5u+xOnDGUbCsErqPxDK/8AENPlA+gCILTnWyunLB1bCqtSiTxJGZR6rr8pu2y94cPilvQrJU/ZYX9oGdaKVlkBEKoKxSJYwi2gZ1owEloZUS0k8ja+9uFwo+1qqD+EHM3sJz/bnTI+ow1MKOT1NT5hRA6jisYlJS1RlRRxLEATR9udLVCndcOOtb8R0T05mci2rt+vinLVqjOT3nQeQGgnmVKxEmjaN6+kXF19FrMi81Tsj5a/OaDjsSW0JJt9Tzl+JrTzqp0HvAydgbVOFxVGuvGlUR/QHUeouPWfTm19mioBiKWquoY2/WFw3kQZ8qTum6HSzSwmx8Oa6VKjU6jYVgmW4CrmRjmI0KED90yj3A9jY/nMbGUgQba+0zsFt7BbRt+j1OqqnUUqq9WWv+E6qT4AmYuN2fVokhlYD5HyPORWr7UpuimwJ19flNF2qKrMcykA+k6ji8Qbai/uPrPGp7q18a9kQ25ngB5sdBCOe4TA5j3DnOibM2IcNga2LqjKKdF2oodLtlIVyPMi3vNz2B0WU6BD1iruOCgdhT36/EfEzxemraAobPNEHWq6J6Dtn/aPeBwdDHLSlBLCJQrGQQkQgSBkmThq7IbqxUjmpII9RKEj5oG47F6TsdhrAVjUUfdq9v0vxm97I6c6bWGJosh/FTOYex1nFA8K1IH03srfrB4ogUq65j91uy3sZ7QYHUEEec+Tkr29J0zol3renTr0ySyhqbKCb2zBgbfwiB0beDpMw+GutM9c6kghT2VPi35Tnu3ukrE4i4D9Uh+7T0Pq3Gc+2NjM4ZSdSDx8f6xUrm3HUQPRxOJvre5PG51mGa8peqZScRpIMwMOXGLUOkxFrzJvcQPPxf1Mw6jXMvxr9q3dMaUC0vpPYSmMr2EDKXHOhurEHwM3DYHTPjcKAtQpiaQ4pV427g41HrfymhGersDZFTEOEpoGZ+ymbhcnl3n+sDdKHS2z4tXqYakKF7NSpuwOp4h2uL6jSwGnKbJtPpoZBloLRoLwHZas3n91b+hmmp0LbS49UuljbrE18tdZ4u8G7+JwTWr4Y0M3wm3ZbwDi49AYGzbT6ZcdUa1KvlUcxTpqSe/4dBNP2/vJiMUQcRVerqSM9jby7pgrSJ1Mx8Q1yPCAUMyCt5ipLRUtKGCxYrVrwLILLyXiwwCGhvFBgJgNm0M9rdbeD9E6zS+fJ/pzf/U8InSFHtAfC18jg90zMVVtVJHBrMPX+t5mb7bo1Nl4tqFTtC2ek44PTJIDW5HSxHeJ5bPmpg80081P5H6wMoNcSmqYMPWuLWgrNArFWZKYuwnns0GaAa1S7E+MUGCGAYDJCYG8dGO49LaVRusc/ZsLpyIOoufGxHpO2YPo+o0sXTxCnL1SgIigBRYED6ziXQ/tfqNoql7CspX99e0v0Yes+lla4v3ygzB21smniqLUqqh0a1wRf1HjM6SUcg3t6CVKFsA7BhcmlUN1bwVuKnznG9sbHq4Su1GuuSolgy3BtcAjUeBBn2HPlTpHxvXbWxrcuvdB5U/sx/skGuSSSQHBgLQQLIHvIZICYBMRobxAdZQzmRGlZMIMDdOl3bf6VtWuQezRIoJ5U9GPqxaafRq2P18ucNaqWJJJJJJJPEk6kmVQLqb2PhMisJgy5aukgrMkkggCGSQQDITBIYF+AxjUaqVE+Km6uPNTefW+wNoCvh6dRdQyqw8mAYfX5T5Bn0J0Kbc63AU0J1pO1E+Xx0/kSPSUdLkkklAeoFBY8FBY+Q1P0nxti8SalR3PF2Zz5sSx+s+r998Z1OzcY4NiuGrWPDUoVHzYT5LgGSSS8gjRl4RTDeBCZIphkAYxLyMZAJRBCY1ohgWNFIjNFgKYQZGgEAiNFEMAyQSSAyQCSUSdJ6Etr5MTVok6VFWov7dJtf8ASze05tae1uZtP9Gx+HqchUCt+y90PyaB9bGS0TDVMyKe8CWWlGkdM2L6vY1cf5jUafvUVj8lM+Zp33/EJjcuAoU/8zEZvSmjfzqLOBSAySSQIJCZBATIJJBeSUKYwiRxKITBljRSJBY0UwkxTIBFhME0GENosaQCGCSBIbQQgwDJe3CCSB9cbn4/r8FQqA3zUqbe6i/zvPatOd9CO1Ot2bTW+tJnpH0OZf8AS49p0W0QcQ/xFYv7XB0+5K1Q/vMij/YZxydN6f8AEZtpov4MNTHqz1G/mJzIQDI0ggMCExYTBAkkEkARwIglkAmLCYpgG8BMMkBYJJJRIZJIBMkkkgMEkkBpJJJB2D/D5tEh8RS5Xp1B5m6H6L7TuUkksHzN001y22cR+qtFR/6lP/IzRhDJIJFEkkokF5JIEgMkkACPDJABgkk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2996952"/>
            <a:ext cx="1584176" cy="1901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7885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Longitud: La teoría de </a:t>
            </a:r>
            <a:r>
              <a:rPr lang="es-AR" dirty="0" err="1"/>
              <a:t>Hasltead</a:t>
            </a:r>
            <a:endParaRPr lang="es-AR" dirty="0"/>
          </a:p>
        </p:txBody>
      </p:sp>
      <p:sp>
        <p:nvSpPr>
          <p:cNvPr id="3" name="2 Marcador de contenido"/>
          <p:cNvSpPr>
            <a:spLocks noGrp="1"/>
          </p:cNvSpPr>
          <p:nvPr>
            <p:ph idx="1"/>
          </p:nvPr>
        </p:nvSpPr>
        <p:spPr/>
        <p:txBody>
          <a:bodyPr/>
          <a:lstStyle/>
          <a:p>
            <a:r>
              <a:rPr lang="es-AR" dirty="0"/>
              <a:t>n1 - número de operadores únicos que aparecen en un </a:t>
            </a:r>
            <a:r>
              <a:rPr lang="es-AR" dirty="0" smtClean="0"/>
              <a:t>programa.</a:t>
            </a:r>
            <a:endParaRPr lang="es-AR" dirty="0"/>
          </a:p>
          <a:p>
            <a:r>
              <a:rPr lang="es-AR" dirty="0"/>
              <a:t>N1 - número total de ocurrencias de </a:t>
            </a:r>
            <a:r>
              <a:rPr lang="es-AR" dirty="0" smtClean="0"/>
              <a:t>operadores.</a:t>
            </a:r>
            <a:endParaRPr lang="es-AR" dirty="0"/>
          </a:p>
          <a:p>
            <a:r>
              <a:rPr lang="es-AR" dirty="0"/>
              <a:t>n2 - número de </a:t>
            </a:r>
            <a:r>
              <a:rPr lang="es-AR" dirty="0" err="1"/>
              <a:t>operandos</a:t>
            </a:r>
            <a:r>
              <a:rPr lang="es-AR" dirty="0"/>
              <a:t> únicos que aparecen en un </a:t>
            </a:r>
            <a:r>
              <a:rPr lang="es-AR" dirty="0" smtClean="0"/>
              <a:t>programa.</a:t>
            </a:r>
            <a:endParaRPr lang="es-AR" dirty="0"/>
          </a:p>
          <a:p>
            <a:r>
              <a:rPr lang="es-AR" dirty="0"/>
              <a:t>N2 - número total de ocurrencias de </a:t>
            </a:r>
            <a:r>
              <a:rPr lang="es-AR" dirty="0" err="1" smtClean="0"/>
              <a:t>operandos</a:t>
            </a:r>
            <a:r>
              <a:rPr lang="es-AR" dirty="0" smtClean="0"/>
              <a:t>.</a:t>
            </a:r>
          </a:p>
          <a:p>
            <a:endParaRPr lang="es-AR" dirty="0"/>
          </a:p>
          <a:p>
            <a:r>
              <a:rPr lang="es-AR" dirty="0" smtClean="0"/>
              <a:t>Vocabulario del programa: n</a:t>
            </a:r>
          </a:p>
          <a:p>
            <a:pPr marL="393192" lvl="1" indent="0" algn="ctr">
              <a:buNone/>
            </a:pPr>
            <a:r>
              <a:rPr lang="es-AR" b="1" dirty="0" smtClean="0">
                <a:solidFill>
                  <a:schemeClr val="accent3">
                    <a:lumMod val="75000"/>
                  </a:schemeClr>
                </a:solidFill>
              </a:rPr>
              <a:t>n = n1 + n2</a:t>
            </a:r>
            <a:endParaRPr lang="es-AR" b="1" dirty="0">
              <a:solidFill>
                <a:schemeClr val="accent3">
                  <a:lumMod val="75000"/>
                </a:schemeClr>
              </a:solidFill>
            </a:endParaRPr>
          </a:p>
          <a:p>
            <a:endParaRPr lang="es-AR" dirty="0"/>
          </a:p>
        </p:txBody>
      </p:sp>
    </p:spTree>
    <p:extLst>
      <p:ext uri="{BB962C8B-B14F-4D97-AF65-F5344CB8AC3E}">
        <p14:creationId xmlns:p14="http://schemas.microsoft.com/office/powerpoint/2010/main" val="2204676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Longitud: La teoría de </a:t>
            </a:r>
            <a:r>
              <a:rPr lang="es-AR" dirty="0" err="1"/>
              <a:t>Hasltead</a:t>
            </a:r>
            <a:endParaRPr lang="es-AR" dirty="0"/>
          </a:p>
        </p:txBody>
      </p:sp>
      <p:sp>
        <p:nvSpPr>
          <p:cNvPr id="3" name="2 Marcador de contenido"/>
          <p:cNvSpPr>
            <a:spLocks noGrp="1"/>
          </p:cNvSpPr>
          <p:nvPr>
            <p:ph idx="1"/>
          </p:nvPr>
        </p:nvSpPr>
        <p:spPr/>
        <p:txBody>
          <a:bodyPr>
            <a:normAutofit fontScale="92500" lnSpcReduction="20000"/>
          </a:bodyPr>
          <a:lstStyle/>
          <a:p>
            <a:r>
              <a:rPr lang="es-AR" dirty="0" smtClean="0"/>
              <a:t>La </a:t>
            </a:r>
            <a:r>
              <a:rPr lang="es-AR" b="1" dirty="0" smtClean="0">
                <a:solidFill>
                  <a:srgbClr val="C00000"/>
                </a:solidFill>
              </a:rPr>
              <a:t>longitud del programa </a:t>
            </a:r>
            <a:r>
              <a:rPr lang="es-AR" dirty="0" smtClean="0"/>
              <a:t>es el número total de ocurrencias de operadores y </a:t>
            </a:r>
            <a:r>
              <a:rPr lang="es-AR" dirty="0" err="1" smtClean="0"/>
              <a:t>operandos</a:t>
            </a:r>
            <a:r>
              <a:rPr lang="es-AR" dirty="0" smtClean="0"/>
              <a:t>.</a:t>
            </a:r>
          </a:p>
          <a:p>
            <a:pPr marL="0" indent="0" algn="ctr">
              <a:buNone/>
            </a:pPr>
            <a:r>
              <a:rPr lang="es-AR" dirty="0" smtClean="0"/>
              <a:t>N = N1 + N2</a:t>
            </a:r>
          </a:p>
          <a:p>
            <a:r>
              <a:rPr lang="es-AR" dirty="0" smtClean="0"/>
              <a:t>El </a:t>
            </a:r>
            <a:r>
              <a:rPr lang="es-AR" b="1" dirty="0">
                <a:solidFill>
                  <a:srgbClr val="C00000"/>
                </a:solidFill>
              </a:rPr>
              <a:t>volumen del programa </a:t>
            </a:r>
            <a:r>
              <a:rPr lang="es-AR" dirty="0" smtClean="0"/>
              <a:t>es el número comparaciones mentales necesarias para escribir un programa de longitud N</a:t>
            </a:r>
          </a:p>
          <a:p>
            <a:pPr marL="393192" lvl="1" indent="0" algn="ctr">
              <a:buNone/>
            </a:pPr>
            <a:r>
              <a:rPr lang="es-AR" dirty="0" smtClean="0"/>
              <a:t>V = N log</a:t>
            </a:r>
            <a:r>
              <a:rPr lang="es-AR" baseline="-25000" dirty="0" smtClean="0"/>
              <a:t>2</a:t>
            </a:r>
            <a:r>
              <a:rPr lang="es-AR" dirty="0" smtClean="0"/>
              <a:t> n = (N1 + N2) log</a:t>
            </a:r>
            <a:r>
              <a:rPr lang="es-AR" baseline="-25000" dirty="0" smtClean="0"/>
              <a:t>2 </a:t>
            </a:r>
            <a:r>
              <a:rPr lang="es-AR" dirty="0" smtClean="0"/>
              <a:t>(n1 + n2)</a:t>
            </a:r>
          </a:p>
          <a:p>
            <a:pPr marL="393192" lvl="1" indent="0" algn="ctr">
              <a:buNone/>
            </a:pPr>
            <a:endParaRPr lang="es-AR" dirty="0" smtClean="0"/>
          </a:p>
          <a:p>
            <a:r>
              <a:rPr lang="es-AR" dirty="0" smtClean="0"/>
              <a:t>El </a:t>
            </a:r>
            <a:r>
              <a:rPr lang="es-AR" b="1" dirty="0">
                <a:solidFill>
                  <a:srgbClr val="C00000"/>
                </a:solidFill>
              </a:rPr>
              <a:t>nivel de programa </a:t>
            </a:r>
            <a:r>
              <a:rPr lang="es-AR" dirty="0" smtClean="0"/>
              <a:t>(L):</a:t>
            </a:r>
          </a:p>
          <a:p>
            <a:pPr marL="393192" lvl="1" indent="0" algn="ctr">
              <a:buNone/>
            </a:pPr>
            <a:r>
              <a:rPr lang="es-AR" dirty="0" smtClean="0"/>
              <a:t>L =  V</a:t>
            </a:r>
            <a:r>
              <a:rPr lang="es-AR" baseline="30000" dirty="0" smtClean="0"/>
              <a:t>* </a:t>
            </a:r>
            <a:r>
              <a:rPr lang="es-AR" dirty="0" smtClean="0"/>
              <a:t>/ V      o      L = 1 / D  = ( 2/ n1)  x  (n2/N2)</a:t>
            </a:r>
          </a:p>
          <a:p>
            <a:pPr marL="393192" lvl="1" indent="0">
              <a:buNone/>
            </a:pPr>
            <a:r>
              <a:rPr lang="es-AR" dirty="0" smtClean="0"/>
              <a:t>Donde </a:t>
            </a:r>
            <a:r>
              <a:rPr lang="es-AR" dirty="0"/>
              <a:t>V</a:t>
            </a:r>
            <a:r>
              <a:rPr lang="es-AR" baseline="30000" dirty="0"/>
              <a:t>*   </a:t>
            </a:r>
            <a:r>
              <a:rPr lang="es-AR" dirty="0" smtClean="0"/>
              <a:t>es el mínimo tamaño volumen potencial (mínimo tamaño de implementación) y D se denomina </a:t>
            </a:r>
            <a:r>
              <a:rPr lang="es-AR" sz="2600" b="1" dirty="0">
                <a:solidFill>
                  <a:srgbClr val="C00000"/>
                </a:solidFill>
              </a:rPr>
              <a:t>dificultad del programa.</a:t>
            </a:r>
          </a:p>
          <a:p>
            <a:pPr marL="393192" lvl="1" indent="0" algn="ctr">
              <a:buNone/>
            </a:pPr>
            <a:endParaRPr lang="es-AR" dirty="0"/>
          </a:p>
        </p:txBody>
      </p:sp>
    </p:spTree>
    <p:extLst>
      <p:ext uri="{BB962C8B-B14F-4D97-AF65-F5344CB8AC3E}">
        <p14:creationId xmlns:p14="http://schemas.microsoft.com/office/powerpoint/2010/main" val="1760543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Longitud: La teoría de </a:t>
            </a:r>
            <a:r>
              <a:rPr lang="es-AR" dirty="0" err="1"/>
              <a:t>Hasltead</a:t>
            </a:r>
            <a:endParaRPr lang="es-AR" dirty="0"/>
          </a:p>
        </p:txBody>
      </p:sp>
      <p:sp>
        <p:nvSpPr>
          <p:cNvPr id="3" name="2 Marcador de contenido"/>
          <p:cNvSpPr>
            <a:spLocks noGrp="1"/>
          </p:cNvSpPr>
          <p:nvPr>
            <p:ph idx="1"/>
          </p:nvPr>
        </p:nvSpPr>
        <p:spPr>
          <a:xfrm>
            <a:off x="457200" y="1935480"/>
            <a:ext cx="8229600" cy="4517856"/>
          </a:xfrm>
        </p:spPr>
        <p:txBody>
          <a:bodyPr>
            <a:normAutofit fontScale="85000" lnSpcReduction="20000"/>
          </a:bodyPr>
          <a:lstStyle/>
          <a:p>
            <a:r>
              <a:rPr lang="es-AR" dirty="0" smtClean="0"/>
              <a:t>La </a:t>
            </a:r>
            <a:r>
              <a:rPr lang="es-AR" b="1" dirty="0" smtClean="0">
                <a:solidFill>
                  <a:srgbClr val="C00000"/>
                </a:solidFill>
              </a:rPr>
              <a:t>longitud estimada del programa</a:t>
            </a:r>
            <a:r>
              <a:rPr lang="es-AR" dirty="0" smtClean="0"/>
              <a:t>:</a:t>
            </a:r>
          </a:p>
          <a:p>
            <a:pPr marL="393192" lvl="1" indent="0" algn="ctr">
              <a:buNone/>
            </a:pPr>
            <a:r>
              <a:rPr lang="es-AR" dirty="0" smtClean="0"/>
              <a:t>N’ = n1 </a:t>
            </a:r>
            <a:r>
              <a:rPr lang="es-AR" dirty="0"/>
              <a:t>log</a:t>
            </a:r>
            <a:r>
              <a:rPr lang="es-AR" baseline="-25000" dirty="0"/>
              <a:t>2</a:t>
            </a:r>
            <a:r>
              <a:rPr lang="es-AR" dirty="0"/>
              <a:t> </a:t>
            </a:r>
            <a:r>
              <a:rPr lang="es-AR" dirty="0" smtClean="0"/>
              <a:t>n1 + n2 </a:t>
            </a:r>
            <a:r>
              <a:rPr lang="es-AR" dirty="0"/>
              <a:t>log</a:t>
            </a:r>
            <a:r>
              <a:rPr lang="es-AR" baseline="-25000" dirty="0"/>
              <a:t>2</a:t>
            </a:r>
            <a:r>
              <a:rPr lang="es-AR" dirty="0"/>
              <a:t> </a:t>
            </a:r>
            <a:r>
              <a:rPr lang="es-AR" dirty="0" smtClean="0"/>
              <a:t>n2</a:t>
            </a:r>
          </a:p>
          <a:p>
            <a:pPr marL="393192" lvl="1" indent="0" algn="ctr">
              <a:buNone/>
            </a:pPr>
            <a:endParaRPr lang="es-AR" dirty="0" smtClean="0"/>
          </a:p>
          <a:p>
            <a:r>
              <a:rPr lang="es-AR" dirty="0" smtClean="0"/>
              <a:t>El </a:t>
            </a:r>
            <a:r>
              <a:rPr lang="es-AR" b="1" dirty="0" smtClean="0">
                <a:solidFill>
                  <a:srgbClr val="C00000"/>
                </a:solidFill>
              </a:rPr>
              <a:t>esfuerzo</a:t>
            </a:r>
            <a:r>
              <a:rPr lang="es-AR" dirty="0" smtClean="0"/>
              <a:t> requerido para hacer el programa P: número de discriminaciones elementales</a:t>
            </a:r>
          </a:p>
          <a:p>
            <a:pPr marL="393192" lvl="1" indent="0" algn="ctr">
              <a:buNone/>
            </a:pPr>
            <a:r>
              <a:rPr lang="es-AR" dirty="0" smtClean="0"/>
              <a:t>E = V x D = V /L = (n1 x N2 / 2 x n2) x N log</a:t>
            </a:r>
            <a:r>
              <a:rPr lang="es-AR" baseline="-25000" dirty="0" smtClean="0"/>
              <a:t>2  </a:t>
            </a:r>
            <a:r>
              <a:rPr lang="es-AR" dirty="0" smtClean="0"/>
              <a:t>n</a:t>
            </a:r>
          </a:p>
          <a:p>
            <a:pPr marL="393192" lvl="1" indent="0" algn="ctr">
              <a:buNone/>
            </a:pPr>
            <a:endParaRPr lang="es-AR" dirty="0"/>
          </a:p>
          <a:p>
            <a:r>
              <a:rPr lang="es-AR" dirty="0" smtClean="0"/>
              <a:t>El </a:t>
            </a:r>
            <a:r>
              <a:rPr lang="es-AR" b="1" dirty="0">
                <a:solidFill>
                  <a:srgbClr val="C00000"/>
                </a:solidFill>
              </a:rPr>
              <a:t>tiempo</a:t>
            </a:r>
            <a:r>
              <a:rPr lang="es-AR" dirty="0" smtClean="0"/>
              <a:t> requerido para desarrollar un programa P es el esfuerzo total divido el número de </a:t>
            </a:r>
            <a:r>
              <a:rPr lang="es-AR" dirty="0"/>
              <a:t>discriminaciones </a:t>
            </a:r>
            <a:r>
              <a:rPr lang="es-AR" dirty="0" smtClean="0"/>
              <a:t>elementales por segundo.</a:t>
            </a:r>
          </a:p>
          <a:p>
            <a:pPr marL="0" indent="0" algn="ctr">
              <a:buNone/>
            </a:pPr>
            <a:r>
              <a:rPr lang="es-AR" dirty="0" smtClean="0"/>
              <a:t>T = E / </a:t>
            </a:r>
            <a:r>
              <a:rPr lang="el-GR" dirty="0" smtClean="0"/>
              <a:t>β</a:t>
            </a:r>
            <a:endParaRPr lang="es-AR" dirty="0" smtClean="0"/>
          </a:p>
          <a:p>
            <a:r>
              <a:rPr lang="es-AR" dirty="0" smtClean="0"/>
              <a:t>En la ciencia cognitiva </a:t>
            </a:r>
            <a:r>
              <a:rPr lang="el-GR" dirty="0" smtClean="0"/>
              <a:t>β</a:t>
            </a:r>
            <a:r>
              <a:rPr lang="es-AR" dirty="0" smtClean="0"/>
              <a:t> está usualmente entre 5 y 20.</a:t>
            </a:r>
          </a:p>
          <a:p>
            <a:endParaRPr lang="es-AR" dirty="0" smtClean="0"/>
          </a:p>
          <a:p>
            <a:r>
              <a:rPr lang="es-AR" dirty="0" err="1" smtClean="0"/>
              <a:t>Halstead</a:t>
            </a:r>
            <a:r>
              <a:rPr lang="es-AR" dirty="0" smtClean="0"/>
              <a:t> propone </a:t>
            </a:r>
            <a:r>
              <a:rPr lang="el-GR" dirty="0" smtClean="0"/>
              <a:t>β</a:t>
            </a:r>
            <a:r>
              <a:rPr lang="es-AR" dirty="0" smtClean="0"/>
              <a:t> = 18.</a:t>
            </a:r>
            <a:endParaRPr lang="es-AR" dirty="0"/>
          </a:p>
        </p:txBody>
      </p:sp>
    </p:spTree>
    <p:extLst>
      <p:ext uri="{BB962C8B-B14F-4D97-AF65-F5344CB8AC3E}">
        <p14:creationId xmlns:p14="http://schemas.microsoft.com/office/powerpoint/2010/main" val="2549380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Longitud: La teoría de </a:t>
            </a:r>
            <a:r>
              <a:rPr lang="es-AR" dirty="0" err="1"/>
              <a:t>Hasltead</a:t>
            </a:r>
            <a:endParaRPr lang="es-AR" dirty="0"/>
          </a:p>
        </p:txBody>
      </p:sp>
      <p:sp>
        <p:nvSpPr>
          <p:cNvPr id="3" name="2 Marcador de contenido"/>
          <p:cNvSpPr>
            <a:spLocks noGrp="1"/>
          </p:cNvSpPr>
          <p:nvPr>
            <p:ph idx="1"/>
          </p:nvPr>
        </p:nvSpPr>
        <p:spPr/>
        <p:txBody>
          <a:bodyPr/>
          <a:lstStyle/>
          <a:p>
            <a:r>
              <a:rPr lang="es-AR" dirty="0" smtClean="0"/>
              <a:t>Defectos remanentes: número de defectos que son dejados en el software en el momento de la entrega.</a:t>
            </a:r>
          </a:p>
          <a:p>
            <a:pPr marL="0" indent="0" algn="ctr">
              <a:buNone/>
            </a:pPr>
            <a:r>
              <a:rPr lang="es-AR" dirty="0" smtClean="0"/>
              <a:t>B = (E</a:t>
            </a:r>
            <a:r>
              <a:rPr lang="es-AR" baseline="30000" dirty="0" smtClean="0"/>
              <a:t>2/3</a:t>
            </a:r>
            <a:r>
              <a:rPr lang="es-AR" dirty="0" smtClean="0"/>
              <a:t> / 3000)</a:t>
            </a:r>
          </a:p>
          <a:p>
            <a:pPr marL="0" indent="0" algn="ctr">
              <a:buNone/>
            </a:pPr>
            <a:endParaRPr lang="es-AR" dirty="0"/>
          </a:p>
          <a:p>
            <a:r>
              <a:rPr lang="es-AR" dirty="0" smtClean="0"/>
              <a:t>Conclusión: un programa más grande necesita más tiempo para ser desarrollado y deja más defectos remanentes.</a:t>
            </a:r>
            <a:endParaRPr lang="es-AR" dirty="0"/>
          </a:p>
        </p:txBody>
      </p:sp>
    </p:spTree>
    <p:extLst>
      <p:ext uri="{BB962C8B-B14F-4D97-AF65-F5344CB8AC3E}">
        <p14:creationId xmlns:p14="http://schemas.microsoft.com/office/powerpoint/2010/main" val="2612167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 1</a:t>
            </a:r>
            <a:endParaRPr lang="es-AR" dirty="0"/>
          </a:p>
        </p:txBody>
      </p:sp>
      <p:sp>
        <p:nvSpPr>
          <p:cNvPr id="3" name="2 Marcador de contenido"/>
          <p:cNvSpPr>
            <a:spLocks noGrp="1"/>
          </p:cNvSpPr>
          <p:nvPr>
            <p:ph idx="1"/>
          </p:nvPr>
        </p:nvSpPr>
        <p:spPr/>
        <p:txBody>
          <a:bodyPr/>
          <a:lstStyle/>
          <a:p>
            <a:r>
              <a:rPr lang="es-AR" dirty="0" smtClean="0"/>
              <a:t>Tenemos el siguiente programa en C:</a:t>
            </a:r>
          </a:p>
          <a:p>
            <a:pPr lvl="1"/>
            <a:endParaRPr lang="es-A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2636912"/>
            <a:ext cx="5760640" cy="3112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5940152" y="3068960"/>
            <a:ext cx="2520280" cy="648072"/>
          </a:xfrm>
          <a:prstGeom prst="rect">
            <a:avLst/>
          </a:prstGeom>
          <a:noFill/>
        </p:spPr>
        <p:txBody>
          <a:bodyPr wrap="square" rtlCol="0">
            <a:spAutoFit/>
          </a:bodyPr>
          <a:lstStyle/>
          <a:p>
            <a:r>
              <a:rPr lang="es-AR" dirty="0" smtClean="0"/>
              <a:t>Los marcados en color son los </a:t>
            </a:r>
            <a:r>
              <a:rPr lang="es-AR" dirty="0" err="1" smtClean="0"/>
              <a:t>operandos</a:t>
            </a:r>
            <a:r>
              <a:rPr lang="es-AR" dirty="0" smtClean="0"/>
              <a:t>.</a:t>
            </a:r>
          </a:p>
        </p:txBody>
      </p:sp>
    </p:spTree>
    <p:extLst>
      <p:ext uri="{BB962C8B-B14F-4D97-AF65-F5344CB8AC3E}">
        <p14:creationId xmlns:p14="http://schemas.microsoft.com/office/powerpoint/2010/main" val="3892098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 1</a:t>
            </a:r>
            <a:endParaRPr lang="es-AR" dirty="0"/>
          </a:p>
        </p:txBody>
      </p:sp>
      <p:sp>
        <p:nvSpPr>
          <p:cNvPr id="3" name="2 Marcador de contenido"/>
          <p:cNvSpPr>
            <a:spLocks noGrp="1"/>
          </p:cNvSpPr>
          <p:nvPr>
            <p:ph idx="1"/>
          </p:nvPr>
        </p:nvSpPr>
        <p:spPr/>
        <p:txBody>
          <a:bodyPr/>
          <a:lstStyle/>
          <a:p>
            <a:r>
              <a:rPr lang="es-AR" dirty="0" smtClean="0"/>
              <a:t>Determinar el número de operadores</a:t>
            </a:r>
          </a:p>
          <a:p>
            <a:endParaRPr lang="es-AR" dirty="0"/>
          </a:p>
          <a:p>
            <a:r>
              <a:rPr lang="es-AR" dirty="0" smtClean="0"/>
              <a:t>Determinar el número de </a:t>
            </a:r>
            <a:r>
              <a:rPr lang="es-AR" dirty="0" err="1" smtClean="0"/>
              <a:t>operandos</a:t>
            </a:r>
            <a:r>
              <a:rPr lang="es-AR" dirty="0" smtClean="0"/>
              <a:t>.</a:t>
            </a:r>
          </a:p>
          <a:p>
            <a:endParaRPr lang="es-AR" dirty="0"/>
          </a:p>
          <a:p>
            <a:r>
              <a:rPr lang="es-AR" dirty="0" smtClean="0"/>
              <a:t>Determinar la longitud del programa en términos del número total de ocurrencias de operadores y </a:t>
            </a:r>
            <a:r>
              <a:rPr lang="es-AR" dirty="0" err="1" smtClean="0"/>
              <a:t>operandos</a:t>
            </a:r>
            <a:r>
              <a:rPr lang="es-AR" dirty="0" smtClean="0"/>
              <a:t>.</a:t>
            </a:r>
          </a:p>
          <a:p>
            <a:endParaRPr lang="es-AR" dirty="0"/>
          </a:p>
          <a:p>
            <a:r>
              <a:rPr lang="es-AR" dirty="0" smtClean="0"/>
              <a:t>Estimar la longitud del programa,</a:t>
            </a:r>
            <a:endParaRPr lang="es-AR" dirty="0"/>
          </a:p>
        </p:txBody>
      </p:sp>
    </p:spTree>
    <p:extLst>
      <p:ext uri="{BB962C8B-B14F-4D97-AF65-F5344CB8AC3E}">
        <p14:creationId xmlns:p14="http://schemas.microsoft.com/office/powerpoint/2010/main" val="2064360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 1</a:t>
            </a:r>
            <a:endParaRPr lang="es-AR"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2790689443"/>
              </p:ext>
            </p:extLst>
          </p:nvPr>
        </p:nvGraphicFramePr>
        <p:xfrm>
          <a:off x="457200" y="1935163"/>
          <a:ext cx="8229600" cy="445008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pPr algn="ctr"/>
                      <a:r>
                        <a:rPr lang="es-AR" dirty="0" smtClean="0"/>
                        <a:t>Operadores</a:t>
                      </a:r>
                      <a:endParaRPr lang="es-AR" dirty="0"/>
                    </a:p>
                  </a:txBody>
                  <a:tcPr/>
                </a:tc>
                <a:tc>
                  <a:txBody>
                    <a:bodyPr/>
                    <a:lstStyle/>
                    <a:p>
                      <a:pPr algn="ctr"/>
                      <a:r>
                        <a:rPr lang="es-AR" dirty="0" smtClean="0"/>
                        <a:t>#</a:t>
                      </a:r>
                      <a:r>
                        <a:rPr lang="es-AR" baseline="0" dirty="0" smtClean="0"/>
                        <a:t> Ocurrencias</a:t>
                      </a:r>
                      <a:endParaRPr lang="es-AR" dirty="0"/>
                    </a:p>
                  </a:txBody>
                  <a:tcPr/>
                </a:tc>
                <a:tc>
                  <a:txBody>
                    <a:bodyPr/>
                    <a:lstStyle/>
                    <a:p>
                      <a:pPr algn="ctr"/>
                      <a:r>
                        <a:rPr lang="es-AR" dirty="0" smtClean="0"/>
                        <a:t>Operadores</a:t>
                      </a:r>
                      <a:endParaRPr lang="es-AR" dirty="0"/>
                    </a:p>
                  </a:txBody>
                  <a:tcPr/>
                </a:tc>
                <a:tc>
                  <a:txBody>
                    <a:bodyPr/>
                    <a:lstStyle/>
                    <a:p>
                      <a:pPr algn="ctr"/>
                      <a:r>
                        <a:rPr lang="es-AR" dirty="0" smtClean="0"/>
                        <a:t>#Ocurrencias</a:t>
                      </a:r>
                      <a:endParaRPr lang="es-AR" dirty="0"/>
                    </a:p>
                  </a:txBody>
                  <a:tcPr/>
                </a:tc>
              </a:tr>
              <a:tr h="370840">
                <a:tc>
                  <a:txBody>
                    <a:bodyPr/>
                    <a:lstStyle/>
                    <a:p>
                      <a:r>
                        <a:rPr lang="es-AR" dirty="0" smtClean="0"/>
                        <a:t>#</a:t>
                      </a:r>
                      <a:endParaRPr lang="es-AR" dirty="0"/>
                    </a:p>
                  </a:txBody>
                  <a:tcPr/>
                </a:tc>
                <a:tc>
                  <a:txBody>
                    <a:bodyPr/>
                    <a:lstStyle/>
                    <a:p>
                      <a:pPr algn="ctr"/>
                      <a:r>
                        <a:rPr lang="es-AR" dirty="0" smtClean="0"/>
                        <a:t>1</a:t>
                      </a:r>
                      <a:endParaRPr lang="es-AR" dirty="0"/>
                    </a:p>
                  </a:txBody>
                  <a:tcPr/>
                </a:tc>
                <a:tc>
                  <a:txBody>
                    <a:bodyPr/>
                    <a:lstStyle/>
                    <a:p>
                      <a:r>
                        <a:rPr lang="es-AR" dirty="0" smtClean="0"/>
                        <a:t>&lt;=</a:t>
                      </a:r>
                      <a:endParaRPr lang="es-AR" dirty="0"/>
                    </a:p>
                  </a:txBody>
                  <a:tcPr/>
                </a:tc>
                <a:tc>
                  <a:txBody>
                    <a:bodyPr/>
                    <a:lstStyle/>
                    <a:p>
                      <a:pPr algn="ctr"/>
                      <a:r>
                        <a:rPr lang="es-AR" dirty="0" smtClean="0"/>
                        <a:t>1</a:t>
                      </a:r>
                      <a:endParaRPr lang="es-AR" dirty="0"/>
                    </a:p>
                  </a:txBody>
                  <a:tcPr/>
                </a:tc>
              </a:tr>
              <a:tr h="370840">
                <a:tc>
                  <a:txBody>
                    <a:bodyPr/>
                    <a:lstStyle/>
                    <a:p>
                      <a:r>
                        <a:rPr lang="es-AR" dirty="0" err="1" smtClean="0"/>
                        <a:t>include</a:t>
                      </a:r>
                      <a:endParaRPr lang="es-AR" dirty="0"/>
                    </a:p>
                  </a:txBody>
                  <a:tcPr/>
                </a:tc>
                <a:tc>
                  <a:txBody>
                    <a:bodyPr/>
                    <a:lstStyle/>
                    <a:p>
                      <a:pPr algn="ctr"/>
                      <a:r>
                        <a:rPr lang="es-AR" dirty="0" smtClean="0"/>
                        <a:t>1</a:t>
                      </a:r>
                      <a:endParaRPr lang="es-AR" dirty="0"/>
                    </a:p>
                  </a:txBody>
                  <a:tcPr/>
                </a:tc>
                <a:tc>
                  <a:txBody>
                    <a:bodyPr/>
                    <a:lstStyle/>
                    <a:p>
                      <a:r>
                        <a:rPr lang="es-AR" dirty="0" smtClean="0"/>
                        <a:t>\n</a:t>
                      </a:r>
                      <a:endParaRPr lang="es-AR" dirty="0"/>
                    </a:p>
                  </a:txBody>
                  <a:tcPr/>
                </a:tc>
                <a:tc>
                  <a:txBody>
                    <a:bodyPr/>
                    <a:lstStyle/>
                    <a:p>
                      <a:pPr algn="ctr"/>
                      <a:r>
                        <a:rPr lang="es-AR" dirty="0" smtClean="0"/>
                        <a:t>3</a:t>
                      </a:r>
                      <a:endParaRPr lang="es-AR" dirty="0"/>
                    </a:p>
                  </a:txBody>
                  <a:tcPr/>
                </a:tc>
              </a:tr>
              <a:tr h="370840">
                <a:tc>
                  <a:txBody>
                    <a:bodyPr/>
                    <a:lstStyle/>
                    <a:p>
                      <a:r>
                        <a:rPr lang="es-AR" dirty="0" err="1" smtClean="0"/>
                        <a:t>stdio.h</a:t>
                      </a:r>
                      <a:endParaRPr lang="es-AR" dirty="0"/>
                    </a:p>
                  </a:txBody>
                  <a:tcPr/>
                </a:tc>
                <a:tc>
                  <a:txBody>
                    <a:bodyPr/>
                    <a:lstStyle/>
                    <a:p>
                      <a:pPr algn="ctr"/>
                      <a:r>
                        <a:rPr lang="es-AR" dirty="0" smtClean="0"/>
                        <a:t>1</a:t>
                      </a:r>
                      <a:endParaRPr lang="es-AR" dirty="0"/>
                    </a:p>
                  </a:txBody>
                  <a:tcPr/>
                </a:tc>
                <a:tc>
                  <a:txBody>
                    <a:bodyPr/>
                    <a:lstStyle/>
                    <a:p>
                      <a:r>
                        <a:rPr lang="es-AR" dirty="0" err="1" smtClean="0"/>
                        <a:t>printf</a:t>
                      </a:r>
                      <a:endParaRPr lang="es-AR" dirty="0"/>
                    </a:p>
                  </a:txBody>
                  <a:tcPr/>
                </a:tc>
                <a:tc>
                  <a:txBody>
                    <a:bodyPr/>
                    <a:lstStyle/>
                    <a:p>
                      <a:pPr algn="ctr"/>
                      <a:r>
                        <a:rPr lang="es-AR" dirty="0" smtClean="0"/>
                        <a:t>3</a:t>
                      </a:r>
                      <a:endParaRPr lang="es-AR" dirty="0"/>
                    </a:p>
                  </a:txBody>
                  <a:tcPr/>
                </a:tc>
              </a:tr>
              <a:tr h="370840">
                <a:tc>
                  <a:txBody>
                    <a:bodyPr/>
                    <a:lstStyle/>
                    <a:p>
                      <a:r>
                        <a:rPr lang="es-AR" dirty="0" smtClean="0"/>
                        <a:t>&lt;….&gt;</a:t>
                      </a:r>
                    </a:p>
                  </a:txBody>
                  <a:tcPr/>
                </a:tc>
                <a:tc>
                  <a:txBody>
                    <a:bodyPr/>
                    <a:lstStyle/>
                    <a:p>
                      <a:pPr algn="ctr"/>
                      <a:r>
                        <a:rPr lang="es-AR" dirty="0" smtClean="0"/>
                        <a:t>1</a:t>
                      </a:r>
                      <a:endParaRPr lang="es-AR" dirty="0"/>
                    </a:p>
                  </a:txBody>
                  <a:tcPr/>
                </a:tc>
                <a:tc>
                  <a:txBody>
                    <a:bodyPr/>
                    <a:lstStyle/>
                    <a:p>
                      <a:r>
                        <a:rPr lang="es-AR" dirty="0" smtClean="0"/>
                        <a:t>&lt;</a:t>
                      </a:r>
                      <a:endParaRPr lang="es-AR" dirty="0"/>
                    </a:p>
                  </a:txBody>
                  <a:tcPr/>
                </a:tc>
                <a:tc>
                  <a:txBody>
                    <a:bodyPr/>
                    <a:lstStyle/>
                    <a:p>
                      <a:pPr algn="ctr"/>
                      <a:r>
                        <a:rPr lang="es-AR" dirty="0" smtClean="0"/>
                        <a:t>3</a:t>
                      </a:r>
                      <a:endParaRPr lang="es-AR" dirty="0"/>
                    </a:p>
                  </a:txBody>
                  <a:tcPr/>
                </a:tc>
              </a:tr>
              <a:tr h="370840">
                <a:tc>
                  <a:txBody>
                    <a:bodyPr/>
                    <a:lstStyle/>
                    <a:p>
                      <a:r>
                        <a:rPr lang="es-AR" dirty="0" err="1" smtClean="0"/>
                        <a:t>Main</a:t>
                      </a:r>
                      <a:endParaRPr lang="es-AR" dirty="0"/>
                    </a:p>
                  </a:txBody>
                  <a:tcPr/>
                </a:tc>
                <a:tc>
                  <a:txBody>
                    <a:bodyPr/>
                    <a:lstStyle/>
                    <a:p>
                      <a:pPr algn="ctr"/>
                      <a:r>
                        <a:rPr lang="es-AR" dirty="0" smtClean="0"/>
                        <a:t>1</a:t>
                      </a:r>
                      <a:endParaRPr lang="es-AR" dirty="0"/>
                    </a:p>
                  </a:txBody>
                  <a:tcPr/>
                </a:tc>
                <a:tc>
                  <a:txBody>
                    <a:bodyPr/>
                    <a:lstStyle/>
                    <a:p>
                      <a:r>
                        <a:rPr lang="es-AR" dirty="0" smtClean="0"/>
                        <a:t>&gt;=</a:t>
                      </a:r>
                      <a:endParaRPr lang="es-AR" dirty="0"/>
                    </a:p>
                  </a:txBody>
                  <a:tcPr/>
                </a:tc>
                <a:tc>
                  <a:txBody>
                    <a:bodyPr/>
                    <a:lstStyle/>
                    <a:p>
                      <a:pPr algn="ctr"/>
                      <a:r>
                        <a:rPr lang="es-AR" dirty="0" smtClean="0"/>
                        <a:t>2</a:t>
                      </a:r>
                      <a:endParaRPr lang="es-AR" dirty="0"/>
                    </a:p>
                  </a:txBody>
                  <a:tcPr/>
                </a:tc>
              </a:tr>
              <a:tr h="370840">
                <a:tc>
                  <a:txBody>
                    <a:bodyPr/>
                    <a:lstStyle/>
                    <a:p>
                      <a:r>
                        <a:rPr lang="es-AR" dirty="0" smtClean="0"/>
                        <a:t>(…)</a:t>
                      </a:r>
                      <a:endParaRPr lang="es-AR" dirty="0"/>
                    </a:p>
                  </a:txBody>
                  <a:tcPr/>
                </a:tc>
                <a:tc>
                  <a:txBody>
                    <a:bodyPr/>
                    <a:lstStyle/>
                    <a:p>
                      <a:pPr algn="ctr"/>
                      <a:r>
                        <a:rPr lang="es-AR" dirty="0" smtClean="0"/>
                        <a:t>7</a:t>
                      </a:r>
                      <a:endParaRPr lang="es-AR" dirty="0"/>
                    </a:p>
                  </a:txBody>
                  <a:tcPr/>
                </a:tc>
                <a:tc>
                  <a:txBody>
                    <a:bodyPr/>
                    <a:lstStyle/>
                    <a:p>
                      <a:r>
                        <a:rPr lang="es-AR" dirty="0" err="1" smtClean="0"/>
                        <a:t>If</a:t>
                      </a:r>
                      <a:r>
                        <a:rPr lang="es-AR" dirty="0" smtClean="0"/>
                        <a:t>…</a:t>
                      </a:r>
                      <a:r>
                        <a:rPr lang="es-AR" dirty="0" err="1" smtClean="0"/>
                        <a:t>else</a:t>
                      </a:r>
                      <a:endParaRPr lang="es-AR" dirty="0"/>
                    </a:p>
                  </a:txBody>
                  <a:tcPr/>
                </a:tc>
                <a:tc>
                  <a:txBody>
                    <a:bodyPr/>
                    <a:lstStyle/>
                    <a:p>
                      <a:pPr algn="ctr"/>
                      <a:r>
                        <a:rPr lang="es-AR" dirty="0" smtClean="0"/>
                        <a:t>2</a:t>
                      </a:r>
                      <a:endParaRPr lang="es-AR" dirty="0"/>
                    </a:p>
                  </a:txBody>
                  <a:tcPr/>
                </a:tc>
              </a:tr>
              <a:tr h="370840">
                <a:tc>
                  <a:txBody>
                    <a:bodyPr/>
                    <a:lstStyle/>
                    <a:p>
                      <a:r>
                        <a:rPr lang="es-AR" dirty="0" smtClean="0"/>
                        <a:t>{…}</a:t>
                      </a:r>
                      <a:endParaRPr lang="es-AR" dirty="0"/>
                    </a:p>
                  </a:txBody>
                  <a:tcPr/>
                </a:tc>
                <a:tc>
                  <a:txBody>
                    <a:bodyPr/>
                    <a:lstStyle/>
                    <a:p>
                      <a:pPr algn="ctr"/>
                      <a:r>
                        <a:rPr lang="es-AR" dirty="0" smtClean="0"/>
                        <a:t>1</a:t>
                      </a:r>
                      <a:endParaRPr lang="es-AR" dirty="0"/>
                    </a:p>
                  </a:txBody>
                  <a:tcPr/>
                </a:tc>
                <a:tc>
                  <a:txBody>
                    <a:bodyPr/>
                    <a:lstStyle/>
                    <a:p>
                      <a:r>
                        <a:rPr lang="es-AR" dirty="0" smtClean="0"/>
                        <a:t>&amp;</a:t>
                      </a:r>
                      <a:endParaRPr lang="es-AR" dirty="0"/>
                    </a:p>
                  </a:txBody>
                  <a:tcPr/>
                </a:tc>
                <a:tc>
                  <a:txBody>
                    <a:bodyPr/>
                    <a:lstStyle/>
                    <a:p>
                      <a:pPr algn="ctr"/>
                      <a:r>
                        <a:rPr lang="es-AR" dirty="0" smtClean="0"/>
                        <a:t>1</a:t>
                      </a:r>
                      <a:endParaRPr lang="es-AR" dirty="0"/>
                    </a:p>
                  </a:txBody>
                  <a:tcPr/>
                </a:tc>
              </a:tr>
              <a:tr h="370840">
                <a:tc>
                  <a:txBody>
                    <a:bodyPr/>
                    <a:lstStyle/>
                    <a:p>
                      <a:r>
                        <a:rPr lang="es-AR" dirty="0" err="1" smtClean="0"/>
                        <a:t>Int</a:t>
                      </a:r>
                      <a:endParaRPr lang="es-AR" dirty="0"/>
                    </a:p>
                  </a:txBody>
                  <a:tcPr/>
                </a:tc>
                <a:tc>
                  <a:txBody>
                    <a:bodyPr/>
                    <a:lstStyle/>
                    <a:p>
                      <a:pPr algn="ctr"/>
                      <a:r>
                        <a:rPr lang="es-AR" dirty="0" smtClean="0"/>
                        <a:t>1</a:t>
                      </a:r>
                      <a:endParaRPr lang="es-AR" dirty="0"/>
                    </a:p>
                  </a:txBody>
                  <a:tcPr/>
                </a:tc>
                <a:tc>
                  <a:txBody>
                    <a:bodyPr/>
                    <a:lstStyle/>
                    <a:p>
                      <a:r>
                        <a:rPr lang="es-AR" dirty="0" smtClean="0"/>
                        <a:t>, </a:t>
                      </a:r>
                      <a:endParaRPr lang="es-AR" dirty="0"/>
                    </a:p>
                  </a:txBody>
                  <a:tcPr/>
                </a:tc>
                <a:tc>
                  <a:txBody>
                    <a:bodyPr/>
                    <a:lstStyle/>
                    <a:p>
                      <a:pPr algn="ctr"/>
                      <a:r>
                        <a:rPr lang="es-AR" dirty="0" smtClean="0"/>
                        <a:t>4</a:t>
                      </a:r>
                      <a:endParaRPr lang="es-AR" dirty="0"/>
                    </a:p>
                  </a:txBody>
                  <a:tcPr/>
                </a:tc>
              </a:tr>
              <a:tr h="370840">
                <a:tc>
                  <a:txBody>
                    <a:bodyPr/>
                    <a:lstStyle/>
                    <a:p>
                      <a:r>
                        <a:rPr lang="es-AR" dirty="0" smtClean="0"/>
                        <a:t>;</a:t>
                      </a:r>
                      <a:endParaRPr lang="es-AR" dirty="0"/>
                    </a:p>
                  </a:txBody>
                  <a:tcPr/>
                </a:tc>
                <a:tc>
                  <a:txBody>
                    <a:bodyPr/>
                    <a:lstStyle/>
                    <a:p>
                      <a:pPr algn="ctr"/>
                      <a:r>
                        <a:rPr lang="es-AR" dirty="0" smtClean="0"/>
                        <a:t>5</a:t>
                      </a:r>
                      <a:endParaRPr lang="es-AR" dirty="0"/>
                    </a:p>
                  </a:txBody>
                  <a:tcPr/>
                </a:tc>
                <a:tc>
                  <a:txBody>
                    <a:bodyPr/>
                    <a:lstStyle/>
                    <a:p>
                      <a:r>
                        <a:rPr lang="es-AR" dirty="0" smtClean="0"/>
                        <a:t>%d</a:t>
                      </a:r>
                      <a:endParaRPr lang="es-AR" dirty="0"/>
                    </a:p>
                  </a:txBody>
                  <a:tcPr/>
                </a:tc>
                <a:tc>
                  <a:txBody>
                    <a:bodyPr/>
                    <a:lstStyle/>
                    <a:p>
                      <a:pPr algn="ctr"/>
                      <a:r>
                        <a:rPr lang="es-AR" dirty="0" smtClean="0"/>
                        <a:t>4</a:t>
                      </a:r>
                      <a:endParaRPr lang="es-AR" dirty="0"/>
                    </a:p>
                  </a:txBody>
                  <a:tcPr/>
                </a:tc>
              </a:tr>
              <a:tr h="370840">
                <a:tc>
                  <a:txBody>
                    <a:bodyPr/>
                    <a:lstStyle/>
                    <a:p>
                      <a:r>
                        <a:rPr lang="es-AR" dirty="0" err="1" smtClean="0"/>
                        <a:t>scanf</a:t>
                      </a:r>
                      <a:endParaRPr lang="es-AR" dirty="0"/>
                    </a:p>
                  </a:txBody>
                  <a:tcPr/>
                </a:tc>
                <a:tc>
                  <a:txBody>
                    <a:bodyPr/>
                    <a:lstStyle/>
                    <a:p>
                      <a:pPr algn="ctr"/>
                      <a:r>
                        <a:rPr lang="es-AR" dirty="0" smtClean="0"/>
                        <a:t>1</a:t>
                      </a:r>
                      <a:endParaRPr lang="es-AR" dirty="0"/>
                    </a:p>
                  </a:txBody>
                  <a:tcPr/>
                </a:tc>
                <a:tc>
                  <a:txBody>
                    <a:bodyPr/>
                    <a:lstStyle/>
                    <a:p>
                      <a:r>
                        <a:rPr lang="es-AR" dirty="0" smtClean="0"/>
                        <a:t>“…”</a:t>
                      </a:r>
                      <a:endParaRPr lang="es-AR" dirty="0"/>
                    </a:p>
                  </a:txBody>
                  <a:tcPr/>
                </a:tc>
                <a:tc>
                  <a:txBody>
                    <a:bodyPr/>
                    <a:lstStyle/>
                    <a:p>
                      <a:pPr algn="ctr"/>
                      <a:r>
                        <a:rPr lang="es-AR" dirty="0" smtClean="0"/>
                        <a:t>4</a:t>
                      </a:r>
                      <a:endParaRPr lang="es-AR" dirty="0"/>
                    </a:p>
                  </a:txBody>
                  <a:tcPr/>
                </a:tc>
              </a:tr>
              <a:tr h="370840">
                <a:tc gridSpan="2">
                  <a:txBody>
                    <a:bodyPr/>
                    <a:lstStyle/>
                    <a:p>
                      <a:r>
                        <a:rPr lang="es-AR" b="1" dirty="0" smtClean="0"/>
                        <a:t>N1</a:t>
                      </a:r>
                      <a:r>
                        <a:rPr lang="es-AR" b="1" baseline="0" dirty="0" smtClean="0"/>
                        <a:t> = 20</a:t>
                      </a:r>
                      <a:endParaRPr lang="es-AR" b="1" dirty="0"/>
                    </a:p>
                  </a:txBody>
                  <a:tcPr/>
                </a:tc>
                <a:tc hMerge="1">
                  <a:txBody>
                    <a:bodyPr/>
                    <a:lstStyle/>
                    <a:p>
                      <a:endParaRPr lang="es-AR" dirty="0"/>
                    </a:p>
                  </a:txBody>
                  <a:tcPr/>
                </a:tc>
                <a:tc gridSpan="2">
                  <a:txBody>
                    <a:bodyPr/>
                    <a:lstStyle/>
                    <a:p>
                      <a:r>
                        <a:rPr lang="es-AR" b="1" dirty="0" smtClean="0"/>
                        <a:t>N1</a:t>
                      </a:r>
                      <a:r>
                        <a:rPr lang="es-AR" b="1" baseline="0" dirty="0" smtClean="0"/>
                        <a:t> = 47</a:t>
                      </a:r>
                      <a:endParaRPr lang="es-AR" b="1" dirty="0"/>
                    </a:p>
                  </a:txBody>
                  <a:tcPr/>
                </a:tc>
                <a:tc hMerge="1">
                  <a:txBody>
                    <a:bodyPr/>
                    <a:lstStyle/>
                    <a:p>
                      <a:endParaRPr lang="es-AR" dirty="0"/>
                    </a:p>
                  </a:txBody>
                  <a:tcPr/>
                </a:tc>
              </a:tr>
            </a:tbl>
          </a:graphicData>
        </a:graphic>
      </p:graphicFrame>
    </p:spTree>
    <p:extLst>
      <p:ext uri="{BB962C8B-B14F-4D97-AF65-F5344CB8AC3E}">
        <p14:creationId xmlns:p14="http://schemas.microsoft.com/office/powerpoint/2010/main" val="3968922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 2</a:t>
            </a:r>
            <a:endParaRPr lang="es-AR" dirty="0"/>
          </a:p>
        </p:txBody>
      </p:sp>
      <p:graphicFrame>
        <p:nvGraphicFramePr>
          <p:cNvPr id="5" name="4 Marcador de contenido"/>
          <p:cNvGraphicFramePr>
            <a:graphicFrameLocks noGrp="1"/>
          </p:cNvGraphicFramePr>
          <p:nvPr>
            <p:ph idx="1"/>
            <p:extLst>
              <p:ext uri="{D42A27DB-BD31-4B8C-83A1-F6EECF244321}">
                <p14:modId xmlns:p14="http://schemas.microsoft.com/office/powerpoint/2010/main" val="835429766"/>
              </p:ext>
            </p:extLst>
          </p:nvPr>
        </p:nvGraphicFramePr>
        <p:xfrm>
          <a:off x="457200" y="1935163"/>
          <a:ext cx="8229600" cy="360680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es-AR" dirty="0" err="1" smtClean="0"/>
                        <a:t>Operandos</a:t>
                      </a:r>
                      <a:endParaRPr lang="es-AR" dirty="0"/>
                    </a:p>
                  </a:txBody>
                  <a:tcPr/>
                </a:tc>
                <a:tc>
                  <a:txBody>
                    <a:bodyPr/>
                    <a:lstStyle/>
                    <a:p>
                      <a:pPr algn="ctr"/>
                      <a:r>
                        <a:rPr lang="es-AR" dirty="0" smtClean="0"/>
                        <a:t> #Ocurrencias</a:t>
                      </a:r>
                      <a:endParaRPr lang="es-AR" dirty="0"/>
                    </a:p>
                  </a:txBody>
                  <a:tcPr/>
                </a:tc>
              </a:tr>
              <a:tr h="370840">
                <a:tc>
                  <a:txBody>
                    <a:bodyPr/>
                    <a:lstStyle/>
                    <a:p>
                      <a:r>
                        <a:rPr lang="es-AR" dirty="0" smtClean="0"/>
                        <a:t>a</a:t>
                      </a:r>
                      <a:endParaRPr lang="es-AR" dirty="0"/>
                    </a:p>
                  </a:txBody>
                  <a:tcPr/>
                </a:tc>
                <a:tc>
                  <a:txBody>
                    <a:bodyPr/>
                    <a:lstStyle/>
                    <a:p>
                      <a:r>
                        <a:rPr lang="es-AR" dirty="0" smtClean="0"/>
                        <a:t>10</a:t>
                      </a:r>
                      <a:endParaRPr lang="es-AR" dirty="0"/>
                    </a:p>
                  </a:txBody>
                  <a:tcPr/>
                </a:tc>
              </a:tr>
              <a:tr h="370840">
                <a:tc>
                  <a:txBody>
                    <a:bodyPr/>
                    <a:lstStyle/>
                    <a:p>
                      <a:r>
                        <a:rPr lang="es-AR" dirty="0" smtClean="0"/>
                        <a:t>10</a:t>
                      </a:r>
                      <a:endParaRPr lang="es-AR" dirty="0"/>
                    </a:p>
                  </a:txBody>
                  <a:tcPr/>
                </a:tc>
                <a:tc>
                  <a:txBody>
                    <a:bodyPr/>
                    <a:lstStyle/>
                    <a:p>
                      <a:r>
                        <a:rPr lang="es-AR" dirty="0" smtClean="0"/>
                        <a:t>3</a:t>
                      </a:r>
                      <a:endParaRPr lang="es-AR" dirty="0"/>
                    </a:p>
                  </a:txBody>
                  <a:tcPr/>
                </a:tc>
              </a:tr>
              <a:tr h="370840">
                <a:tc>
                  <a:txBody>
                    <a:bodyPr/>
                    <a:lstStyle/>
                    <a:p>
                      <a:r>
                        <a:rPr lang="es-AR" dirty="0" smtClean="0"/>
                        <a:t>20</a:t>
                      </a:r>
                      <a:endParaRPr lang="es-AR" dirty="0"/>
                    </a:p>
                  </a:txBody>
                  <a:tcPr/>
                </a:tc>
                <a:tc>
                  <a:txBody>
                    <a:bodyPr/>
                    <a:lstStyle/>
                    <a:p>
                      <a:r>
                        <a:rPr lang="es-AR" dirty="0" smtClean="0"/>
                        <a:t>3</a:t>
                      </a:r>
                      <a:endParaRPr lang="es-AR" dirty="0"/>
                    </a:p>
                  </a:txBody>
                  <a:tcPr/>
                </a:tc>
              </a:tr>
              <a:tr h="370840">
                <a:tc gridSpan="2">
                  <a:txBody>
                    <a:bodyPr/>
                    <a:lstStyle/>
                    <a:p>
                      <a:endParaRPr lang="es-AR" dirty="0"/>
                    </a:p>
                  </a:txBody>
                  <a:tcPr/>
                </a:tc>
                <a:tc hMerge="1">
                  <a:txBody>
                    <a:bodyPr/>
                    <a:lstStyle/>
                    <a:p>
                      <a:endParaRPr lang="es-AR" dirty="0"/>
                    </a:p>
                  </a:txBody>
                  <a:tcPr/>
                </a:tc>
              </a:tr>
              <a:tr h="370840">
                <a:tc>
                  <a:txBody>
                    <a:bodyPr/>
                    <a:lstStyle/>
                    <a:p>
                      <a:r>
                        <a:rPr lang="es-AR" b="1" dirty="0" smtClean="0"/>
                        <a:t>n2</a:t>
                      </a:r>
                      <a:r>
                        <a:rPr lang="es-AR" b="1" baseline="0" dirty="0" smtClean="0"/>
                        <a:t> = 3</a:t>
                      </a:r>
                      <a:endParaRPr lang="es-AR" b="1" dirty="0"/>
                    </a:p>
                  </a:txBody>
                  <a:tcPr/>
                </a:tc>
                <a:tc>
                  <a:txBody>
                    <a:bodyPr/>
                    <a:lstStyle/>
                    <a:p>
                      <a:r>
                        <a:rPr lang="es-AR" b="1" dirty="0" smtClean="0"/>
                        <a:t>N2 = 16</a:t>
                      </a:r>
                      <a:endParaRPr lang="es-AR" b="1" dirty="0"/>
                    </a:p>
                  </a:txBody>
                  <a:tcPr/>
                </a:tc>
              </a:tr>
              <a:tr h="370840">
                <a:tc>
                  <a:txBody>
                    <a:bodyPr/>
                    <a:lstStyle/>
                    <a:p>
                      <a:r>
                        <a:rPr lang="es-AR" b="1" dirty="0" smtClean="0"/>
                        <a:t>n1</a:t>
                      </a:r>
                      <a:r>
                        <a:rPr lang="es-AR" b="1" baseline="0" dirty="0" smtClean="0"/>
                        <a:t> = 20</a:t>
                      </a:r>
                      <a:endParaRPr lang="es-AR" b="1" dirty="0"/>
                    </a:p>
                  </a:txBody>
                  <a:tcPr/>
                </a:tc>
                <a:tc>
                  <a:txBody>
                    <a:bodyPr/>
                    <a:lstStyle/>
                    <a:p>
                      <a:r>
                        <a:rPr lang="es-AR" b="1" dirty="0" smtClean="0"/>
                        <a:t>N1</a:t>
                      </a:r>
                      <a:r>
                        <a:rPr lang="es-AR" b="1" baseline="0" dirty="0" smtClean="0"/>
                        <a:t> = 47</a:t>
                      </a:r>
                      <a:endParaRPr lang="es-AR" b="1" dirty="0"/>
                    </a:p>
                  </a:txBody>
                  <a:tcPr/>
                </a:tc>
              </a:tr>
              <a:tr h="370840">
                <a:tc gridSpan="2">
                  <a:txBody>
                    <a:bodyPr/>
                    <a:lstStyle/>
                    <a:p>
                      <a:r>
                        <a:rPr lang="es-AR" dirty="0" smtClean="0"/>
                        <a:t>Longitud</a:t>
                      </a:r>
                      <a:r>
                        <a:rPr lang="es-AR" baseline="0" dirty="0" smtClean="0"/>
                        <a:t> del programa: </a:t>
                      </a:r>
                      <a:r>
                        <a:rPr lang="es-AR" b="1" baseline="0" dirty="0" smtClean="0"/>
                        <a:t>N = N1 + N2 = 63</a:t>
                      </a:r>
                      <a:endParaRPr lang="es-AR" dirty="0"/>
                    </a:p>
                  </a:txBody>
                  <a:tcPr/>
                </a:tc>
                <a:tc hMerge="1">
                  <a:txBody>
                    <a:bodyPr/>
                    <a:lstStyle/>
                    <a:p>
                      <a:endParaRPr lang="es-AR" dirty="0"/>
                    </a:p>
                  </a:txBody>
                  <a:tcPr/>
                </a:tc>
              </a:tr>
              <a:tr h="370840">
                <a:tc gridSpan="2">
                  <a:txBody>
                    <a:bodyPr/>
                    <a:lstStyle/>
                    <a:p>
                      <a:r>
                        <a:rPr lang="es-AR" dirty="0" smtClean="0"/>
                        <a:t>Longitud</a:t>
                      </a:r>
                      <a:r>
                        <a:rPr lang="es-AR" baseline="0" dirty="0" smtClean="0"/>
                        <a:t> estimada del programa: </a:t>
                      </a:r>
                    </a:p>
                    <a:p>
                      <a:pPr marL="0" marR="0" lvl="1" indent="0" algn="l" defTabSz="914400" rtl="0" eaLnBrk="1" fontAlgn="auto" latinLnBrk="0" hangingPunct="1">
                        <a:lnSpc>
                          <a:spcPct val="100000"/>
                        </a:lnSpc>
                        <a:spcBef>
                          <a:spcPts val="0"/>
                        </a:spcBef>
                        <a:spcAft>
                          <a:spcPts val="0"/>
                        </a:spcAft>
                        <a:buClrTx/>
                        <a:buSzTx/>
                        <a:buFontTx/>
                        <a:buNone/>
                        <a:tabLst/>
                        <a:defRPr/>
                      </a:pPr>
                      <a:r>
                        <a:rPr lang="es-AR" b="1" dirty="0" smtClean="0"/>
                        <a:t>N’ = n1 log</a:t>
                      </a:r>
                      <a:r>
                        <a:rPr lang="es-AR" b="1" baseline="-25000" dirty="0" smtClean="0"/>
                        <a:t>2</a:t>
                      </a:r>
                      <a:r>
                        <a:rPr lang="es-AR" b="1" dirty="0" smtClean="0"/>
                        <a:t> n1 + n2 log</a:t>
                      </a:r>
                      <a:r>
                        <a:rPr lang="es-AR" b="1" baseline="-25000" dirty="0" smtClean="0"/>
                        <a:t>2</a:t>
                      </a:r>
                      <a:r>
                        <a:rPr lang="es-AR" b="1" dirty="0" smtClean="0"/>
                        <a:t> n2 = </a:t>
                      </a:r>
                      <a:r>
                        <a:rPr lang="es-AR" b="0" dirty="0" smtClean="0"/>
                        <a:t>20</a:t>
                      </a:r>
                      <a:r>
                        <a:rPr lang="es-AR" b="0" baseline="0" dirty="0" smtClean="0"/>
                        <a:t> </a:t>
                      </a:r>
                      <a:r>
                        <a:rPr lang="es-AR" b="0" dirty="0" smtClean="0"/>
                        <a:t>log</a:t>
                      </a:r>
                      <a:r>
                        <a:rPr lang="es-AR" b="0" baseline="-25000" dirty="0" smtClean="0"/>
                        <a:t>2</a:t>
                      </a:r>
                      <a:r>
                        <a:rPr lang="es-AR" b="0" dirty="0" smtClean="0"/>
                        <a:t> 20 + 3 log</a:t>
                      </a:r>
                      <a:r>
                        <a:rPr lang="es-AR" b="0" baseline="-25000" dirty="0" smtClean="0"/>
                        <a:t>2</a:t>
                      </a:r>
                      <a:r>
                        <a:rPr lang="es-AR" b="0" dirty="0" smtClean="0"/>
                        <a:t> 3 </a:t>
                      </a:r>
                      <a:r>
                        <a:rPr lang="es-AR" b="1" dirty="0" smtClean="0"/>
                        <a:t>= </a:t>
                      </a:r>
                      <a:r>
                        <a:rPr lang="es-AR" b="0" dirty="0" smtClean="0"/>
                        <a:t>91.</a:t>
                      </a:r>
                      <a:r>
                        <a:rPr lang="es-AR" b="0" baseline="0" dirty="0" smtClean="0"/>
                        <a:t>1934</a:t>
                      </a:r>
                      <a:endParaRPr lang="es-AR" b="0" dirty="0"/>
                    </a:p>
                  </a:txBody>
                  <a:tcPr/>
                </a:tc>
                <a:tc hMerge="1">
                  <a:txBody>
                    <a:bodyPr/>
                    <a:lstStyle/>
                    <a:p>
                      <a:endParaRPr lang="es-AR" dirty="0"/>
                    </a:p>
                  </a:txBody>
                  <a:tcPr/>
                </a:tc>
              </a:tr>
            </a:tbl>
          </a:graphicData>
        </a:graphic>
      </p:graphicFrame>
    </p:spTree>
    <p:extLst>
      <p:ext uri="{BB962C8B-B14F-4D97-AF65-F5344CB8AC3E}">
        <p14:creationId xmlns:p14="http://schemas.microsoft.com/office/powerpoint/2010/main" val="894794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Agenda</a:t>
            </a:r>
            <a:endParaRPr lang="es-AR" dirty="0"/>
          </a:p>
        </p:txBody>
      </p:sp>
      <p:sp>
        <p:nvSpPr>
          <p:cNvPr id="3" name="2 Marcador de contenido"/>
          <p:cNvSpPr>
            <a:spLocks noGrp="1"/>
          </p:cNvSpPr>
          <p:nvPr>
            <p:ph idx="1"/>
          </p:nvPr>
        </p:nvSpPr>
        <p:spPr/>
        <p:txBody>
          <a:bodyPr/>
          <a:lstStyle/>
          <a:p>
            <a:r>
              <a:rPr lang="es-AR" dirty="0" smtClean="0"/>
              <a:t>Tamaño del Software</a:t>
            </a:r>
          </a:p>
          <a:p>
            <a:pPr lvl="1"/>
            <a:r>
              <a:rPr lang="es-AR" dirty="0" smtClean="0"/>
              <a:t>Longitud: Código, Especificación, Diseño</a:t>
            </a:r>
          </a:p>
          <a:p>
            <a:pPr lvl="1"/>
            <a:r>
              <a:rPr lang="es-AR" dirty="0" err="1" smtClean="0"/>
              <a:t>Reuso</a:t>
            </a:r>
            <a:endParaRPr lang="es-AR" dirty="0" smtClean="0"/>
          </a:p>
          <a:p>
            <a:pPr lvl="1"/>
            <a:r>
              <a:rPr lang="es-AR" dirty="0" smtClean="0"/>
              <a:t>Funcionalidad: Puntos de Función, Feature Points, Puntos de Caso de Uso</a:t>
            </a:r>
          </a:p>
          <a:p>
            <a:pPr lvl="1"/>
            <a:r>
              <a:rPr lang="es-AR" dirty="0" smtClean="0"/>
              <a:t>Complejidad</a:t>
            </a:r>
            <a:endParaRPr lang="es-AR" dirty="0"/>
          </a:p>
        </p:txBody>
      </p:sp>
    </p:spTree>
    <p:extLst>
      <p:ext uri="{BB962C8B-B14F-4D97-AF65-F5344CB8AC3E}">
        <p14:creationId xmlns:p14="http://schemas.microsoft.com/office/powerpoint/2010/main" val="369840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Longitud: La teoría de </a:t>
            </a:r>
            <a:r>
              <a:rPr lang="es-AR" dirty="0" err="1"/>
              <a:t>Hasltead</a:t>
            </a:r>
            <a:endParaRPr lang="es-AR" dirty="0"/>
          </a:p>
        </p:txBody>
      </p:sp>
      <p:sp>
        <p:nvSpPr>
          <p:cNvPr id="3" name="2 Marcador de contenido"/>
          <p:cNvSpPr>
            <a:spLocks noGrp="1"/>
          </p:cNvSpPr>
          <p:nvPr>
            <p:ph idx="1"/>
          </p:nvPr>
        </p:nvSpPr>
        <p:spPr/>
        <p:txBody>
          <a:bodyPr>
            <a:normAutofit fontScale="92500" lnSpcReduction="20000"/>
          </a:bodyPr>
          <a:lstStyle/>
          <a:p>
            <a:r>
              <a:rPr lang="es-AR" dirty="0" smtClean="0"/>
              <a:t>Crítica al trabajo de </a:t>
            </a:r>
            <a:r>
              <a:rPr lang="es-AR" dirty="0" err="1" smtClean="0"/>
              <a:t>Halstead</a:t>
            </a:r>
            <a:endParaRPr lang="es-AR" dirty="0" smtClean="0"/>
          </a:p>
          <a:p>
            <a:pPr lvl="1"/>
            <a:r>
              <a:rPr lang="es-AR" dirty="0" smtClean="0"/>
              <a:t>Fue desarrollada en el contexto  de los lenguajes ensambladores y de bajo nivel comparado con los actuales lenguajes de programación.</a:t>
            </a:r>
          </a:p>
          <a:p>
            <a:pPr lvl="1"/>
            <a:endParaRPr lang="es-AR" dirty="0" smtClean="0"/>
          </a:p>
          <a:p>
            <a:pPr lvl="1"/>
            <a:r>
              <a:rPr lang="es-AR" dirty="0" smtClean="0"/>
              <a:t>El tratamiento de las medidas básicas y derivadas es algo confuso.</a:t>
            </a:r>
          </a:p>
          <a:p>
            <a:pPr lvl="1"/>
            <a:endParaRPr lang="es-AR" dirty="0" smtClean="0"/>
          </a:p>
          <a:p>
            <a:pPr lvl="1"/>
            <a:r>
              <a:rPr lang="es-AR" dirty="0" smtClean="0"/>
              <a:t>Las nociones de tiempo de desarrollo y defectos remanentes son debatibles.</a:t>
            </a:r>
          </a:p>
          <a:p>
            <a:pPr lvl="1"/>
            <a:endParaRPr lang="es-AR" dirty="0" smtClean="0"/>
          </a:p>
          <a:p>
            <a:pPr lvl="1"/>
            <a:r>
              <a:rPr lang="es-AR" dirty="0" smtClean="0"/>
              <a:t>No se puede extender para incluir el tamaño en especificación y diseño. </a:t>
            </a:r>
          </a:p>
        </p:txBody>
      </p:sp>
    </p:spTree>
    <p:extLst>
      <p:ext uri="{BB962C8B-B14F-4D97-AF65-F5344CB8AC3E}">
        <p14:creationId xmlns:p14="http://schemas.microsoft.com/office/powerpoint/2010/main" val="174181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Longitud: Código -métodos alternativos</a:t>
            </a:r>
            <a:endParaRPr lang="es-AR" dirty="0"/>
          </a:p>
        </p:txBody>
      </p:sp>
      <p:sp>
        <p:nvSpPr>
          <p:cNvPr id="3" name="2 Marcador de contenido"/>
          <p:cNvSpPr>
            <a:spLocks noGrp="1"/>
          </p:cNvSpPr>
          <p:nvPr>
            <p:ph idx="1"/>
          </p:nvPr>
        </p:nvSpPr>
        <p:spPr/>
        <p:txBody>
          <a:bodyPr>
            <a:normAutofit lnSpcReduction="10000"/>
          </a:bodyPr>
          <a:lstStyle/>
          <a:p>
            <a:r>
              <a:rPr lang="es-AR" dirty="0" smtClean="0"/>
              <a:t>Alternativas a la medición basada en texto.</a:t>
            </a:r>
          </a:p>
          <a:p>
            <a:pPr lvl="1"/>
            <a:r>
              <a:rPr lang="es-AR" dirty="0" smtClean="0">
                <a:solidFill>
                  <a:srgbClr val="C00000"/>
                </a:solidFill>
              </a:rPr>
              <a:t>Tamaño de memoria fuente</a:t>
            </a:r>
            <a:r>
              <a:rPr lang="es-AR" dirty="0" smtClean="0"/>
              <a:t>: medición en términos de número de bytes de código fuente, exceptuando las librerías.</a:t>
            </a:r>
          </a:p>
          <a:p>
            <a:pPr lvl="1"/>
            <a:r>
              <a:rPr lang="es-AR" dirty="0" smtClean="0">
                <a:solidFill>
                  <a:srgbClr val="C00000"/>
                </a:solidFill>
              </a:rPr>
              <a:t>Tamaño en caracteres</a:t>
            </a:r>
            <a:r>
              <a:rPr lang="es-AR" dirty="0" smtClean="0"/>
              <a:t>: medición de la cantidad del número de caracteres (CHAR) en el texto del programa.</a:t>
            </a:r>
          </a:p>
          <a:p>
            <a:pPr lvl="1"/>
            <a:r>
              <a:rPr lang="es-AR" dirty="0" smtClean="0">
                <a:solidFill>
                  <a:srgbClr val="C00000"/>
                </a:solidFill>
              </a:rPr>
              <a:t>Tamaño de memoria objeto: </a:t>
            </a:r>
            <a:r>
              <a:rPr lang="es-AR" dirty="0" smtClean="0"/>
              <a:t>medición del tamaño en términos de un archivo objeto (binario o ejecutable) . Incluyen las bibliotecas.</a:t>
            </a:r>
          </a:p>
          <a:p>
            <a:pPr lvl="1"/>
            <a:endParaRPr lang="es-AR" dirty="0">
              <a:solidFill>
                <a:srgbClr val="C00000"/>
              </a:solidFill>
            </a:endParaRPr>
          </a:p>
          <a:p>
            <a:r>
              <a:rPr lang="es-AR" dirty="0" smtClean="0"/>
              <a:t>Son relativamente fáciles de medir.</a:t>
            </a:r>
            <a:endParaRPr lang="es-AR" dirty="0"/>
          </a:p>
        </p:txBody>
      </p:sp>
    </p:spTree>
    <p:extLst>
      <p:ext uri="{BB962C8B-B14F-4D97-AF65-F5344CB8AC3E}">
        <p14:creationId xmlns:p14="http://schemas.microsoft.com/office/powerpoint/2010/main" val="3167667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Longitud: Código </a:t>
            </a:r>
            <a:r>
              <a:rPr lang="es-AR" dirty="0" smtClean="0"/>
              <a:t>- Problemas</a:t>
            </a:r>
            <a:endParaRPr lang="es-AR" dirty="0"/>
          </a:p>
        </p:txBody>
      </p:sp>
      <p:sp>
        <p:nvSpPr>
          <p:cNvPr id="3" name="2 Marcador de contenido"/>
          <p:cNvSpPr>
            <a:spLocks noGrp="1"/>
          </p:cNvSpPr>
          <p:nvPr>
            <p:ph idx="1"/>
          </p:nvPr>
        </p:nvSpPr>
        <p:spPr/>
        <p:txBody>
          <a:bodyPr>
            <a:normAutofit fontScale="92500" lnSpcReduction="20000"/>
          </a:bodyPr>
          <a:lstStyle/>
          <a:p>
            <a:r>
              <a:rPr lang="es-AR" dirty="0" smtClean="0"/>
              <a:t>La medición de líneas de código es menos significativa con herramientas automatizadas</a:t>
            </a:r>
          </a:p>
          <a:p>
            <a:pPr lvl="1"/>
            <a:r>
              <a:rPr lang="es-AR" dirty="0" smtClean="0"/>
              <a:t>Herramientas que generan código desde las especificaciones.</a:t>
            </a:r>
          </a:p>
          <a:p>
            <a:pPr lvl="1"/>
            <a:r>
              <a:rPr lang="es-AR" dirty="0" smtClean="0"/>
              <a:t>Herramientas de programación visual.</a:t>
            </a:r>
          </a:p>
          <a:p>
            <a:pPr lvl="1"/>
            <a:endParaRPr lang="es-AR" dirty="0"/>
          </a:p>
          <a:p>
            <a:r>
              <a:rPr lang="es-AR" dirty="0" smtClean="0"/>
              <a:t>¿Qué pasa con los objetos que no son textuales?</a:t>
            </a:r>
          </a:p>
          <a:p>
            <a:endParaRPr lang="es-AR" dirty="0"/>
          </a:p>
          <a:p>
            <a:r>
              <a:rPr lang="es-AR" dirty="0" smtClean="0"/>
              <a:t>¿Cómo se cuentan los componentes que son construidos externamente? (bibliotecas, funciones heredadas, patrones de diseño, etc.)</a:t>
            </a:r>
          </a:p>
          <a:p>
            <a:endParaRPr lang="es-AR" dirty="0"/>
          </a:p>
          <a:p>
            <a:r>
              <a:rPr lang="es-AR" dirty="0" smtClean="0"/>
              <a:t>La medición de longitud debe tomar en cuenta la porción de código reusada.</a:t>
            </a:r>
            <a:endParaRPr lang="es-AR" dirty="0"/>
          </a:p>
        </p:txBody>
      </p:sp>
    </p:spTree>
    <p:extLst>
      <p:ext uri="{BB962C8B-B14F-4D97-AF65-F5344CB8AC3E}">
        <p14:creationId xmlns:p14="http://schemas.microsoft.com/office/powerpoint/2010/main" val="3575619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Longitud: Especificación y Diseño</a:t>
            </a:r>
            <a:endParaRPr lang="es-AR" dirty="0"/>
          </a:p>
        </p:txBody>
      </p:sp>
      <p:sp>
        <p:nvSpPr>
          <p:cNvPr id="3" name="2 Marcador de contenido"/>
          <p:cNvSpPr>
            <a:spLocks noGrp="1"/>
          </p:cNvSpPr>
          <p:nvPr>
            <p:ph idx="1"/>
          </p:nvPr>
        </p:nvSpPr>
        <p:spPr>
          <a:xfrm>
            <a:off x="457200" y="1935480"/>
            <a:ext cx="8147248" cy="2213600"/>
          </a:xfrm>
        </p:spPr>
        <p:txBody>
          <a:bodyPr>
            <a:normAutofit fontScale="92500" lnSpcReduction="10000"/>
          </a:bodyPr>
          <a:lstStyle/>
          <a:p>
            <a:r>
              <a:rPr lang="es-AR" dirty="0" smtClean="0"/>
              <a:t>Los documentos de especificación y diseño son usualmente compuesto de </a:t>
            </a:r>
            <a:r>
              <a:rPr lang="es-AR" dirty="0" smtClean="0">
                <a:solidFill>
                  <a:schemeClr val="accent1">
                    <a:lumMod val="75000"/>
                  </a:schemeClr>
                </a:solidFill>
              </a:rPr>
              <a:t>texto lógico </a:t>
            </a:r>
            <a:r>
              <a:rPr lang="es-AR" dirty="0" smtClean="0"/>
              <a:t>(axiomas, restricciones, etc.) y </a:t>
            </a:r>
            <a:r>
              <a:rPr lang="es-AR" dirty="0" smtClean="0">
                <a:solidFill>
                  <a:schemeClr val="accent1">
                    <a:lumMod val="75000"/>
                  </a:schemeClr>
                </a:solidFill>
              </a:rPr>
              <a:t>diagramas</a:t>
            </a:r>
            <a:r>
              <a:rPr lang="es-AR" dirty="0" smtClean="0"/>
              <a:t>.</a:t>
            </a:r>
          </a:p>
          <a:p>
            <a:endParaRPr lang="es-AR" dirty="0"/>
          </a:p>
          <a:p>
            <a:r>
              <a:rPr lang="es-AR" dirty="0" smtClean="0"/>
              <a:t>Definir objetos atómicos para medir el contenido textual y contenido gráfico.</a:t>
            </a:r>
          </a:p>
          <a:p>
            <a:endParaRPr lang="es-AR" dirty="0"/>
          </a:p>
        </p:txBody>
      </p:sp>
      <p:graphicFrame>
        <p:nvGraphicFramePr>
          <p:cNvPr id="4" name="3 Tabla"/>
          <p:cNvGraphicFramePr>
            <a:graphicFrameLocks noGrp="1"/>
          </p:cNvGraphicFramePr>
          <p:nvPr>
            <p:extLst>
              <p:ext uri="{D42A27DB-BD31-4B8C-83A1-F6EECF244321}">
                <p14:modId xmlns:p14="http://schemas.microsoft.com/office/powerpoint/2010/main" val="1975339213"/>
              </p:ext>
            </p:extLst>
          </p:nvPr>
        </p:nvGraphicFramePr>
        <p:xfrm>
          <a:off x="1475656" y="4293096"/>
          <a:ext cx="6096000" cy="2118360"/>
        </p:xfrm>
        <a:graphic>
          <a:graphicData uri="http://schemas.openxmlformats.org/drawingml/2006/table">
            <a:tbl>
              <a:tblPr firstRow="1" bandRow="1">
                <a:tableStyleId>{5C22544A-7EE6-4342-B048-85BDC9FD1C3A}</a:tableStyleId>
              </a:tblPr>
              <a:tblGrid>
                <a:gridCol w="3048000"/>
                <a:gridCol w="3048000"/>
              </a:tblGrid>
              <a:tr h="298832">
                <a:tc>
                  <a:txBody>
                    <a:bodyPr/>
                    <a:lstStyle/>
                    <a:p>
                      <a:r>
                        <a:rPr lang="es-AR" dirty="0" smtClean="0"/>
                        <a:t>Diagrama</a:t>
                      </a:r>
                      <a:endParaRPr lang="es-AR" dirty="0"/>
                    </a:p>
                  </a:txBody>
                  <a:tcPr/>
                </a:tc>
                <a:tc>
                  <a:txBody>
                    <a:bodyPr/>
                    <a:lstStyle/>
                    <a:p>
                      <a:r>
                        <a:rPr lang="es-AR" dirty="0" smtClean="0"/>
                        <a:t>Objetos Atómicos</a:t>
                      </a:r>
                      <a:endParaRPr lang="es-AR" dirty="0"/>
                    </a:p>
                  </a:txBody>
                  <a:tcPr/>
                </a:tc>
              </a:tr>
              <a:tr h="370840">
                <a:tc>
                  <a:txBody>
                    <a:bodyPr/>
                    <a:lstStyle/>
                    <a:p>
                      <a:r>
                        <a:rPr lang="es-AR" dirty="0" smtClean="0"/>
                        <a:t>Diagrama de Flujo</a:t>
                      </a:r>
                      <a:r>
                        <a:rPr lang="es-AR" baseline="0" dirty="0" smtClean="0"/>
                        <a:t> de Datos</a:t>
                      </a:r>
                      <a:endParaRPr lang="es-AR" dirty="0"/>
                    </a:p>
                  </a:txBody>
                  <a:tcPr/>
                </a:tc>
                <a:tc>
                  <a:txBody>
                    <a:bodyPr/>
                    <a:lstStyle/>
                    <a:p>
                      <a:r>
                        <a:rPr lang="es-AR" dirty="0" smtClean="0"/>
                        <a:t>Burbujas</a:t>
                      </a:r>
                      <a:endParaRPr lang="es-AR" dirty="0"/>
                    </a:p>
                  </a:txBody>
                  <a:tcPr/>
                </a:tc>
              </a:tr>
              <a:tr h="370840">
                <a:tc>
                  <a:txBody>
                    <a:bodyPr/>
                    <a:lstStyle/>
                    <a:p>
                      <a:r>
                        <a:rPr lang="es-AR" dirty="0" smtClean="0"/>
                        <a:t>Diccionario de Datos</a:t>
                      </a:r>
                      <a:endParaRPr lang="es-AR" dirty="0"/>
                    </a:p>
                  </a:txBody>
                  <a:tcPr/>
                </a:tc>
                <a:tc>
                  <a:txBody>
                    <a:bodyPr/>
                    <a:lstStyle/>
                    <a:p>
                      <a:r>
                        <a:rPr lang="es-AR" dirty="0" smtClean="0"/>
                        <a:t>Elementos de Datos</a:t>
                      </a:r>
                      <a:endParaRPr lang="es-AR" dirty="0"/>
                    </a:p>
                  </a:txBody>
                  <a:tcPr/>
                </a:tc>
              </a:tr>
              <a:tr h="370840">
                <a:tc>
                  <a:txBody>
                    <a:bodyPr/>
                    <a:lstStyle/>
                    <a:p>
                      <a:r>
                        <a:rPr lang="es-AR" dirty="0" smtClean="0"/>
                        <a:t>Diagrama</a:t>
                      </a:r>
                      <a:r>
                        <a:rPr lang="es-AR" baseline="0" dirty="0" smtClean="0"/>
                        <a:t> Entidad Relación</a:t>
                      </a:r>
                      <a:endParaRPr lang="es-AR" dirty="0"/>
                    </a:p>
                  </a:txBody>
                  <a:tcPr/>
                </a:tc>
                <a:tc>
                  <a:txBody>
                    <a:bodyPr/>
                    <a:lstStyle/>
                    <a:p>
                      <a:r>
                        <a:rPr lang="es-AR" dirty="0" smtClean="0"/>
                        <a:t>Objetos</a:t>
                      </a:r>
                      <a:r>
                        <a:rPr lang="es-AR" baseline="0" dirty="0" smtClean="0"/>
                        <a:t>, Relaciones</a:t>
                      </a:r>
                      <a:endParaRPr lang="es-AR" dirty="0"/>
                    </a:p>
                  </a:txBody>
                  <a:tcPr/>
                </a:tc>
              </a:tr>
              <a:tr h="370840">
                <a:tc>
                  <a:txBody>
                    <a:bodyPr/>
                    <a:lstStyle/>
                    <a:p>
                      <a:r>
                        <a:rPr lang="es-AR" dirty="0" smtClean="0"/>
                        <a:t>Diagrama</a:t>
                      </a:r>
                      <a:r>
                        <a:rPr lang="es-AR" baseline="0" dirty="0" smtClean="0"/>
                        <a:t> de Transición de Estados</a:t>
                      </a:r>
                      <a:endParaRPr lang="es-AR" dirty="0"/>
                    </a:p>
                  </a:txBody>
                  <a:tcPr/>
                </a:tc>
                <a:tc>
                  <a:txBody>
                    <a:bodyPr/>
                    <a:lstStyle/>
                    <a:p>
                      <a:r>
                        <a:rPr lang="es-AR" dirty="0" smtClean="0"/>
                        <a:t>Estados,</a:t>
                      </a:r>
                      <a:r>
                        <a:rPr lang="es-AR" baseline="0" dirty="0" smtClean="0"/>
                        <a:t> transiciones</a:t>
                      </a:r>
                      <a:endParaRPr lang="es-AR" dirty="0"/>
                    </a:p>
                  </a:txBody>
                  <a:tcPr/>
                </a:tc>
              </a:tr>
            </a:tbl>
          </a:graphicData>
        </a:graphic>
      </p:graphicFrame>
    </p:spTree>
    <p:extLst>
      <p:ext uri="{BB962C8B-B14F-4D97-AF65-F5344CB8AC3E}">
        <p14:creationId xmlns:p14="http://schemas.microsoft.com/office/powerpoint/2010/main" val="428485460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Longitud: Predicción</a:t>
            </a:r>
            <a:endParaRPr lang="es-AR"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467544" y="1935480"/>
                <a:ext cx="8229600" cy="4389120"/>
              </a:xfrm>
            </p:spPr>
            <p:txBody>
              <a:bodyPr/>
              <a:lstStyle/>
              <a:p>
                <a:r>
                  <a:rPr lang="es-AR" dirty="0" smtClean="0"/>
                  <a:t>Teóricamente el tamaño del diseño puede predecir el tamaño del código.</a:t>
                </a:r>
              </a:p>
              <a:p>
                <a:r>
                  <a:rPr lang="es-AR" dirty="0" smtClean="0"/>
                  <a:t>Cada proyecto tiene un tasa de expansión de diseño al código. Si el diseño es medido con el número de módulo de tamaño </a:t>
                </a:r>
                <a14:m>
                  <m:oMath xmlns="" xmlns:m="http://schemas.openxmlformats.org/officeDocument/2006/math">
                    <m:sSub>
                      <m:sSubPr>
                        <m:ctrlPr>
                          <a:rPr lang="es-AR" i="1" smtClean="0">
                            <a:latin typeface="Cambria Math"/>
                          </a:rPr>
                        </m:ctrlPr>
                      </m:sSubPr>
                      <m:e>
                        <m:r>
                          <a:rPr lang="es-AR" b="0" i="1" smtClean="0">
                            <a:latin typeface="Cambria Math"/>
                          </a:rPr>
                          <m:t>𝑆</m:t>
                        </m:r>
                      </m:e>
                      <m:sub>
                        <m:r>
                          <a:rPr lang="es-AR" b="0" i="1" smtClean="0">
                            <a:latin typeface="Cambria Math"/>
                          </a:rPr>
                          <m:t>𝑖</m:t>
                        </m:r>
                      </m:sub>
                    </m:sSub>
                  </m:oMath>
                </a14:m>
                <a:r>
                  <a:rPr lang="es-AR" dirty="0" smtClean="0"/>
                  <a:t>, entonces:</a:t>
                </a:r>
              </a:p>
              <a:p>
                <a:pPr marL="393192" lvl="1" indent="0">
                  <a:buNone/>
                </a:pPr>
                <a14:m>
                  <m:oMathPara xmlns="" xmlns:m="http://schemas.openxmlformats.org/officeDocument/2006/math">
                    <m:oMathParaPr>
                      <m:jc m:val="center"/>
                    </m:oMathParaPr>
                    <m:oMath xmlns:m="http://schemas.openxmlformats.org/officeDocument/2006/math">
                      <m:r>
                        <a:rPr lang="es-AR" b="0" i="1" smtClean="0">
                          <a:latin typeface="Cambria Math"/>
                        </a:rPr>
                        <m:t>𝐿𝑂𝐶</m:t>
                      </m:r>
                      <m:r>
                        <a:rPr lang="es-AR" b="0" i="1" smtClean="0">
                          <a:latin typeface="Cambria Math"/>
                        </a:rPr>
                        <m:t>= </m:t>
                      </m:r>
                      <m:r>
                        <m:rPr>
                          <m:nor/>
                        </m:rPr>
                        <a:rPr lang="el-GR" b="0" smtClean="0">
                          <a:latin typeface="Cambria Math"/>
                          <a:ea typeface="Cambria Math"/>
                        </a:rPr>
                        <m:t>σ</m:t>
                      </m:r>
                      <m:nary>
                        <m:naryPr>
                          <m:chr m:val="∑"/>
                          <m:ctrlPr>
                            <a:rPr lang="es-AR" i="1" smtClean="0">
                              <a:latin typeface="Cambria Math"/>
                            </a:rPr>
                          </m:ctrlPr>
                        </m:naryPr>
                        <m:sub>
                          <m:r>
                            <m:rPr>
                              <m:brk m:alnAt="23"/>
                            </m:rPr>
                            <a:rPr lang="es-AR" b="0" i="1" smtClean="0">
                              <a:latin typeface="Cambria Math"/>
                            </a:rPr>
                            <m:t>𝑖</m:t>
                          </m:r>
                          <m:r>
                            <a:rPr lang="es-AR" b="0" i="1" smtClean="0">
                              <a:latin typeface="Cambria Math"/>
                            </a:rPr>
                            <m:t>=1</m:t>
                          </m:r>
                        </m:sub>
                        <m:sup>
                          <m:r>
                            <a:rPr lang="es-AR" b="0" i="1" smtClean="0">
                              <a:latin typeface="Cambria Math"/>
                            </a:rPr>
                            <m:t>𝑚</m:t>
                          </m:r>
                        </m:sup>
                        <m:e>
                          <m:sSub>
                            <m:sSubPr>
                              <m:ctrlPr>
                                <a:rPr lang="es-AR" b="0" i="1" smtClean="0">
                                  <a:latin typeface="Cambria Math"/>
                                </a:rPr>
                              </m:ctrlPr>
                            </m:sSubPr>
                            <m:e>
                              <m:r>
                                <a:rPr lang="es-AR" b="0" i="1" smtClean="0">
                                  <a:latin typeface="Cambria Math"/>
                                </a:rPr>
                                <m:t>𝑆</m:t>
                              </m:r>
                            </m:e>
                            <m:sub>
                              <m:r>
                                <a:rPr lang="es-AR" b="0" i="1" smtClean="0">
                                  <a:latin typeface="Cambria Math"/>
                                </a:rPr>
                                <m:t>𝑖</m:t>
                              </m:r>
                            </m:sub>
                          </m:sSub>
                        </m:e>
                      </m:nary>
                    </m:oMath>
                  </m:oMathPara>
                </a14:m>
                <a:endParaRPr lang="es-AR" dirty="0" smtClean="0"/>
              </a:p>
              <a:p>
                <a:r>
                  <a:rPr lang="es-AR" dirty="0"/>
                  <a:t> </a:t>
                </a:r>
                <a:r>
                  <a:rPr lang="el-GR" dirty="0" smtClean="0"/>
                  <a:t>σ</a:t>
                </a:r>
                <a:r>
                  <a:rPr lang="es-AR" dirty="0" smtClean="0"/>
                  <a:t> es la tasa de expansión de diseño a código registrados en </a:t>
                </a:r>
                <a:r>
                  <a:rPr lang="es-AR" smtClean="0"/>
                  <a:t>proyectos previos.</a:t>
                </a:r>
                <a:endParaRPr lang="es-AR"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467544" y="1935480"/>
                <a:ext cx="8229600" cy="4389120"/>
              </a:xfrm>
              <a:blipFill rotWithShape="1">
                <a:blip r:embed="rId3"/>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231188254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Medición de Tamaño de Software	</a:t>
            </a:r>
            <a:endParaRPr lang="es-AR" dirty="0"/>
          </a:p>
        </p:txBody>
      </p:sp>
      <p:sp>
        <p:nvSpPr>
          <p:cNvPr id="3" name="2 Marcador de texto"/>
          <p:cNvSpPr>
            <a:spLocks noGrp="1"/>
          </p:cNvSpPr>
          <p:nvPr>
            <p:ph type="body" idx="1"/>
          </p:nvPr>
        </p:nvSpPr>
        <p:spPr/>
        <p:txBody>
          <a:bodyPr/>
          <a:lstStyle/>
          <a:p>
            <a:r>
              <a:rPr lang="es-AR" dirty="0" smtClean="0"/>
              <a:t>Puntos de Función</a:t>
            </a:r>
            <a:endParaRPr lang="es-AR" dirty="0"/>
          </a:p>
        </p:txBody>
      </p:sp>
    </p:spTree>
    <p:extLst>
      <p:ext uri="{BB962C8B-B14F-4D97-AF65-F5344CB8AC3E}">
        <p14:creationId xmlns:p14="http://schemas.microsoft.com/office/powerpoint/2010/main" val="74019125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Revisión: Medición de Tamaño</a:t>
            </a:r>
            <a:endParaRPr lang="es-AR" dirty="0"/>
          </a:p>
        </p:txBody>
      </p:sp>
      <p:sp>
        <p:nvSpPr>
          <p:cNvPr id="3" name="2 Marcador de contenido"/>
          <p:cNvSpPr>
            <a:spLocks noGrp="1"/>
          </p:cNvSpPr>
          <p:nvPr>
            <p:ph idx="1"/>
          </p:nvPr>
        </p:nvSpPr>
        <p:spPr/>
        <p:txBody>
          <a:bodyPr>
            <a:normAutofit fontScale="92500" lnSpcReduction="10000"/>
          </a:bodyPr>
          <a:lstStyle/>
          <a:p>
            <a:r>
              <a:rPr lang="es-AR" dirty="0" smtClean="0"/>
              <a:t>La medición de tamaño debe impactar en el esfuerzo, costo y productividad.</a:t>
            </a:r>
          </a:p>
          <a:p>
            <a:endParaRPr lang="es-AR" dirty="0" smtClean="0"/>
          </a:p>
          <a:p>
            <a:r>
              <a:rPr lang="es-AR" dirty="0" smtClean="0"/>
              <a:t>La métricas orientadas al tamaño son mediciones directas del software y del proceso que con el que se desarrolló. Estas métricas incluyen esfuerzo, tiempo, dinero gastado, LOC, páginas de documentos creadas, errores, número de persona.</a:t>
            </a:r>
          </a:p>
          <a:p>
            <a:endParaRPr lang="es-AR" dirty="0"/>
          </a:p>
          <a:p>
            <a:r>
              <a:rPr lang="es-AR" dirty="0" smtClean="0"/>
              <a:t>Definiendo el tamaño de software en términos de longitud, funcionalidad, y complejidad, se captura cada aspecto clave del tamaño del software.</a:t>
            </a:r>
          </a:p>
        </p:txBody>
      </p:sp>
    </p:spTree>
    <p:extLst>
      <p:ext uri="{BB962C8B-B14F-4D97-AF65-F5344CB8AC3E}">
        <p14:creationId xmlns:p14="http://schemas.microsoft.com/office/powerpoint/2010/main" val="3457242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Origen de la </a:t>
            </a:r>
            <a:r>
              <a:rPr lang="en-US" dirty="0" err="1"/>
              <a:t>Métrica</a:t>
            </a:r>
            <a:endParaRPr lang="es-AR" dirty="0"/>
          </a:p>
        </p:txBody>
      </p:sp>
      <p:sp>
        <p:nvSpPr>
          <p:cNvPr id="3" name="2 Marcador de contenido"/>
          <p:cNvSpPr>
            <a:spLocks noGrp="1"/>
          </p:cNvSpPr>
          <p:nvPr>
            <p:ph idx="1"/>
          </p:nvPr>
        </p:nvSpPr>
        <p:spPr/>
        <p:txBody>
          <a:bodyPr>
            <a:normAutofit fontScale="92500" lnSpcReduction="10000"/>
          </a:bodyPr>
          <a:lstStyle/>
          <a:p>
            <a:pPr>
              <a:lnSpc>
                <a:spcPct val="90000"/>
              </a:lnSpc>
            </a:pPr>
            <a:r>
              <a:rPr lang="es-ES" sz="2800" dirty="0"/>
              <a:t>Los clientes no compran LOC, ni tienen control sobre dicha cantidad.</a:t>
            </a:r>
          </a:p>
          <a:p>
            <a:pPr>
              <a:lnSpc>
                <a:spcPct val="90000"/>
              </a:lnSpc>
            </a:pPr>
            <a:endParaRPr lang="es-ES" sz="2800" dirty="0"/>
          </a:p>
          <a:p>
            <a:pPr>
              <a:lnSpc>
                <a:spcPct val="90000"/>
              </a:lnSpc>
            </a:pPr>
            <a:r>
              <a:rPr lang="es-ES" sz="2800" dirty="0"/>
              <a:t>LOC no son la salida primaria de un proyecto de software.</a:t>
            </a:r>
          </a:p>
          <a:p>
            <a:pPr>
              <a:lnSpc>
                <a:spcPct val="90000"/>
              </a:lnSpc>
            </a:pPr>
            <a:endParaRPr lang="es-ES" sz="2800" dirty="0"/>
          </a:p>
          <a:p>
            <a:pPr>
              <a:lnSpc>
                <a:spcPct val="90000"/>
              </a:lnSpc>
            </a:pPr>
            <a:r>
              <a:rPr lang="es-ES" sz="2800" dirty="0"/>
              <a:t>Los clientes tienen interés en las funciones de la aplicación.</a:t>
            </a:r>
          </a:p>
          <a:p>
            <a:pPr>
              <a:lnSpc>
                <a:spcPct val="90000"/>
              </a:lnSpc>
            </a:pPr>
            <a:endParaRPr lang="es-ES" sz="2800" dirty="0"/>
          </a:p>
          <a:p>
            <a:pPr>
              <a:lnSpc>
                <a:spcPct val="90000"/>
              </a:lnSpc>
            </a:pPr>
            <a:r>
              <a:rPr lang="es-ES" sz="2800" dirty="0"/>
              <a:t>La unidad “natural” de producción de software no coincide con la unidad de consumo/uso del software.</a:t>
            </a:r>
          </a:p>
          <a:p>
            <a:endParaRPr lang="es-AR" sz="2800" dirty="0"/>
          </a:p>
          <a:p>
            <a:endParaRPr lang="es-AR" dirty="0"/>
          </a:p>
        </p:txBody>
      </p:sp>
    </p:spTree>
    <p:extLst>
      <p:ext uri="{BB962C8B-B14F-4D97-AF65-F5344CB8AC3E}">
        <p14:creationId xmlns:p14="http://schemas.microsoft.com/office/powerpoint/2010/main" val="575750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a:t>Enfoque</a:t>
            </a:r>
            <a:r>
              <a:rPr lang="en-US" dirty="0"/>
              <a:t> </a:t>
            </a:r>
            <a:r>
              <a:rPr lang="en-US" dirty="0" err="1"/>
              <a:t>económico</a:t>
            </a:r>
            <a:endParaRPr lang="es-AR" dirty="0"/>
          </a:p>
        </p:txBody>
      </p:sp>
      <p:sp>
        <p:nvSpPr>
          <p:cNvPr id="3" name="2 Marcador de contenido"/>
          <p:cNvSpPr>
            <a:spLocks noGrp="1"/>
          </p:cNvSpPr>
          <p:nvPr>
            <p:ph idx="1"/>
          </p:nvPr>
        </p:nvSpPr>
        <p:spPr>
          <a:xfrm>
            <a:off x="457200" y="1935480"/>
            <a:ext cx="8229600" cy="2357616"/>
          </a:xfrm>
        </p:spPr>
        <p:txBody>
          <a:bodyPr>
            <a:normAutofit fontScale="62500" lnSpcReduction="20000"/>
          </a:bodyPr>
          <a:lstStyle/>
          <a:p>
            <a:pPr>
              <a:buClr>
                <a:schemeClr val="tx2">
                  <a:lumMod val="60000"/>
                  <a:lumOff val="40000"/>
                </a:schemeClr>
              </a:buClr>
              <a:buFont typeface="Wingdings" pitchFamily="2" charset="2"/>
              <a:buChar char="Ø"/>
            </a:pPr>
            <a:r>
              <a:rPr lang="es-ES" sz="2800" dirty="0"/>
              <a:t>Productividad Económica: Artículos o servicios producidos por unidad de tiempo o costo.</a:t>
            </a:r>
          </a:p>
          <a:p>
            <a:pPr>
              <a:buClr>
                <a:schemeClr val="tx2">
                  <a:lumMod val="60000"/>
                  <a:lumOff val="40000"/>
                </a:schemeClr>
              </a:buClr>
              <a:buFont typeface="Wingdings" pitchFamily="2" charset="2"/>
              <a:buChar char="Ø"/>
            </a:pPr>
            <a:endParaRPr lang="es-ES" sz="2800" dirty="0"/>
          </a:p>
          <a:p>
            <a:pPr>
              <a:buClr>
                <a:schemeClr val="tx2">
                  <a:lumMod val="60000"/>
                  <a:lumOff val="40000"/>
                </a:schemeClr>
              </a:buClr>
              <a:buFont typeface="Wingdings" pitchFamily="2" charset="2"/>
              <a:buChar char="Ø"/>
            </a:pPr>
            <a:r>
              <a:rPr lang="es-ES_tradnl" sz="2800" dirty="0"/>
              <a:t>Bienes o servicios por unidad de trabajo o gasto.</a:t>
            </a:r>
          </a:p>
          <a:p>
            <a:pPr>
              <a:buClr>
                <a:schemeClr val="tx2">
                  <a:lumMod val="60000"/>
                  <a:lumOff val="40000"/>
                </a:schemeClr>
              </a:buClr>
              <a:buFont typeface="Wingdings" pitchFamily="2" charset="2"/>
              <a:buChar char="Ø"/>
            </a:pPr>
            <a:endParaRPr lang="es-ES_tradnl" sz="2800" dirty="0"/>
          </a:p>
          <a:p>
            <a:pPr>
              <a:buClr>
                <a:schemeClr val="tx2">
                  <a:lumMod val="60000"/>
                  <a:lumOff val="40000"/>
                </a:schemeClr>
              </a:buClr>
              <a:buFont typeface="Wingdings" pitchFamily="2" charset="2"/>
              <a:buChar char="Ø"/>
            </a:pPr>
            <a:r>
              <a:rPr lang="es-ES_tradnl" sz="2800" dirty="0"/>
              <a:t>Productividad = Bienes generados / trabajo o gasto</a:t>
            </a:r>
          </a:p>
          <a:p>
            <a:pPr>
              <a:buClr>
                <a:schemeClr val="tx2">
                  <a:lumMod val="60000"/>
                  <a:lumOff val="40000"/>
                </a:schemeClr>
              </a:buClr>
              <a:buFont typeface="Wingdings" pitchFamily="2" charset="2"/>
              <a:buChar char="Ø"/>
            </a:pPr>
            <a:endParaRPr lang="es-ES_tradnl" sz="2800" dirty="0"/>
          </a:p>
          <a:p>
            <a:pPr>
              <a:buClr>
                <a:schemeClr val="tx2">
                  <a:lumMod val="60000"/>
                  <a:lumOff val="40000"/>
                </a:schemeClr>
              </a:buClr>
              <a:buFont typeface="Wingdings" pitchFamily="2" charset="2"/>
              <a:buChar char="Ø"/>
            </a:pPr>
            <a:r>
              <a:rPr lang="es-ES_tradnl" sz="2800" dirty="0"/>
              <a:t>¿Qué entrega el software?</a:t>
            </a:r>
          </a:p>
          <a:p>
            <a:endParaRPr lang="es-AR" dirty="0"/>
          </a:p>
        </p:txBody>
      </p:sp>
      <p:pic>
        <p:nvPicPr>
          <p:cNvPr id="7"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608" y="4480621"/>
            <a:ext cx="2304256"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80112" y="4319488"/>
            <a:ext cx="24669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CuadroTexto"/>
          <p:cNvSpPr txBox="1"/>
          <p:nvPr/>
        </p:nvSpPr>
        <p:spPr>
          <a:xfrm>
            <a:off x="1272491" y="3957414"/>
            <a:ext cx="2016224" cy="2774606"/>
          </a:xfrm>
          <a:prstGeom prst="rect">
            <a:avLst/>
          </a:prstGeom>
          <a:noFill/>
        </p:spPr>
        <p:txBody>
          <a:bodyPr wrap="square" rtlCol="0">
            <a:spAutoFit/>
          </a:bodyPr>
          <a:lstStyle/>
          <a:p>
            <a:pPr>
              <a:buNone/>
            </a:pPr>
            <a:r>
              <a:rPr lang="es-AR" sz="16600" dirty="0" smtClean="0">
                <a:solidFill>
                  <a:srgbClr val="C00000"/>
                </a:solidFill>
              </a:rPr>
              <a:t>X</a:t>
            </a:r>
            <a:endParaRPr lang="es-AR" sz="16600" dirty="0">
              <a:solidFill>
                <a:srgbClr val="C00000"/>
              </a:solidFill>
            </a:endParaRPr>
          </a:p>
        </p:txBody>
      </p:sp>
    </p:spTree>
    <p:extLst>
      <p:ext uri="{BB962C8B-B14F-4D97-AF65-F5344CB8AC3E}">
        <p14:creationId xmlns:p14="http://schemas.microsoft.com/office/powerpoint/2010/main" val="32999345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a:t>Enfoque</a:t>
            </a:r>
            <a:r>
              <a:rPr lang="en-US" dirty="0"/>
              <a:t> </a:t>
            </a:r>
            <a:r>
              <a:rPr lang="en-US" dirty="0" err="1"/>
              <a:t>económico</a:t>
            </a:r>
            <a:endParaRPr lang="es-AR" dirty="0"/>
          </a:p>
        </p:txBody>
      </p:sp>
      <p:sp>
        <p:nvSpPr>
          <p:cNvPr id="3" name="2 Marcador de contenido"/>
          <p:cNvSpPr>
            <a:spLocks noGrp="1"/>
          </p:cNvSpPr>
          <p:nvPr>
            <p:ph idx="1"/>
          </p:nvPr>
        </p:nvSpPr>
        <p:spPr/>
        <p:txBody>
          <a:bodyPr>
            <a:normAutofit lnSpcReduction="10000"/>
          </a:bodyPr>
          <a:lstStyle/>
          <a:p>
            <a:pPr>
              <a:buClr>
                <a:schemeClr val="tx2">
                  <a:lumMod val="60000"/>
                  <a:lumOff val="40000"/>
                </a:schemeClr>
              </a:buClr>
              <a:buFont typeface="Wingdings" pitchFamily="2" charset="2"/>
              <a:buChar char="v"/>
            </a:pPr>
            <a:r>
              <a:rPr lang="es-ES_tradnl" sz="1600" dirty="0"/>
              <a:t>¿Cuál es el valor para quien usará el producto de software?</a:t>
            </a:r>
          </a:p>
          <a:p>
            <a:pPr>
              <a:buClr>
                <a:schemeClr val="tx2">
                  <a:lumMod val="60000"/>
                  <a:lumOff val="40000"/>
                </a:schemeClr>
              </a:buClr>
              <a:buFont typeface="Wingdings" pitchFamily="2" charset="2"/>
              <a:buChar char="v"/>
            </a:pPr>
            <a:endParaRPr lang="es-ES_tradnl" sz="1600" dirty="0"/>
          </a:p>
          <a:p>
            <a:pPr lvl="1">
              <a:buClr>
                <a:schemeClr val="tx2">
                  <a:lumMod val="60000"/>
                  <a:lumOff val="40000"/>
                </a:schemeClr>
              </a:buClr>
              <a:buFont typeface="Wingdings" pitchFamily="2" charset="2"/>
              <a:buChar char="v"/>
            </a:pPr>
            <a:r>
              <a:rPr lang="es-ES_tradnl" sz="1200" dirty="0"/>
              <a:t>La cantidad de tareas que hace más rápido.</a:t>
            </a:r>
          </a:p>
          <a:p>
            <a:pPr lvl="1">
              <a:buClr>
                <a:schemeClr val="tx2">
                  <a:lumMod val="60000"/>
                  <a:lumOff val="40000"/>
                </a:schemeClr>
              </a:buClr>
              <a:buFont typeface="Wingdings" pitchFamily="2" charset="2"/>
              <a:buChar char="v"/>
            </a:pPr>
            <a:endParaRPr lang="es-ES_tradnl" sz="1200" dirty="0"/>
          </a:p>
          <a:p>
            <a:pPr lvl="1">
              <a:buClr>
                <a:schemeClr val="tx2">
                  <a:lumMod val="60000"/>
                  <a:lumOff val="40000"/>
                </a:schemeClr>
              </a:buClr>
              <a:buFont typeface="Wingdings" pitchFamily="2" charset="2"/>
              <a:buChar char="v"/>
            </a:pPr>
            <a:r>
              <a:rPr lang="es-ES_tradnl" sz="1200" dirty="0"/>
              <a:t>La cantidad de tareas nuevas que le son “útiles”.</a:t>
            </a:r>
          </a:p>
          <a:p>
            <a:pPr lvl="1">
              <a:buClr>
                <a:schemeClr val="tx2">
                  <a:lumMod val="60000"/>
                  <a:lumOff val="40000"/>
                </a:schemeClr>
              </a:buClr>
              <a:buFont typeface="Wingdings" pitchFamily="2" charset="2"/>
              <a:buChar char="v"/>
            </a:pPr>
            <a:endParaRPr lang="es-ES_tradnl" sz="1200" dirty="0"/>
          </a:p>
          <a:p>
            <a:pPr lvl="1">
              <a:buClr>
                <a:schemeClr val="tx2">
                  <a:lumMod val="60000"/>
                  <a:lumOff val="40000"/>
                </a:schemeClr>
              </a:buClr>
              <a:buFont typeface="Wingdings" pitchFamily="2" charset="2"/>
              <a:buChar char="v"/>
            </a:pPr>
            <a:r>
              <a:rPr lang="es-ES_tradnl" sz="1200" dirty="0"/>
              <a:t>La tareas que deja de hacer por que las hace la máquina.</a:t>
            </a:r>
            <a:endParaRPr lang="es-ES" sz="1200" dirty="0"/>
          </a:p>
          <a:p>
            <a:pPr>
              <a:buClr>
                <a:schemeClr val="tx2">
                  <a:lumMod val="60000"/>
                  <a:lumOff val="40000"/>
                </a:schemeClr>
              </a:buClr>
              <a:buFont typeface="Wingdings" pitchFamily="2" charset="2"/>
              <a:buChar char="v"/>
            </a:pPr>
            <a:endParaRPr lang="es-AR" sz="1600" dirty="0"/>
          </a:p>
          <a:p>
            <a:pPr lvl="1">
              <a:buClr>
                <a:schemeClr val="tx2">
                  <a:lumMod val="60000"/>
                  <a:lumOff val="40000"/>
                </a:schemeClr>
              </a:buClr>
              <a:buFont typeface="Wingdings" pitchFamily="2" charset="2"/>
              <a:buChar char="v"/>
            </a:pPr>
            <a:r>
              <a:rPr lang="es-ES_tradnl" sz="1200" dirty="0"/>
              <a:t>La cantidad de “información” que va adquiriendo.</a:t>
            </a:r>
          </a:p>
          <a:p>
            <a:pPr>
              <a:buClr>
                <a:schemeClr val="tx2">
                  <a:lumMod val="60000"/>
                  <a:lumOff val="40000"/>
                </a:schemeClr>
              </a:buClr>
              <a:buFont typeface="Wingdings" pitchFamily="2" charset="2"/>
              <a:buChar char="v"/>
            </a:pPr>
            <a:endParaRPr lang="es-ES_tradnl" sz="1600" dirty="0"/>
          </a:p>
          <a:p>
            <a:pPr lvl="1">
              <a:buClr>
                <a:schemeClr val="tx2">
                  <a:lumMod val="60000"/>
                  <a:lumOff val="40000"/>
                </a:schemeClr>
              </a:buClr>
              <a:buFont typeface="Wingdings" pitchFamily="2" charset="2"/>
              <a:buChar char="v"/>
            </a:pPr>
            <a:r>
              <a:rPr lang="es-ES_tradnl" sz="1200" dirty="0"/>
              <a:t>La cantidad de “información” disponible.</a:t>
            </a:r>
          </a:p>
          <a:p>
            <a:pPr lvl="1">
              <a:buClr>
                <a:schemeClr val="tx2">
                  <a:lumMod val="60000"/>
                  <a:lumOff val="40000"/>
                </a:schemeClr>
              </a:buClr>
              <a:buFont typeface="Wingdings" pitchFamily="2" charset="2"/>
              <a:buChar char="v"/>
            </a:pPr>
            <a:endParaRPr lang="es-ES_tradnl" sz="1200" dirty="0"/>
          </a:p>
          <a:p>
            <a:pPr>
              <a:buClr>
                <a:schemeClr val="tx2">
                  <a:lumMod val="60000"/>
                  <a:lumOff val="40000"/>
                </a:schemeClr>
              </a:buClr>
              <a:buFont typeface="Wingdings" pitchFamily="2" charset="2"/>
              <a:buChar char="v"/>
            </a:pPr>
            <a:r>
              <a:rPr lang="es-ES_tradnl" sz="1600" dirty="0"/>
              <a:t>Tareas útiles + información = bienes del software</a:t>
            </a:r>
          </a:p>
          <a:p>
            <a:pPr>
              <a:buClr>
                <a:schemeClr val="tx2">
                  <a:lumMod val="60000"/>
                  <a:lumOff val="40000"/>
                </a:schemeClr>
              </a:buClr>
              <a:buFont typeface="Wingdings" pitchFamily="2" charset="2"/>
              <a:buChar char="v"/>
            </a:pPr>
            <a:endParaRPr lang="es-ES_tradnl" sz="1600" dirty="0"/>
          </a:p>
          <a:p>
            <a:pPr>
              <a:buClr>
                <a:schemeClr val="tx2">
                  <a:lumMod val="60000"/>
                  <a:lumOff val="40000"/>
                </a:schemeClr>
              </a:buClr>
              <a:buFont typeface="Wingdings" pitchFamily="2" charset="2"/>
              <a:buChar char="v"/>
            </a:pPr>
            <a:r>
              <a:rPr lang="es-ES_tradnl" sz="1600" dirty="0"/>
              <a:t>Productividad = (Cantidad de Tareas útiles + cantidad de información) / tiempo o costo</a:t>
            </a:r>
            <a:endParaRPr lang="es-ES" sz="1600" dirty="0"/>
          </a:p>
          <a:p>
            <a:pPr>
              <a:buClr>
                <a:schemeClr val="tx2">
                  <a:lumMod val="60000"/>
                  <a:lumOff val="40000"/>
                </a:schemeClr>
              </a:buClr>
              <a:buFont typeface="Wingdings" pitchFamily="2" charset="2"/>
              <a:buChar char="v"/>
            </a:pPr>
            <a:endParaRPr lang="es-AR" sz="1600" dirty="0"/>
          </a:p>
          <a:p>
            <a:pPr>
              <a:buClr>
                <a:schemeClr val="tx2">
                  <a:lumMod val="60000"/>
                  <a:lumOff val="40000"/>
                </a:schemeClr>
              </a:buClr>
              <a:buFont typeface="Wingdings" pitchFamily="2" charset="2"/>
              <a:buChar char="v"/>
            </a:pPr>
            <a:r>
              <a:rPr lang="es-AR" sz="1600" dirty="0"/>
              <a:t>Concepto más adecuado: Métrica </a:t>
            </a:r>
            <a:r>
              <a:rPr lang="es-AR" sz="1600" dirty="0" smtClean="0"/>
              <a:t>Funcional</a:t>
            </a:r>
            <a:endParaRPr lang="es-AR" sz="1600" dirty="0"/>
          </a:p>
        </p:txBody>
      </p:sp>
    </p:spTree>
    <p:extLst>
      <p:ext uri="{BB962C8B-B14F-4D97-AF65-F5344CB8AC3E}">
        <p14:creationId xmlns:p14="http://schemas.microsoft.com/office/powerpoint/2010/main" val="3022209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Métricas de Tamaño: Resumen</a:t>
            </a:r>
            <a:endParaRPr lang="es-AR"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2146629615"/>
              </p:ext>
            </p:extLst>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530431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Usos de la métrica</a:t>
            </a:r>
            <a:endParaRPr lang="es-AR" dirty="0"/>
          </a:p>
        </p:txBody>
      </p:sp>
      <p:sp>
        <p:nvSpPr>
          <p:cNvPr id="3" name="2 Marcador de contenido"/>
          <p:cNvSpPr>
            <a:spLocks noGrp="1"/>
          </p:cNvSpPr>
          <p:nvPr>
            <p:ph idx="1"/>
          </p:nvPr>
        </p:nvSpPr>
        <p:spPr>
          <a:xfrm>
            <a:off x="457200" y="1935480"/>
            <a:ext cx="8229600" cy="1061472"/>
          </a:xfrm>
        </p:spPr>
        <p:txBody>
          <a:bodyPr>
            <a:normAutofit fontScale="62500" lnSpcReduction="20000"/>
          </a:bodyPr>
          <a:lstStyle/>
          <a:p>
            <a:pPr marL="342900" indent="-342900">
              <a:lnSpc>
                <a:spcPct val="80000"/>
              </a:lnSpc>
              <a:buClr>
                <a:srgbClr val="3C8C93"/>
              </a:buClr>
              <a:buFont typeface="Wingdings" pitchFamily="2" charset="2"/>
              <a:buChar char="Ø"/>
              <a:defRPr/>
            </a:pPr>
            <a:r>
              <a:rPr lang="es-ES" sz="2800" kern="0" dirty="0">
                <a:latin typeface="Tahoma" pitchFamily="34" charset="0"/>
                <a:cs typeface="Tahoma" pitchFamily="34" charset="0"/>
              </a:rPr>
              <a:t>Para medir la capacidad de producción del software.</a:t>
            </a:r>
          </a:p>
          <a:p>
            <a:pPr marL="342900" indent="-342900">
              <a:lnSpc>
                <a:spcPct val="80000"/>
              </a:lnSpc>
              <a:buClr>
                <a:srgbClr val="3C8C93"/>
              </a:buClr>
              <a:buFont typeface="Wingdings" pitchFamily="2" charset="2"/>
              <a:buChar char="Ø"/>
              <a:defRPr/>
            </a:pPr>
            <a:r>
              <a:rPr lang="es-ES" sz="2800" kern="0" dirty="0">
                <a:latin typeface="Tahoma" pitchFamily="34" charset="0"/>
                <a:cs typeface="Tahoma" pitchFamily="34" charset="0"/>
              </a:rPr>
              <a:t>Para medir el promedio de “consumo” del software (mantenimiento).</a:t>
            </a:r>
          </a:p>
          <a:p>
            <a:pPr marL="342900" indent="-342900">
              <a:lnSpc>
                <a:spcPct val="80000"/>
              </a:lnSpc>
              <a:buClr>
                <a:srgbClr val="3C8C93"/>
              </a:buClr>
              <a:buFont typeface="Wingdings" pitchFamily="2" charset="2"/>
              <a:buChar char="Ø"/>
              <a:defRPr/>
            </a:pPr>
            <a:r>
              <a:rPr lang="es-ES" sz="2800" kern="0" dirty="0">
                <a:latin typeface="Tahoma" pitchFamily="34" charset="0"/>
                <a:cs typeface="Tahoma" pitchFamily="34" charset="0"/>
              </a:rPr>
              <a:t>Para medir la calidad del software.</a:t>
            </a:r>
          </a:p>
          <a:p>
            <a:pPr marL="342900" indent="-342900">
              <a:lnSpc>
                <a:spcPct val="80000"/>
              </a:lnSpc>
              <a:buClr>
                <a:srgbClr val="3C8C93"/>
              </a:buClr>
              <a:buFont typeface="Wingdings" pitchFamily="2" charset="2"/>
              <a:buChar char="Ø"/>
              <a:defRPr/>
            </a:pPr>
            <a:r>
              <a:rPr lang="es-ES" sz="2800" kern="0" dirty="0">
                <a:latin typeface="Tahoma" pitchFamily="34" charset="0"/>
                <a:cs typeface="Tahoma" pitchFamily="34" charset="0"/>
              </a:rPr>
              <a:t>Para negociar contratos con usuarios.</a:t>
            </a:r>
          </a:p>
          <a:p>
            <a:endParaRPr lang="es-AR" dirty="0"/>
          </a:p>
        </p:txBody>
      </p:sp>
      <p:graphicFrame>
        <p:nvGraphicFramePr>
          <p:cNvPr id="4" name="3 Objeto"/>
          <p:cNvGraphicFramePr>
            <a:graphicFrameLocks noChangeAspect="1"/>
          </p:cNvGraphicFramePr>
          <p:nvPr>
            <p:extLst>
              <p:ext uri="{D42A27DB-BD31-4B8C-83A1-F6EECF244321}">
                <p14:modId xmlns:p14="http://schemas.microsoft.com/office/powerpoint/2010/main" val="3694152118"/>
              </p:ext>
            </p:extLst>
          </p:nvPr>
        </p:nvGraphicFramePr>
        <p:xfrm>
          <a:off x="609600" y="3140968"/>
          <a:ext cx="7922840" cy="3186112"/>
        </p:xfrm>
        <a:graphic>
          <a:graphicData uri="http://schemas.openxmlformats.org/presentationml/2006/ole">
            <mc:AlternateContent xmlns:mc="http://schemas.openxmlformats.org/markup-compatibility/2006">
              <mc:Choice xmlns:v="urn:schemas-microsoft-com:vml" Requires="v">
                <p:oleObj spid="_x0000_s1049" name="Hoja de cálculo" r:id="rId5" imgW="5162702" imgH="1962302" progId="Excel.Sheet.8">
                  <p:embed/>
                </p:oleObj>
              </mc:Choice>
              <mc:Fallback>
                <p:oleObj name="Hoja de cálculo" r:id="rId5" imgW="5162702" imgH="1962302" progId="Excel.Sheet.8">
                  <p:embed/>
                  <p:pic>
                    <p:nvPicPr>
                      <p:cNvPr id="0" name="Object 10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3140968"/>
                        <a:ext cx="7922840" cy="318611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0504728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Listado de Técnicas de Métrica Funcional </a:t>
            </a:r>
          </a:p>
        </p:txBody>
      </p:sp>
      <p:sp>
        <p:nvSpPr>
          <p:cNvPr id="4" name="2 Marcador de contenido"/>
          <p:cNvSpPr>
            <a:spLocks noGrp="1"/>
          </p:cNvSpPr>
          <p:nvPr>
            <p:ph idx="1"/>
          </p:nvPr>
        </p:nvSpPr>
        <p:spPr>
          <a:xfrm>
            <a:off x="428596" y="1880734"/>
            <a:ext cx="3927380" cy="4500594"/>
          </a:xfrm>
        </p:spPr>
        <p:txBody>
          <a:bodyPr/>
          <a:lstStyle/>
          <a:p>
            <a:r>
              <a:rPr lang="es-AR" sz="2000" dirty="0" smtClean="0"/>
              <a:t>3D </a:t>
            </a:r>
            <a:r>
              <a:rPr lang="es-AR" sz="2000" dirty="0" err="1"/>
              <a:t>function</a:t>
            </a:r>
            <a:r>
              <a:rPr lang="es-AR" sz="2000" dirty="0"/>
              <a:t> </a:t>
            </a:r>
            <a:r>
              <a:rPr lang="es-AR" sz="2000" dirty="0" err="1"/>
              <a:t>points</a:t>
            </a:r>
            <a:endParaRPr lang="es-AR" sz="2000" dirty="0"/>
          </a:p>
          <a:p>
            <a:r>
              <a:rPr lang="es-AR" sz="2000" dirty="0" err="1" smtClean="0"/>
              <a:t>Backfiring</a:t>
            </a:r>
            <a:r>
              <a:rPr lang="es-AR" sz="2000" dirty="0" smtClean="0"/>
              <a:t> </a:t>
            </a:r>
            <a:r>
              <a:rPr lang="es-AR" sz="2000" dirty="0" err="1"/>
              <a:t>function</a:t>
            </a:r>
            <a:r>
              <a:rPr lang="es-AR" sz="2000" dirty="0"/>
              <a:t> </a:t>
            </a:r>
            <a:r>
              <a:rPr lang="es-AR" sz="2000" dirty="0" err="1"/>
              <a:t>points</a:t>
            </a:r>
            <a:endParaRPr lang="es-AR" sz="2000" dirty="0"/>
          </a:p>
          <a:p>
            <a:r>
              <a:rPr lang="es-AR" sz="2000" dirty="0" smtClean="0"/>
              <a:t>COSMIC </a:t>
            </a:r>
            <a:r>
              <a:rPr lang="es-AR" sz="2000" dirty="0" err="1"/>
              <a:t>function</a:t>
            </a:r>
            <a:r>
              <a:rPr lang="es-AR" sz="2000" dirty="0"/>
              <a:t> </a:t>
            </a:r>
            <a:r>
              <a:rPr lang="es-AR" sz="2000" dirty="0" err="1"/>
              <a:t>points</a:t>
            </a:r>
            <a:endParaRPr lang="es-AR" sz="2000" dirty="0"/>
          </a:p>
          <a:p>
            <a:r>
              <a:rPr lang="es-AR" sz="2000" dirty="0" err="1" smtClean="0"/>
              <a:t>DeMarco</a:t>
            </a:r>
            <a:r>
              <a:rPr lang="es-AR" sz="2000" dirty="0" smtClean="0"/>
              <a:t> </a:t>
            </a:r>
            <a:r>
              <a:rPr lang="es-AR" sz="2000" dirty="0"/>
              <a:t>“</a:t>
            </a:r>
            <a:r>
              <a:rPr lang="es-AR" sz="2000" dirty="0" err="1"/>
              <a:t>bang</a:t>
            </a:r>
            <a:r>
              <a:rPr lang="es-AR" sz="2000" dirty="0"/>
              <a:t>” </a:t>
            </a:r>
            <a:r>
              <a:rPr lang="es-AR" sz="2000" dirty="0" err="1"/>
              <a:t>function</a:t>
            </a:r>
            <a:r>
              <a:rPr lang="es-AR" sz="2000" dirty="0"/>
              <a:t> </a:t>
            </a:r>
            <a:r>
              <a:rPr lang="es-AR" sz="2000" dirty="0" err="1"/>
              <a:t>points</a:t>
            </a:r>
            <a:endParaRPr lang="es-AR" sz="2000" dirty="0"/>
          </a:p>
          <a:p>
            <a:r>
              <a:rPr lang="es-AR" sz="2000" dirty="0" err="1" smtClean="0"/>
              <a:t>Engineering</a:t>
            </a:r>
            <a:r>
              <a:rPr lang="es-AR" sz="2000" dirty="0" smtClean="0"/>
              <a:t> </a:t>
            </a:r>
            <a:r>
              <a:rPr lang="es-AR" sz="2000" dirty="0" err="1"/>
              <a:t>function</a:t>
            </a:r>
            <a:r>
              <a:rPr lang="es-AR" sz="2000" dirty="0"/>
              <a:t> </a:t>
            </a:r>
            <a:r>
              <a:rPr lang="es-AR" sz="2000" dirty="0" err="1"/>
              <a:t>points</a:t>
            </a:r>
            <a:endParaRPr lang="es-AR" sz="2000" dirty="0"/>
          </a:p>
          <a:p>
            <a:r>
              <a:rPr lang="es-AR" sz="2000" dirty="0" err="1" smtClean="0"/>
              <a:t>Feature</a:t>
            </a:r>
            <a:r>
              <a:rPr lang="es-AR" sz="2000" dirty="0" smtClean="0"/>
              <a:t> </a:t>
            </a:r>
            <a:r>
              <a:rPr lang="es-AR" sz="2000" dirty="0" err="1"/>
              <a:t>points</a:t>
            </a:r>
            <a:endParaRPr lang="es-AR" sz="2000" dirty="0"/>
          </a:p>
          <a:p>
            <a:r>
              <a:rPr lang="es-AR" sz="2000" dirty="0" smtClean="0"/>
              <a:t>Full </a:t>
            </a:r>
            <a:r>
              <a:rPr lang="es-AR" sz="2000" dirty="0" err="1"/>
              <a:t>function</a:t>
            </a:r>
            <a:r>
              <a:rPr lang="es-AR" sz="2000" dirty="0"/>
              <a:t> </a:t>
            </a:r>
            <a:r>
              <a:rPr lang="es-AR" sz="2000" dirty="0" err="1"/>
              <a:t>points</a:t>
            </a:r>
            <a:endParaRPr lang="es-AR" sz="2000" dirty="0"/>
          </a:p>
          <a:p>
            <a:r>
              <a:rPr lang="es-AR" sz="2000" dirty="0" err="1" smtClean="0"/>
              <a:t>Function</a:t>
            </a:r>
            <a:r>
              <a:rPr lang="es-AR" sz="2000" dirty="0" smtClean="0"/>
              <a:t> </a:t>
            </a:r>
            <a:r>
              <a:rPr lang="es-AR" sz="2000" dirty="0" err="1"/>
              <a:t>points</a:t>
            </a:r>
            <a:r>
              <a:rPr lang="es-AR" sz="2000" dirty="0"/>
              <a:t> “light”</a:t>
            </a:r>
          </a:p>
          <a:p>
            <a:r>
              <a:rPr lang="es-AR" sz="2000" dirty="0" smtClean="0"/>
              <a:t>IFPUG </a:t>
            </a:r>
            <a:r>
              <a:rPr lang="es-AR" sz="2000" dirty="0" err="1"/>
              <a:t>function</a:t>
            </a:r>
            <a:r>
              <a:rPr lang="es-AR" sz="2000" dirty="0"/>
              <a:t> </a:t>
            </a:r>
            <a:r>
              <a:rPr lang="es-AR" sz="2000" dirty="0" err="1"/>
              <a:t>points</a:t>
            </a:r>
            <a:endParaRPr lang="es-AR" sz="2000" dirty="0"/>
          </a:p>
          <a:p>
            <a:r>
              <a:rPr lang="es-AR" sz="2000" dirty="0"/>
              <a:t>ISO </a:t>
            </a:r>
            <a:r>
              <a:rPr lang="es-AR" sz="2000" dirty="0" err="1"/>
              <a:t>function</a:t>
            </a:r>
            <a:r>
              <a:rPr lang="es-AR" sz="2000" dirty="0"/>
              <a:t> </a:t>
            </a:r>
            <a:r>
              <a:rPr lang="es-AR" sz="2000" dirty="0" err="1"/>
              <a:t>point</a:t>
            </a:r>
            <a:r>
              <a:rPr lang="es-AR" sz="2000" dirty="0"/>
              <a:t> </a:t>
            </a:r>
            <a:r>
              <a:rPr lang="es-AR" sz="2000" dirty="0" err="1"/>
              <a:t>standards</a:t>
            </a:r>
            <a:endParaRPr lang="es-AR" sz="2000" dirty="0"/>
          </a:p>
          <a:p>
            <a:endParaRPr lang="es-AR" sz="2000" dirty="0"/>
          </a:p>
        </p:txBody>
      </p:sp>
      <p:sp>
        <p:nvSpPr>
          <p:cNvPr id="5" name="2 Marcador de contenido"/>
          <p:cNvSpPr txBox="1">
            <a:spLocks/>
          </p:cNvSpPr>
          <p:nvPr/>
        </p:nvSpPr>
        <p:spPr bwMode="auto">
          <a:xfrm>
            <a:off x="4716016" y="1866484"/>
            <a:ext cx="3927380" cy="4500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C8C93"/>
              </a:buClr>
              <a:buFont typeface="Wingdings" pitchFamily="2" charset="2"/>
              <a:buChar char="Ø"/>
              <a:defRPr sz="2800">
                <a:solidFill>
                  <a:schemeClr val="tx1"/>
                </a:solidFill>
                <a:latin typeface="Tahoma" pitchFamily="34" charset="0"/>
                <a:ea typeface="+mn-ea"/>
                <a:cs typeface="Tahoma" pitchFamily="34" charset="0"/>
              </a:defRPr>
            </a:lvl1pPr>
            <a:lvl2pPr marL="742950" indent="-285750" algn="l" rtl="0" eaLnBrk="0" fontAlgn="base" hangingPunct="0">
              <a:spcBef>
                <a:spcPct val="20000"/>
              </a:spcBef>
              <a:spcAft>
                <a:spcPct val="0"/>
              </a:spcAft>
              <a:buClr>
                <a:srgbClr val="3C8C93"/>
              </a:buClr>
              <a:buFont typeface="Wingdings" pitchFamily="2" charset="2"/>
              <a:buChar char="§"/>
              <a:defRPr sz="2400">
                <a:solidFill>
                  <a:schemeClr val="tx1"/>
                </a:solidFill>
                <a:latin typeface="Tahoma" pitchFamily="34" charset="0"/>
                <a:cs typeface="Tahoma" pitchFamily="34" charset="0"/>
              </a:defRPr>
            </a:lvl2pPr>
            <a:lvl3pPr marL="1143000" indent="-228600" algn="l" rtl="0" eaLnBrk="0" fontAlgn="base" hangingPunct="0">
              <a:spcBef>
                <a:spcPct val="20000"/>
              </a:spcBef>
              <a:spcAft>
                <a:spcPct val="0"/>
              </a:spcAft>
              <a:buClr>
                <a:srgbClr val="3C8C93"/>
              </a:buClr>
              <a:buChar char="•"/>
              <a:defRPr sz="2000">
                <a:solidFill>
                  <a:schemeClr val="tx1"/>
                </a:solidFill>
                <a:latin typeface="Tahoma" pitchFamily="34" charset="0"/>
                <a:cs typeface="Tahoma" pitchFamily="34" charset="0"/>
              </a:defRPr>
            </a:lvl3pPr>
            <a:lvl4pPr marL="1600200" indent="-228600" algn="l" rtl="0" eaLnBrk="0" fontAlgn="base" hangingPunct="0">
              <a:spcBef>
                <a:spcPct val="20000"/>
              </a:spcBef>
              <a:spcAft>
                <a:spcPct val="0"/>
              </a:spcAft>
              <a:buClr>
                <a:srgbClr val="3C8C93"/>
              </a:buClr>
              <a:buChar char="–"/>
              <a:defRPr sz="1600">
                <a:solidFill>
                  <a:schemeClr val="tx1"/>
                </a:solidFill>
                <a:latin typeface="Tahoma" pitchFamily="34" charset="0"/>
                <a:cs typeface="Tahoma" pitchFamily="34" charset="0"/>
              </a:defRPr>
            </a:lvl4pPr>
            <a:lvl5pPr marL="2057400" indent="-228600" algn="l" rtl="0" eaLnBrk="0" fontAlgn="base" hangingPunct="0">
              <a:spcBef>
                <a:spcPct val="20000"/>
              </a:spcBef>
              <a:spcAft>
                <a:spcPct val="0"/>
              </a:spcAft>
              <a:buClr>
                <a:srgbClr val="3C8C93"/>
              </a:buClr>
              <a:buChar char="»"/>
              <a:defRPr sz="14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274320" indent="-274320" eaLnBrk="1" hangingPunct="1">
              <a:buClr>
                <a:schemeClr val="accent3"/>
              </a:buClr>
              <a:buSzPct val="95000"/>
              <a:buFont typeface="Wingdings 2"/>
              <a:buChar char=""/>
            </a:pPr>
            <a:r>
              <a:rPr lang="es-AR" sz="2000" dirty="0">
                <a:latin typeface="+mn-lt"/>
                <a:cs typeface="+mn-cs"/>
              </a:rPr>
              <a:t>Mark II </a:t>
            </a:r>
            <a:r>
              <a:rPr lang="es-AR" sz="2000" dirty="0" err="1">
                <a:latin typeface="+mn-lt"/>
                <a:cs typeface="+mn-cs"/>
              </a:rPr>
              <a:t>function</a:t>
            </a:r>
            <a:r>
              <a:rPr lang="es-AR" sz="2000" dirty="0">
                <a:latin typeface="+mn-lt"/>
                <a:cs typeface="+mn-cs"/>
              </a:rPr>
              <a:t> </a:t>
            </a:r>
            <a:r>
              <a:rPr lang="es-AR" sz="2000" dirty="0" err="1">
                <a:latin typeface="+mn-lt"/>
                <a:cs typeface="+mn-cs"/>
              </a:rPr>
              <a:t>points</a:t>
            </a:r>
            <a:endParaRPr lang="es-AR" sz="2000" dirty="0">
              <a:latin typeface="+mn-lt"/>
              <a:cs typeface="+mn-cs"/>
            </a:endParaRPr>
          </a:p>
          <a:p>
            <a:pPr marL="274320" indent="-274320" eaLnBrk="1" hangingPunct="1">
              <a:buClr>
                <a:schemeClr val="accent3"/>
              </a:buClr>
              <a:buSzPct val="95000"/>
              <a:buFont typeface="Wingdings 2"/>
              <a:buChar char=""/>
            </a:pPr>
            <a:r>
              <a:rPr lang="es-AR" sz="2000" dirty="0">
                <a:latin typeface="+mn-lt"/>
                <a:cs typeface="+mn-cs"/>
              </a:rPr>
              <a:t>Micro </a:t>
            </a:r>
            <a:r>
              <a:rPr lang="es-AR" sz="2000" dirty="0" err="1">
                <a:latin typeface="+mn-lt"/>
                <a:cs typeface="+mn-cs"/>
              </a:rPr>
              <a:t>function</a:t>
            </a:r>
            <a:r>
              <a:rPr lang="es-AR" sz="2000" dirty="0">
                <a:latin typeface="+mn-lt"/>
                <a:cs typeface="+mn-cs"/>
              </a:rPr>
              <a:t> </a:t>
            </a:r>
            <a:r>
              <a:rPr lang="es-AR" sz="2000" dirty="0" err="1">
                <a:latin typeface="+mn-lt"/>
                <a:cs typeface="+mn-cs"/>
              </a:rPr>
              <a:t>points</a:t>
            </a:r>
            <a:endParaRPr lang="es-AR" sz="2000" dirty="0">
              <a:latin typeface="+mn-lt"/>
              <a:cs typeface="+mn-cs"/>
            </a:endParaRPr>
          </a:p>
          <a:p>
            <a:pPr marL="274320" indent="-274320" eaLnBrk="1" hangingPunct="1">
              <a:buClr>
                <a:schemeClr val="accent3"/>
              </a:buClr>
              <a:buSzPct val="95000"/>
              <a:buFont typeface="Wingdings 2"/>
              <a:buChar char=""/>
            </a:pPr>
            <a:r>
              <a:rPr lang="es-AR" sz="2000" dirty="0" err="1">
                <a:latin typeface="+mn-lt"/>
                <a:cs typeface="+mn-cs"/>
              </a:rPr>
              <a:t>Netherlands</a:t>
            </a:r>
            <a:r>
              <a:rPr lang="es-AR" sz="2000" dirty="0">
                <a:latin typeface="+mn-lt"/>
                <a:cs typeface="+mn-cs"/>
              </a:rPr>
              <a:t> </a:t>
            </a:r>
            <a:r>
              <a:rPr lang="es-AR" sz="2000" dirty="0" err="1">
                <a:latin typeface="+mn-lt"/>
                <a:cs typeface="+mn-cs"/>
              </a:rPr>
              <a:t>function</a:t>
            </a:r>
            <a:r>
              <a:rPr lang="es-AR" sz="2000" dirty="0">
                <a:latin typeface="+mn-lt"/>
                <a:cs typeface="+mn-cs"/>
              </a:rPr>
              <a:t> </a:t>
            </a:r>
            <a:r>
              <a:rPr lang="es-AR" sz="2000" dirty="0" err="1">
                <a:latin typeface="+mn-lt"/>
                <a:cs typeface="+mn-cs"/>
              </a:rPr>
              <a:t>points</a:t>
            </a:r>
            <a:r>
              <a:rPr lang="es-AR" sz="2000" dirty="0">
                <a:latin typeface="+mn-lt"/>
                <a:cs typeface="+mn-cs"/>
              </a:rPr>
              <a:t> (NESMA)</a:t>
            </a:r>
          </a:p>
          <a:p>
            <a:pPr marL="274320" indent="-274320" eaLnBrk="1" hangingPunct="1">
              <a:buClr>
                <a:schemeClr val="accent3"/>
              </a:buClr>
              <a:buSzPct val="95000"/>
              <a:buFont typeface="Wingdings 2"/>
              <a:buChar char=""/>
            </a:pPr>
            <a:r>
              <a:rPr lang="es-AR" sz="2000" dirty="0" err="1">
                <a:latin typeface="+mn-lt"/>
                <a:cs typeface="+mn-cs"/>
              </a:rPr>
              <a:t>Object</a:t>
            </a:r>
            <a:r>
              <a:rPr lang="es-AR" sz="2000" dirty="0">
                <a:latin typeface="+mn-lt"/>
                <a:cs typeface="+mn-cs"/>
              </a:rPr>
              <a:t> </a:t>
            </a:r>
            <a:r>
              <a:rPr lang="es-AR" sz="2000" dirty="0" err="1">
                <a:latin typeface="+mn-lt"/>
                <a:cs typeface="+mn-cs"/>
              </a:rPr>
              <a:t>points</a:t>
            </a:r>
            <a:endParaRPr lang="es-AR" sz="2000" dirty="0">
              <a:latin typeface="+mn-lt"/>
              <a:cs typeface="+mn-cs"/>
            </a:endParaRPr>
          </a:p>
          <a:p>
            <a:pPr marL="274320" indent="-274320" eaLnBrk="1" hangingPunct="1">
              <a:buClr>
                <a:schemeClr val="accent3"/>
              </a:buClr>
              <a:buSzPct val="95000"/>
              <a:buFont typeface="Wingdings 2"/>
              <a:buChar char=""/>
            </a:pPr>
            <a:r>
              <a:rPr lang="es-AR" sz="2000" dirty="0" err="1">
                <a:latin typeface="+mn-lt"/>
                <a:cs typeface="+mn-cs"/>
              </a:rPr>
              <a:t>Pattern-matching</a:t>
            </a:r>
            <a:r>
              <a:rPr lang="es-AR" sz="2000" dirty="0">
                <a:latin typeface="+mn-lt"/>
                <a:cs typeface="+mn-cs"/>
              </a:rPr>
              <a:t> and </a:t>
            </a:r>
            <a:r>
              <a:rPr lang="es-AR" sz="2000" dirty="0" err="1">
                <a:latin typeface="+mn-lt"/>
                <a:cs typeface="+mn-cs"/>
              </a:rPr>
              <a:t>function</a:t>
            </a:r>
            <a:r>
              <a:rPr lang="es-AR" sz="2000" dirty="0">
                <a:latin typeface="+mn-lt"/>
                <a:cs typeface="+mn-cs"/>
              </a:rPr>
              <a:t> </a:t>
            </a:r>
            <a:r>
              <a:rPr lang="es-AR" sz="2000" dirty="0" err="1">
                <a:latin typeface="+mn-lt"/>
                <a:cs typeface="+mn-cs"/>
              </a:rPr>
              <a:t>points</a:t>
            </a:r>
            <a:endParaRPr lang="es-AR" sz="2000" dirty="0">
              <a:latin typeface="+mn-lt"/>
              <a:cs typeface="+mn-cs"/>
            </a:endParaRPr>
          </a:p>
          <a:p>
            <a:pPr marL="274320" indent="-274320" eaLnBrk="1" hangingPunct="1">
              <a:buClr>
                <a:schemeClr val="accent3"/>
              </a:buClr>
              <a:buSzPct val="95000"/>
              <a:buFont typeface="Wingdings 2"/>
              <a:buChar char=""/>
            </a:pPr>
            <a:r>
              <a:rPr lang="es-AR" sz="2000" dirty="0">
                <a:latin typeface="+mn-lt"/>
                <a:cs typeface="+mn-cs"/>
              </a:rPr>
              <a:t>SPR </a:t>
            </a:r>
            <a:r>
              <a:rPr lang="es-AR" sz="2000" dirty="0" err="1">
                <a:latin typeface="+mn-lt"/>
                <a:cs typeface="+mn-cs"/>
              </a:rPr>
              <a:t>function</a:t>
            </a:r>
            <a:r>
              <a:rPr lang="es-AR" sz="2000" dirty="0">
                <a:latin typeface="+mn-lt"/>
                <a:cs typeface="+mn-cs"/>
              </a:rPr>
              <a:t> </a:t>
            </a:r>
            <a:r>
              <a:rPr lang="es-AR" sz="2000" dirty="0" err="1">
                <a:latin typeface="+mn-lt"/>
                <a:cs typeface="+mn-cs"/>
              </a:rPr>
              <a:t>points</a:t>
            </a:r>
            <a:endParaRPr lang="es-AR" sz="2000" dirty="0">
              <a:latin typeface="+mn-lt"/>
              <a:cs typeface="+mn-cs"/>
            </a:endParaRPr>
          </a:p>
          <a:p>
            <a:pPr marL="274320" indent="-274320" eaLnBrk="1" hangingPunct="1">
              <a:buClr>
                <a:schemeClr val="accent3"/>
              </a:buClr>
              <a:buSzPct val="95000"/>
              <a:buFont typeface="Wingdings 2"/>
              <a:buChar char=""/>
            </a:pPr>
            <a:r>
              <a:rPr lang="es-AR" sz="2000" dirty="0" err="1">
                <a:latin typeface="+mn-lt"/>
                <a:cs typeface="+mn-cs"/>
              </a:rPr>
              <a:t>Story</a:t>
            </a:r>
            <a:r>
              <a:rPr lang="es-AR" sz="2000" dirty="0">
                <a:latin typeface="+mn-lt"/>
                <a:cs typeface="+mn-cs"/>
              </a:rPr>
              <a:t> </a:t>
            </a:r>
            <a:r>
              <a:rPr lang="es-AR" sz="2000" dirty="0" err="1">
                <a:latin typeface="+mn-lt"/>
                <a:cs typeface="+mn-cs"/>
              </a:rPr>
              <a:t>points</a:t>
            </a:r>
            <a:endParaRPr lang="es-AR" sz="2000" dirty="0">
              <a:latin typeface="+mn-lt"/>
              <a:cs typeface="+mn-cs"/>
            </a:endParaRPr>
          </a:p>
          <a:p>
            <a:pPr marL="274320" indent="-274320" eaLnBrk="1" hangingPunct="1">
              <a:buClr>
                <a:schemeClr val="accent3"/>
              </a:buClr>
              <a:buSzPct val="95000"/>
              <a:buFont typeface="Wingdings 2"/>
              <a:buChar char=""/>
            </a:pPr>
            <a:r>
              <a:rPr lang="es-AR" sz="2000" dirty="0" err="1">
                <a:latin typeface="+mn-lt"/>
                <a:cs typeface="+mn-cs"/>
              </a:rPr>
              <a:t>Unadjusted</a:t>
            </a:r>
            <a:r>
              <a:rPr lang="es-AR" sz="2000" dirty="0">
                <a:latin typeface="+mn-lt"/>
                <a:cs typeface="+mn-cs"/>
              </a:rPr>
              <a:t> </a:t>
            </a:r>
            <a:r>
              <a:rPr lang="es-AR" sz="2000" dirty="0" err="1">
                <a:latin typeface="+mn-lt"/>
                <a:cs typeface="+mn-cs"/>
              </a:rPr>
              <a:t>function</a:t>
            </a:r>
            <a:r>
              <a:rPr lang="es-AR" sz="2000" dirty="0">
                <a:latin typeface="+mn-lt"/>
                <a:cs typeface="+mn-cs"/>
              </a:rPr>
              <a:t> </a:t>
            </a:r>
            <a:r>
              <a:rPr lang="es-AR" sz="2000" dirty="0" err="1">
                <a:latin typeface="+mn-lt"/>
                <a:cs typeface="+mn-cs"/>
              </a:rPr>
              <a:t>points</a:t>
            </a:r>
            <a:endParaRPr lang="es-AR" sz="2000" dirty="0">
              <a:latin typeface="+mn-lt"/>
              <a:cs typeface="+mn-cs"/>
            </a:endParaRPr>
          </a:p>
          <a:p>
            <a:pPr marL="274320" indent="-274320" eaLnBrk="1" hangingPunct="1">
              <a:buClr>
                <a:schemeClr val="accent3"/>
              </a:buClr>
              <a:buSzPct val="95000"/>
              <a:buFont typeface="Wingdings 2"/>
              <a:buChar char=""/>
            </a:pPr>
            <a:r>
              <a:rPr lang="es-AR" sz="2000" dirty="0">
                <a:latin typeface="+mn-lt"/>
                <a:cs typeface="+mn-cs"/>
              </a:rPr>
              <a:t>Use case </a:t>
            </a:r>
            <a:r>
              <a:rPr lang="es-AR" sz="2000" dirty="0" err="1">
                <a:latin typeface="+mn-lt"/>
                <a:cs typeface="+mn-cs"/>
              </a:rPr>
              <a:t>points</a:t>
            </a:r>
            <a:endParaRPr lang="es-AR" sz="2000" dirty="0">
              <a:latin typeface="+mn-lt"/>
              <a:cs typeface="+mn-cs"/>
            </a:endParaRPr>
          </a:p>
          <a:p>
            <a:pPr marL="274320" indent="-274320" eaLnBrk="1" hangingPunct="1">
              <a:buClr>
                <a:schemeClr val="accent3"/>
              </a:buClr>
              <a:buSzPct val="95000"/>
              <a:buFont typeface="Wingdings 2"/>
              <a:buChar char=""/>
            </a:pPr>
            <a:r>
              <a:rPr lang="es-AR" sz="2000" dirty="0">
                <a:latin typeface="+mn-lt"/>
                <a:cs typeface="+mn-cs"/>
              </a:rPr>
              <a:t>Web </a:t>
            </a:r>
            <a:r>
              <a:rPr lang="es-AR" sz="2000" dirty="0" err="1">
                <a:latin typeface="+mn-lt"/>
                <a:cs typeface="+mn-cs"/>
              </a:rPr>
              <a:t>object</a:t>
            </a:r>
            <a:r>
              <a:rPr lang="es-AR" sz="2000" dirty="0">
                <a:latin typeface="+mn-lt"/>
                <a:cs typeface="+mn-cs"/>
              </a:rPr>
              <a:t> </a:t>
            </a:r>
            <a:r>
              <a:rPr lang="es-AR" sz="2000" dirty="0" err="1">
                <a:latin typeface="+mn-lt"/>
                <a:cs typeface="+mn-cs"/>
              </a:rPr>
              <a:t>points</a:t>
            </a:r>
            <a:endParaRPr lang="es-AR" sz="2000" dirty="0">
              <a:latin typeface="+mn-lt"/>
              <a:cs typeface="+mn-cs"/>
            </a:endParaRPr>
          </a:p>
        </p:txBody>
      </p:sp>
    </p:spTree>
    <p:extLst>
      <p:ext uri="{BB962C8B-B14F-4D97-AF65-F5344CB8AC3E}">
        <p14:creationId xmlns:p14="http://schemas.microsoft.com/office/powerpoint/2010/main" val="8638566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Puntos de Función</a:t>
            </a:r>
          </a:p>
        </p:txBody>
      </p:sp>
      <p:sp>
        <p:nvSpPr>
          <p:cNvPr id="3" name="2 Marcador de contenido"/>
          <p:cNvSpPr>
            <a:spLocks noGrp="1"/>
          </p:cNvSpPr>
          <p:nvPr>
            <p:ph idx="1"/>
          </p:nvPr>
        </p:nvSpPr>
        <p:spPr>
          <a:xfrm>
            <a:off x="457200" y="1935480"/>
            <a:ext cx="6203032" cy="4389120"/>
          </a:xfrm>
        </p:spPr>
        <p:txBody>
          <a:bodyPr>
            <a:normAutofit fontScale="77500" lnSpcReduction="20000"/>
          </a:bodyPr>
          <a:lstStyle/>
          <a:p>
            <a:pPr>
              <a:buClr>
                <a:schemeClr val="tx2">
                  <a:lumMod val="60000"/>
                  <a:lumOff val="40000"/>
                </a:schemeClr>
              </a:buClr>
              <a:buFont typeface="Wingdings" pitchFamily="2" charset="2"/>
              <a:buChar char="Ø"/>
            </a:pPr>
            <a:r>
              <a:rPr lang="es-AR" sz="2800" dirty="0"/>
              <a:t>Primera métrica funcional presentada por Allan </a:t>
            </a:r>
            <a:r>
              <a:rPr lang="es-AR" sz="2800" dirty="0" err="1"/>
              <a:t>Albrecht</a:t>
            </a:r>
            <a:r>
              <a:rPr lang="es-AR" sz="2800" dirty="0"/>
              <a:t> en 1979 (IBM).</a:t>
            </a:r>
          </a:p>
          <a:p>
            <a:pPr>
              <a:buClr>
                <a:schemeClr val="tx2">
                  <a:lumMod val="60000"/>
                  <a:lumOff val="40000"/>
                </a:schemeClr>
              </a:buClr>
              <a:buFont typeface="Wingdings" pitchFamily="2" charset="2"/>
              <a:buChar char="Ø"/>
            </a:pPr>
            <a:endParaRPr lang="es-AR" sz="2400" dirty="0"/>
          </a:p>
          <a:p>
            <a:pPr>
              <a:buClr>
                <a:schemeClr val="tx2">
                  <a:lumMod val="60000"/>
                  <a:lumOff val="40000"/>
                </a:schemeClr>
              </a:buClr>
              <a:buFont typeface="Wingdings" pitchFamily="2" charset="2"/>
              <a:buChar char="Ø"/>
            </a:pPr>
            <a:r>
              <a:rPr lang="es-AR" sz="2800" dirty="0"/>
              <a:t>Una aplicación de software es en esencia un conjunto definido de procesos de negocio elementales.</a:t>
            </a:r>
          </a:p>
          <a:p>
            <a:pPr>
              <a:buClr>
                <a:schemeClr val="tx2">
                  <a:lumMod val="60000"/>
                  <a:lumOff val="40000"/>
                </a:schemeClr>
              </a:buClr>
              <a:buFont typeface="Wingdings" pitchFamily="2" charset="2"/>
              <a:buChar char="Ø"/>
            </a:pPr>
            <a:endParaRPr lang="es-AR" sz="2800" dirty="0"/>
          </a:p>
          <a:p>
            <a:pPr>
              <a:buClr>
                <a:schemeClr val="tx2">
                  <a:lumMod val="60000"/>
                  <a:lumOff val="40000"/>
                </a:schemeClr>
              </a:buClr>
              <a:buFont typeface="Wingdings" pitchFamily="2" charset="2"/>
              <a:buChar char="Ø"/>
            </a:pPr>
            <a:r>
              <a:rPr lang="es-AR" sz="2800" dirty="0"/>
              <a:t>Un punto de función no es una pantalla, un informe, una línea, sino un proceso de negocio elemental. </a:t>
            </a:r>
          </a:p>
          <a:p>
            <a:pPr>
              <a:buClr>
                <a:schemeClr val="tx2">
                  <a:lumMod val="60000"/>
                  <a:lumOff val="40000"/>
                </a:schemeClr>
              </a:buClr>
              <a:buFont typeface="Wingdings" pitchFamily="2" charset="2"/>
              <a:buChar char="Ø"/>
            </a:pPr>
            <a:endParaRPr lang="es-AR" sz="2800" dirty="0"/>
          </a:p>
          <a:p>
            <a:pPr>
              <a:buClr>
                <a:schemeClr val="tx2">
                  <a:lumMod val="60000"/>
                  <a:lumOff val="40000"/>
                </a:schemeClr>
              </a:buClr>
              <a:buFont typeface="Wingdings" pitchFamily="2" charset="2"/>
              <a:buChar char="Ø"/>
            </a:pPr>
            <a:r>
              <a:rPr lang="es-AR" sz="2800" dirty="0"/>
              <a:t>Mecanismo de medir el tamaño de un producto de software.</a:t>
            </a:r>
          </a:p>
          <a:p>
            <a:endParaRPr lang="es-AR"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50248" y="2564904"/>
            <a:ext cx="1885950"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42688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Análisis por Puntos de Función</a:t>
            </a:r>
          </a:p>
        </p:txBody>
      </p:sp>
      <p:sp>
        <p:nvSpPr>
          <p:cNvPr id="3" name="2 Marcador de contenido"/>
          <p:cNvSpPr>
            <a:spLocks noGrp="1"/>
          </p:cNvSpPr>
          <p:nvPr>
            <p:ph idx="1"/>
          </p:nvPr>
        </p:nvSpPr>
        <p:spPr>
          <a:xfrm>
            <a:off x="457200" y="1935480"/>
            <a:ext cx="8291264" cy="4389120"/>
          </a:xfrm>
        </p:spPr>
        <p:txBody>
          <a:bodyPr>
            <a:normAutofit fontScale="70000" lnSpcReduction="20000"/>
          </a:bodyPr>
          <a:lstStyle/>
          <a:p>
            <a:pPr>
              <a:buClr>
                <a:schemeClr val="tx2">
                  <a:lumMod val="60000"/>
                  <a:lumOff val="40000"/>
                </a:schemeClr>
              </a:buClr>
              <a:buFont typeface="Wingdings" pitchFamily="2" charset="2"/>
              <a:buChar char="Ø"/>
            </a:pPr>
            <a:r>
              <a:rPr lang="es-AR" sz="2800" dirty="0"/>
              <a:t>Proceso de conteo basado en PF.</a:t>
            </a:r>
          </a:p>
          <a:p>
            <a:pPr>
              <a:buClr>
                <a:schemeClr val="tx2">
                  <a:lumMod val="60000"/>
                  <a:lumOff val="40000"/>
                </a:schemeClr>
              </a:buClr>
              <a:buFont typeface="Wingdings" pitchFamily="2" charset="2"/>
              <a:buChar char="Ø"/>
            </a:pPr>
            <a:endParaRPr lang="es-AR" sz="2800" dirty="0"/>
          </a:p>
          <a:p>
            <a:pPr>
              <a:buClr>
                <a:schemeClr val="tx2">
                  <a:lumMod val="60000"/>
                  <a:lumOff val="40000"/>
                </a:schemeClr>
              </a:buClr>
              <a:buFont typeface="Wingdings" pitchFamily="2" charset="2"/>
              <a:buChar char="Ø"/>
            </a:pPr>
            <a:r>
              <a:rPr lang="es-AR" sz="2800" dirty="0"/>
              <a:t>Soportado por el IFPUG (</a:t>
            </a:r>
            <a:r>
              <a:rPr lang="es-AR" sz="2800" dirty="0">
                <a:hlinkClick r:id="rId3"/>
              </a:rPr>
              <a:t>http://www.ifpug.org/</a:t>
            </a:r>
            <a:r>
              <a:rPr lang="es-AR" sz="2800" dirty="0"/>
              <a:t>).</a:t>
            </a:r>
          </a:p>
          <a:p>
            <a:pPr>
              <a:buClr>
                <a:schemeClr val="tx2">
                  <a:lumMod val="60000"/>
                  <a:lumOff val="40000"/>
                </a:schemeClr>
              </a:buClr>
              <a:buFont typeface="Wingdings" pitchFamily="2" charset="2"/>
              <a:buChar char="Ø"/>
            </a:pPr>
            <a:endParaRPr lang="es-AR" sz="2800" dirty="0"/>
          </a:p>
          <a:p>
            <a:pPr>
              <a:buClr>
                <a:schemeClr val="tx2">
                  <a:lumMod val="60000"/>
                  <a:lumOff val="40000"/>
                </a:schemeClr>
              </a:buClr>
              <a:buFont typeface="Wingdings" pitchFamily="2" charset="2"/>
              <a:buChar char="Ø"/>
            </a:pPr>
            <a:r>
              <a:rPr lang="es-AR" sz="2800" dirty="0"/>
              <a:t>Es una técnica estructurada de la clasificación de los componentes de un sistema.</a:t>
            </a:r>
          </a:p>
          <a:p>
            <a:pPr>
              <a:buClr>
                <a:schemeClr val="tx2">
                  <a:lumMod val="60000"/>
                  <a:lumOff val="40000"/>
                </a:schemeClr>
              </a:buClr>
              <a:buFont typeface="Wingdings" pitchFamily="2" charset="2"/>
              <a:buChar char="Ø"/>
            </a:pPr>
            <a:endParaRPr lang="es-AR" sz="2800" dirty="0"/>
          </a:p>
          <a:p>
            <a:pPr>
              <a:buClr>
                <a:schemeClr val="tx2">
                  <a:lumMod val="60000"/>
                  <a:lumOff val="40000"/>
                </a:schemeClr>
              </a:buClr>
              <a:buFont typeface="Wingdings" pitchFamily="2" charset="2"/>
              <a:buChar char="Ø"/>
            </a:pPr>
            <a:r>
              <a:rPr lang="es-AR" sz="2800" dirty="0"/>
              <a:t>Es un método para dividir los sistemas en componentes más pequeños, por lo que puede ser  mejor entendido y analizado.</a:t>
            </a:r>
          </a:p>
          <a:p>
            <a:pPr>
              <a:buClr>
                <a:schemeClr val="tx2">
                  <a:lumMod val="60000"/>
                  <a:lumOff val="40000"/>
                </a:schemeClr>
              </a:buClr>
              <a:buFont typeface="Wingdings" pitchFamily="2" charset="2"/>
              <a:buChar char="Ø"/>
            </a:pPr>
            <a:endParaRPr lang="es-AR" sz="2800" dirty="0"/>
          </a:p>
          <a:p>
            <a:pPr>
              <a:buClr>
                <a:schemeClr val="tx2">
                  <a:lumMod val="60000"/>
                  <a:lumOff val="40000"/>
                </a:schemeClr>
              </a:buClr>
              <a:buFont typeface="Wingdings" pitchFamily="2" charset="2"/>
              <a:buChar char="Ø"/>
            </a:pPr>
            <a:r>
              <a:rPr lang="es-AR" sz="2800" dirty="0"/>
              <a:t>Medida de software mediante la cuantificación de su </a:t>
            </a:r>
            <a:r>
              <a:rPr lang="es-AR" sz="2800" dirty="0" smtClean="0"/>
              <a:t>funcionalidad proporcionada</a:t>
            </a:r>
            <a:r>
              <a:rPr lang="es-AR" sz="2800" dirty="0"/>
              <a:t> al usuario </a:t>
            </a:r>
            <a:r>
              <a:rPr lang="es-AR" sz="2800" dirty="0" smtClean="0"/>
              <a:t>basada </a:t>
            </a:r>
            <a:r>
              <a:rPr lang="es-AR" sz="2800" dirty="0"/>
              <a:t>principalmente en el diseño lógico. </a:t>
            </a:r>
          </a:p>
          <a:p>
            <a:pPr>
              <a:buClr>
                <a:schemeClr val="tx2">
                  <a:lumMod val="60000"/>
                  <a:lumOff val="40000"/>
                </a:schemeClr>
              </a:buClr>
              <a:buFont typeface="Wingdings" pitchFamily="2" charset="2"/>
              <a:buChar char="Ø"/>
            </a:pPr>
            <a:endParaRPr lang="es-AR" sz="2800" dirty="0"/>
          </a:p>
          <a:p>
            <a:pPr>
              <a:buClr>
                <a:schemeClr val="tx2">
                  <a:lumMod val="60000"/>
                  <a:lumOff val="40000"/>
                </a:schemeClr>
              </a:buClr>
              <a:buFont typeface="Wingdings" pitchFamily="2" charset="2"/>
              <a:buChar char="Ø"/>
            </a:pPr>
            <a:r>
              <a:rPr lang="es-AR" sz="2800" dirty="0"/>
              <a:t>Funcionalidad lógica desde una perspectiva de usuario sofisticado en lugar de un punto de vista físico.</a:t>
            </a:r>
            <a:endParaRPr lang="es-AR" dirty="0"/>
          </a:p>
        </p:txBody>
      </p:sp>
    </p:spTree>
    <p:extLst>
      <p:ext uri="{BB962C8B-B14F-4D97-AF65-F5344CB8AC3E}">
        <p14:creationId xmlns:p14="http://schemas.microsoft.com/office/powerpoint/2010/main" val="13599490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PF: Historia</a:t>
            </a:r>
            <a:endParaRPr lang="es-A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298260"/>
            <a:ext cx="676275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58476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FP: Estándares</a:t>
            </a:r>
            <a:endParaRPr lang="es-AR"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088" y="2348880"/>
            <a:ext cx="6981825"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20879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516" y="1901834"/>
            <a:ext cx="6768752" cy="3898801"/>
          </a:xfrm>
          <a:prstGeom prst="rect">
            <a:avLst/>
          </a:prstGeom>
          <a:noFill/>
          <a:ln>
            <a:noFill/>
          </a:ln>
          <a:effectLst/>
          <a:extLst>
            <a:ext uri="{909E8E84-426E-40dd-AFC4-6F175D3DCCD1}">
              <a14:hiddenFill xmlns:a14="http://schemas.microsoft.com/office/drawing/2010/main">
                <a:solidFill>
                  <a:srgbClr val="FFDFBF"/>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37"/>
          <p:cNvSpPr txBox="1">
            <a:spLocks noChangeArrowheads="1"/>
          </p:cNvSpPr>
          <p:nvPr/>
        </p:nvSpPr>
        <p:spPr bwMode="auto">
          <a:xfrm>
            <a:off x="685800" y="5766355"/>
            <a:ext cx="8153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9pPr>
          </a:lstStyle>
          <a:p>
            <a:pPr algn="ctr">
              <a:buFont typeface="Wingdings" pitchFamily="2" charset="2"/>
              <a:buNone/>
            </a:pPr>
            <a:r>
              <a:rPr lang="es-AR" sz="1600" b="0" dirty="0">
                <a:solidFill>
                  <a:srgbClr val="00279F"/>
                </a:solidFill>
                <a:latin typeface="Tahoma" pitchFamily="34" charset="0"/>
                <a:cs typeface="Tahoma" pitchFamily="34" charset="0"/>
              </a:rPr>
              <a:t>Definición: métrica que considera totales ponderados </a:t>
            </a:r>
          </a:p>
          <a:p>
            <a:pPr algn="ctr">
              <a:buFont typeface="Wingdings" pitchFamily="2" charset="2"/>
              <a:buNone/>
            </a:pPr>
            <a:r>
              <a:rPr lang="es-AR" sz="1600" b="0" dirty="0">
                <a:solidFill>
                  <a:srgbClr val="00279F"/>
                </a:solidFill>
                <a:latin typeface="Tahoma" pitchFamily="34" charset="0"/>
                <a:cs typeface="Tahoma" pitchFamily="34" charset="0"/>
              </a:rPr>
              <a:t>de entradas, salidas, consultas, archivos lógicos e interfaces </a:t>
            </a:r>
          </a:p>
          <a:p>
            <a:pPr algn="ctr">
              <a:buFont typeface="Wingdings" pitchFamily="2" charset="2"/>
              <a:buNone/>
            </a:pPr>
            <a:r>
              <a:rPr lang="es-AR" sz="1600" b="0" dirty="0">
                <a:solidFill>
                  <a:srgbClr val="00279F"/>
                </a:solidFill>
                <a:latin typeface="Tahoma" pitchFamily="34" charset="0"/>
                <a:cs typeface="Tahoma" pitchFamily="34" charset="0"/>
              </a:rPr>
              <a:t>pertenecientes a una aplicación</a:t>
            </a:r>
            <a:endParaRPr lang="es-ES" sz="1600" b="0" dirty="0">
              <a:solidFill>
                <a:srgbClr val="00279F"/>
              </a:solidFill>
              <a:latin typeface="Tahoma" pitchFamily="34" charset="0"/>
              <a:cs typeface="Tahoma" pitchFamily="34" charset="0"/>
            </a:endParaRPr>
          </a:p>
        </p:txBody>
      </p:sp>
    </p:spTree>
    <p:extLst>
      <p:ext uri="{BB962C8B-B14F-4D97-AF65-F5344CB8AC3E}">
        <p14:creationId xmlns:p14="http://schemas.microsoft.com/office/powerpoint/2010/main" val="33435541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887" y="2276872"/>
            <a:ext cx="7134225"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7982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2204864"/>
            <a:ext cx="6658000" cy="2746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2032477" y="4951803"/>
            <a:ext cx="5149688" cy="1569660"/>
          </a:xfrm>
          <a:prstGeom prst="rect">
            <a:avLst/>
          </a:prstGeom>
        </p:spPr>
        <p:txBody>
          <a:bodyPr wrap="square">
            <a:spAutoFit/>
          </a:bodyPr>
          <a:lstStyle/>
          <a:p>
            <a:pPr marL="742950" lvl="1" indent="-285750" algn="l">
              <a:buClr>
                <a:schemeClr val="accent1">
                  <a:lumMod val="50000"/>
                </a:schemeClr>
              </a:buClr>
              <a:buFont typeface="Arial" pitchFamily="34" charset="0"/>
              <a:buChar char="•"/>
            </a:pPr>
            <a:r>
              <a:rPr lang="es-ES" sz="1600" dirty="0"/>
              <a:t>Proyectos de desarrollo (incluye la conversión de datos).</a:t>
            </a:r>
          </a:p>
          <a:p>
            <a:pPr marL="742950" lvl="1" indent="-285750" algn="l">
              <a:buClr>
                <a:schemeClr val="accent1">
                  <a:lumMod val="50000"/>
                </a:schemeClr>
              </a:buClr>
              <a:buFont typeface="Arial" pitchFamily="34" charset="0"/>
              <a:buChar char="•"/>
            </a:pPr>
            <a:endParaRPr lang="es-ES" sz="1600" dirty="0"/>
          </a:p>
          <a:p>
            <a:pPr marL="742950" lvl="1" indent="-285750" algn="l">
              <a:buClr>
                <a:schemeClr val="accent1">
                  <a:lumMod val="50000"/>
                </a:schemeClr>
              </a:buClr>
              <a:buFont typeface="Arial" pitchFamily="34" charset="0"/>
              <a:buChar char="•"/>
            </a:pPr>
            <a:r>
              <a:rPr lang="es-ES" sz="1600" dirty="0"/>
              <a:t>Proyectos de ampliación.</a:t>
            </a:r>
          </a:p>
          <a:p>
            <a:pPr marL="742950" lvl="1" indent="-285750" algn="l">
              <a:buClr>
                <a:schemeClr val="accent1">
                  <a:lumMod val="50000"/>
                </a:schemeClr>
              </a:buClr>
              <a:buFont typeface="Arial" pitchFamily="34" charset="0"/>
              <a:buChar char="•"/>
            </a:pPr>
            <a:endParaRPr lang="es-ES" sz="1600" dirty="0"/>
          </a:p>
          <a:p>
            <a:pPr marL="742950" lvl="1" indent="-285750" algn="l">
              <a:buClr>
                <a:schemeClr val="accent1">
                  <a:lumMod val="50000"/>
                </a:schemeClr>
              </a:buClr>
              <a:buFont typeface="Arial" pitchFamily="34" charset="0"/>
              <a:buChar char="•"/>
            </a:pPr>
            <a:r>
              <a:rPr lang="es-ES" sz="1600" dirty="0"/>
              <a:t>Aplicación existente.</a:t>
            </a:r>
            <a:endParaRPr lang="es-AR" sz="1600" dirty="0"/>
          </a:p>
        </p:txBody>
      </p:sp>
    </p:spTree>
    <p:extLst>
      <p:ext uri="{BB962C8B-B14F-4D97-AF65-F5344CB8AC3E}">
        <p14:creationId xmlns:p14="http://schemas.microsoft.com/office/powerpoint/2010/main" val="39283708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Reglas para la identificación del ambiente</a:t>
            </a:r>
            <a:endParaRPr lang="es-AR" dirty="0"/>
          </a:p>
        </p:txBody>
      </p:sp>
      <p:sp>
        <p:nvSpPr>
          <p:cNvPr id="4" name="Rectangle 3"/>
          <p:cNvSpPr>
            <a:spLocks noGrp="1" noChangeArrowheads="1"/>
          </p:cNvSpPr>
          <p:nvPr>
            <p:ph idx="1"/>
          </p:nvPr>
        </p:nvSpPr>
        <p:spPr>
          <a:xfrm>
            <a:off x="571500" y="1800944"/>
            <a:ext cx="4864596" cy="4724400"/>
          </a:xfrm>
        </p:spPr>
        <p:txBody>
          <a:bodyPr/>
          <a:lstStyle/>
          <a:p>
            <a:pPr>
              <a:defRPr/>
            </a:pPr>
            <a:r>
              <a:rPr lang="es-ES" sz="2000" dirty="0" smtClean="0"/>
              <a:t>El </a:t>
            </a:r>
            <a:r>
              <a:rPr lang="es-ES" sz="2000" b="1" dirty="0" smtClean="0">
                <a:solidFill>
                  <a:schemeClr val="accent1">
                    <a:lumMod val="50000"/>
                  </a:schemeClr>
                </a:solidFill>
              </a:rPr>
              <a:t>límite</a:t>
            </a:r>
            <a:r>
              <a:rPr lang="es-ES" sz="2000" dirty="0" smtClean="0"/>
              <a:t> es determinado en base al “punto de vista del usuario”.</a:t>
            </a:r>
          </a:p>
          <a:p>
            <a:pPr>
              <a:defRPr/>
            </a:pPr>
            <a:endParaRPr lang="es-ES" sz="2000" dirty="0" smtClean="0"/>
          </a:p>
          <a:p>
            <a:pPr>
              <a:defRPr/>
            </a:pPr>
            <a:r>
              <a:rPr lang="es-ES" sz="2000" dirty="0" smtClean="0"/>
              <a:t>El límite entre aplicaciones relacionadas se basa en funciones de negocio separadas de acuerdo a “como las ve el usuario</a:t>
            </a:r>
          </a:p>
          <a:p>
            <a:pPr>
              <a:defRPr/>
            </a:pPr>
            <a:endParaRPr lang="es-ES" sz="2000" dirty="0" smtClean="0"/>
          </a:p>
          <a:p>
            <a:pPr>
              <a:defRPr/>
            </a:pPr>
            <a:r>
              <a:rPr lang="es-ES" sz="2000" dirty="0" smtClean="0"/>
              <a:t>Para proyectos de ampliación, el límite inicial DEBE coincidir con el límite establecido para la aplicación o aplicaciones que están siendo modificadas.</a:t>
            </a:r>
          </a:p>
        </p:txBody>
      </p:sp>
      <p:pic>
        <p:nvPicPr>
          <p:cNvPr id="5" name="Picture 2" descr="http://t2.gstatic.com/images?q=tbn:ANd9GcQ0Ymp0Z6BpE8ckxKNiKd-NG5ZdLPHE9VCUMZDExARRTpK2ukRth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19" y="2782019"/>
            <a:ext cx="3007173" cy="2232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974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Tamaño de Software</a:t>
            </a:r>
            <a:endParaRPr lang="es-AR" dirty="0"/>
          </a:p>
        </p:txBody>
      </p:sp>
      <p:sp>
        <p:nvSpPr>
          <p:cNvPr id="3" name="2 Marcador de contenido"/>
          <p:cNvSpPr>
            <a:spLocks noGrp="1"/>
          </p:cNvSpPr>
          <p:nvPr>
            <p:ph idx="1"/>
          </p:nvPr>
        </p:nvSpPr>
        <p:spPr/>
        <p:txBody>
          <a:bodyPr>
            <a:normAutofit fontScale="85000" lnSpcReduction="20000"/>
          </a:bodyPr>
          <a:lstStyle/>
          <a:p>
            <a:pPr algn="just"/>
            <a:r>
              <a:rPr lang="es-AR" dirty="0" smtClean="0"/>
              <a:t>Los </a:t>
            </a:r>
            <a:r>
              <a:rPr lang="es-AR" b="1" dirty="0" smtClean="0">
                <a:solidFill>
                  <a:schemeClr val="accent1">
                    <a:lumMod val="60000"/>
                    <a:lumOff val="40000"/>
                  </a:schemeClr>
                </a:solidFill>
              </a:rPr>
              <a:t>atributos internos del producto </a:t>
            </a:r>
            <a:r>
              <a:rPr lang="es-AR" dirty="0" smtClean="0"/>
              <a:t>describen al producto de software de una manera que dependen solamente del producto en sí.</a:t>
            </a:r>
          </a:p>
          <a:p>
            <a:pPr algn="just"/>
            <a:endParaRPr lang="es-AR" dirty="0" smtClean="0"/>
          </a:p>
          <a:p>
            <a:pPr algn="just"/>
            <a:r>
              <a:rPr lang="es-AR" dirty="0" smtClean="0"/>
              <a:t>Uno de los atributos más más útiles es el </a:t>
            </a:r>
            <a:r>
              <a:rPr lang="es-AR" b="1" dirty="0">
                <a:solidFill>
                  <a:schemeClr val="accent1">
                    <a:lumMod val="60000"/>
                    <a:lumOff val="40000"/>
                  </a:schemeClr>
                </a:solidFill>
              </a:rPr>
              <a:t>tamaño</a:t>
            </a:r>
            <a:r>
              <a:rPr lang="es-AR" dirty="0" smtClean="0"/>
              <a:t>, que puede ser medido estáticamente, es decir si ejecutar el software.</a:t>
            </a:r>
          </a:p>
          <a:p>
            <a:pPr algn="just"/>
            <a:endParaRPr lang="es-AR" dirty="0"/>
          </a:p>
          <a:p>
            <a:pPr algn="just"/>
            <a:r>
              <a:rPr lang="es-AR" dirty="0" smtClean="0"/>
              <a:t>Es necesario definir el tamaño del software en términos de más de un atributo interno, cada uno capturando un aspecto clave del tamaño.</a:t>
            </a:r>
          </a:p>
          <a:p>
            <a:pPr algn="just"/>
            <a:endParaRPr lang="es-AR" dirty="0"/>
          </a:p>
          <a:p>
            <a:pPr algn="just"/>
            <a:r>
              <a:rPr lang="es-AR" dirty="0" smtClean="0"/>
              <a:t>La medición de tamaño debe reflejarse en </a:t>
            </a:r>
            <a:r>
              <a:rPr lang="es-AR" b="1" dirty="0">
                <a:solidFill>
                  <a:schemeClr val="accent1">
                    <a:lumMod val="60000"/>
                    <a:lumOff val="40000"/>
                  </a:schemeClr>
                </a:solidFill>
              </a:rPr>
              <a:t>esfuerzo, costo, y productividad.</a:t>
            </a:r>
          </a:p>
          <a:p>
            <a:pPr algn="just"/>
            <a:endParaRPr lang="es-AR" dirty="0"/>
          </a:p>
        </p:txBody>
      </p:sp>
    </p:spTree>
    <p:extLst>
      <p:ext uri="{BB962C8B-B14F-4D97-AF65-F5344CB8AC3E}">
        <p14:creationId xmlns:p14="http://schemas.microsoft.com/office/powerpoint/2010/main" val="12821997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Definición de Funciones - Datos</a:t>
            </a:r>
          </a:p>
        </p:txBody>
      </p:sp>
      <p:sp>
        <p:nvSpPr>
          <p:cNvPr id="3" name="2 Marcador de contenido"/>
          <p:cNvSpPr>
            <a:spLocks noGrp="1"/>
          </p:cNvSpPr>
          <p:nvPr>
            <p:ph idx="1"/>
          </p:nvPr>
        </p:nvSpPr>
        <p:spPr>
          <a:xfrm>
            <a:off x="457200" y="1935480"/>
            <a:ext cx="5050904" cy="4389120"/>
          </a:xfrm>
        </p:spPr>
        <p:txBody>
          <a:bodyPr>
            <a:normAutofit fontScale="85000" lnSpcReduction="20000"/>
          </a:bodyPr>
          <a:lstStyle/>
          <a:p>
            <a:r>
              <a:rPr lang="es-ES" sz="2800" dirty="0"/>
              <a:t>Representan el soporte de datos de la funcionalidad provista por el usuario para satisfacer los requerimientos internos y externos.</a:t>
            </a:r>
          </a:p>
          <a:p>
            <a:endParaRPr lang="es-ES" sz="2800" dirty="0"/>
          </a:p>
          <a:p>
            <a:r>
              <a:rPr lang="es-ES" sz="2800" dirty="0"/>
              <a:t>El término archivos, no es el mismo que el utilizado en el sentido tradicional, respecto a archivo “físicos”. Son grupos relacionados de datos, y no tienen nada que ver con la forma de implementación física que se les d</a:t>
            </a:r>
            <a:r>
              <a:rPr lang="es-ES" sz="3200" dirty="0"/>
              <a:t>é.</a:t>
            </a:r>
          </a:p>
          <a:p>
            <a:endParaRPr lang="es-ES" sz="3200" dirty="0"/>
          </a:p>
        </p:txBody>
      </p:sp>
      <p:sp>
        <p:nvSpPr>
          <p:cNvPr id="4" name="3 Almacenamiento de acceso secuencial"/>
          <p:cNvSpPr/>
          <p:nvPr/>
        </p:nvSpPr>
        <p:spPr>
          <a:xfrm>
            <a:off x="6311322" y="2204865"/>
            <a:ext cx="648072" cy="720080"/>
          </a:xfrm>
          <a:prstGeom prst="flowChartMagnetic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Documents"/>
          <p:cNvSpPr>
            <a:spLocks noEditPoints="1" noChangeArrowheads="1"/>
          </p:cNvSpPr>
          <p:nvPr/>
        </p:nvSpPr>
        <p:spPr bwMode="auto">
          <a:xfrm>
            <a:off x="7638670" y="2564906"/>
            <a:ext cx="676275" cy="864096"/>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s-AR"/>
          </a:p>
        </p:txBody>
      </p:sp>
      <p:sp>
        <p:nvSpPr>
          <p:cNvPr id="6" name="File"/>
          <p:cNvSpPr>
            <a:spLocks noEditPoints="1" noChangeArrowheads="1"/>
          </p:cNvSpPr>
          <p:nvPr/>
        </p:nvSpPr>
        <p:spPr bwMode="auto">
          <a:xfrm>
            <a:off x="6311322" y="3687566"/>
            <a:ext cx="872976" cy="648072"/>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FFCC"/>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s-AR"/>
          </a:p>
        </p:txBody>
      </p:sp>
      <p:grpSp>
        <p:nvGrpSpPr>
          <p:cNvPr id="7" name="Group 8"/>
          <p:cNvGrpSpPr>
            <a:grpSpLocks/>
          </p:cNvGrpSpPr>
          <p:nvPr/>
        </p:nvGrpSpPr>
        <p:grpSpPr bwMode="auto">
          <a:xfrm>
            <a:off x="7372708" y="4946803"/>
            <a:ext cx="903124" cy="1002478"/>
            <a:chOff x="2304" y="1584"/>
            <a:chExt cx="1740" cy="1554"/>
          </a:xfrm>
        </p:grpSpPr>
        <p:sp>
          <p:nvSpPr>
            <p:cNvPr id="8" name="Film"/>
            <p:cNvSpPr>
              <a:spLocks noEditPoints="1" noChangeArrowheads="1"/>
            </p:cNvSpPr>
            <p:nvPr/>
          </p:nvSpPr>
          <p:spPr bwMode="auto">
            <a:xfrm>
              <a:off x="2304" y="1980"/>
              <a:ext cx="726" cy="115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4960 w 21600"/>
                <a:gd name="T17" fmla="*/ 8129 h 21600"/>
                <a:gd name="T18" fmla="*/ 17079 w 21600"/>
                <a:gd name="T19" fmla="*/ 1342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0"/>
                  </a:moveTo>
                  <a:lnTo>
                    <a:pt x="21600" y="21600"/>
                  </a:lnTo>
                  <a:lnTo>
                    <a:pt x="0" y="21600"/>
                  </a:lnTo>
                  <a:lnTo>
                    <a:pt x="0" y="0"/>
                  </a:lnTo>
                  <a:lnTo>
                    <a:pt x="21600" y="0"/>
                  </a:lnTo>
                  <a:close/>
                </a:path>
                <a:path w="21600" h="21600" extrusionOk="0">
                  <a:moveTo>
                    <a:pt x="3014" y="21600"/>
                  </a:moveTo>
                  <a:lnTo>
                    <a:pt x="3014" y="0"/>
                  </a:lnTo>
                  <a:lnTo>
                    <a:pt x="0" y="0"/>
                  </a:lnTo>
                  <a:lnTo>
                    <a:pt x="0" y="21600"/>
                  </a:lnTo>
                  <a:lnTo>
                    <a:pt x="3014" y="21600"/>
                  </a:lnTo>
                  <a:close/>
                </a:path>
                <a:path w="21600" h="21600" extrusionOk="0">
                  <a:moveTo>
                    <a:pt x="21600" y="21600"/>
                  </a:moveTo>
                  <a:lnTo>
                    <a:pt x="21600" y="0"/>
                  </a:lnTo>
                  <a:lnTo>
                    <a:pt x="18586" y="0"/>
                  </a:lnTo>
                  <a:lnTo>
                    <a:pt x="18586" y="21600"/>
                  </a:lnTo>
                  <a:lnTo>
                    <a:pt x="21600" y="21600"/>
                  </a:lnTo>
                  <a:close/>
                </a:path>
                <a:path w="21600" h="21600" extrusionOk="0">
                  <a:moveTo>
                    <a:pt x="6028" y="6574"/>
                  </a:moveTo>
                  <a:lnTo>
                    <a:pt x="15572" y="6574"/>
                  </a:lnTo>
                  <a:lnTo>
                    <a:pt x="16074" y="6574"/>
                  </a:lnTo>
                  <a:lnTo>
                    <a:pt x="16326" y="6457"/>
                  </a:lnTo>
                  <a:lnTo>
                    <a:pt x="16577" y="6339"/>
                  </a:lnTo>
                  <a:lnTo>
                    <a:pt x="16828" y="6222"/>
                  </a:lnTo>
                  <a:lnTo>
                    <a:pt x="17079" y="6222"/>
                  </a:lnTo>
                  <a:lnTo>
                    <a:pt x="17330" y="5987"/>
                  </a:lnTo>
                  <a:lnTo>
                    <a:pt x="17330" y="5870"/>
                  </a:lnTo>
                  <a:lnTo>
                    <a:pt x="17581" y="5635"/>
                  </a:lnTo>
                  <a:lnTo>
                    <a:pt x="17581" y="1526"/>
                  </a:lnTo>
                  <a:lnTo>
                    <a:pt x="17330" y="1291"/>
                  </a:lnTo>
                  <a:lnTo>
                    <a:pt x="17330" y="1174"/>
                  </a:lnTo>
                  <a:lnTo>
                    <a:pt x="17079" y="1057"/>
                  </a:lnTo>
                  <a:lnTo>
                    <a:pt x="16828" y="939"/>
                  </a:lnTo>
                  <a:lnTo>
                    <a:pt x="16577" y="822"/>
                  </a:lnTo>
                  <a:lnTo>
                    <a:pt x="16326" y="704"/>
                  </a:lnTo>
                  <a:lnTo>
                    <a:pt x="16074" y="704"/>
                  </a:lnTo>
                  <a:lnTo>
                    <a:pt x="15572" y="587"/>
                  </a:lnTo>
                  <a:lnTo>
                    <a:pt x="6028" y="587"/>
                  </a:lnTo>
                  <a:lnTo>
                    <a:pt x="5526" y="704"/>
                  </a:lnTo>
                  <a:lnTo>
                    <a:pt x="5274" y="704"/>
                  </a:lnTo>
                  <a:lnTo>
                    <a:pt x="5023" y="822"/>
                  </a:lnTo>
                  <a:lnTo>
                    <a:pt x="4772" y="939"/>
                  </a:lnTo>
                  <a:lnTo>
                    <a:pt x="4521" y="1057"/>
                  </a:lnTo>
                  <a:lnTo>
                    <a:pt x="4270" y="1174"/>
                  </a:lnTo>
                  <a:lnTo>
                    <a:pt x="4270" y="1291"/>
                  </a:lnTo>
                  <a:lnTo>
                    <a:pt x="4019" y="1526"/>
                  </a:lnTo>
                  <a:lnTo>
                    <a:pt x="4019" y="5635"/>
                  </a:lnTo>
                  <a:lnTo>
                    <a:pt x="4270" y="5870"/>
                  </a:lnTo>
                  <a:lnTo>
                    <a:pt x="4270" y="5987"/>
                  </a:lnTo>
                  <a:lnTo>
                    <a:pt x="4521" y="6222"/>
                  </a:lnTo>
                  <a:lnTo>
                    <a:pt x="4772" y="6222"/>
                  </a:lnTo>
                  <a:lnTo>
                    <a:pt x="5023" y="6339"/>
                  </a:lnTo>
                  <a:lnTo>
                    <a:pt x="5274" y="6457"/>
                  </a:lnTo>
                  <a:lnTo>
                    <a:pt x="5526" y="6574"/>
                  </a:lnTo>
                  <a:lnTo>
                    <a:pt x="6028" y="6574"/>
                  </a:lnTo>
                  <a:close/>
                </a:path>
                <a:path w="21600" h="21600" extrusionOk="0">
                  <a:moveTo>
                    <a:pt x="6028" y="13617"/>
                  </a:moveTo>
                  <a:lnTo>
                    <a:pt x="15572" y="13617"/>
                  </a:lnTo>
                  <a:lnTo>
                    <a:pt x="16074" y="13617"/>
                  </a:lnTo>
                  <a:lnTo>
                    <a:pt x="16326" y="13617"/>
                  </a:lnTo>
                  <a:lnTo>
                    <a:pt x="16577" y="13500"/>
                  </a:lnTo>
                  <a:lnTo>
                    <a:pt x="16828" y="13383"/>
                  </a:lnTo>
                  <a:lnTo>
                    <a:pt x="17079" y="13265"/>
                  </a:lnTo>
                  <a:lnTo>
                    <a:pt x="17330" y="13148"/>
                  </a:lnTo>
                  <a:lnTo>
                    <a:pt x="17330" y="12913"/>
                  </a:lnTo>
                  <a:lnTo>
                    <a:pt x="17581" y="12796"/>
                  </a:lnTo>
                  <a:lnTo>
                    <a:pt x="17581" y="8687"/>
                  </a:lnTo>
                  <a:lnTo>
                    <a:pt x="17330" y="8452"/>
                  </a:lnTo>
                  <a:lnTo>
                    <a:pt x="17330" y="8335"/>
                  </a:lnTo>
                  <a:lnTo>
                    <a:pt x="17079" y="8217"/>
                  </a:lnTo>
                  <a:lnTo>
                    <a:pt x="16828" y="7983"/>
                  </a:lnTo>
                  <a:lnTo>
                    <a:pt x="16577" y="7983"/>
                  </a:lnTo>
                  <a:lnTo>
                    <a:pt x="16326" y="7865"/>
                  </a:lnTo>
                  <a:lnTo>
                    <a:pt x="16074" y="7865"/>
                  </a:lnTo>
                  <a:lnTo>
                    <a:pt x="15572" y="7748"/>
                  </a:lnTo>
                  <a:lnTo>
                    <a:pt x="6028" y="7748"/>
                  </a:lnTo>
                  <a:lnTo>
                    <a:pt x="5526" y="7865"/>
                  </a:lnTo>
                  <a:lnTo>
                    <a:pt x="5274" y="7865"/>
                  </a:lnTo>
                  <a:lnTo>
                    <a:pt x="5023" y="7983"/>
                  </a:lnTo>
                  <a:lnTo>
                    <a:pt x="4772" y="7983"/>
                  </a:lnTo>
                  <a:lnTo>
                    <a:pt x="4521" y="8217"/>
                  </a:lnTo>
                  <a:lnTo>
                    <a:pt x="4270" y="8335"/>
                  </a:lnTo>
                  <a:lnTo>
                    <a:pt x="4270" y="8452"/>
                  </a:lnTo>
                  <a:lnTo>
                    <a:pt x="4019" y="8687"/>
                  </a:lnTo>
                  <a:lnTo>
                    <a:pt x="4019" y="12796"/>
                  </a:lnTo>
                  <a:lnTo>
                    <a:pt x="4270" y="12913"/>
                  </a:lnTo>
                  <a:lnTo>
                    <a:pt x="4270" y="13148"/>
                  </a:lnTo>
                  <a:lnTo>
                    <a:pt x="4521" y="13265"/>
                  </a:lnTo>
                  <a:lnTo>
                    <a:pt x="4772" y="13383"/>
                  </a:lnTo>
                  <a:lnTo>
                    <a:pt x="5023" y="13500"/>
                  </a:lnTo>
                  <a:lnTo>
                    <a:pt x="5274" y="13617"/>
                  </a:lnTo>
                  <a:lnTo>
                    <a:pt x="5526" y="13617"/>
                  </a:lnTo>
                  <a:lnTo>
                    <a:pt x="6028" y="13617"/>
                  </a:lnTo>
                  <a:close/>
                </a:path>
                <a:path w="21600" h="21600" extrusionOk="0">
                  <a:moveTo>
                    <a:pt x="6028" y="20778"/>
                  </a:moveTo>
                  <a:lnTo>
                    <a:pt x="15572" y="20778"/>
                  </a:lnTo>
                  <a:lnTo>
                    <a:pt x="16074" y="20778"/>
                  </a:lnTo>
                  <a:lnTo>
                    <a:pt x="16326" y="20661"/>
                  </a:lnTo>
                  <a:lnTo>
                    <a:pt x="16577" y="20661"/>
                  </a:lnTo>
                  <a:lnTo>
                    <a:pt x="16828" y="20543"/>
                  </a:lnTo>
                  <a:lnTo>
                    <a:pt x="17079" y="20426"/>
                  </a:lnTo>
                  <a:lnTo>
                    <a:pt x="17330" y="20309"/>
                  </a:lnTo>
                  <a:lnTo>
                    <a:pt x="17330" y="20074"/>
                  </a:lnTo>
                  <a:lnTo>
                    <a:pt x="17581" y="19957"/>
                  </a:lnTo>
                  <a:lnTo>
                    <a:pt x="17581" y="15730"/>
                  </a:lnTo>
                  <a:lnTo>
                    <a:pt x="17330" y="15613"/>
                  </a:lnTo>
                  <a:lnTo>
                    <a:pt x="17330" y="15378"/>
                  </a:lnTo>
                  <a:lnTo>
                    <a:pt x="17079" y="15378"/>
                  </a:lnTo>
                  <a:lnTo>
                    <a:pt x="16828" y="15143"/>
                  </a:lnTo>
                  <a:lnTo>
                    <a:pt x="16577" y="15026"/>
                  </a:lnTo>
                  <a:lnTo>
                    <a:pt x="16326" y="15026"/>
                  </a:lnTo>
                  <a:lnTo>
                    <a:pt x="16074" y="15026"/>
                  </a:lnTo>
                  <a:lnTo>
                    <a:pt x="15572" y="14909"/>
                  </a:lnTo>
                  <a:lnTo>
                    <a:pt x="6028" y="14909"/>
                  </a:lnTo>
                  <a:lnTo>
                    <a:pt x="5526" y="15026"/>
                  </a:lnTo>
                  <a:lnTo>
                    <a:pt x="5274" y="15026"/>
                  </a:lnTo>
                  <a:lnTo>
                    <a:pt x="5023" y="15026"/>
                  </a:lnTo>
                  <a:lnTo>
                    <a:pt x="4772" y="15143"/>
                  </a:lnTo>
                  <a:lnTo>
                    <a:pt x="4521" y="15378"/>
                  </a:lnTo>
                  <a:lnTo>
                    <a:pt x="4270" y="15378"/>
                  </a:lnTo>
                  <a:lnTo>
                    <a:pt x="4270" y="15613"/>
                  </a:lnTo>
                  <a:lnTo>
                    <a:pt x="4019" y="15730"/>
                  </a:lnTo>
                  <a:lnTo>
                    <a:pt x="4019" y="19957"/>
                  </a:lnTo>
                  <a:lnTo>
                    <a:pt x="4270" y="20074"/>
                  </a:lnTo>
                  <a:lnTo>
                    <a:pt x="4270" y="20309"/>
                  </a:lnTo>
                  <a:lnTo>
                    <a:pt x="4521" y="20426"/>
                  </a:lnTo>
                  <a:lnTo>
                    <a:pt x="4772" y="20543"/>
                  </a:lnTo>
                  <a:lnTo>
                    <a:pt x="5023" y="20661"/>
                  </a:lnTo>
                  <a:lnTo>
                    <a:pt x="5274" y="20661"/>
                  </a:lnTo>
                  <a:lnTo>
                    <a:pt x="5526" y="20778"/>
                  </a:lnTo>
                  <a:lnTo>
                    <a:pt x="6028" y="20778"/>
                  </a:lnTo>
                  <a:close/>
                </a:path>
                <a:path w="21600" h="21600" extrusionOk="0">
                  <a:moveTo>
                    <a:pt x="753" y="1291"/>
                  </a:moveTo>
                  <a:lnTo>
                    <a:pt x="2260" y="1291"/>
                  </a:lnTo>
                  <a:lnTo>
                    <a:pt x="2260" y="235"/>
                  </a:lnTo>
                  <a:lnTo>
                    <a:pt x="753" y="235"/>
                  </a:lnTo>
                  <a:lnTo>
                    <a:pt x="753" y="1291"/>
                  </a:lnTo>
                  <a:close/>
                </a:path>
                <a:path w="21600" h="21600" extrusionOk="0">
                  <a:moveTo>
                    <a:pt x="753" y="2700"/>
                  </a:moveTo>
                  <a:lnTo>
                    <a:pt x="2260" y="2700"/>
                  </a:lnTo>
                  <a:lnTo>
                    <a:pt x="2260" y="1643"/>
                  </a:lnTo>
                  <a:lnTo>
                    <a:pt x="753" y="1643"/>
                  </a:lnTo>
                  <a:lnTo>
                    <a:pt x="753" y="2700"/>
                  </a:lnTo>
                  <a:close/>
                </a:path>
                <a:path w="21600" h="21600" extrusionOk="0">
                  <a:moveTo>
                    <a:pt x="753" y="4109"/>
                  </a:moveTo>
                  <a:lnTo>
                    <a:pt x="2260" y="4109"/>
                  </a:lnTo>
                  <a:lnTo>
                    <a:pt x="2260" y="3052"/>
                  </a:lnTo>
                  <a:lnTo>
                    <a:pt x="753" y="3052"/>
                  </a:lnTo>
                  <a:lnTo>
                    <a:pt x="753" y="4109"/>
                  </a:lnTo>
                  <a:close/>
                </a:path>
                <a:path w="21600" h="21600" extrusionOk="0">
                  <a:moveTo>
                    <a:pt x="753" y="5517"/>
                  </a:moveTo>
                  <a:lnTo>
                    <a:pt x="2260" y="5517"/>
                  </a:lnTo>
                  <a:lnTo>
                    <a:pt x="2260" y="4461"/>
                  </a:lnTo>
                  <a:lnTo>
                    <a:pt x="753" y="4461"/>
                  </a:lnTo>
                  <a:lnTo>
                    <a:pt x="753" y="5517"/>
                  </a:lnTo>
                  <a:close/>
                </a:path>
                <a:path w="21600" h="21600" extrusionOk="0">
                  <a:moveTo>
                    <a:pt x="753" y="6926"/>
                  </a:moveTo>
                  <a:lnTo>
                    <a:pt x="2260" y="6926"/>
                  </a:lnTo>
                  <a:lnTo>
                    <a:pt x="2260" y="5870"/>
                  </a:lnTo>
                  <a:lnTo>
                    <a:pt x="753" y="5870"/>
                  </a:lnTo>
                  <a:lnTo>
                    <a:pt x="753" y="6926"/>
                  </a:lnTo>
                  <a:close/>
                </a:path>
                <a:path w="21600" h="21600" extrusionOk="0">
                  <a:moveTo>
                    <a:pt x="753" y="8335"/>
                  </a:moveTo>
                  <a:lnTo>
                    <a:pt x="2260" y="8335"/>
                  </a:lnTo>
                  <a:lnTo>
                    <a:pt x="2260" y="7278"/>
                  </a:lnTo>
                  <a:lnTo>
                    <a:pt x="753" y="7278"/>
                  </a:lnTo>
                  <a:lnTo>
                    <a:pt x="753" y="8335"/>
                  </a:lnTo>
                  <a:close/>
                </a:path>
                <a:path w="21600" h="21600" extrusionOk="0">
                  <a:moveTo>
                    <a:pt x="753" y="9743"/>
                  </a:moveTo>
                  <a:lnTo>
                    <a:pt x="2260" y="9743"/>
                  </a:lnTo>
                  <a:lnTo>
                    <a:pt x="2260" y="8687"/>
                  </a:lnTo>
                  <a:lnTo>
                    <a:pt x="753" y="8687"/>
                  </a:lnTo>
                  <a:lnTo>
                    <a:pt x="753" y="9743"/>
                  </a:lnTo>
                  <a:close/>
                </a:path>
                <a:path w="21600" h="21600" extrusionOk="0">
                  <a:moveTo>
                    <a:pt x="753" y="11152"/>
                  </a:moveTo>
                  <a:lnTo>
                    <a:pt x="2260" y="11152"/>
                  </a:lnTo>
                  <a:lnTo>
                    <a:pt x="2260" y="10096"/>
                  </a:lnTo>
                  <a:lnTo>
                    <a:pt x="753" y="10096"/>
                  </a:lnTo>
                  <a:lnTo>
                    <a:pt x="753" y="11152"/>
                  </a:lnTo>
                  <a:close/>
                </a:path>
                <a:path w="21600" h="21600" extrusionOk="0">
                  <a:moveTo>
                    <a:pt x="753" y="12561"/>
                  </a:moveTo>
                  <a:lnTo>
                    <a:pt x="2260" y="12561"/>
                  </a:lnTo>
                  <a:lnTo>
                    <a:pt x="2260" y="11504"/>
                  </a:lnTo>
                  <a:lnTo>
                    <a:pt x="753" y="11504"/>
                  </a:lnTo>
                  <a:lnTo>
                    <a:pt x="753" y="12561"/>
                  </a:lnTo>
                  <a:close/>
                </a:path>
                <a:path w="21600" h="21600" extrusionOk="0">
                  <a:moveTo>
                    <a:pt x="753" y="13970"/>
                  </a:moveTo>
                  <a:lnTo>
                    <a:pt x="2260" y="13970"/>
                  </a:lnTo>
                  <a:lnTo>
                    <a:pt x="2260" y="12913"/>
                  </a:lnTo>
                  <a:lnTo>
                    <a:pt x="753" y="12913"/>
                  </a:lnTo>
                  <a:lnTo>
                    <a:pt x="753" y="13970"/>
                  </a:lnTo>
                  <a:close/>
                </a:path>
                <a:path w="21600" h="21600" extrusionOk="0">
                  <a:moveTo>
                    <a:pt x="753" y="15378"/>
                  </a:moveTo>
                  <a:lnTo>
                    <a:pt x="2260" y="15378"/>
                  </a:lnTo>
                  <a:lnTo>
                    <a:pt x="2260" y="14322"/>
                  </a:lnTo>
                  <a:lnTo>
                    <a:pt x="753" y="14322"/>
                  </a:lnTo>
                  <a:lnTo>
                    <a:pt x="753" y="15378"/>
                  </a:lnTo>
                  <a:close/>
                </a:path>
                <a:path w="21600" h="21600" extrusionOk="0">
                  <a:moveTo>
                    <a:pt x="753" y="16787"/>
                  </a:moveTo>
                  <a:lnTo>
                    <a:pt x="2260" y="16787"/>
                  </a:lnTo>
                  <a:lnTo>
                    <a:pt x="2260" y="15730"/>
                  </a:lnTo>
                  <a:lnTo>
                    <a:pt x="753" y="15730"/>
                  </a:lnTo>
                  <a:lnTo>
                    <a:pt x="753" y="16787"/>
                  </a:lnTo>
                  <a:close/>
                </a:path>
                <a:path w="21600" h="21600" extrusionOk="0">
                  <a:moveTo>
                    <a:pt x="753" y="18196"/>
                  </a:moveTo>
                  <a:lnTo>
                    <a:pt x="2260" y="18196"/>
                  </a:lnTo>
                  <a:lnTo>
                    <a:pt x="2260" y="17139"/>
                  </a:lnTo>
                  <a:lnTo>
                    <a:pt x="753" y="17139"/>
                  </a:lnTo>
                  <a:lnTo>
                    <a:pt x="753" y="18196"/>
                  </a:lnTo>
                  <a:close/>
                </a:path>
                <a:path w="21600" h="21600" extrusionOk="0">
                  <a:moveTo>
                    <a:pt x="753" y="19604"/>
                  </a:moveTo>
                  <a:lnTo>
                    <a:pt x="2260" y="19604"/>
                  </a:lnTo>
                  <a:lnTo>
                    <a:pt x="2260" y="18548"/>
                  </a:lnTo>
                  <a:lnTo>
                    <a:pt x="753" y="18548"/>
                  </a:lnTo>
                  <a:lnTo>
                    <a:pt x="753" y="19604"/>
                  </a:lnTo>
                  <a:close/>
                </a:path>
                <a:path w="21600" h="21600" extrusionOk="0">
                  <a:moveTo>
                    <a:pt x="753" y="21013"/>
                  </a:moveTo>
                  <a:lnTo>
                    <a:pt x="2260" y="21013"/>
                  </a:lnTo>
                  <a:lnTo>
                    <a:pt x="2260" y="19957"/>
                  </a:lnTo>
                  <a:lnTo>
                    <a:pt x="753" y="19957"/>
                  </a:lnTo>
                  <a:lnTo>
                    <a:pt x="753" y="21013"/>
                  </a:lnTo>
                  <a:close/>
                </a:path>
                <a:path w="21600" h="21600" extrusionOk="0">
                  <a:moveTo>
                    <a:pt x="19340" y="1409"/>
                  </a:moveTo>
                  <a:lnTo>
                    <a:pt x="20595" y="1409"/>
                  </a:lnTo>
                  <a:lnTo>
                    <a:pt x="20595" y="352"/>
                  </a:lnTo>
                  <a:lnTo>
                    <a:pt x="19340" y="352"/>
                  </a:lnTo>
                  <a:lnTo>
                    <a:pt x="19340" y="1409"/>
                  </a:lnTo>
                  <a:close/>
                </a:path>
                <a:path w="21600" h="21600" extrusionOk="0">
                  <a:moveTo>
                    <a:pt x="19340" y="2700"/>
                  </a:moveTo>
                  <a:lnTo>
                    <a:pt x="20595" y="2700"/>
                  </a:lnTo>
                  <a:lnTo>
                    <a:pt x="20595" y="1643"/>
                  </a:lnTo>
                  <a:lnTo>
                    <a:pt x="19340" y="1643"/>
                  </a:lnTo>
                  <a:lnTo>
                    <a:pt x="19340" y="2700"/>
                  </a:lnTo>
                  <a:close/>
                </a:path>
                <a:path w="21600" h="21600" extrusionOk="0">
                  <a:moveTo>
                    <a:pt x="19340" y="4109"/>
                  </a:moveTo>
                  <a:lnTo>
                    <a:pt x="20595" y="4109"/>
                  </a:lnTo>
                  <a:lnTo>
                    <a:pt x="20595" y="3052"/>
                  </a:lnTo>
                  <a:lnTo>
                    <a:pt x="19340" y="3052"/>
                  </a:lnTo>
                  <a:lnTo>
                    <a:pt x="19340" y="4109"/>
                  </a:lnTo>
                  <a:close/>
                </a:path>
                <a:path w="21600" h="21600" extrusionOk="0">
                  <a:moveTo>
                    <a:pt x="19340" y="5517"/>
                  </a:moveTo>
                  <a:lnTo>
                    <a:pt x="20595" y="5517"/>
                  </a:lnTo>
                  <a:lnTo>
                    <a:pt x="20595" y="4461"/>
                  </a:lnTo>
                  <a:lnTo>
                    <a:pt x="19340" y="4461"/>
                  </a:lnTo>
                  <a:lnTo>
                    <a:pt x="19340" y="5517"/>
                  </a:lnTo>
                  <a:close/>
                </a:path>
                <a:path w="21600" h="21600" extrusionOk="0">
                  <a:moveTo>
                    <a:pt x="19340" y="6926"/>
                  </a:moveTo>
                  <a:lnTo>
                    <a:pt x="20595" y="6926"/>
                  </a:lnTo>
                  <a:lnTo>
                    <a:pt x="20595" y="5870"/>
                  </a:lnTo>
                  <a:lnTo>
                    <a:pt x="19340" y="5870"/>
                  </a:lnTo>
                  <a:lnTo>
                    <a:pt x="19340" y="6926"/>
                  </a:lnTo>
                  <a:close/>
                </a:path>
                <a:path w="21600" h="21600" extrusionOk="0">
                  <a:moveTo>
                    <a:pt x="19340" y="8335"/>
                  </a:moveTo>
                  <a:lnTo>
                    <a:pt x="20595" y="8335"/>
                  </a:lnTo>
                  <a:lnTo>
                    <a:pt x="20595" y="7278"/>
                  </a:lnTo>
                  <a:lnTo>
                    <a:pt x="19340" y="7278"/>
                  </a:lnTo>
                  <a:lnTo>
                    <a:pt x="19340" y="8335"/>
                  </a:lnTo>
                  <a:close/>
                </a:path>
                <a:path w="21600" h="21600" extrusionOk="0">
                  <a:moveTo>
                    <a:pt x="19340" y="9743"/>
                  </a:moveTo>
                  <a:lnTo>
                    <a:pt x="20595" y="9743"/>
                  </a:lnTo>
                  <a:lnTo>
                    <a:pt x="20595" y="8687"/>
                  </a:lnTo>
                  <a:lnTo>
                    <a:pt x="19340" y="8687"/>
                  </a:lnTo>
                  <a:lnTo>
                    <a:pt x="19340" y="9743"/>
                  </a:lnTo>
                  <a:close/>
                </a:path>
                <a:path w="21600" h="21600" extrusionOk="0">
                  <a:moveTo>
                    <a:pt x="19340" y="11152"/>
                  </a:moveTo>
                  <a:lnTo>
                    <a:pt x="20595" y="11152"/>
                  </a:lnTo>
                  <a:lnTo>
                    <a:pt x="20595" y="10096"/>
                  </a:lnTo>
                  <a:lnTo>
                    <a:pt x="19340" y="10096"/>
                  </a:lnTo>
                  <a:lnTo>
                    <a:pt x="19340" y="11152"/>
                  </a:lnTo>
                  <a:close/>
                </a:path>
                <a:path w="21600" h="21600" extrusionOk="0">
                  <a:moveTo>
                    <a:pt x="19340" y="12561"/>
                  </a:moveTo>
                  <a:lnTo>
                    <a:pt x="20595" y="12561"/>
                  </a:lnTo>
                  <a:lnTo>
                    <a:pt x="20595" y="11504"/>
                  </a:lnTo>
                  <a:lnTo>
                    <a:pt x="19340" y="11504"/>
                  </a:lnTo>
                  <a:lnTo>
                    <a:pt x="19340" y="12561"/>
                  </a:lnTo>
                  <a:close/>
                </a:path>
                <a:path w="21600" h="21600" extrusionOk="0">
                  <a:moveTo>
                    <a:pt x="19340" y="13970"/>
                  </a:moveTo>
                  <a:lnTo>
                    <a:pt x="20595" y="13970"/>
                  </a:lnTo>
                  <a:lnTo>
                    <a:pt x="20595" y="12913"/>
                  </a:lnTo>
                  <a:lnTo>
                    <a:pt x="19340" y="12913"/>
                  </a:lnTo>
                  <a:lnTo>
                    <a:pt x="19340" y="13970"/>
                  </a:lnTo>
                  <a:close/>
                </a:path>
                <a:path w="21600" h="21600" extrusionOk="0">
                  <a:moveTo>
                    <a:pt x="19340" y="15378"/>
                  </a:moveTo>
                  <a:lnTo>
                    <a:pt x="20595" y="15378"/>
                  </a:lnTo>
                  <a:lnTo>
                    <a:pt x="20595" y="14322"/>
                  </a:lnTo>
                  <a:lnTo>
                    <a:pt x="19340" y="14322"/>
                  </a:lnTo>
                  <a:lnTo>
                    <a:pt x="19340" y="15378"/>
                  </a:lnTo>
                  <a:close/>
                </a:path>
                <a:path w="21600" h="21600" extrusionOk="0">
                  <a:moveTo>
                    <a:pt x="19340" y="16787"/>
                  </a:moveTo>
                  <a:lnTo>
                    <a:pt x="20595" y="16787"/>
                  </a:lnTo>
                  <a:lnTo>
                    <a:pt x="20595" y="15730"/>
                  </a:lnTo>
                  <a:lnTo>
                    <a:pt x="19340" y="15730"/>
                  </a:lnTo>
                  <a:lnTo>
                    <a:pt x="19340" y="16787"/>
                  </a:lnTo>
                  <a:close/>
                </a:path>
                <a:path w="21600" h="21600" extrusionOk="0">
                  <a:moveTo>
                    <a:pt x="19340" y="18196"/>
                  </a:moveTo>
                  <a:lnTo>
                    <a:pt x="20595" y="18196"/>
                  </a:lnTo>
                  <a:lnTo>
                    <a:pt x="20595" y="17139"/>
                  </a:lnTo>
                  <a:lnTo>
                    <a:pt x="19340" y="17139"/>
                  </a:lnTo>
                  <a:lnTo>
                    <a:pt x="19340" y="18196"/>
                  </a:lnTo>
                  <a:close/>
                </a:path>
                <a:path w="21600" h="21600" extrusionOk="0">
                  <a:moveTo>
                    <a:pt x="19340" y="19604"/>
                  </a:moveTo>
                  <a:lnTo>
                    <a:pt x="20595" y="19604"/>
                  </a:lnTo>
                  <a:lnTo>
                    <a:pt x="20595" y="18548"/>
                  </a:lnTo>
                  <a:lnTo>
                    <a:pt x="19340" y="18548"/>
                  </a:lnTo>
                  <a:lnTo>
                    <a:pt x="19340" y="19604"/>
                  </a:lnTo>
                  <a:close/>
                </a:path>
                <a:path w="21600" h="21600" extrusionOk="0">
                  <a:moveTo>
                    <a:pt x="19340" y="21013"/>
                  </a:moveTo>
                  <a:lnTo>
                    <a:pt x="20595" y="21013"/>
                  </a:lnTo>
                  <a:lnTo>
                    <a:pt x="20595" y="19957"/>
                  </a:lnTo>
                  <a:lnTo>
                    <a:pt x="19340" y="19957"/>
                  </a:lnTo>
                  <a:lnTo>
                    <a:pt x="19340" y="21013"/>
                  </a:lnTo>
                  <a:close/>
                </a:path>
              </a:pathLst>
            </a:custGeom>
            <a:solidFill>
              <a:srgbClr val="CCCC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AR"/>
            </a:p>
          </p:txBody>
        </p:sp>
        <p:sp>
          <p:nvSpPr>
            <p:cNvPr id="9" name="Sound"/>
            <p:cNvSpPr>
              <a:spLocks noEditPoints="1" noChangeArrowheads="1"/>
            </p:cNvSpPr>
            <p:nvPr/>
          </p:nvSpPr>
          <p:spPr bwMode="auto">
            <a:xfrm>
              <a:off x="2724" y="1584"/>
              <a:ext cx="1008" cy="768"/>
            </a:xfrm>
            <a:custGeom>
              <a:avLst/>
              <a:gdLst>
                <a:gd name="T0" fmla="*/ 11164 w 21600"/>
                <a:gd name="T1" fmla="*/ 21159 h 21600"/>
                <a:gd name="T2" fmla="*/ 11164 w 21600"/>
                <a:gd name="T3" fmla="*/ 0 h 21600"/>
                <a:gd name="T4" fmla="*/ 0 w 21600"/>
                <a:gd name="T5" fmla="*/ 10800 h 21600"/>
                <a:gd name="T6" fmla="*/ 21600 w 21600"/>
                <a:gd name="T7" fmla="*/ 10800 h 21600"/>
                <a:gd name="T8" fmla="*/ 242 w 21600"/>
                <a:gd name="T9" fmla="*/ 7604 h 21600"/>
                <a:gd name="T10" fmla="*/ 10760 w 21600"/>
                <a:gd name="T11" fmla="*/ 13555 h 21600"/>
              </a:gdLst>
              <a:ahLst/>
              <a:cxnLst>
                <a:cxn ang="0">
                  <a:pos x="T0" y="T1"/>
                </a:cxn>
                <a:cxn ang="0">
                  <a:pos x="T2" y="T3"/>
                </a:cxn>
                <a:cxn ang="0">
                  <a:pos x="T4" y="T5"/>
                </a:cxn>
                <a:cxn ang="0">
                  <a:pos x="T6" y="T7"/>
                </a:cxn>
              </a:cxnLst>
              <a:rect l="T8" t="T9" r="T10" b="T11"/>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s-AR"/>
            </a:p>
          </p:txBody>
        </p:sp>
        <p:sp>
          <p:nvSpPr>
            <p:cNvPr id="10" name="Photo"/>
            <p:cNvSpPr>
              <a:spLocks noEditPoints="1" noChangeArrowheads="1"/>
            </p:cNvSpPr>
            <p:nvPr/>
          </p:nvSpPr>
          <p:spPr bwMode="auto">
            <a:xfrm>
              <a:off x="3108" y="2040"/>
              <a:ext cx="936" cy="696"/>
            </a:xfrm>
            <a:custGeom>
              <a:avLst/>
              <a:gdLst>
                <a:gd name="T0" fmla="*/ 0 w 21600"/>
                <a:gd name="T1" fmla="*/ 3085 h 21600"/>
                <a:gd name="T2" fmla="*/ 10800 w 21600"/>
                <a:gd name="T3" fmla="*/ 0 h 21600"/>
                <a:gd name="T4" fmla="*/ 21600 w 21600"/>
                <a:gd name="T5" fmla="*/ 3085 h 21600"/>
                <a:gd name="T6" fmla="*/ 21600 w 21600"/>
                <a:gd name="T7" fmla="*/ 10800 h 21600"/>
                <a:gd name="T8" fmla="*/ 21600 w 21600"/>
                <a:gd name="T9" fmla="*/ 21600 h 21600"/>
                <a:gd name="T10" fmla="*/ 10800 w 21600"/>
                <a:gd name="T11" fmla="*/ 21800 h 21600"/>
                <a:gd name="T12" fmla="*/ 0 w 21600"/>
                <a:gd name="T13" fmla="*/ 21600 h 21600"/>
                <a:gd name="T14" fmla="*/ 0 w 21600"/>
                <a:gd name="T15" fmla="*/ 10800 h 21600"/>
                <a:gd name="T16" fmla="*/ 7778 w 21600"/>
                <a:gd name="T17" fmla="*/ 8228 h 21600"/>
                <a:gd name="T18" fmla="*/ 13757 w 21600"/>
                <a:gd name="T19" fmla="*/ 16886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21600"/>
                  </a:moveTo>
                  <a:lnTo>
                    <a:pt x="0" y="3085"/>
                  </a:lnTo>
                  <a:lnTo>
                    <a:pt x="1542" y="3085"/>
                  </a:lnTo>
                  <a:lnTo>
                    <a:pt x="1542" y="1028"/>
                  </a:lnTo>
                  <a:lnTo>
                    <a:pt x="3857" y="1028"/>
                  </a:lnTo>
                  <a:lnTo>
                    <a:pt x="3857" y="3085"/>
                  </a:lnTo>
                  <a:lnTo>
                    <a:pt x="5400" y="3085"/>
                  </a:lnTo>
                  <a:lnTo>
                    <a:pt x="6942" y="0"/>
                  </a:lnTo>
                  <a:lnTo>
                    <a:pt x="14657" y="0"/>
                  </a:lnTo>
                  <a:lnTo>
                    <a:pt x="16200" y="3085"/>
                  </a:lnTo>
                  <a:lnTo>
                    <a:pt x="21600" y="3085"/>
                  </a:lnTo>
                  <a:lnTo>
                    <a:pt x="21600" y="21600"/>
                  </a:lnTo>
                  <a:lnTo>
                    <a:pt x="0" y="21600"/>
                  </a:lnTo>
                  <a:close/>
                </a:path>
                <a:path w="21600" h="21600" extrusionOk="0">
                  <a:moveTo>
                    <a:pt x="0" y="3085"/>
                  </a:moveTo>
                  <a:lnTo>
                    <a:pt x="21600" y="3085"/>
                  </a:lnTo>
                  <a:lnTo>
                    <a:pt x="21600" y="21600"/>
                  </a:lnTo>
                  <a:lnTo>
                    <a:pt x="0" y="21600"/>
                  </a:lnTo>
                  <a:lnTo>
                    <a:pt x="0" y="3085"/>
                  </a:lnTo>
                  <a:close/>
                </a:path>
                <a:path w="21600" h="21600" extrusionOk="0">
                  <a:moveTo>
                    <a:pt x="10800" y="4800"/>
                  </a:moveTo>
                  <a:lnTo>
                    <a:pt x="11925" y="4971"/>
                  </a:lnTo>
                  <a:lnTo>
                    <a:pt x="13017" y="5442"/>
                  </a:lnTo>
                  <a:lnTo>
                    <a:pt x="14046" y="6128"/>
                  </a:lnTo>
                  <a:lnTo>
                    <a:pt x="14914" y="7071"/>
                  </a:lnTo>
                  <a:lnTo>
                    <a:pt x="15621" y="8271"/>
                  </a:lnTo>
                  <a:lnTo>
                    <a:pt x="16167" y="9514"/>
                  </a:lnTo>
                  <a:lnTo>
                    <a:pt x="16425" y="11014"/>
                  </a:lnTo>
                  <a:lnTo>
                    <a:pt x="16585" y="12471"/>
                  </a:lnTo>
                  <a:lnTo>
                    <a:pt x="16489" y="14014"/>
                  </a:lnTo>
                  <a:lnTo>
                    <a:pt x="16135" y="15471"/>
                  </a:lnTo>
                  <a:lnTo>
                    <a:pt x="15621" y="16800"/>
                  </a:lnTo>
                  <a:lnTo>
                    <a:pt x="14914" y="18000"/>
                  </a:lnTo>
                  <a:lnTo>
                    <a:pt x="14046" y="18942"/>
                  </a:lnTo>
                  <a:lnTo>
                    <a:pt x="13050" y="19671"/>
                  </a:lnTo>
                  <a:lnTo>
                    <a:pt x="11925" y="20057"/>
                  </a:lnTo>
                  <a:lnTo>
                    <a:pt x="10832" y="20185"/>
                  </a:lnTo>
                  <a:lnTo>
                    <a:pt x="9675" y="20142"/>
                  </a:lnTo>
                  <a:lnTo>
                    <a:pt x="8582" y="19628"/>
                  </a:lnTo>
                  <a:lnTo>
                    <a:pt x="7553" y="18942"/>
                  </a:lnTo>
                  <a:lnTo>
                    <a:pt x="6717" y="17957"/>
                  </a:lnTo>
                  <a:lnTo>
                    <a:pt x="5946" y="16842"/>
                  </a:lnTo>
                  <a:lnTo>
                    <a:pt x="5464" y="15514"/>
                  </a:lnTo>
                  <a:lnTo>
                    <a:pt x="5078" y="14014"/>
                  </a:lnTo>
                  <a:lnTo>
                    <a:pt x="5014" y="12514"/>
                  </a:lnTo>
                  <a:lnTo>
                    <a:pt x="5110" y="11014"/>
                  </a:lnTo>
                  <a:lnTo>
                    <a:pt x="5528" y="9557"/>
                  </a:lnTo>
                  <a:lnTo>
                    <a:pt x="6010" y="8228"/>
                  </a:lnTo>
                  <a:lnTo>
                    <a:pt x="6750" y="7114"/>
                  </a:lnTo>
                  <a:lnTo>
                    <a:pt x="7650" y="6085"/>
                  </a:lnTo>
                  <a:lnTo>
                    <a:pt x="8614" y="5400"/>
                  </a:lnTo>
                  <a:lnTo>
                    <a:pt x="9707" y="4971"/>
                  </a:lnTo>
                  <a:lnTo>
                    <a:pt x="10800" y="4800"/>
                  </a:lnTo>
                  <a:close/>
                </a:path>
                <a:path w="21600" h="21600" extrusionOk="0">
                  <a:moveTo>
                    <a:pt x="8003" y="8057"/>
                  </a:moveTo>
                  <a:lnTo>
                    <a:pt x="8807" y="7371"/>
                  </a:lnTo>
                  <a:lnTo>
                    <a:pt x="9546" y="6985"/>
                  </a:lnTo>
                  <a:lnTo>
                    <a:pt x="10446" y="6771"/>
                  </a:lnTo>
                  <a:lnTo>
                    <a:pt x="11217" y="6771"/>
                  </a:lnTo>
                  <a:lnTo>
                    <a:pt x="12053" y="7028"/>
                  </a:lnTo>
                  <a:lnTo>
                    <a:pt x="12889" y="7457"/>
                  </a:lnTo>
                  <a:lnTo>
                    <a:pt x="13628" y="8100"/>
                  </a:lnTo>
                  <a:lnTo>
                    <a:pt x="14175" y="8871"/>
                  </a:lnTo>
                  <a:lnTo>
                    <a:pt x="14625" y="9814"/>
                  </a:lnTo>
                  <a:lnTo>
                    <a:pt x="14978" y="10885"/>
                  </a:lnTo>
                  <a:lnTo>
                    <a:pt x="15171" y="12042"/>
                  </a:lnTo>
                  <a:lnTo>
                    <a:pt x="15107" y="13114"/>
                  </a:lnTo>
                  <a:lnTo>
                    <a:pt x="15042" y="14228"/>
                  </a:lnTo>
                  <a:lnTo>
                    <a:pt x="14689" y="15257"/>
                  </a:lnTo>
                  <a:lnTo>
                    <a:pt x="14207" y="16285"/>
                  </a:lnTo>
                  <a:lnTo>
                    <a:pt x="13596" y="17057"/>
                  </a:lnTo>
                  <a:lnTo>
                    <a:pt x="12889" y="17657"/>
                  </a:lnTo>
                  <a:lnTo>
                    <a:pt x="12053" y="18085"/>
                  </a:lnTo>
                  <a:lnTo>
                    <a:pt x="11185" y="18257"/>
                  </a:lnTo>
                  <a:lnTo>
                    <a:pt x="10414" y="18214"/>
                  </a:lnTo>
                  <a:lnTo>
                    <a:pt x="9546" y="18042"/>
                  </a:lnTo>
                  <a:lnTo>
                    <a:pt x="8742" y="17614"/>
                  </a:lnTo>
                  <a:lnTo>
                    <a:pt x="8003" y="17014"/>
                  </a:lnTo>
                  <a:lnTo>
                    <a:pt x="7457" y="16242"/>
                  </a:lnTo>
                  <a:lnTo>
                    <a:pt x="6975" y="15257"/>
                  </a:lnTo>
                  <a:lnTo>
                    <a:pt x="6653" y="14142"/>
                  </a:lnTo>
                  <a:lnTo>
                    <a:pt x="6492" y="13114"/>
                  </a:lnTo>
                  <a:lnTo>
                    <a:pt x="6525" y="11914"/>
                  </a:lnTo>
                  <a:lnTo>
                    <a:pt x="6621" y="10842"/>
                  </a:lnTo>
                  <a:lnTo>
                    <a:pt x="6942" y="9771"/>
                  </a:lnTo>
                  <a:lnTo>
                    <a:pt x="7457" y="8785"/>
                  </a:lnTo>
                  <a:lnTo>
                    <a:pt x="8003" y="8057"/>
                  </a:ln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s-AR"/>
            </a:p>
          </p:txBody>
        </p:sp>
        <p:sp>
          <p:nvSpPr>
            <p:cNvPr id="11" name="Music"/>
            <p:cNvSpPr>
              <a:spLocks noEditPoints="1" noChangeArrowheads="1"/>
            </p:cNvSpPr>
            <p:nvPr/>
          </p:nvSpPr>
          <p:spPr bwMode="auto">
            <a:xfrm>
              <a:off x="3216" y="2448"/>
              <a:ext cx="768" cy="672"/>
            </a:xfrm>
            <a:custGeom>
              <a:avLst/>
              <a:gdLst>
                <a:gd name="T0" fmla="*/ 7352 w 21600"/>
                <a:gd name="T1" fmla="*/ 46 h 21600"/>
                <a:gd name="T2" fmla="*/ 7373 w 21600"/>
                <a:gd name="T3" fmla="*/ 9900 h 21600"/>
                <a:gd name="T4" fmla="*/ 21683 w 21600"/>
                <a:gd name="T5" fmla="*/ 10061 h 21600"/>
                <a:gd name="T6" fmla="*/ 7352 w 21600"/>
                <a:gd name="T7" fmla="*/ 46 h 21600"/>
                <a:gd name="T8" fmla="*/ 21600 w 21600"/>
                <a:gd name="T9" fmla="*/ 0 h 21600"/>
                <a:gd name="T10" fmla="*/ 7975 w 21600"/>
                <a:gd name="T11" fmla="*/ 923 h 21600"/>
                <a:gd name="T12" fmla="*/ 20935 w 21600"/>
                <a:gd name="T13" fmla="*/ 5354 h 21600"/>
              </a:gdLst>
              <a:ahLst/>
              <a:cxnLst>
                <a:cxn ang="0">
                  <a:pos x="T0" y="T1"/>
                </a:cxn>
                <a:cxn ang="0">
                  <a:pos x="T2" y="T3"/>
                </a:cxn>
                <a:cxn ang="0">
                  <a:pos x="T4" y="T5"/>
                </a:cxn>
                <a:cxn ang="0">
                  <a:pos x="T6" y="T7"/>
                </a:cxn>
                <a:cxn ang="0">
                  <a:pos x="T8" y="T9"/>
                </a:cxn>
              </a:cxnLst>
              <a:rect l="T10" t="T11" r="T12" b="T13"/>
              <a:pathLst>
                <a:path w="21600" h="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s-AR"/>
            </a:p>
          </p:txBody>
        </p:sp>
      </p:grpSp>
    </p:spTree>
    <p:extLst>
      <p:ext uri="{BB962C8B-B14F-4D97-AF65-F5344CB8AC3E}">
        <p14:creationId xmlns:p14="http://schemas.microsoft.com/office/powerpoint/2010/main" val="1903692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Definición de tipos de funciones de Datos</a:t>
            </a:r>
          </a:p>
        </p:txBody>
      </p:sp>
      <p:sp>
        <p:nvSpPr>
          <p:cNvPr id="3" name="2 Marcador de contenido"/>
          <p:cNvSpPr>
            <a:spLocks noGrp="1"/>
          </p:cNvSpPr>
          <p:nvPr>
            <p:ph idx="1"/>
          </p:nvPr>
        </p:nvSpPr>
        <p:spPr>
          <a:xfrm>
            <a:off x="457200" y="1935480"/>
            <a:ext cx="5148456" cy="4389120"/>
          </a:xfrm>
        </p:spPr>
        <p:txBody>
          <a:bodyPr>
            <a:normAutofit fontScale="62500" lnSpcReduction="20000"/>
          </a:bodyPr>
          <a:lstStyle/>
          <a:p>
            <a:pPr>
              <a:defRPr/>
            </a:pPr>
            <a:r>
              <a:rPr lang="es-AR" sz="2800" b="1" dirty="0">
                <a:solidFill>
                  <a:schemeClr val="accent1">
                    <a:lumMod val="50000"/>
                  </a:schemeClr>
                </a:solidFill>
              </a:rPr>
              <a:t>Archivos lógicos internos (ALI o ILF)</a:t>
            </a:r>
          </a:p>
          <a:p>
            <a:pPr>
              <a:buFont typeface="Wingdings" pitchFamily="2" charset="2"/>
              <a:buNone/>
              <a:defRPr/>
            </a:pPr>
            <a:r>
              <a:rPr lang="es-AR" sz="2800" dirty="0"/>
              <a:t>	Grupo de datos lógicos de información </a:t>
            </a:r>
            <a:r>
              <a:rPr lang="es-ES" sz="2800" dirty="0"/>
              <a:t>o </a:t>
            </a:r>
            <a:r>
              <a:rPr lang="es-AR" sz="2800" dirty="0"/>
              <a:t>de control, identificables por el usuario, mantenidos a través de procesos elementales de la aplicación dentro de los límites de la misma.</a:t>
            </a:r>
          </a:p>
          <a:p>
            <a:pPr>
              <a:buFont typeface="Wingdings" pitchFamily="2" charset="2"/>
              <a:buNone/>
              <a:defRPr/>
            </a:pPr>
            <a:endParaRPr lang="es-AR" sz="2800" dirty="0"/>
          </a:p>
          <a:p>
            <a:pPr>
              <a:defRPr/>
            </a:pPr>
            <a:r>
              <a:rPr lang="es-AR" sz="2800" b="1" dirty="0">
                <a:solidFill>
                  <a:schemeClr val="accent1">
                    <a:lumMod val="50000"/>
                  </a:schemeClr>
                </a:solidFill>
              </a:rPr>
              <a:t>Archivo de interface externa (AIE o EIF)</a:t>
            </a:r>
          </a:p>
          <a:p>
            <a:pPr>
              <a:buFont typeface="Wingdings" pitchFamily="2" charset="2"/>
              <a:buNone/>
              <a:defRPr/>
            </a:pPr>
            <a:r>
              <a:rPr lang="es-AR" sz="2800" dirty="0"/>
              <a:t>	Grupo de datos lógicos de información </a:t>
            </a:r>
            <a:r>
              <a:rPr lang="es-ES" sz="2800" dirty="0"/>
              <a:t>o </a:t>
            </a:r>
            <a:r>
              <a:rPr lang="es-AR" sz="2800" dirty="0"/>
              <a:t>de control, identificables por el usuario, referenciados por la aplicación pero mantenidos a través de procesos elementales de una aplicación diferente.</a:t>
            </a:r>
            <a:endParaRPr lang="es-ES" sz="2800" dirty="0"/>
          </a:p>
          <a:p>
            <a:pPr>
              <a:buFont typeface="Wingdings" pitchFamily="2" charset="2"/>
              <a:buNone/>
              <a:defRPr/>
            </a:pPr>
            <a:endParaRPr lang="es-ES" sz="2800" dirty="0"/>
          </a:p>
          <a:p>
            <a:pPr>
              <a:defRPr/>
            </a:pPr>
            <a:r>
              <a:rPr lang="es-ES" sz="2800" dirty="0"/>
              <a:t>Diferencia: Los EIF no son mantenidos por la aplicación.</a:t>
            </a:r>
            <a:endParaRPr lang="es-AR" sz="2800" dirty="0"/>
          </a:p>
          <a:p>
            <a:endParaRPr lang="es-AR" dirty="0"/>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8600" y="2132856"/>
            <a:ext cx="3240360" cy="2143471"/>
          </a:xfrm>
          <a:prstGeom prst="rect">
            <a:avLst/>
          </a:prstGeom>
          <a:noFill/>
          <a:ln>
            <a:noFill/>
          </a:ln>
          <a:effectLst/>
          <a:extLst>
            <a:ext uri="{909E8E84-426E-40dd-AFC4-6F175D3DCCD1}">
              <a14:hiddenFill xmlns:a14="http://schemas.microsoft.com/office/drawing/2010/main">
                <a:solidFill>
                  <a:srgbClr val="FFDFBF"/>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0175" y="4653136"/>
            <a:ext cx="3216046" cy="1368152"/>
          </a:xfrm>
          <a:prstGeom prst="rect">
            <a:avLst/>
          </a:prstGeom>
          <a:noFill/>
          <a:ln>
            <a:noFill/>
          </a:ln>
          <a:effectLst/>
          <a:extLst>
            <a:ext uri="{909E8E84-426E-40dd-AFC4-6F175D3DCCD1}">
              <a14:hiddenFill xmlns:a14="http://schemas.microsoft.com/office/drawing/2010/main">
                <a:solidFill>
                  <a:srgbClr val="FFDFBF"/>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6745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Algunas definiciones</a:t>
            </a:r>
            <a:endParaRPr lang="es-AR" dirty="0"/>
          </a:p>
        </p:txBody>
      </p:sp>
      <p:sp>
        <p:nvSpPr>
          <p:cNvPr id="3" name="2 Marcador de contenido"/>
          <p:cNvSpPr>
            <a:spLocks noGrp="1"/>
          </p:cNvSpPr>
          <p:nvPr>
            <p:ph idx="1"/>
          </p:nvPr>
        </p:nvSpPr>
        <p:spPr>
          <a:xfrm>
            <a:off x="457200" y="1935480"/>
            <a:ext cx="6779096" cy="4389120"/>
          </a:xfrm>
        </p:spPr>
        <p:txBody>
          <a:bodyPr/>
          <a:lstStyle/>
          <a:p>
            <a:pPr>
              <a:lnSpc>
                <a:spcPct val="80000"/>
              </a:lnSpc>
              <a:defRPr/>
            </a:pPr>
            <a:r>
              <a:rPr lang="es-ES_tradnl" sz="1800" b="1" dirty="0">
                <a:solidFill>
                  <a:schemeClr val="accent1">
                    <a:lumMod val="50000"/>
                  </a:schemeClr>
                </a:solidFill>
              </a:rPr>
              <a:t>“Información de control”:</a:t>
            </a:r>
          </a:p>
          <a:p>
            <a:pPr marL="457200" lvl="1" indent="0">
              <a:lnSpc>
                <a:spcPct val="80000"/>
              </a:lnSpc>
              <a:buNone/>
              <a:defRPr/>
            </a:pPr>
            <a:r>
              <a:rPr lang="es-ES_tradnl" sz="1600" dirty="0"/>
              <a:t>Son datos que influencian un proceso elemental de la aplicación cuyo tamaño está siendo estimado. Estos especifican qué, cuándo, o cómo los datos serán procesados.</a:t>
            </a:r>
          </a:p>
          <a:p>
            <a:pPr lvl="1">
              <a:lnSpc>
                <a:spcPct val="80000"/>
              </a:lnSpc>
              <a:buFont typeface="Wingdings" pitchFamily="2" charset="2"/>
              <a:buNone/>
              <a:defRPr/>
            </a:pPr>
            <a:endParaRPr lang="es-ES_tradnl" sz="1600" dirty="0"/>
          </a:p>
          <a:p>
            <a:pPr marL="457200" lvl="1" indent="0">
              <a:lnSpc>
                <a:spcPct val="80000"/>
              </a:lnSpc>
              <a:buNone/>
              <a:defRPr/>
            </a:pPr>
            <a:r>
              <a:rPr lang="es-ES_tradnl" sz="1600" dirty="0"/>
              <a:t>Ejemplo: el usuario especifica un grupo de controles acerca de cómo se debe seleccionar y totalizar la información de asignación de trabajo que se presenta en un reporte.</a:t>
            </a:r>
          </a:p>
          <a:p>
            <a:pPr marL="457200" lvl="1" indent="0">
              <a:lnSpc>
                <a:spcPct val="80000"/>
              </a:lnSpc>
              <a:buNone/>
              <a:defRPr/>
            </a:pPr>
            <a:endParaRPr lang="es-ES_tradnl" sz="1600" dirty="0"/>
          </a:p>
          <a:p>
            <a:pPr marL="457200" lvl="1" indent="0">
              <a:lnSpc>
                <a:spcPct val="80000"/>
              </a:lnSpc>
              <a:buNone/>
              <a:defRPr/>
            </a:pPr>
            <a:r>
              <a:rPr lang="es-ES_tradnl" sz="1600" dirty="0"/>
              <a:t>Ejemplo: Elemento físico a controlar (temperatura)</a:t>
            </a:r>
          </a:p>
          <a:p>
            <a:pPr lvl="1">
              <a:lnSpc>
                <a:spcPct val="80000"/>
              </a:lnSpc>
              <a:buFont typeface="Wingdings" pitchFamily="2" charset="2"/>
              <a:buNone/>
              <a:defRPr/>
            </a:pPr>
            <a:endParaRPr lang="es-ES_tradnl" sz="1800" dirty="0"/>
          </a:p>
          <a:p>
            <a:pPr>
              <a:lnSpc>
                <a:spcPct val="80000"/>
              </a:lnSpc>
              <a:defRPr/>
            </a:pPr>
            <a:r>
              <a:rPr lang="es-ES_tradnl" sz="1800" dirty="0"/>
              <a:t>“</a:t>
            </a:r>
            <a:r>
              <a:rPr lang="es-ES_tradnl" sz="1800" b="1" dirty="0">
                <a:solidFill>
                  <a:schemeClr val="accent1">
                    <a:lumMod val="50000"/>
                  </a:schemeClr>
                </a:solidFill>
              </a:rPr>
              <a:t>Identificables por el usuario”:</a:t>
            </a:r>
          </a:p>
          <a:p>
            <a:pPr marL="457200" lvl="1" indent="0">
              <a:lnSpc>
                <a:spcPct val="80000"/>
              </a:lnSpc>
              <a:buNone/>
              <a:defRPr/>
            </a:pPr>
            <a:r>
              <a:rPr lang="es-ES_tradnl" sz="1600" dirty="0"/>
              <a:t>Refiere a que los datos son reconocidos en el mundo del usuario. Dicho de otra forma, existen esté o no el sistema informático presente.</a:t>
            </a:r>
          </a:p>
          <a:p>
            <a:pPr marL="457200" lvl="1" indent="0">
              <a:lnSpc>
                <a:spcPct val="80000"/>
              </a:lnSpc>
              <a:buNone/>
              <a:defRPr/>
            </a:pPr>
            <a:endParaRPr lang="es-ES_tradnl" sz="1600" dirty="0"/>
          </a:p>
          <a:p>
            <a:pPr marL="457200" lvl="1" indent="0">
              <a:lnSpc>
                <a:spcPct val="80000"/>
              </a:lnSpc>
              <a:buNone/>
              <a:defRPr/>
            </a:pPr>
            <a:r>
              <a:rPr lang="es-ES_tradnl" sz="1600" dirty="0"/>
              <a:t>Ejemplo: Usuarios de un sistema de RRHH requieren información almacenada en la aplicación a cerca de los empleados de la organización.</a:t>
            </a:r>
          </a:p>
          <a:p>
            <a:endParaRPr lang="es-AR" dirty="0"/>
          </a:p>
        </p:txBody>
      </p:sp>
      <p:pic>
        <p:nvPicPr>
          <p:cNvPr id="4" name="Picture 9" descr="http://t3.gstatic.com/images?q=tbn:ANd9GcQPiFodyzL-Qm7rakwdIazDrivv6bTZpcFr9xszFkOBoMqhjiZ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240" y="3645024"/>
            <a:ext cx="1851178" cy="97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9488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Algunas definiciones </a:t>
            </a:r>
            <a:r>
              <a:rPr lang="es-ES" sz="2800" dirty="0"/>
              <a:t>(Cont.)</a:t>
            </a:r>
            <a:endParaRPr lang="es-AR" dirty="0"/>
          </a:p>
        </p:txBody>
      </p:sp>
      <p:sp>
        <p:nvSpPr>
          <p:cNvPr id="3" name="2 Marcador de contenido"/>
          <p:cNvSpPr>
            <a:spLocks noGrp="1"/>
          </p:cNvSpPr>
          <p:nvPr>
            <p:ph idx="1"/>
          </p:nvPr>
        </p:nvSpPr>
        <p:spPr>
          <a:xfrm>
            <a:off x="457200" y="1935480"/>
            <a:ext cx="5626968" cy="4389120"/>
          </a:xfrm>
        </p:spPr>
        <p:txBody>
          <a:bodyPr/>
          <a:lstStyle/>
          <a:p>
            <a:pPr>
              <a:lnSpc>
                <a:spcPct val="90000"/>
              </a:lnSpc>
              <a:defRPr/>
            </a:pPr>
            <a:r>
              <a:rPr lang="es-ES" sz="2000" b="1" dirty="0">
                <a:solidFill>
                  <a:schemeClr val="accent1">
                    <a:lumMod val="50000"/>
                  </a:schemeClr>
                </a:solidFill>
              </a:rPr>
              <a:t>Mantenidos”:</a:t>
            </a:r>
          </a:p>
          <a:p>
            <a:pPr marL="457200" lvl="1" indent="0">
              <a:lnSpc>
                <a:spcPct val="90000"/>
              </a:lnSpc>
              <a:buNone/>
              <a:defRPr/>
            </a:pPr>
            <a:r>
              <a:rPr lang="es-ES" sz="2000" dirty="0"/>
              <a:t>Refiere a la habilidad para modificar datos a través de un proceso elemental.</a:t>
            </a:r>
          </a:p>
          <a:p>
            <a:pPr marL="457200" lvl="1" indent="0">
              <a:lnSpc>
                <a:spcPct val="90000"/>
              </a:lnSpc>
              <a:buNone/>
              <a:defRPr/>
            </a:pPr>
            <a:endParaRPr lang="es-ES" sz="2000" dirty="0"/>
          </a:p>
          <a:p>
            <a:pPr marL="457200" lvl="1" indent="0">
              <a:lnSpc>
                <a:spcPct val="90000"/>
              </a:lnSpc>
              <a:buNone/>
              <a:defRPr/>
            </a:pPr>
            <a:r>
              <a:rPr lang="es-ES" sz="2000" dirty="0"/>
              <a:t>Ejemplo: ABM, cargas, revisiones, actualizaciones, asignaciones y creaciones.</a:t>
            </a:r>
          </a:p>
          <a:p>
            <a:pPr lvl="1">
              <a:lnSpc>
                <a:spcPct val="90000"/>
              </a:lnSpc>
              <a:buFont typeface="Wingdings" pitchFamily="2" charset="2"/>
              <a:buNone/>
              <a:defRPr/>
            </a:pPr>
            <a:endParaRPr lang="es-ES_tradnl" sz="2000" dirty="0"/>
          </a:p>
          <a:p>
            <a:pPr lvl="1">
              <a:lnSpc>
                <a:spcPct val="90000"/>
              </a:lnSpc>
              <a:buFont typeface="Wingdings" pitchFamily="2" charset="2"/>
              <a:buNone/>
              <a:defRPr/>
            </a:pPr>
            <a:endParaRPr lang="es-ES" sz="2000" dirty="0"/>
          </a:p>
          <a:p>
            <a:pPr>
              <a:lnSpc>
                <a:spcPct val="90000"/>
              </a:lnSpc>
              <a:defRPr/>
            </a:pPr>
            <a:r>
              <a:rPr lang="es-ES" sz="2000" b="1" dirty="0">
                <a:solidFill>
                  <a:schemeClr val="accent1">
                    <a:lumMod val="50000"/>
                  </a:schemeClr>
                </a:solidFill>
              </a:rPr>
              <a:t>“Usuario”: </a:t>
            </a:r>
          </a:p>
          <a:p>
            <a:pPr marL="457200" lvl="1" indent="0">
              <a:lnSpc>
                <a:spcPct val="90000"/>
              </a:lnSpc>
              <a:buNone/>
              <a:defRPr/>
            </a:pPr>
            <a:r>
              <a:rPr lang="es-ES" sz="2000" dirty="0"/>
              <a:t>Un usuario es una persona que especifica los Requerimientos Funcionales y/o cualquier persona o cosa que comunica o interactúa con el software en cualquier momento </a:t>
            </a:r>
          </a:p>
          <a:p>
            <a:endParaRPr lang="es-AR" dirty="0"/>
          </a:p>
        </p:txBody>
      </p:sp>
      <p:pic>
        <p:nvPicPr>
          <p:cNvPr id="4" name="Picture 4" descr="http://t2.gstatic.com/images?q=tbn:ANd9GcSxmVTH7VW827MTjJaCm5F4pX-U4to8eYYK9bnk47sCwRftYGd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3520" y="2132856"/>
            <a:ext cx="1067105" cy="108012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http://www.ujaen.es/sci/sau/graficos/user-grou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2996" y="4437112"/>
            <a:ext cx="1368152"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3863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Algunas definiciones </a:t>
            </a:r>
            <a:r>
              <a:rPr lang="es-ES" sz="2800" dirty="0"/>
              <a:t>(Cont.)</a:t>
            </a:r>
            <a:endParaRPr lang="es-AR" dirty="0"/>
          </a:p>
        </p:txBody>
      </p:sp>
      <p:sp>
        <p:nvSpPr>
          <p:cNvPr id="3" name="2 Marcador de contenido"/>
          <p:cNvSpPr>
            <a:spLocks noGrp="1"/>
          </p:cNvSpPr>
          <p:nvPr>
            <p:ph idx="1"/>
          </p:nvPr>
        </p:nvSpPr>
        <p:spPr>
          <a:xfrm>
            <a:off x="457200" y="1935480"/>
            <a:ext cx="6131024" cy="4389120"/>
          </a:xfrm>
        </p:spPr>
        <p:txBody>
          <a:bodyPr>
            <a:normAutofit fontScale="92500" lnSpcReduction="10000"/>
          </a:bodyPr>
          <a:lstStyle/>
          <a:p>
            <a:pPr>
              <a:lnSpc>
                <a:spcPct val="90000"/>
              </a:lnSpc>
              <a:defRPr/>
            </a:pPr>
            <a:r>
              <a:rPr lang="es-ES_tradnl" sz="2000" b="1" dirty="0">
                <a:solidFill>
                  <a:schemeClr val="accent1">
                    <a:lumMod val="50000"/>
                  </a:schemeClr>
                </a:solidFill>
              </a:rPr>
              <a:t>Proceso elemental” (Transacción)</a:t>
            </a:r>
          </a:p>
          <a:p>
            <a:pPr marL="457200" lvl="1" indent="0">
              <a:lnSpc>
                <a:spcPct val="90000"/>
              </a:lnSpc>
              <a:buNone/>
              <a:defRPr/>
            </a:pPr>
            <a:r>
              <a:rPr lang="es-ES_tradnl" sz="1800" dirty="0"/>
              <a:t>Es la más pequeña unidad de actividad que es </a:t>
            </a:r>
            <a:r>
              <a:rPr lang="es-ES" sz="1800" dirty="0"/>
              <a:t>útil </a:t>
            </a:r>
            <a:r>
              <a:rPr lang="es-ES_tradnl" sz="1800" dirty="0"/>
              <a:t>para el usuario en el negocio. Es muy similar a una “función del sistema”.</a:t>
            </a:r>
          </a:p>
          <a:p>
            <a:pPr marL="457200" lvl="1" indent="0">
              <a:lnSpc>
                <a:spcPct val="90000"/>
              </a:lnSpc>
              <a:buNone/>
              <a:defRPr/>
            </a:pPr>
            <a:endParaRPr lang="es-ES_tradnl" sz="1800" dirty="0"/>
          </a:p>
          <a:p>
            <a:pPr marL="457200" lvl="1" indent="0">
              <a:lnSpc>
                <a:spcPct val="90000"/>
              </a:lnSpc>
              <a:buNone/>
              <a:defRPr/>
            </a:pPr>
            <a:r>
              <a:rPr lang="es-ES_tradnl" sz="1600" dirty="0"/>
              <a:t>Ejemplo: El usuario requiere la habilidad para dar de alta un empleado en la aplicación “Agregar un nuevo empleado” (agregar el salario de un empleado, no es una actividad incluida como un “requerimiento de usuario”).</a:t>
            </a:r>
          </a:p>
          <a:p>
            <a:pPr marL="457200" lvl="1" indent="0">
              <a:lnSpc>
                <a:spcPct val="90000"/>
              </a:lnSpc>
              <a:buNone/>
              <a:defRPr/>
            </a:pPr>
            <a:endParaRPr lang="es-ES_tradnl" sz="1800" dirty="0"/>
          </a:p>
          <a:p>
            <a:pPr marL="457200" lvl="1" indent="0">
              <a:lnSpc>
                <a:spcPct val="90000"/>
              </a:lnSpc>
              <a:buNone/>
              <a:defRPr/>
            </a:pPr>
            <a:r>
              <a:rPr lang="es-ES" sz="1800" dirty="0"/>
              <a:t>Este proceso elemental DEBE ser auto-contenido y dejar el negocio donde se ejecuta la aplicación en un estado consistente o estable.</a:t>
            </a:r>
          </a:p>
          <a:p>
            <a:pPr marL="0" indent="0">
              <a:lnSpc>
                <a:spcPct val="90000"/>
              </a:lnSpc>
              <a:buNone/>
              <a:defRPr/>
            </a:pPr>
            <a:endParaRPr lang="es-ES" sz="1800" dirty="0"/>
          </a:p>
          <a:p>
            <a:pPr marL="457200" lvl="1" indent="0">
              <a:lnSpc>
                <a:spcPct val="90000"/>
              </a:lnSpc>
              <a:buNone/>
              <a:defRPr/>
            </a:pPr>
            <a:r>
              <a:rPr lang="es-ES" sz="1600" dirty="0"/>
              <a:t>Ejemplo: El proceso que da de alta un empleado incluye el salario y la información del empleado. Si toda la información del empleado no es ingresada, el mismo no es creado. Ingresando solo parte de la información deja el negocio en un estado de inconsistencia.</a:t>
            </a:r>
            <a:endParaRPr lang="es-AR" sz="1600" dirty="0"/>
          </a:p>
          <a:p>
            <a:endParaRPr lang="es-AR" dirty="0"/>
          </a:p>
        </p:txBody>
      </p:sp>
      <p:graphicFrame>
        <p:nvGraphicFramePr>
          <p:cNvPr id="4" name="3 Diagrama"/>
          <p:cNvGraphicFramePr/>
          <p:nvPr>
            <p:extLst>
              <p:ext uri="{D42A27DB-BD31-4B8C-83A1-F6EECF244321}">
                <p14:modId xmlns:p14="http://schemas.microsoft.com/office/powerpoint/2010/main" val="2372936224"/>
              </p:ext>
            </p:extLst>
          </p:nvPr>
        </p:nvGraphicFramePr>
        <p:xfrm>
          <a:off x="7020272" y="2852936"/>
          <a:ext cx="1835348" cy="21040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Flecha abajo"/>
          <p:cNvSpPr/>
          <p:nvPr/>
        </p:nvSpPr>
        <p:spPr>
          <a:xfrm>
            <a:off x="7812360" y="2389436"/>
            <a:ext cx="360040"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5 Flecha abajo"/>
          <p:cNvSpPr/>
          <p:nvPr/>
        </p:nvSpPr>
        <p:spPr>
          <a:xfrm>
            <a:off x="7884368" y="4942284"/>
            <a:ext cx="396044"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473874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Definición de tipos de funciones de Transacciones</a:t>
            </a:r>
          </a:p>
        </p:txBody>
      </p:sp>
      <p:sp>
        <p:nvSpPr>
          <p:cNvPr id="3" name="2 Marcador de contenido"/>
          <p:cNvSpPr>
            <a:spLocks noGrp="1"/>
          </p:cNvSpPr>
          <p:nvPr>
            <p:ph idx="1"/>
          </p:nvPr>
        </p:nvSpPr>
        <p:spPr>
          <a:xfrm>
            <a:off x="457200" y="1935480"/>
            <a:ext cx="5915000" cy="4389120"/>
          </a:xfrm>
        </p:spPr>
        <p:txBody>
          <a:bodyPr>
            <a:normAutofit lnSpcReduction="10000"/>
          </a:bodyPr>
          <a:lstStyle/>
          <a:p>
            <a:pPr>
              <a:buClr>
                <a:schemeClr val="accent1">
                  <a:lumMod val="50000"/>
                </a:schemeClr>
              </a:buClr>
              <a:buFont typeface="Wingdings" pitchFamily="2" charset="2"/>
              <a:buChar char="v"/>
            </a:pPr>
            <a:r>
              <a:rPr lang="es-ES" sz="1600" dirty="0"/>
              <a:t>Entrada Externa (EI):</a:t>
            </a:r>
          </a:p>
          <a:p>
            <a:pPr lvl="1">
              <a:buClr>
                <a:schemeClr val="accent1">
                  <a:lumMod val="50000"/>
                </a:schemeClr>
              </a:buClr>
              <a:buFont typeface="+mj-lt"/>
              <a:buAutoNum type="arabicPeriod"/>
            </a:pPr>
            <a:r>
              <a:rPr lang="es-ES" sz="1100" dirty="0"/>
              <a:t>Proceso elemental procesa datos o información de control que entran desde el exterior del sistema. </a:t>
            </a:r>
          </a:p>
          <a:p>
            <a:pPr lvl="1">
              <a:buClr>
                <a:schemeClr val="accent1">
                  <a:lumMod val="50000"/>
                </a:schemeClr>
              </a:buClr>
              <a:buFont typeface="+mj-lt"/>
              <a:buAutoNum type="arabicPeriod"/>
            </a:pPr>
            <a:r>
              <a:rPr lang="es-ES" sz="1100" dirty="0"/>
              <a:t>El objetivo primario de una EE es mantener uno o más </a:t>
            </a:r>
            <a:r>
              <a:rPr lang="es-ES" sz="1100" dirty="0" err="1"/>
              <a:t>ILFs</a:t>
            </a:r>
            <a:r>
              <a:rPr lang="es-ES" sz="1100" dirty="0"/>
              <a:t>, </a:t>
            </a:r>
          </a:p>
          <a:p>
            <a:pPr lvl="1">
              <a:buClr>
                <a:schemeClr val="accent1">
                  <a:lumMod val="50000"/>
                </a:schemeClr>
              </a:buClr>
              <a:buFont typeface="+mj-lt"/>
              <a:buAutoNum type="arabicPeriod"/>
            </a:pPr>
            <a:r>
              <a:rPr lang="es-ES" sz="1100" dirty="0"/>
              <a:t> </a:t>
            </a:r>
            <a:r>
              <a:rPr lang="es-ES_tradnl" sz="1100" dirty="0"/>
              <a:t>y/o Alterar el comportamiento del sistema.</a:t>
            </a:r>
            <a:endParaRPr lang="es-ES" sz="1100" dirty="0"/>
          </a:p>
          <a:p>
            <a:pPr lvl="1">
              <a:buClr>
                <a:schemeClr val="accent1">
                  <a:lumMod val="50000"/>
                </a:schemeClr>
              </a:buClr>
              <a:buFont typeface="Wingdings" pitchFamily="2" charset="2"/>
              <a:buChar char="v"/>
            </a:pPr>
            <a:endParaRPr lang="es-ES" sz="1200" dirty="0"/>
          </a:p>
          <a:p>
            <a:pPr>
              <a:buClr>
                <a:schemeClr val="accent1">
                  <a:lumMod val="50000"/>
                </a:schemeClr>
              </a:buClr>
              <a:buFont typeface="Wingdings" pitchFamily="2" charset="2"/>
              <a:buChar char="v"/>
            </a:pPr>
            <a:r>
              <a:rPr lang="es-ES" sz="1600" dirty="0"/>
              <a:t>Salida Externa (EO):</a:t>
            </a:r>
          </a:p>
          <a:p>
            <a:pPr lvl="1">
              <a:buClr>
                <a:schemeClr val="accent1">
                  <a:lumMod val="50000"/>
                </a:schemeClr>
              </a:buClr>
              <a:buFont typeface="+mj-lt"/>
              <a:buAutoNum type="arabicPeriod"/>
            </a:pPr>
            <a:r>
              <a:rPr lang="es-AR" sz="1100" dirty="0"/>
              <a:t>Es un proceso elemental de la aplicación que </a:t>
            </a:r>
            <a:r>
              <a:rPr lang="es-ES" sz="1100" dirty="0"/>
              <a:t>envía </a:t>
            </a:r>
            <a:r>
              <a:rPr lang="es-AR" sz="1100" dirty="0"/>
              <a:t>datos o información de control fuera de los límites del sistema. </a:t>
            </a:r>
            <a:endParaRPr lang="es-ES_tradnl" sz="1100" dirty="0"/>
          </a:p>
          <a:p>
            <a:pPr lvl="1">
              <a:buClr>
                <a:schemeClr val="accent1">
                  <a:lumMod val="50000"/>
                </a:schemeClr>
              </a:buClr>
              <a:buFont typeface="+mj-lt"/>
              <a:buAutoNum type="arabicPeriod"/>
            </a:pPr>
            <a:r>
              <a:rPr lang="es-ES" sz="1100" dirty="0"/>
              <a:t>El objetivo primario de una EO es presentar información al usuario final a través del procesamiento lógico, además de, recuperar dichos datos desde los archivos. </a:t>
            </a:r>
          </a:p>
          <a:p>
            <a:pPr lvl="1">
              <a:buClr>
                <a:schemeClr val="accent1">
                  <a:lumMod val="50000"/>
                </a:schemeClr>
              </a:buClr>
              <a:buFont typeface="+mj-lt"/>
              <a:buAutoNum type="arabicPeriod"/>
            </a:pPr>
            <a:r>
              <a:rPr lang="es-ES" sz="1100" dirty="0"/>
              <a:t>Dicho procesamiento lógico debe contener al menos una fórmula matemática o cálculo, o crear datos derivados. </a:t>
            </a:r>
          </a:p>
          <a:p>
            <a:pPr lvl="1">
              <a:buClr>
                <a:schemeClr val="accent1">
                  <a:lumMod val="50000"/>
                </a:schemeClr>
              </a:buClr>
              <a:buFont typeface="+mj-lt"/>
              <a:buAutoNum type="arabicPeriod"/>
            </a:pPr>
            <a:r>
              <a:rPr lang="es-ES" sz="1100" dirty="0"/>
              <a:t>Una EO puede también mantener uno o más </a:t>
            </a:r>
            <a:r>
              <a:rPr lang="es-ES" sz="1100" dirty="0" err="1"/>
              <a:t>ILFs</a:t>
            </a:r>
            <a:r>
              <a:rPr lang="es-ES" sz="1100" dirty="0"/>
              <a:t> y/o alterar el comportamiento del sistema.</a:t>
            </a:r>
            <a:endParaRPr lang="es-AR" sz="1100" dirty="0"/>
          </a:p>
          <a:p>
            <a:pPr>
              <a:buClr>
                <a:schemeClr val="accent1">
                  <a:lumMod val="50000"/>
                </a:schemeClr>
              </a:buClr>
              <a:buFont typeface="Wingdings" pitchFamily="2" charset="2"/>
              <a:buChar char="v"/>
            </a:pPr>
            <a:endParaRPr lang="es-ES" sz="1200" dirty="0"/>
          </a:p>
          <a:p>
            <a:pPr>
              <a:buClr>
                <a:schemeClr val="accent1">
                  <a:lumMod val="50000"/>
                </a:schemeClr>
              </a:buClr>
              <a:buFont typeface="Wingdings" pitchFamily="2" charset="2"/>
              <a:buChar char="v"/>
            </a:pPr>
            <a:r>
              <a:rPr lang="es-ES" sz="1600" dirty="0"/>
              <a:t>Consulta Externa (EQ):</a:t>
            </a:r>
          </a:p>
          <a:p>
            <a:pPr lvl="1">
              <a:buClr>
                <a:schemeClr val="accent1">
                  <a:lumMod val="50000"/>
                </a:schemeClr>
              </a:buClr>
            </a:pPr>
            <a:r>
              <a:rPr lang="es-ES" sz="1100" dirty="0"/>
              <a:t>1 y 2 Iguales que EO</a:t>
            </a:r>
          </a:p>
          <a:p>
            <a:pPr lvl="1">
              <a:buClr>
                <a:schemeClr val="accent1">
                  <a:lumMod val="50000"/>
                </a:schemeClr>
              </a:buClr>
              <a:buFont typeface="+mj-lt"/>
              <a:buAutoNum type="arabicPeriod" startAt="3"/>
            </a:pPr>
            <a:r>
              <a:rPr lang="es-ES" sz="1100" dirty="0"/>
              <a:t>El proceso lógico NO posee fórmulas matemáticas ni cálculos. Y no crea datos derivados. </a:t>
            </a:r>
          </a:p>
          <a:p>
            <a:pPr lvl="1">
              <a:buClr>
                <a:schemeClr val="accent1">
                  <a:lumMod val="50000"/>
                </a:schemeClr>
              </a:buClr>
              <a:buFont typeface="+mj-lt"/>
              <a:buAutoNum type="arabicPeriod" startAt="3"/>
            </a:pPr>
            <a:r>
              <a:rPr lang="es-ES" sz="1100" dirty="0"/>
              <a:t>Una EQ no mantiene </a:t>
            </a:r>
            <a:r>
              <a:rPr lang="es-ES" sz="1100" dirty="0" err="1"/>
              <a:t>ILFs</a:t>
            </a:r>
            <a:r>
              <a:rPr lang="es-ES" sz="1100" dirty="0"/>
              <a:t> durante su procesamiento, ni altera el comportamiento del sistema.</a:t>
            </a:r>
            <a:endParaRPr lang="es-ES" sz="1800" dirty="0"/>
          </a:p>
          <a:p>
            <a:endParaRPr lang="es-AR" dirty="0"/>
          </a:p>
        </p:txBody>
      </p:sp>
      <p:pic>
        <p:nvPicPr>
          <p:cNvPr id="4" name="Picture 7" descr="http://www.softwaremetrics.com/images/external_input_simple.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2555" y="1519500"/>
            <a:ext cx="2516587" cy="116485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7" descr="http://www.softwaremetrics.com/images/eo_simple_exampl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8863" y="3068960"/>
            <a:ext cx="2229649" cy="122413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7" descr="http://www.softwaremetrics.com/images/eq_simple_exampl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42955" y="4574754"/>
            <a:ext cx="2208523" cy="1241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1733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Resumen de la Funciones de Transacción</a:t>
            </a:r>
            <a:endParaRPr lang="es-AR" dirty="0"/>
          </a:p>
        </p:txBody>
      </p:sp>
      <p:graphicFrame>
        <p:nvGraphicFramePr>
          <p:cNvPr id="4" name="Group 137"/>
          <p:cNvGraphicFramePr>
            <a:graphicFrameLocks/>
          </p:cNvGraphicFramePr>
          <p:nvPr>
            <p:extLst>
              <p:ext uri="{D42A27DB-BD31-4B8C-83A1-F6EECF244321}">
                <p14:modId xmlns:p14="http://schemas.microsoft.com/office/powerpoint/2010/main" val="709202563"/>
              </p:ext>
            </p:extLst>
          </p:nvPr>
        </p:nvGraphicFramePr>
        <p:xfrm>
          <a:off x="755576" y="2132856"/>
          <a:ext cx="7786687" cy="2524194"/>
        </p:xfrm>
        <a:graphic>
          <a:graphicData uri="http://schemas.openxmlformats.org/drawingml/2006/table">
            <a:tbl>
              <a:tblPr>
                <a:tableStyleId>{5DA37D80-6434-44D0-A028-1B22A696006F}</a:tableStyleId>
              </a:tblPr>
              <a:tblGrid>
                <a:gridCol w="3816350"/>
                <a:gridCol w="1138237"/>
                <a:gridCol w="1524000"/>
                <a:gridCol w="1308100"/>
              </a:tblGrid>
              <a:tr h="444444">
                <a:tc rowSpan="2">
                  <a:txBody>
                    <a:bodyPr/>
                    <a:lstStyle/>
                    <a:p>
                      <a:pPr marL="0" marR="0" lvl="0" indent="-476250" algn="ctr" defTabSz="914400" rtl="0" eaLnBrk="0" fontAlgn="base" latinLnBrk="0" hangingPunct="0">
                        <a:lnSpc>
                          <a:spcPct val="100000"/>
                        </a:lnSpc>
                        <a:spcBef>
                          <a:spcPct val="0"/>
                        </a:spcBef>
                        <a:spcAft>
                          <a:spcPct val="0"/>
                        </a:spcAft>
                        <a:buClrTx/>
                        <a:buSzTx/>
                        <a:buFontTx/>
                        <a:buNone/>
                        <a:tabLst/>
                      </a:pPr>
                      <a:r>
                        <a:rPr kumimoji="0" lang="es-ES" sz="1800" u="none" strike="noStrike" cap="none" normalizeH="0" baseline="0" dirty="0" smtClean="0">
                          <a:ln>
                            <a:noFill/>
                          </a:ln>
                          <a:effectLst/>
                        </a:rPr>
                        <a:t>Funciones</a:t>
                      </a:r>
                      <a:endParaRPr kumimoji="0" lang="es-ES" sz="1800" b="1" i="0" u="none" strike="noStrike" cap="none" normalizeH="0" baseline="0" dirty="0" smtClean="0">
                        <a:ln>
                          <a:noFill/>
                        </a:ln>
                        <a:solidFill>
                          <a:schemeClr val="tx1"/>
                        </a:solidFill>
                        <a:effectLst/>
                        <a:latin typeface="Tahoma" pitchFamily="34" charset="0"/>
                        <a:cs typeface="Tahoma" pitchFamily="34" charset="0"/>
                      </a:endParaRPr>
                    </a:p>
                  </a:txBody>
                  <a:tcPr marT="45714" marB="45714" horzOverflow="overflow"/>
                </a:tc>
                <a:tc gridSpan="3">
                  <a:txBody>
                    <a:bodyPr/>
                    <a:lstStyle/>
                    <a:p>
                      <a:pPr marL="0" marR="0" lvl="0" indent="-476250" algn="ctr" defTabSz="914400" rtl="0" eaLnBrk="0" fontAlgn="base" latinLnBrk="0" hangingPunct="0">
                        <a:lnSpc>
                          <a:spcPct val="100000"/>
                        </a:lnSpc>
                        <a:spcBef>
                          <a:spcPct val="0"/>
                        </a:spcBef>
                        <a:spcAft>
                          <a:spcPct val="0"/>
                        </a:spcAft>
                        <a:buClrTx/>
                        <a:buSzTx/>
                        <a:buFontTx/>
                        <a:buNone/>
                        <a:tabLst/>
                      </a:pPr>
                      <a:r>
                        <a:rPr kumimoji="0" lang="es-ES" sz="1800" u="none" strike="noStrike" cap="none" normalizeH="0" baseline="0" dirty="0" smtClean="0">
                          <a:ln>
                            <a:noFill/>
                          </a:ln>
                          <a:effectLst/>
                        </a:rPr>
                        <a:t>Tipo de funciones  Transaccionales</a:t>
                      </a:r>
                      <a:endParaRPr kumimoji="0" lang="es-ES" sz="1800" b="1" i="0" u="none" strike="noStrike" cap="none" normalizeH="0" baseline="0" dirty="0" smtClean="0">
                        <a:ln>
                          <a:noFill/>
                        </a:ln>
                        <a:solidFill>
                          <a:schemeClr val="tx1"/>
                        </a:solidFill>
                        <a:effectLst/>
                        <a:latin typeface="Tahoma" pitchFamily="34" charset="0"/>
                        <a:cs typeface="Tahoma" pitchFamily="34" charset="0"/>
                      </a:endParaRPr>
                    </a:p>
                  </a:txBody>
                  <a:tcPr marT="45714" marB="45714" horzOverflow="overflow"/>
                </a:tc>
                <a:tc hMerge="1">
                  <a:txBody>
                    <a:bodyPr/>
                    <a:lstStyle/>
                    <a:p>
                      <a:endParaRPr lang="es-AR"/>
                    </a:p>
                  </a:txBody>
                  <a:tcPr/>
                </a:tc>
                <a:tc hMerge="1">
                  <a:txBody>
                    <a:bodyPr/>
                    <a:lstStyle/>
                    <a:p>
                      <a:endParaRPr lang="es-AR"/>
                    </a:p>
                  </a:txBody>
                  <a:tcPr/>
                </a:tc>
              </a:tr>
              <a:tr h="431746">
                <a:tc vMerge="1">
                  <a:txBody>
                    <a:bodyPr/>
                    <a:lstStyle/>
                    <a:p>
                      <a:endParaRPr lang="es-AR"/>
                    </a:p>
                  </a:txBody>
                  <a:tcPr/>
                </a:tc>
                <a:tc>
                  <a:txBody>
                    <a:bodyPr/>
                    <a:lstStyle/>
                    <a:p>
                      <a:pPr marL="0" marR="0" lvl="0" indent="-476250" algn="ctr" defTabSz="914400" rtl="0" eaLnBrk="0" fontAlgn="base" latinLnBrk="0" hangingPunct="0">
                        <a:lnSpc>
                          <a:spcPct val="100000"/>
                        </a:lnSpc>
                        <a:spcBef>
                          <a:spcPct val="0"/>
                        </a:spcBef>
                        <a:spcAft>
                          <a:spcPct val="0"/>
                        </a:spcAft>
                        <a:buClrTx/>
                        <a:buSzTx/>
                        <a:buFontTx/>
                        <a:buNone/>
                        <a:tabLst/>
                      </a:pPr>
                      <a:r>
                        <a:rPr kumimoji="0" lang="es-ES" sz="1800" u="none" strike="noStrike" cap="none" normalizeH="0" baseline="0" dirty="0" smtClean="0">
                          <a:ln>
                            <a:noFill/>
                          </a:ln>
                          <a:effectLst/>
                        </a:rPr>
                        <a:t>EI</a:t>
                      </a:r>
                      <a:endParaRPr kumimoji="0" lang="es-ES" sz="1800" b="1" i="0" u="none" strike="noStrike" cap="none" normalizeH="0" baseline="0" dirty="0" smtClean="0">
                        <a:ln>
                          <a:noFill/>
                        </a:ln>
                        <a:solidFill>
                          <a:schemeClr val="tx1"/>
                        </a:solidFill>
                        <a:effectLst/>
                        <a:latin typeface="Tahoma" pitchFamily="34" charset="0"/>
                        <a:cs typeface="Tahoma" pitchFamily="34" charset="0"/>
                      </a:endParaRPr>
                    </a:p>
                  </a:txBody>
                  <a:tcPr marT="45714" marB="45714" horzOverflow="overflow"/>
                </a:tc>
                <a:tc>
                  <a:txBody>
                    <a:bodyPr/>
                    <a:lstStyle/>
                    <a:p>
                      <a:pPr marL="0" marR="0" lvl="0" indent="-476250" algn="ctr" defTabSz="914400" rtl="0" eaLnBrk="0" fontAlgn="base" latinLnBrk="0" hangingPunct="0">
                        <a:lnSpc>
                          <a:spcPct val="100000"/>
                        </a:lnSpc>
                        <a:spcBef>
                          <a:spcPct val="0"/>
                        </a:spcBef>
                        <a:spcAft>
                          <a:spcPct val="0"/>
                        </a:spcAft>
                        <a:buClrTx/>
                        <a:buSzTx/>
                        <a:buFontTx/>
                        <a:buNone/>
                        <a:tabLst/>
                      </a:pPr>
                      <a:r>
                        <a:rPr kumimoji="0" lang="es-ES" sz="1800" u="none" strike="noStrike" cap="none" normalizeH="0" baseline="0" dirty="0" smtClean="0">
                          <a:ln>
                            <a:noFill/>
                          </a:ln>
                          <a:effectLst/>
                        </a:rPr>
                        <a:t>EO</a:t>
                      </a:r>
                      <a:endParaRPr kumimoji="0" lang="es-ES" sz="1800" b="1" i="0" u="none" strike="noStrike" cap="none" normalizeH="0" baseline="0" dirty="0" smtClean="0">
                        <a:ln>
                          <a:noFill/>
                        </a:ln>
                        <a:solidFill>
                          <a:schemeClr val="tx1"/>
                        </a:solidFill>
                        <a:effectLst/>
                        <a:latin typeface="Tahoma" pitchFamily="34" charset="0"/>
                        <a:cs typeface="Tahoma" pitchFamily="34" charset="0"/>
                      </a:endParaRPr>
                    </a:p>
                  </a:txBody>
                  <a:tcPr marT="45714" marB="45714" horzOverflow="overflow"/>
                </a:tc>
                <a:tc>
                  <a:txBody>
                    <a:bodyPr/>
                    <a:lstStyle/>
                    <a:p>
                      <a:pPr marL="0" marR="0" lvl="0" indent="-476250" algn="ctr" defTabSz="914400" rtl="0" eaLnBrk="0" fontAlgn="base" latinLnBrk="0" hangingPunct="0">
                        <a:lnSpc>
                          <a:spcPct val="100000"/>
                        </a:lnSpc>
                        <a:spcBef>
                          <a:spcPct val="0"/>
                        </a:spcBef>
                        <a:spcAft>
                          <a:spcPct val="0"/>
                        </a:spcAft>
                        <a:buClrTx/>
                        <a:buSzTx/>
                        <a:buFontTx/>
                        <a:buNone/>
                        <a:tabLst/>
                      </a:pPr>
                      <a:r>
                        <a:rPr kumimoji="0" lang="es-ES" sz="1800" u="none" strike="noStrike" cap="none" normalizeH="0" baseline="0" smtClean="0">
                          <a:ln>
                            <a:noFill/>
                          </a:ln>
                          <a:effectLst/>
                        </a:rPr>
                        <a:t>EQ</a:t>
                      </a:r>
                      <a:endParaRPr kumimoji="0" lang="es-ES" sz="1800" b="1" i="0" u="none" strike="noStrike" cap="none" normalizeH="0" baseline="0" smtClean="0">
                        <a:ln>
                          <a:noFill/>
                        </a:ln>
                        <a:solidFill>
                          <a:schemeClr val="tx1"/>
                        </a:solidFill>
                        <a:effectLst/>
                        <a:latin typeface="Tahoma" pitchFamily="34" charset="0"/>
                        <a:cs typeface="Tahoma" pitchFamily="34" charset="0"/>
                      </a:endParaRPr>
                    </a:p>
                  </a:txBody>
                  <a:tcPr marT="45714" marB="45714" horzOverflow="overflow"/>
                </a:tc>
              </a:tr>
              <a:tr h="639999">
                <a:tc>
                  <a:txBody>
                    <a:bodyPr/>
                    <a:lstStyle/>
                    <a:p>
                      <a:pPr marL="0" marR="0" lvl="0" indent="-476250" algn="l" defTabSz="914400" rtl="0" eaLnBrk="0" fontAlgn="base" latinLnBrk="0" hangingPunct="0">
                        <a:lnSpc>
                          <a:spcPct val="100000"/>
                        </a:lnSpc>
                        <a:spcBef>
                          <a:spcPct val="0"/>
                        </a:spcBef>
                        <a:spcAft>
                          <a:spcPct val="0"/>
                        </a:spcAft>
                        <a:buClrTx/>
                        <a:buSzTx/>
                        <a:buFontTx/>
                        <a:buNone/>
                        <a:tabLst/>
                      </a:pPr>
                      <a:r>
                        <a:rPr kumimoji="0" lang="es-ES" sz="1800" u="none" strike="noStrike" cap="none" normalizeH="0" baseline="0" smtClean="0">
                          <a:ln>
                            <a:noFill/>
                          </a:ln>
                          <a:effectLst/>
                        </a:rPr>
                        <a:t>Alterar el comportamiento del sistema</a:t>
                      </a:r>
                      <a:endParaRPr kumimoji="0" lang="es-ES" sz="1800" b="0" i="0" u="none" strike="noStrike" cap="none" normalizeH="0" baseline="0" smtClean="0">
                        <a:ln>
                          <a:noFill/>
                        </a:ln>
                        <a:solidFill>
                          <a:schemeClr val="tx1"/>
                        </a:solidFill>
                        <a:effectLst/>
                        <a:latin typeface="Tahoma" pitchFamily="34" charset="0"/>
                        <a:cs typeface="Tahoma" pitchFamily="34" charset="0"/>
                      </a:endParaRPr>
                    </a:p>
                  </a:txBody>
                  <a:tcPr marT="45714" marB="45714" horzOverflow="overflow"/>
                </a:tc>
                <a:tc>
                  <a:txBody>
                    <a:bodyPr/>
                    <a:lstStyle/>
                    <a:p>
                      <a:pPr marL="0" marR="0" lvl="0" indent="-476250" algn="ctr" defTabSz="914400" rtl="0" eaLnBrk="0" fontAlgn="base" latinLnBrk="0" hangingPunct="0">
                        <a:lnSpc>
                          <a:spcPct val="100000"/>
                        </a:lnSpc>
                        <a:spcBef>
                          <a:spcPct val="0"/>
                        </a:spcBef>
                        <a:spcAft>
                          <a:spcPct val="0"/>
                        </a:spcAft>
                        <a:buClrTx/>
                        <a:buSzTx/>
                        <a:buFontTx/>
                        <a:buNone/>
                        <a:tabLst/>
                      </a:pPr>
                      <a:r>
                        <a:rPr kumimoji="0" lang="en-US" sz="1800" u="none" strike="noStrike" cap="none" normalizeH="0" baseline="0" smtClean="0">
                          <a:ln>
                            <a:noFill/>
                          </a:ln>
                          <a:effectLst/>
                        </a:rPr>
                        <a:t>IP</a:t>
                      </a:r>
                      <a:endParaRPr kumimoji="0" lang="en-US" sz="1800" b="0" i="0" u="none" strike="noStrike" cap="none" normalizeH="0" baseline="0" smtClean="0">
                        <a:ln>
                          <a:noFill/>
                        </a:ln>
                        <a:solidFill>
                          <a:schemeClr val="tx1"/>
                        </a:solidFill>
                        <a:effectLst/>
                        <a:latin typeface="Tahoma" pitchFamily="34" charset="0"/>
                        <a:cs typeface="Tahoma" pitchFamily="34" charset="0"/>
                      </a:endParaRPr>
                    </a:p>
                  </a:txBody>
                  <a:tcPr marT="45714" marB="45714" horzOverflow="overflow"/>
                </a:tc>
                <a:tc>
                  <a:txBody>
                    <a:bodyPr/>
                    <a:lstStyle/>
                    <a:p>
                      <a:pPr marL="0" marR="0" lvl="0" indent="-476250" algn="ctr" defTabSz="9144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smtClean="0">
                          <a:ln>
                            <a:noFill/>
                          </a:ln>
                          <a:effectLst/>
                        </a:rPr>
                        <a:t>F</a:t>
                      </a:r>
                      <a:endParaRPr kumimoji="0" lang="en-US" sz="1800" b="0" i="0" u="none" strike="noStrike" cap="none" normalizeH="0" baseline="0" dirty="0" smtClean="0">
                        <a:ln>
                          <a:noFill/>
                        </a:ln>
                        <a:solidFill>
                          <a:schemeClr val="tx1"/>
                        </a:solidFill>
                        <a:effectLst/>
                        <a:latin typeface="Tahoma" pitchFamily="34" charset="0"/>
                        <a:cs typeface="Tahoma" pitchFamily="34" charset="0"/>
                      </a:endParaRPr>
                    </a:p>
                  </a:txBody>
                  <a:tcPr marT="45714" marB="45714" horzOverflow="overflow"/>
                </a:tc>
                <a:tc>
                  <a:txBody>
                    <a:bodyPr/>
                    <a:lstStyle/>
                    <a:p>
                      <a:pPr marL="0" marR="0" lvl="0" indent="-476250" algn="ctr" defTabSz="914400" rtl="0" eaLnBrk="0" fontAlgn="base" latinLnBrk="0" hangingPunct="0">
                        <a:lnSpc>
                          <a:spcPct val="100000"/>
                        </a:lnSpc>
                        <a:spcBef>
                          <a:spcPct val="0"/>
                        </a:spcBef>
                        <a:spcAft>
                          <a:spcPct val="0"/>
                        </a:spcAft>
                        <a:buClrTx/>
                        <a:buSzTx/>
                        <a:buFontTx/>
                        <a:buNone/>
                        <a:tabLst/>
                      </a:pPr>
                      <a:r>
                        <a:rPr kumimoji="0" lang="en-US" sz="1800" u="none" strike="noStrike" cap="none" normalizeH="0" baseline="0" smtClean="0">
                          <a:ln>
                            <a:noFill/>
                          </a:ln>
                          <a:effectLst/>
                        </a:rPr>
                        <a:t>Np</a:t>
                      </a:r>
                      <a:endParaRPr kumimoji="0" lang="en-US" sz="1800" b="0" i="0" u="none" strike="noStrike" cap="none" normalizeH="0" baseline="0" smtClean="0">
                        <a:ln>
                          <a:noFill/>
                        </a:ln>
                        <a:solidFill>
                          <a:schemeClr val="tx1"/>
                        </a:solidFill>
                        <a:effectLst/>
                        <a:latin typeface="Tahoma" pitchFamily="34" charset="0"/>
                        <a:cs typeface="Tahoma" pitchFamily="34" charset="0"/>
                      </a:endParaRPr>
                    </a:p>
                  </a:txBody>
                  <a:tcPr marT="45714" marB="45714" horzOverflow="overflow"/>
                </a:tc>
              </a:tr>
              <a:tr h="503175">
                <a:tc>
                  <a:txBody>
                    <a:bodyPr/>
                    <a:lstStyle/>
                    <a:p>
                      <a:pPr marL="0" marR="0" lvl="0" indent="-476250" algn="l" defTabSz="914400" rtl="0" eaLnBrk="0" fontAlgn="base" latinLnBrk="0" hangingPunct="0">
                        <a:lnSpc>
                          <a:spcPct val="100000"/>
                        </a:lnSpc>
                        <a:spcBef>
                          <a:spcPct val="0"/>
                        </a:spcBef>
                        <a:spcAft>
                          <a:spcPct val="0"/>
                        </a:spcAft>
                        <a:buClrTx/>
                        <a:buSzTx/>
                        <a:buFontTx/>
                        <a:buNone/>
                        <a:tabLst/>
                      </a:pPr>
                      <a:r>
                        <a:rPr kumimoji="0" lang="es-ES" sz="1800" u="none" strike="noStrike" cap="none" normalizeH="0" baseline="0" dirty="0" smtClean="0">
                          <a:ln>
                            <a:noFill/>
                          </a:ln>
                          <a:effectLst/>
                        </a:rPr>
                        <a:t>Mantener uno o más ILF</a:t>
                      </a:r>
                      <a:endParaRPr kumimoji="0" lang="es-ES" sz="1800" b="0" i="0" u="none" strike="noStrike" cap="none" normalizeH="0" baseline="0" dirty="0" smtClean="0">
                        <a:ln>
                          <a:noFill/>
                        </a:ln>
                        <a:solidFill>
                          <a:schemeClr val="tx1"/>
                        </a:solidFill>
                        <a:effectLst/>
                        <a:latin typeface="Tahoma" pitchFamily="34" charset="0"/>
                        <a:cs typeface="Tahoma" pitchFamily="34" charset="0"/>
                      </a:endParaRPr>
                    </a:p>
                  </a:txBody>
                  <a:tcPr marT="45714" marB="45714" horzOverflow="overflow"/>
                </a:tc>
                <a:tc>
                  <a:txBody>
                    <a:bodyPr/>
                    <a:lstStyle/>
                    <a:p>
                      <a:pPr marL="0" marR="0" lvl="0" indent="-476250" algn="ctr" defTabSz="914400" rtl="0" eaLnBrk="0" fontAlgn="base" latinLnBrk="0" hangingPunct="0">
                        <a:lnSpc>
                          <a:spcPct val="100000"/>
                        </a:lnSpc>
                        <a:spcBef>
                          <a:spcPct val="0"/>
                        </a:spcBef>
                        <a:spcAft>
                          <a:spcPct val="0"/>
                        </a:spcAft>
                        <a:buClrTx/>
                        <a:buSzTx/>
                        <a:buFontTx/>
                        <a:buNone/>
                        <a:tabLst/>
                      </a:pPr>
                      <a:r>
                        <a:rPr kumimoji="0" lang="en-US" sz="1800" u="none" strike="noStrike" cap="none" normalizeH="0" baseline="0" smtClean="0">
                          <a:ln>
                            <a:noFill/>
                          </a:ln>
                          <a:effectLst/>
                        </a:rPr>
                        <a:t>IP</a:t>
                      </a:r>
                      <a:endParaRPr kumimoji="0" lang="en-US" sz="1800" b="0" i="0" u="none" strike="noStrike" cap="none" normalizeH="0" baseline="0" smtClean="0">
                        <a:ln>
                          <a:noFill/>
                        </a:ln>
                        <a:solidFill>
                          <a:schemeClr val="tx1"/>
                        </a:solidFill>
                        <a:effectLst/>
                        <a:latin typeface="Tahoma" pitchFamily="34" charset="0"/>
                        <a:cs typeface="Tahoma" pitchFamily="34" charset="0"/>
                      </a:endParaRPr>
                    </a:p>
                  </a:txBody>
                  <a:tcPr marT="45714" marB="45714" horzOverflow="overflow"/>
                </a:tc>
                <a:tc>
                  <a:txBody>
                    <a:bodyPr/>
                    <a:lstStyle/>
                    <a:p>
                      <a:pPr marL="0" marR="0" lvl="0" indent="-476250" algn="ctr" defTabSz="9144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smtClean="0">
                          <a:ln>
                            <a:noFill/>
                          </a:ln>
                          <a:effectLst/>
                        </a:rPr>
                        <a:t>F</a:t>
                      </a:r>
                      <a:endParaRPr kumimoji="0" lang="en-US" sz="1800" b="0" i="0" u="none" strike="noStrike" cap="none" normalizeH="0" baseline="0" dirty="0" smtClean="0">
                        <a:ln>
                          <a:noFill/>
                        </a:ln>
                        <a:solidFill>
                          <a:schemeClr val="tx1"/>
                        </a:solidFill>
                        <a:effectLst/>
                        <a:latin typeface="Tahoma" pitchFamily="34" charset="0"/>
                        <a:cs typeface="Tahoma" pitchFamily="34" charset="0"/>
                      </a:endParaRPr>
                    </a:p>
                  </a:txBody>
                  <a:tcPr marT="45714" marB="45714" horzOverflow="overflow"/>
                </a:tc>
                <a:tc>
                  <a:txBody>
                    <a:bodyPr/>
                    <a:lstStyle/>
                    <a:p>
                      <a:pPr marL="0" marR="0" lvl="0" indent="-476250" algn="ctr" defTabSz="9144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err="1" smtClean="0">
                          <a:ln>
                            <a:noFill/>
                          </a:ln>
                          <a:effectLst/>
                        </a:rPr>
                        <a:t>Np</a:t>
                      </a:r>
                      <a:endParaRPr kumimoji="0" lang="en-US" sz="1800" b="0" i="0" u="none" strike="noStrike" cap="none" normalizeH="0" baseline="0" dirty="0" smtClean="0">
                        <a:ln>
                          <a:noFill/>
                        </a:ln>
                        <a:solidFill>
                          <a:schemeClr val="tx1"/>
                        </a:solidFill>
                        <a:effectLst/>
                        <a:latin typeface="Tahoma" pitchFamily="34" charset="0"/>
                        <a:cs typeface="Tahoma" pitchFamily="34" charset="0"/>
                      </a:endParaRPr>
                    </a:p>
                  </a:txBody>
                  <a:tcPr marT="45714" marB="45714" horzOverflow="overflow"/>
                </a:tc>
              </a:tr>
              <a:tr h="504761">
                <a:tc>
                  <a:txBody>
                    <a:bodyPr/>
                    <a:lstStyle/>
                    <a:p>
                      <a:pPr marL="0" marR="0" lvl="0" indent="-476250" algn="l" defTabSz="914400" rtl="0" eaLnBrk="0" fontAlgn="base" latinLnBrk="0" hangingPunct="0">
                        <a:lnSpc>
                          <a:spcPct val="100000"/>
                        </a:lnSpc>
                        <a:spcBef>
                          <a:spcPct val="0"/>
                        </a:spcBef>
                        <a:spcAft>
                          <a:spcPct val="0"/>
                        </a:spcAft>
                        <a:buClrTx/>
                        <a:buSzTx/>
                        <a:buFontTx/>
                        <a:buNone/>
                        <a:tabLst/>
                      </a:pPr>
                      <a:r>
                        <a:rPr kumimoji="0" lang="es-ES" sz="1800" u="none" strike="noStrike" cap="none" normalizeH="0" baseline="0" dirty="0" smtClean="0">
                          <a:ln>
                            <a:noFill/>
                          </a:ln>
                          <a:effectLst/>
                        </a:rPr>
                        <a:t>Presentar información al usuario</a:t>
                      </a:r>
                      <a:endParaRPr kumimoji="0" lang="es-ES" sz="1800" b="0" i="0" u="none" strike="noStrike" cap="none" normalizeH="0" baseline="0" dirty="0" smtClean="0">
                        <a:ln>
                          <a:noFill/>
                        </a:ln>
                        <a:solidFill>
                          <a:schemeClr val="tx1"/>
                        </a:solidFill>
                        <a:effectLst/>
                        <a:latin typeface="Tahoma" pitchFamily="34" charset="0"/>
                        <a:cs typeface="Tahoma" pitchFamily="34" charset="0"/>
                      </a:endParaRPr>
                    </a:p>
                  </a:txBody>
                  <a:tcPr marT="45714" marB="45714" horzOverflow="overflow"/>
                </a:tc>
                <a:tc>
                  <a:txBody>
                    <a:bodyPr/>
                    <a:lstStyle/>
                    <a:p>
                      <a:pPr marL="0" marR="0" lvl="0" indent="-476250" algn="ctr" defTabSz="914400" rtl="0" eaLnBrk="0" fontAlgn="base" latinLnBrk="0" hangingPunct="0">
                        <a:lnSpc>
                          <a:spcPct val="100000"/>
                        </a:lnSpc>
                        <a:spcBef>
                          <a:spcPct val="0"/>
                        </a:spcBef>
                        <a:spcAft>
                          <a:spcPct val="0"/>
                        </a:spcAft>
                        <a:buClrTx/>
                        <a:buSzTx/>
                        <a:buFontTx/>
                        <a:buNone/>
                        <a:tabLst/>
                      </a:pPr>
                      <a:r>
                        <a:rPr kumimoji="0" lang="en-US" sz="1800" u="none" strike="noStrike" cap="none" normalizeH="0" baseline="0" smtClean="0">
                          <a:ln>
                            <a:noFill/>
                          </a:ln>
                          <a:effectLst/>
                        </a:rPr>
                        <a:t>F</a:t>
                      </a:r>
                      <a:endParaRPr kumimoji="0" lang="en-US" sz="1800" b="0" i="0" u="none" strike="noStrike" cap="none" normalizeH="0" baseline="0" smtClean="0">
                        <a:ln>
                          <a:noFill/>
                        </a:ln>
                        <a:solidFill>
                          <a:schemeClr val="tx1"/>
                        </a:solidFill>
                        <a:effectLst/>
                        <a:latin typeface="Tahoma" pitchFamily="34" charset="0"/>
                        <a:cs typeface="Tahoma" pitchFamily="34" charset="0"/>
                      </a:endParaRPr>
                    </a:p>
                  </a:txBody>
                  <a:tcPr marT="45714" marB="45714" horzOverflow="overflow"/>
                </a:tc>
                <a:tc>
                  <a:txBody>
                    <a:bodyPr/>
                    <a:lstStyle/>
                    <a:p>
                      <a:pPr marL="0" marR="0" lvl="0" indent="-476250" algn="ctr" defTabSz="914400" rtl="0" eaLnBrk="0" fontAlgn="base" latinLnBrk="0" hangingPunct="0">
                        <a:lnSpc>
                          <a:spcPct val="100000"/>
                        </a:lnSpc>
                        <a:spcBef>
                          <a:spcPct val="0"/>
                        </a:spcBef>
                        <a:spcAft>
                          <a:spcPct val="0"/>
                        </a:spcAft>
                        <a:buClrTx/>
                        <a:buSzTx/>
                        <a:buFontTx/>
                        <a:buNone/>
                        <a:tabLst/>
                      </a:pPr>
                      <a:r>
                        <a:rPr kumimoji="0" lang="es-ES" sz="1800" u="none" strike="noStrike" cap="none" normalizeH="0" baseline="0" smtClean="0">
                          <a:ln>
                            <a:noFill/>
                          </a:ln>
                          <a:effectLst/>
                        </a:rPr>
                        <a:t>IP</a:t>
                      </a:r>
                      <a:endParaRPr kumimoji="0" lang="es-ES" sz="1800" b="0" i="0" u="none" strike="noStrike" cap="none" normalizeH="0" baseline="0" smtClean="0">
                        <a:ln>
                          <a:noFill/>
                        </a:ln>
                        <a:solidFill>
                          <a:schemeClr val="tx1"/>
                        </a:solidFill>
                        <a:effectLst/>
                        <a:latin typeface="Tahoma" pitchFamily="34" charset="0"/>
                        <a:cs typeface="Tahoma" pitchFamily="34" charset="0"/>
                      </a:endParaRPr>
                    </a:p>
                  </a:txBody>
                  <a:tcPr marT="45714" marB="45714" horzOverflow="overflow"/>
                </a:tc>
                <a:tc>
                  <a:txBody>
                    <a:bodyPr/>
                    <a:lstStyle/>
                    <a:p>
                      <a:pPr marL="0" marR="0" lvl="0" indent="-476250" algn="ctr" defTabSz="914400" rtl="0" eaLnBrk="0" fontAlgn="base" latinLnBrk="0" hangingPunct="0">
                        <a:lnSpc>
                          <a:spcPct val="100000"/>
                        </a:lnSpc>
                        <a:spcBef>
                          <a:spcPct val="0"/>
                        </a:spcBef>
                        <a:spcAft>
                          <a:spcPct val="0"/>
                        </a:spcAft>
                        <a:buClrTx/>
                        <a:buSzTx/>
                        <a:buFontTx/>
                        <a:buNone/>
                        <a:tabLst/>
                      </a:pPr>
                      <a:r>
                        <a:rPr kumimoji="0" lang="es-ES" sz="1800" u="none" strike="noStrike" cap="none" normalizeH="0" baseline="0" dirty="0" smtClean="0">
                          <a:ln>
                            <a:noFill/>
                          </a:ln>
                          <a:effectLst/>
                        </a:rPr>
                        <a:t>IP</a:t>
                      </a:r>
                      <a:endParaRPr kumimoji="0" lang="es-ES" sz="1800" b="0" i="0" u="none" strike="noStrike" cap="none" normalizeH="0" baseline="0" dirty="0" smtClean="0">
                        <a:ln>
                          <a:noFill/>
                        </a:ln>
                        <a:solidFill>
                          <a:schemeClr val="tx1"/>
                        </a:solidFill>
                        <a:effectLst/>
                        <a:latin typeface="Tahoma" pitchFamily="34" charset="0"/>
                        <a:cs typeface="Tahoma" pitchFamily="34" charset="0"/>
                      </a:endParaRPr>
                    </a:p>
                  </a:txBody>
                  <a:tcPr marT="45714" marB="45714" horzOverflow="overflow"/>
                </a:tc>
              </a:tr>
            </a:tbl>
          </a:graphicData>
        </a:graphic>
      </p:graphicFrame>
      <p:sp>
        <p:nvSpPr>
          <p:cNvPr id="6" name="Rectangle 135"/>
          <p:cNvSpPr>
            <a:spLocks noGrp="1" noChangeArrowheads="1"/>
          </p:cNvSpPr>
          <p:nvPr>
            <p:ph idx="1"/>
          </p:nvPr>
        </p:nvSpPr>
        <p:spPr bwMode="auto">
          <a:xfrm>
            <a:off x="1115616" y="4869160"/>
            <a:ext cx="7272808" cy="1175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l">
              <a:buFont typeface="Wingdings" pitchFamily="2" charset="2"/>
              <a:buNone/>
            </a:pPr>
            <a:r>
              <a:rPr lang="es-ES" sz="1600" dirty="0">
                <a:latin typeface="Tahoma" pitchFamily="34" charset="0"/>
                <a:cs typeface="Tahoma" pitchFamily="34" charset="0"/>
              </a:rPr>
              <a:t>I</a:t>
            </a:r>
            <a:r>
              <a:rPr lang="es-ES" sz="1600" b="0" dirty="0" smtClean="0">
                <a:latin typeface="Tahoma" pitchFamily="34" charset="0"/>
                <a:cs typeface="Tahoma" pitchFamily="34" charset="0"/>
              </a:rPr>
              <a:t>P</a:t>
            </a:r>
            <a:r>
              <a:rPr lang="es-ES" sz="1600" b="0" dirty="0">
                <a:latin typeface="Tahoma" pitchFamily="34" charset="0"/>
                <a:cs typeface="Tahoma" pitchFamily="34" charset="0"/>
              </a:rPr>
              <a:t>: la intención primaria del tipo de función transaccional</a:t>
            </a:r>
          </a:p>
          <a:p>
            <a:pPr algn="l">
              <a:buFont typeface="Wingdings" pitchFamily="2" charset="2"/>
              <a:buNone/>
            </a:pPr>
            <a:r>
              <a:rPr lang="es-ES" sz="1600" b="0" dirty="0">
                <a:latin typeface="Tahoma" pitchFamily="34" charset="0"/>
                <a:cs typeface="Tahoma" pitchFamily="34" charset="0"/>
              </a:rPr>
              <a:t>F:  función del tipo de función transaccional, pero que no es la intención primaria y a veces se presenta.</a:t>
            </a:r>
          </a:p>
          <a:p>
            <a:pPr algn="l">
              <a:buFont typeface="Wingdings" pitchFamily="2" charset="2"/>
              <a:buNone/>
            </a:pPr>
            <a:r>
              <a:rPr lang="es-ES" sz="1600" b="0" dirty="0">
                <a:latin typeface="Tahoma" pitchFamily="34" charset="0"/>
                <a:cs typeface="Tahoma" pitchFamily="34" charset="0"/>
              </a:rPr>
              <a:t>Np: la función no es permitida para el tipo de función transaccional </a:t>
            </a:r>
          </a:p>
        </p:txBody>
      </p:sp>
    </p:spTree>
    <p:extLst>
      <p:ext uri="{BB962C8B-B14F-4D97-AF65-F5344CB8AC3E}">
        <p14:creationId xmlns:p14="http://schemas.microsoft.com/office/powerpoint/2010/main" val="17305107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Procesamiento lógico</a:t>
            </a:r>
            <a:endParaRPr lang="es-AR" dirty="0"/>
          </a:p>
        </p:txBody>
      </p:sp>
      <p:sp>
        <p:nvSpPr>
          <p:cNvPr id="3" name="2 Marcador de contenido"/>
          <p:cNvSpPr>
            <a:spLocks noGrp="1"/>
          </p:cNvSpPr>
          <p:nvPr>
            <p:ph idx="1"/>
          </p:nvPr>
        </p:nvSpPr>
        <p:spPr>
          <a:xfrm>
            <a:off x="457200" y="1935480"/>
            <a:ext cx="8229600" cy="1853560"/>
          </a:xfrm>
        </p:spPr>
        <p:txBody>
          <a:bodyPr>
            <a:normAutofit fontScale="92500" lnSpcReduction="10000"/>
          </a:bodyPr>
          <a:lstStyle/>
          <a:p>
            <a:r>
              <a:rPr lang="es-ES" dirty="0"/>
              <a:t>Procesamiento lógico:</a:t>
            </a:r>
          </a:p>
          <a:p>
            <a:pPr lvl="1">
              <a:buFont typeface="Wingdings" pitchFamily="2" charset="2"/>
              <a:buNone/>
            </a:pPr>
            <a:r>
              <a:rPr lang="es-ES" dirty="0"/>
              <a:t> </a:t>
            </a:r>
          </a:p>
          <a:p>
            <a:pPr lvl="1"/>
            <a:r>
              <a:rPr lang="es-ES" dirty="0"/>
              <a:t>El procesamiento lógico está definido como los requerimientos específicamente solicitados por el usuario para completar el proceso elemental.</a:t>
            </a:r>
          </a:p>
          <a:p>
            <a:endParaRPr lang="es-AR" dirty="0"/>
          </a:p>
        </p:txBody>
      </p:sp>
      <p:graphicFrame>
        <p:nvGraphicFramePr>
          <p:cNvPr id="4" name="3 Tabla"/>
          <p:cNvGraphicFramePr>
            <a:graphicFrameLocks noGrp="1"/>
          </p:cNvGraphicFramePr>
          <p:nvPr>
            <p:extLst>
              <p:ext uri="{D42A27DB-BD31-4B8C-83A1-F6EECF244321}">
                <p14:modId xmlns:p14="http://schemas.microsoft.com/office/powerpoint/2010/main" val="3498740212"/>
              </p:ext>
            </p:extLst>
          </p:nvPr>
        </p:nvGraphicFramePr>
        <p:xfrm>
          <a:off x="2091978" y="3946124"/>
          <a:ext cx="4640262" cy="2291188"/>
        </p:xfrm>
        <a:graphic>
          <a:graphicData uri="http://schemas.openxmlformats.org/drawingml/2006/table">
            <a:tbl>
              <a:tblPr/>
              <a:tblGrid>
                <a:gridCol w="4640262"/>
              </a:tblGrid>
              <a:tr h="430293">
                <a:tc>
                  <a:txBody>
                    <a:bodyPr/>
                    <a:lstStyle/>
                    <a:p>
                      <a:pPr marL="476250" marR="0" lvl="0" indent="-476250" algn="just"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smtClean="0">
                          <a:ln>
                            <a:noFill/>
                          </a:ln>
                          <a:solidFill>
                            <a:schemeClr val="tx1"/>
                          </a:solidFill>
                          <a:effectLst/>
                          <a:latin typeface="Tahoma" pitchFamily="34" charset="0"/>
                          <a:cs typeface="Tahoma" pitchFamily="34" charset="0"/>
                        </a:rPr>
                        <a:t>Validaciones.</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3331">
                <a:tc>
                  <a:txBody>
                    <a:bodyPr/>
                    <a:lstStyle/>
                    <a:p>
                      <a:pPr marL="476250" marR="0" lvl="0" indent="-476250" algn="just"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smtClean="0">
                          <a:ln>
                            <a:noFill/>
                          </a:ln>
                          <a:solidFill>
                            <a:schemeClr val="tx1"/>
                          </a:solidFill>
                          <a:effectLst/>
                          <a:latin typeface="Tahoma" pitchFamily="34" charset="0"/>
                          <a:cs typeface="Tahoma" pitchFamily="34" charset="0"/>
                        </a:rPr>
                        <a:t>Fórmulas matemáticas</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3468">
                <a:tc>
                  <a:txBody>
                    <a:bodyPr/>
                    <a:lstStyle/>
                    <a:p>
                      <a:pPr marL="476250" marR="0" lvl="0" indent="-476250" algn="just"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smtClean="0">
                          <a:ln>
                            <a:noFill/>
                          </a:ln>
                          <a:solidFill>
                            <a:schemeClr val="tx1"/>
                          </a:solidFill>
                          <a:effectLst/>
                          <a:latin typeface="Tahoma" pitchFamily="34" charset="0"/>
                          <a:cs typeface="Tahoma" pitchFamily="34" charset="0"/>
                        </a:rPr>
                        <a:t>Conversión de valores equivalentes.</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24096">
                <a:tc>
                  <a:txBody>
                    <a:bodyPr/>
                    <a:lstStyle/>
                    <a:p>
                      <a:pPr marL="476250" marR="0" lvl="0" indent="-476250" algn="just"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smtClean="0">
                          <a:ln>
                            <a:noFill/>
                          </a:ln>
                          <a:solidFill>
                            <a:schemeClr val="tx1"/>
                          </a:solidFill>
                          <a:effectLst/>
                          <a:latin typeface="Tahoma" pitchFamily="34" charset="0"/>
                          <a:cs typeface="Tahoma" pitchFamily="34" charset="0"/>
                        </a:rPr>
                        <a:t>Filtrado y selección de datos usando criterios</a:t>
                      </a:r>
                    </a:p>
                    <a:p>
                      <a:pPr marL="476250" marR="0" lvl="0" indent="-476250" algn="just"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smtClean="0">
                          <a:ln>
                            <a:noFill/>
                          </a:ln>
                          <a:solidFill>
                            <a:schemeClr val="tx1"/>
                          </a:solidFill>
                          <a:effectLst/>
                          <a:latin typeface="Tahoma" pitchFamily="34" charset="0"/>
                          <a:cs typeface="Tahoma" pitchFamily="34" charset="0"/>
                        </a:rPr>
                        <a:t>especificados para comparar múltiples conjunto</a:t>
                      </a:r>
                    </a:p>
                    <a:p>
                      <a:pPr marL="476250" marR="0" lvl="0" indent="-476250" algn="just"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smtClean="0">
                          <a:ln>
                            <a:noFill/>
                          </a:ln>
                          <a:solidFill>
                            <a:schemeClr val="tx1"/>
                          </a:solidFill>
                          <a:effectLst/>
                          <a:latin typeface="Tahoma" pitchFamily="34" charset="0"/>
                          <a:cs typeface="Tahoma" pitchFamily="34" charset="0"/>
                        </a:rPr>
                        <a:t>de datos.</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889596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Cuenta de FP Sin Ajustar</a:t>
            </a:r>
            <a:endParaRPr lang="es-AR" dirty="0"/>
          </a:p>
        </p:txBody>
      </p:sp>
      <p:sp>
        <p:nvSpPr>
          <p:cNvPr id="3" name="2 Marcador de contenido"/>
          <p:cNvSpPr>
            <a:spLocks noGrp="1"/>
          </p:cNvSpPr>
          <p:nvPr>
            <p:ph idx="1"/>
          </p:nvPr>
        </p:nvSpPr>
        <p:spPr>
          <a:xfrm>
            <a:off x="457200" y="1935480"/>
            <a:ext cx="8229600" cy="1421512"/>
          </a:xfrm>
        </p:spPr>
        <p:txBody>
          <a:bodyPr/>
          <a:lstStyle/>
          <a:p>
            <a:r>
              <a:rPr lang="es-AR" dirty="0" smtClean="0"/>
              <a:t>Una vez que se identifica cada función, se le asigna una complejidad con un peso definido según la siguiente tabla.</a:t>
            </a:r>
            <a:endParaRPr lang="es-AR" dirty="0"/>
          </a:p>
        </p:txBody>
      </p:sp>
      <p:graphicFrame>
        <p:nvGraphicFramePr>
          <p:cNvPr id="4" name="3 Tabla"/>
          <p:cNvGraphicFramePr>
            <a:graphicFrameLocks noGrp="1"/>
          </p:cNvGraphicFramePr>
          <p:nvPr>
            <p:extLst>
              <p:ext uri="{D42A27DB-BD31-4B8C-83A1-F6EECF244321}">
                <p14:modId xmlns:p14="http://schemas.microsoft.com/office/powerpoint/2010/main" val="1404538982"/>
              </p:ext>
            </p:extLst>
          </p:nvPr>
        </p:nvGraphicFramePr>
        <p:xfrm>
          <a:off x="827584" y="3284984"/>
          <a:ext cx="7272808" cy="3283566"/>
        </p:xfrm>
        <a:graphic>
          <a:graphicData uri="http://schemas.openxmlformats.org/drawingml/2006/table">
            <a:tbl>
              <a:tblPr firstRow="1" bandRow="1">
                <a:tableStyleId>{5C22544A-7EE6-4342-B048-85BDC9FD1C3A}</a:tableStyleId>
              </a:tblPr>
              <a:tblGrid>
                <a:gridCol w="3888432"/>
                <a:gridCol w="1224136"/>
                <a:gridCol w="1152128"/>
                <a:gridCol w="1008112"/>
              </a:tblGrid>
              <a:tr h="547261">
                <a:tc>
                  <a:txBody>
                    <a:bodyPr/>
                    <a:lstStyle/>
                    <a:p>
                      <a:pPr algn="ctr"/>
                      <a:r>
                        <a:rPr lang="es-AR" dirty="0" smtClean="0"/>
                        <a:t>Función</a:t>
                      </a:r>
                      <a:endParaRPr lang="es-AR" dirty="0"/>
                    </a:p>
                  </a:txBody>
                  <a:tcPr/>
                </a:tc>
                <a:tc>
                  <a:txBody>
                    <a:bodyPr/>
                    <a:lstStyle/>
                    <a:p>
                      <a:pPr algn="ctr"/>
                      <a:r>
                        <a:rPr lang="es-AR" dirty="0" smtClean="0"/>
                        <a:t>Baja</a:t>
                      </a:r>
                      <a:endParaRPr lang="es-AR" dirty="0"/>
                    </a:p>
                  </a:txBody>
                  <a:tcPr/>
                </a:tc>
                <a:tc>
                  <a:txBody>
                    <a:bodyPr/>
                    <a:lstStyle/>
                    <a:p>
                      <a:pPr algn="ctr"/>
                      <a:r>
                        <a:rPr lang="es-AR" dirty="0" smtClean="0"/>
                        <a:t>Media</a:t>
                      </a:r>
                      <a:endParaRPr lang="es-AR" dirty="0"/>
                    </a:p>
                  </a:txBody>
                  <a:tcPr/>
                </a:tc>
                <a:tc>
                  <a:txBody>
                    <a:bodyPr/>
                    <a:lstStyle/>
                    <a:p>
                      <a:pPr algn="ctr"/>
                      <a:r>
                        <a:rPr lang="es-AR" dirty="0" smtClean="0"/>
                        <a:t>Alta</a:t>
                      </a:r>
                      <a:endParaRPr lang="es-AR" dirty="0"/>
                    </a:p>
                  </a:txBody>
                  <a:tcPr/>
                </a:tc>
              </a:tr>
              <a:tr h="547261">
                <a:tc>
                  <a:txBody>
                    <a:bodyPr/>
                    <a:lstStyle/>
                    <a:p>
                      <a:r>
                        <a:rPr lang="es-AR" dirty="0" smtClean="0"/>
                        <a:t>Entrada Externa (EI)</a:t>
                      </a:r>
                      <a:endParaRPr lang="es-AR" dirty="0"/>
                    </a:p>
                  </a:txBody>
                  <a:tcPr/>
                </a:tc>
                <a:tc>
                  <a:txBody>
                    <a:bodyPr/>
                    <a:lstStyle/>
                    <a:p>
                      <a:pPr algn="ctr"/>
                      <a:r>
                        <a:rPr lang="es-AR" dirty="0" smtClean="0"/>
                        <a:t>3</a:t>
                      </a:r>
                      <a:endParaRPr lang="es-AR" dirty="0"/>
                    </a:p>
                  </a:txBody>
                  <a:tcPr/>
                </a:tc>
                <a:tc>
                  <a:txBody>
                    <a:bodyPr/>
                    <a:lstStyle/>
                    <a:p>
                      <a:pPr algn="ctr"/>
                      <a:r>
                        <a:rPr lang="es-AR" dirty="0" smtClean="0"/>
                        <a:t>4</a:t>
                      </a:r>
                      <a:endParaRPr lang="es-AR" dirty="0"/>
                    </a:p>
                  </a:txBody>
                  <a:tcPr/>
                </a:tc>
                <a:tc>
                  <a:txBody>
                    <a:bodyPr/>
                    <a:lstStyle/>
                    <a:p>
                      <a:pPr algn="ctr"/>
                      <a:r>
                        <a:rPr lang="es-AR" dirty="0" smtClean="0"/>
                        <a:t>6</a:t>
                      </a:r>
                      <a:endParaRPr lang="es-AR" dirty="0"/>
                    </a:p>
                  </a:txBody>
                  <a:tcPr/>
                </a:tc>
              </a:tr>
              <a:tr h="547261">
                <a:tc>
                  <a:txBody>
                    <a:bodyPr/>
                    <a:lstStyle/>
                    <a:p>
                      <a:r>
                        <a:rPr lang="es-AR" dirty="0" smtClean="0"/>
                        <a:t>Salida Externa</a:t>
                      </a:r>
                      <a:r>
                        <a:rPr lang="es-AR" baseline="0" dirty="0" smtClean="0"/>
                        <a:t> (EO)</a:t>
                      </a:r>
                      <a:endParaRPr lang="es-AR" dirty="0"/>
                    </a:p>
                  </a:txBody>
                  <a:tcPr/>
                </a:tc>
                <a:tc>
                  <a:txBody>
                    <a:bodyPr/>
                    <a:lstStyle/>
                    <a:p>
                      <a:pPr algn="ctr"/>
                      <a:r>
                        <a:rPr lang="es-AR" dirty="0" smtClean="0"/>
                        <a:t>4</a:t>
                      </a:r>
                      <a:endParaRPr lang="es-AR" dirty="0"/>
                    </a:p>
                  </a:txBody>
                  <a:tcPr/>
                </a:tc>
                <a:tc>
                  <a:txBody>
                    <a:bodyPr/>
                    <a:lstStyle/>
                    <a:p>
                      <a:pPr algn="ctr"/>
                      <a:r>
                        <a:rPr lang="es-AR" dirty="0" smtClean="0"/>
                        <a:t>5</a:t>
                      </a:r>
                      <a:endParaRPr lang="es-AR" dirty="0"/>
                    </a:p>
                  </a:txBody>
                  <a:tcPr/>
                </a:tc>
                <a:tc>
                  <a:txBody>
                    <a:bodyPr/>
                    <a:lstStyle/>
                    <a:p>
                      <a:pPr algn="ctr"/>
                      <a:r>
                        <a:rPr lang="es-AR" dirty="0" smtClean="0"/>
                        <a:t>7</a:t>
                      </a:r>
                      <a:endParaRPr lang="es-AR" dirty="0"/>
                    </a:p>
                  </a:txBody>
                  <a:tcPr/>
                </a:tc>
              </a:tr>
              <a:tr h="547261">
                <a:tc>
                  <a:txBody>
                    <a:bodyPr/>
                    <a:lstStyle/>
                    <a:p>
                      <a:r>
                        <a:rPr lang="es-AR" dirty="0" smtClean="0"/>
                        <a:t>Consulta</a:t>
                      </a:r>
                      <a:r>
                        <a:rPr lang="es-AR" baseline="0" dirty="0" smtClean="0"/>
                        <a:t> Externa (EQ)</a:t>
                      </a:r>
                      <a:endParaRPr lang="es-AR" dirty="0"/>
                    </a:p>
                  </a:txBody>
                  <a:tcPr/>
                </a:tc>
                <a:tc>
                  <a:txBody>
                    <a:bodyPr/>
                    <a:lstStyle/>
                    <a:p>
                      <a:pPr algn="ctr"/>
                      <a:r>
                        <a:rPr lang="es-AR" dirty="0" smtClean="0"/>
                        <a:t>3</a:t>
                      </a:r>
                      <a:endParaRPr lang="es-AR" dirty="0"/>
                    </a:p>
                  </a:txBody>
                  <a:tcPr/>
                </a:tc>
                <a:tc>
                  <a:txBody>
                    <a:bodyPr/>
                    <a:lstStyle/>
                    <a:p>
                      <a:pPr algn="ctr"/>
                      <a:r>
                        <a:rPr lang="es-AR" dirty="0" smtClean="0"/>
                        <a:t>4</a:t>
                      </a:r>
                      <a:endParaRPr lang="es-AR" dirty="0"/>
                    </a:p>
                  </a:txBody>
                  <a:tcPr/>
                </a:tc>
                <a:tc>
                  <a:txBody>
                    <a:bodyPr/>
                    <a:lstStyle/>
                    <a:p>
                      <a:pPr algn="ctr"/>
                      <a:r>
                        <a:rPr lang="es-AR" dirty="0" smtClean="0"/>
                        <a:t>6</a:t>
                      </a:r>
                      <a:endParaRPr lang="es-AR" dirty="0"/>
                    </a:p>
                  </a:txBody>
                  <a:tcPr/>
                </a:tc>
              </a:tr>
              <a:tr h="547261">
                <a:tc>
                  <a:txBody>
                    <a:bodyPr/>
                    <a:lstStyle/>
                    <a:p>
                      <a:r>
                        <a:rPr lang="es-AR" dirty="0" smtClean="0"/>
                        <a:t>Archivos</a:t>
                      </a:r>
                      <a:r>
                        <a:rPr lang="es-AR" baseline="0" dirty="0" smtClean="0"/>
                        <a:t> Lógicos Internos (ILF)</a:t>
                      </a:r>
                      <a:endParaRPr lang="es-AR" dirty="0"/>
                    </a:p>
                  </a:txBody>
                  <a:tcPr/>
                </a:tc>
                <a:tc>
                  <a:txBody>
                    <a:bodyPr/>
                    <a:lstStyle/>
                    <a:p>
                      <a:pPr algn="ctr"/>
                      <a:r>
                        <a:rPr lang="es-AR" dirty="0" smtClean="0"/>
                        <a:t>5</a:t>
                      </a:r>
                      <a:endParaRPr lang="es-AR" dirty="0"/>
                    </a:p>
                  </a:txBody>
                  <a:tcPr/>
                </a:tc>
                <a:tc>
                  <a:txBody>
                    <a:bodyPr/>
                    <a:lstStyle/>
                    <a:p>
                      <a:pPr algn="ctr"/>
                      <a:r>
                        <a:rPr lang="es-AR" dirty="0" smtClean="0"/>
                        <a:t>7</a:t>
                      </a:r>
                      <a:endParaRPr lang="es-AR" dirty="0"/>
                    </a:p>
                  </a:txBody>
                  <a:tcPr/>
                </a:tc>
                <a:tc>
                  <a:txBody>
                    <a:bodyPr/>
                    <a:lstStyle/>
                    <a:p>
                      <a:pPr algn="ctr"/>
                      <a:r>
                        <a:rPr lang="es-AR" dirty="0" smtClean="0"/>
                        <a:t>10</a:t>
                      </a:r>
                      <a:endParaRPr lang="es-AR" dirty="0"/>
                    </a:p>
                  </a:txBody>
                  <a:tcPr/>
                </a:tc>
              </a:tr>
              <a:tr h="547261">
                <a:tc>
                  <a:txBody>
                    <a:bodyPr/>
                    <a:lstStyle/>
                    <a:p>
                      <a:r>
                        <a:rPr lang="es-AR" dirty="0" smtClean="0"/>
                        <a:t>Archivo de</a:t>
                      </a:r>
                      <a:r>
                        <a:rPr lang="es-AR" baseline="0" dirty="0" smtClean="0"/>
                        <a:t> Interfaz Externos (EIF)</a:t>
                      </a:r>
                      <a:endParaRPr lang="es-AR" dirty="0"/>
                    </a:p>
                  </a:txBody>
                  <a:tcPr/>
                </a:tc>
                <a:tc>
                  <a:txBody>
                    <a:bodyPr/>
                    <a:lstStyle/>
                    <a:p>
                      <a:pPr algn="ctr"/>
                      <a:r>
                        <a:rPr lang="es-AR" dirty="0" smtClean="0"/>
                        <a:t>7</a:t>
                      </a:r>
                      <a:endParaRPr lang="es-AR" dirty="0"/>
                    </a:p>
                  </a:txBody>
                  <a:tcPr/>
                </a:tc>
                <a:tc>
                  <a:txBody>
                    <a:bodyPr/>
                    <a:lstStyle/>
                    <a:p>
                      <a:pPr algn="ctr"/>
                      <a:r>
                        <a:rPr lang="es-AR" dirty="0" smtClean="0"/>
                        <a:t>10</a:t>
                      </a:r>
                      <a:endParaRPr lang="es-AR" dirty="0"/>
                    </a:p>
                  </a:txBody>
                  <a:tcPr/>
                </a:tc>
                <a:tc>
                  <a:txBody>
                    <a:bodyPr/>
                    <a:lstStyle/>
                    <a:p>
                      <a:pPr algn="ctr"/>
                      <a:r>
                        <a:rPr lang="es-AR" dirty="0" smtClean="0"/>
                        <a:t>15</a:t>
                      </a:r>
                      <a:endParaRPr lang="es-AR" dirty="0"/>
                    </a:p>
                  </a:txBody>
                  <a:tcPr/>
                </a:tc>
              </a:tr>
            </a:tbl>
          </a:graphicData>
        </a:graphic>
      </p:graphicFrame>
    </p:spTree>
    <p:extLst>
      <p:ext uri="{BB962C8B-B14F-4D97-AF65-F5344CB8AC3E}">
        <p14:creationId xmlns:p14="http://schemas.microsoft.com/office/powerpoint/2010/main" val="33717963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Cuenta de FP Sin Ajustar</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348880"/>
            <a:ext cx="7524328" cy="3769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1946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Tamaño del software</a:t>
            </a:r>
            <a:endParaRPr lang="es-AR" dirty="0"/>
          </a:p>
        </p:txBody>
      </p:sp>
      <p:sp>
        <p:nvSpPr>
          <p:cNvPr id="3" name="2 Marcador de contenido"/>
          <p:cNvSpPr>
            <a:spLocks noGrp="1"/>
          </p:cNvSpPr>
          <p:nvPr>
            <p:ph idx="1"/>
          </p:nvPr>
        </p:nvSpPr>
        <p:spPr/>
        <p:txBody>
          <a:bodyPr>
            <a:normAutofit lnSpcReduction="10000"/>
          </a:bodyPr>
          <a:lstStyle/>
          <a:p>
            <a:pPr algn="just"/>
            <a:r>
              <a:rPr lang="es-AR" dirty="0" smtClean="0"/>
              <a:t>El </a:t>
            </a:r>
            <a:r>
              <a:rPr lang="es-AR" sz="2400" b="1" dirty="0">
                <a:solidFill>
                  <a:srgbClr val="C00000"/>
                </a:solidFill>
              </a:rPr>
              <a:t>tamaño</a:t>
            </a:r>
            <a:r>
              <a:rPr lang="es-AR" dirty="0" smtClean="0"/>
              <a:t> del software puede describirse por la longitud, funcionalidad y complejidad.</a:t>
            </a:r>
          </a:p>
          <a:p>
            <a:pPr lvl="1" algn="just"/>
            <a:r>
              <a:rPr lang="es-AR" b="1" dirty="0" smtClean="0">
                <a:solidFill>
                  <a:srgbClr val="C00000"/>
                </a:solidFill>
              </a:rPr>
              <a:t>Longitud</a:t>
            </a:r>
            <a:r>
              <a:rPr lang="es-AR" dirty="0" smtClean="0"/>
              <a:t>: Tamaño físico del producto</a:t>
            </a:r>
          </a:p>
          <a:p>
            <a:pPr lvl="1" algn="just"/>
            <a:r>
              <a:rPr lang="es-AR" b="1" dirty="0">
                <a:solidFill>
                  <a:srgbClr val="C00000"/>
                </a:solidFill>
              </a:rPr>
              <a:t>Funcionalidad</a:t>
            </a:r>
            <a:r>
              <a:rPr lang="es-AR" dirty="0" smtClean="0"/>
              <a:t>: es una medida de las funciones que el producto posee.</a:t>
            </a:r>
          </a:p>
          <a:p>
            <a:pPr lvl="1" algn="just"/>
            <a:r>
              <a:rPr lang="es-AR" b="1" dirty="0">
                <a:solidFill>
                  <a:srgbClr val="C00000"/>
                </a:solidFill>
              </a:rPr>
              <a:t>Complejidad</a:t>
            </a:r>
            <a:r>
              <a:rPr lang="es-AR" dirty="0" smtClean="0"/>
              <a:t>: es un atributo multifacético que puede ser interpretado de varias maneras.</a:t>
            </a:r>
          </a:p>
          <a:p>
            <a:pPr lvl="1" algn="just"/>
            <a:endParaRPr lang="es-AR" dirty="0"/>
          </a:p>
          <a:p>
            <a:pPr algn="just"/>
            <a:r>
              <a:rPr lang="es-AR" dirty="0" smtClean="0"/>
              <a:t>El </a:t>
            </a:r>
            <a:r>
              <a:rPr lang="es-AR" sz="2400" b="1" dirty="0" err="1">
                <a:solidFill>
                  <a:srgbClr val="C00000"/>
                </a:solidFill>
              </a:rPr>
              <a:t>reuso</a:t>
            </a:r>
            <a:r>
              <a:rPr lang="es-AR" dirty="0" smtClean="0"/>
              <a:t> es también un aspecto del tamaño, específicamente se trata del tamaño que se </a:t>
            </a:r>
            <a:r>
              <a:rPr lang="es-AR" dirty="0" err="1" smtClean="0"/>
              <a:t>reusa</a:t>
            </a:r>
            <a:r>
              <a:rPr lang="es-AR" dirty="0" smtClean="0"/>
              <a:t> dentro de un programa.</a:t>
            </a:r>
          </a:p>
        </p:txBody>
      </p:sp>
    </p:spTree>
    <p:extLst>
      <p:ext uri="{BB962C8B-B14F-4D97-AF65-F5344CB8AC3E}">
        <p14:creationId xmlns:p14="http://schemas.microsoft.com/office/powerpoint/2010/main" val="20321088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Tipos de Función: Evaluación de la Complejidad</a:t>
            </a:r>
            <a:endParaRPr lang="es-AR" dirty="0"/>
          </a:p>
        </p:txBody>
      </p:sp>
      <p:graphicFrame>
        <p:nvGraphicFramePr>
          <p:cNvPr id="6" name="5 Marcador de contenido"/>
          <p:cNvGraphicFramePr>
            <a:graphicFrameLocks noGrp="1"/>
          </p:cNvGraphicFramePr>
          <p:nvPr>
            <p:ph idx="1"/>
            <p:extLst>
              <p:ext uri="{D42A27DB-BD31-4B8C-83A1-F6EECF244321}">
                <p14:modId xmlns:p14="http://schemas.microsoft.com/office/powerpoint/2010/main" val="601672219"/>
              </p:ext>
            </p:extLst>
          </p:nvPr>
        </p:nvGraphicFramePr>
        <p:xfrm>
          <a:off x="395534" y="2348880"/>
          <a:ext cx="8507292" cy="3786554"/>
        </p:xfrm>
        <a:graphic>
          <a:graphicData uri="http://schemas.openxmlformats.org/drawingml/2006/table">
            <a:tbl>
              <a:tblPr firstRow="1" bandRow="1">
                <a:tableStyleId>{5C22544A-7EE6-4342-B048-85BDC9FD1C3A}</a:tableStyleId>
              </a:tblPr>
              <a:tblGrid>
                <a:gridCol w="1417882"/>
                <a:gridCol w="1417882"/>
                <a:gridCol w="1417882"/>
                <a:gridCol w="1417882"/>
                <a:gridCol w="1417882"/>
                <a:gridCol w="1417882"/>
              </a:tblGrid>
              <a:tr h="610028">
                <a:tc rowSpan="2">
                  <a:txBody>
                    <a:bodyPr/>
                    <a:lstStyle/>
                    <a:p>
                      <a:endParaRPr lang="es-AR" dirty="0"/>
                    </a:p>
                  </a:txBody>
                  <a:tcPr/>
                </a:tc>
                <a:tc gridSpan="2">
                  <a:txBody>
                    <a:bodyPr/>
                    <a:lstStyle/>
                    <a:p>
                      <a:pPr algn="ctr"/>
                      <a:r>
                        <a:rPr lang="es-AR" dirty="0" smtClean="0"/>
                        <a:t>Funciones</a:t>
                      </a:r>
                      <a:r>
                        <a:rPr lang="es-AR" baseline="0" dirty="0" smtClean="0"/>
                        <a:t> de Datos</a:t>
                      </a:r>
                      <a:endParaRPr lang="es-AR" dirty="0"/>
                    </a:p>
                  </a:txBody>
                  <a:tcPr/>
                </a:tc>
                <a:tc hMerge="1">
                  <a:txBody>
                    <a:bodyPr/>
                    <a:lstStyle/>
                    <a:p>
                      <a:endParaRPr lang="es-AR" dirty="0"/>
                    </a:p>
                  </a:txBody>
                  <a:tcPr/>
                </a:tc>
                <a:tc gridSpan="3">
                  <a:txBody>
                    <a:bodyPr/>
                    <a:lstStyle/>
                    <a:p>
                      <a:pPr algn="ctr"/>
                      <a:r>
                        <a:rPr lang="es-AR" dirty="0" smtClean="0"/>
                        <a:t>Funciones</a:t>
                      </a:r>
                      <a:r>
                        <a:rPr lang="es-AR" baseline="0" dirty="0" smtClean="0"/>
                        <a:t> de Transacción</a:t>
                      </a:r>
                      <a:endParaRPr lang="es-AR" dirty="0"/>
                    </a:p>
                  </a:txBody>
                  <a:tcPr/>
                </a:tc>
                <a:tc hMerge="1">
                  <a:txBody>
                    <a:bodyPr/>
                    <a:lstStyle/>
                    <a:p>
                      <a:endParaRPr lang="es-AR" dirty="0"/>
                    </a:p>
                  </a:txBody>
                  <a:tcPr/>
                </a:tc>
                <a:tc hMerge="1">
                  <a:txBody>
                    <a:bodyPr/>
                    <a:lstStyle/>
                    <a:p>
                      <a:endParaRPr lang="es-AR" dirty="0"/>
                    </a:p>
                  </a:txBody>
                  <a:tcPr/>
                </a:tc>
              </a:tr>
              <a:tr h="677166">
                <a:tc vMerge="1">
                  <a:txBody>
                    <a:bodyPr/>
                    <a:lstStyle/>
                    <a:p>
                      <a:endParaRPr lang="es-AR" dirty="0"/>
                    </a:p>
                  </a:txBody>
                  <a:tcPr/>
                </a:tc>
                <a:tc>
                  <a:txBody>
                    <a:bodyPr/>
                    <a:lstStyle/>
                    <a:p>
                      <a:pPr algn="ctr"/>
                      <a:endParaRPr lang="es-AR" dirty="0" smtClean="0"/>
                    </a:p>
                    <a:p>
                      <a:pPr algn="ctr"/>
                      <a:r>
                        <a:rPr lang="es-AR" dirty="0" smtClean="0"/>
                        <a:t>ILF</a:t>
                      </a:r>
                      <a:endParaRPr lang="es-AR" dirty="0"/>
                    </a:p>
                  </a:txBody>
                  <a:tcPr/>
                </a:tc>
                <a:tc>
                  <a:txBody>
                    <a:bodyPr/>
                    <a:lstStyle/>
                    <a:p>
                      <a:pPr algn="ctr"/>
                      <a:endParaRPr lang="es-AR" dirty="0" smtClean="0"/>
                    </a:p>
                    <a:p>
                      <a:pPr algn="ctr"/>
                      <a:r>
                        <a:rPr lang="es-AR" dirty="0" smtClean="0"/>
                        <a:t>EIL</a:t>
                      </a:r>
                      <a:endParaRPr lang="es-AR" dirty="0"/>
                    </a:p>
                  </a:txBody>
                  <a:tcPr/>
                </a:tc>
                <a:tc>
                  <a:txBody>
                    <a:bodyPr/>
                    <a:lstStyle/>
                    <a:p>
                      <a:pPr algn="ctr"/>
                      <a:endParaRPr lang="es-AR" dirty="0" smtClean="0"/>
                    </a:p>
                    <a:p>
                      <a:pPr algn="ctr"/>
                      <a:r>
                        <a:rPr lang="es-AR" dirty="0" smtClean="0"/>
                        <a:t>EI</a:t>
                      </a:r>
                      <a:endParaRPr lang="es-AR" dirty="0"/>
                    </a:p>
                  </a:txBody>
                  <a:tcPr/>
                </a:tc>
                <a:tc>
                  <a:txBody>
                    <a:bodyPr/>
                    <a:lstStyle/>
                    <a:p>
                      <a:pPr algn="ctr"/>
                      <a:endParaRPr lang="es-AR" dirty="0" smtClean="0"/>
                    </a:p>
                    <a:p>
                      <a:pPr algn="ctr"/>
                      <a:r>
                        <a:rPr lang="es-AR" dirty="0" smtClean="0"/>
                        <a:t>EO</a:t>
                      </a:r>
                      <a:endParaRPr lang="es-AR" dirty="0"/>
                    </a:p>
                  </a:txBody>
                  <a:tcPr/>
                </a:tc>
                <a:tc>
                  <a:txBody>
                    <a:bodyPr/>
                    <a:lstStyle/>
                    <a:p>
                      <a:pPr algn="ctr"/>
                      <a:endParaRPr lang="es-AR" dirty="0" smtClean="0"/>
                    </a:p>
                    <a:p>
                      <a:pPr algn="ctr"/>
                      <a:r>
                        <a:rPr lang="es-AR" dirty="0" smtClean="0"/>
                        <a:t>EQ</a:t>
                      </a:r>
                      <a:endParaRPr lang="es-AR" dirty="0"/>
                    </a:p>
                  </a:txBody>
                  <a:tcPr/>
                </a:tc>
              </a:tr>
              <a:tr h="1141788">
                <a:tc rowSpan="2">
                  <a:txBody>
                    <a:bodyPr/>
                    <a:lstStyle/>
                    <a:p>
                      <a:r>
                        <a:rPr lang="es-AR" dirty="0" smtClean="0"/>
                        <a:t>Elementos</a:t>
                      </a:r>
                      <a:r>
                        <a:rPr lang="es-AR" baseline="0" dirty="0" smtClean="0"/>
                        <a:t> que se evalúan para determinar la complejidad</a:t>
                      </a:r>
                      <a:endParaRPr lang="es-AR" dirty="0"/>
                    </a:p>
                  </a:txBody>
                  <a:tcPr/>
                </a:tc>
                <a:tc gridSpan="2">
                  <a:txBody>
                    <a:bodyPr/>
                    <a:lstStyle/>
                    <a:p>
                      <a:r>
                        <a:rPr lang="es-AR" sz="1600" dirty="0" smtClean="0"/>
                        <a:t>Tipo</a:t>
                      </a:r>
                      <a:r>
                        <a:rPr lang="es-AR" sz="1600" baseline="0" dirty="0" smtClean="0"/>
                        <a:t> Registro (RET) : subgrupos de elementos de datos reconocibles por el usuario dentro de un EIF o ILF. </a:t>
                      </a:r>
                      <a:endParaRPr lang="es-AR" sz="1600" dirty="0"/>
                    </a:p>
                  </a:txBody>
                  <a:tcPr/>
                </a:tc>
                <a:tc hMerge="1">
                  <a:txBody>
                    <a:bodyPr/>
                    <a:lstStyle/>
                    <a:p>
                      <a:endParaRPr lang="es-AR" dirty="0"/>
                    </a:p>
                  </a:txBody>
                  <a:tcPr/>
                </a:tc>
                <a:tc gridSpan="3">
                  <a:txBody>
                    <a:bodyPr/>
                    <a:lstStyle/>
                    <a:p>
                      <a:r>
                        <a:rPr lang="es-AR" sz="1600" dirty="0" smtClean="0"/>
                        <a:t>Tipo de archivos referenciados (FTR):</a:t>
                      </a:r>
                      <a:r>
                        <a:rPr lang="es-AR" sz="1600" baseline="0" dirty="0" smtClean="0"/>
                        <a:t> Archivos referenciados por una transacción. Un FTR debe ser o un ILF o un EIF.</a:t>
                      </a:r>
                      <a:endParaRPr lang="es-AR" sz="1600" dirty="0"/>
                    </a:p>
                  </a:txBody>
                  <a:tcPr/>
                </a:tc>
                <a:tc hMerge="1">
                  <a:txBody>
                    <a:bodyPr/>
                    <a:lstStyle/>
                    <a:p>
                      <a:endParaRPr lang="es-AR" dirty="0"/>
                    </a:p>
                  </a:txBody>
                  <a:tcPr/>
                </a:tc>
                <a:tc hMerge="1">
                  <a:txBody>
                    <a:bodyPr/>
                    <a:lstStyle/>
                    <a:p>
                      <a:endParaRPr lang="es-AR" dirty="0"/>
                    </a:p>
                  </a:txBody>
                  <a:tcPr/>
                </a:tc>
              </a:tr>
              <a:tr h="1035575">
                <a:tc vMerge="1">
                  <a:txBody>
                    <a:bodyPr/>
                    <a:lstStyle/>
                    <a:p>
                      <a:endParaRPr lang="es-AR" dirty="0"/>
                    </a:p>
                  </a:txBody>
                  <a:tcPr/>
                </a:tc>
                <a:tc gridSpan="5">
                  <a:txBody>
                    <a:bodyPr/>
                    <a:lstStyle/>
                    <a:p>
                      <a:r>
                        <a:rPr lang="es-AR" sz="1800" dirty="0" smtClean="0"/>
                        <a:t>Tipo</a:t>
                      </a:r>
                      <a:r>
                        <a:rPr lang="es-AR" sz="1800" baseline="0" dirty="0" smtClean="0"/>
                        <a:t> de Elemento de Datos  (DET): Un campo único reconocible por el usuario, no recursivo conteniendo información dinámica. Si un campo es recursivo entonces la primera ocurrencia del DET es considerada.</a:t>
                      </a:r>
                      <a:endParaRPr lang="es-AR" sz="1800"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r>
            </a:tbl>
          </a:graphicData>
        </a:graphic>
      </p:graphicFrame>
    </p:spTree>
    <p:extLst>
      <p:ext uri="{BB962C8B-B14F-4D97-AF65-F5344CB8AC3E}">
        <p14:creationId xmlns:p14="http://schemas.microsoft.com/office/powerpoint/2010/main" val="21852277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Asignación de Complejidades – Funciones de Datos</a:t>
            </a:r>
          </a:p>
        </p:txBody>
      </p:sp>
      <p:sp>
        <p:nvSpPr>
          <p:cNvPr id="3" name="2 Marcador de contenido"/>
          <p:cNvSpPr>
            <a:spLocks noGrp="1"/>
          </p:cNvSpPr>
          <p:nvPr>
            <p:ph idx="1"/>
          </p:nvPr>
        </p:nvSpPr>
        <p:spPr>
          <a:xfrm>
            <a:off x="457200" y="1935480"/>
            <a:ext cx="8229600" cy="1349504"/>
          </a:xfrm>
        </p:spPr>
        <p:txBody>
          <a:bodyPr>
            <a:normAutofit lnSpcReduction="10000"/>
          </a:bodyPr>
          <a:lstStyle/>
          <a:p>
            <a:r>
              <a:rPr lang="es-AR" sz="2800" dirty="0"/>
              <a:t>Para los datos dependen de la cantidad atributos (campos) y de la cantidad de grupos lógicos que representan la entidad. (Ejemplo: Factura)</a:t>
            </a:r>
          </a:p>
          <a:p>
            <a:endParaRPr lang="es-AR"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7744" y="3162672"/>
            <a:ext cx="4297978"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42467" y="4869160"/>
            <a:ext cx="2448272"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60032" y="4869160"/>
            <a:ext cx="2402510"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19853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Ejemplos</a:t>
            </a:r>
            <a:endParaRPr lang="es-AR" dirty="0"/>
          </a:p>
        </p:txBody>
      </p:sp>
      <p:pic>
        <p:nvPicPr>
          <p:cNvPr id="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1988840"/>
            <a:ext cx="6696744" cy="4034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CuadroTexto"/>
          <p:cNvSpPr txBox="1"/>
          <p:nvPr/>
        </p:nvSpPr>
        <p:spPr>
          <a:xfrm>
            <a:off x="7208498" y="2267580"/>
            <a:ext cx="1067920" cy="272832"/>
          </a:xfrm>
          <a:prstGeom prst="rect">
            <a:avLst/>
          </a:prstGeom>
          <a:noFill/>
        </p:spPr>
        <p:txBody>
          <a:bodyPr wrap="none" rtlCol="0">
            <a:spAutoFit/>
          </a:bodyPr>
          <a:lstStyle/>
          <a:p>
            <a:pPr>
              <a:buNone/>
            </a:pPr>
            <a:r>
              <a:rPr lang="es-AR" b="1" dirty="0" smtClean="0"/>
              <a:t>ILF : Cliente</a:t>
            </a:r>
            <a:endParaRPr lang="es-AR" b="1" dirty="0"/>
          </a:p>
        </p:txBody>
      </p:sp>
      <p:sp>
        <p:nvSpPr>
          <p:cNvPr id="6" name="5 CuadroTexto"/>
          <p:cNvSpPr txBox="1"/>
          <p:nvPr/>
        </p:nvSpPr>
        <p:spPr>
          <a:xfrm>
            <a:off x="7164288" y="2516821"/>
            <a:ext cx="1452642" cy="480131"/>
          </a:xfrm>
          <a:prstGeom prst="rect">
            <a:avLst/>
          </a:prstGeom>
          <a:noFill/>
        </p:spPr>
        <p:txBody>
          <a:bodyPr wrap="none" rtlCol="0">
            <a:spAutoFit/>
          </a:bodyPr>
          <a:lstStyle/>
          <a:p>
            <a:pPr>
              <a:buNone/>
            </a:pPr>
            <a:r>
              <a:rPr lang="es-AR" dirty="0" smtClean="0"/>
              <a:t>Campos (DET): 8</a:t>
            </a:r>
          </a:p>
          <a:p>
            <a:pPr>
              <a:buNone/>
            </a:pPr>
            <a:r>
              <a:rPr lang="es-AR" dirty="0" smtClean="0"/>
              <a:t>Grupos (RET):   1</a:t>
            </a:r>
          </a:p>
        </p:txBody>
      </p:sp>
      <p:sp>
        <p:nvSpPr>
          <p:cNvPr id="7" name="6 CuadroTexto"/>
          <p:cNvSpPr txBox="1"/>
          <p:nvPr/>
        </p:nvSpPr>
        <p:spPr>
          <a:xfrm>
            <a:off x="7194325" y="4315162"/>
            <a:ext cx="845103" cy="272832"/>
          </a:xfrm>
          <a:prstGeom prst="rect">
            <a:avLst/>
          </a:prstGeom>
          <a:noFill/>
        </p:spPr>
        <p:txBody>
          <a:bodyPr wrap="none" rtlCol="0">
            <a:spAutoFit/>
          </a:bodyPr>
          <a:lstStyle/>
          <a:p>
            <a:pPr>
              <a:buNone/>
            </a:pPr>
            <a:r>
              <a:rPr lang="es-AR" b="1" dirty="0" smtClean="0"/>
              <a:t>ILF : </a:t>
            </a:r>
            <a:r>
              <a:rPr lang="es-AR" b="1" dirty="0" err="1" smtClean="0"/>
              <a:t>Rep</a:t>
            </a:r>
            <a:endParaRPr lang="es-AR" b="1" dirty="0"/>
          </a:p>
        </p:txBody>
      </p:sp>
      <p:sp>
        <p:nvSpPr>
          <p:cNvPr id="8" name="7 CuadroTexto"/>
          <p:cNvSpPr txBox="1"/>
          <p:nvPr/>
        </p:nvSpPr>
        <p:spPr>
          <a:xfrm>
            <a:off x="7223814" y="4605053"/>
            <a:ext cx="1452642" cy="480131"/>
          </a:xfrm>
          <a:prstGeom prst="rect">
            <a:avLst/>
          </a:prstGeom>
          <a:noFill/>
        </p:spPr>
        <p:txBody>
          <a:bodyPr wrap="none" rtlCol="0">
            <a:spAutoFit/>
          </a:bodyPr>
          <a:lstStyle/>
          <a:p>
            <a:pPr>
              <a:buNone/>
            </a:pPr>
            <a:r>
              <a:rPr lang="es-AR" dirty="0" smtClean="0"/>
              <a:t>Campos (DET): 7</a:t>
            </a:r>
          </a:p>
          <a:p>
            <a:pPr>
              <a:buNone/>
            </a:pPr>
            <a:r>
              <a:rPr lang="es-AR" dirty="0" smtClean="0"/>
              <a:t>Grupos (RET):   1</a:t>
            </a:r>
          </a:p>
        </p:txBody>
      </p:sp>
      <p:sp>
        <p:nvSpPr>
          <p:cNvPr id="9" name="8 CuadroTexto"/>
          <p:cNvSpPr txBox="1"/>
          <p:nvPr/>
        </p:nvSpPr>
        <p:spPr>
          <a:xfrm>
            <a:off x="7236296" y="3140968"/>
            <a:ext cx="604653" cy="272832"/>
          </a:xfrm>
          <a:prstGeom prst="rect">
            <a:avLst/>
          </a:prstGeom>
          <a:noFill/>
        </p:spPr>
        <p:txBody>
          <a:bodyPr wrap="none" rtlCol="0">
            <a:spAutoFit/>
          </a:bodyPr>
          <a:lstStyle/>
          <a:p>
            <a:pPr>
              <a:buNone/>
            </a:pPr>
            <a:r>
              <a:rPr lang="es-AR" b="1" dirty="0" smtClean="0">
                <a:solidFill>
                  <a:srgbClr val="C00000"/>
                </a:solidFill>
              </a:rPr>
              <a:t>PF : 7</a:t>
            </a:r>
            <a:endParaRPr lang="es-AR" b="1" dirty="0">
              <a:solidFill>
                <a:srgbClr val="C00000"/>
              </a:solidFill>
            </a:endParaRPr>
          </a:p>
        </p:txBody>
      </p:sp>
      <p:sp>
        <p:nvSpPr>
          <p:cNvPr id="10" name="9 CuadroTexto"/>
          <p:cNvSpPr txBox="1"/>
          <p:nvPr/>
        </p:nvSpPr>
        <p:spPr>
          <a:xfrm>
            <a:off x="7236296" y="5229200"/>
            <a:ext cx="604653" cy="272832"/>
          </a:xfrm>
          <a:prstGeom prst="rect">
            <a:avLst/>
          </a:prstGeom>
          <a:noFill/>
        </p:spPr>
        <p:txBody>
          <a:bodyPr wrap="none" rtlCol="0">
            <a:spAutoFit/>
          </a:bodyPr>
          <a:lstStyle/>
          <a:p>
            <a:pPr>
              <a:buNone/>
            </a:pPr>
            <a:r>
              <a:rPr lang="es-AR" b="1" dirty="0" smtClean="0">
                <a:solidFill>
                  <a:srgbClr val="C00000"/>
                </a:solidFill>
              </a:rPr>
              <a:t>PF : 7</a:t>
            </a:r>
            <a:endParaRPr lang="es-AR" b="1" dirty="0">
              <a:solidFill>
                <a:srgbClr val="C00000"/>
              </a:solidFill>
            </a:endParaRPr>
          </a:p>
        </p:txBody>
      </p:sp>
    </p:spTree>
    <p:extLst>
      <p:ext uri="{BB962C8B-B14F-4D97-AF65-F5344CB8AC3E}">
        <p14:creationId xmlns:p14="http://schemas.microsoft.com/office/powerpoint/2010/main" val="1462517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Ejemplo</a:t>
            </a:r>
          </a:p>
        </p:txBody>
      </p:sp>
      <p:pic>
        <p:nvPicPr>
          <p:cNvPr id="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550" y="2205038"/>
            <a:ext cx="2689225" cy="345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67944" y="2200970"/>
            <a:ext cx="2238375"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CuadroTexto"/>
          <p:cNvSpPr txBox="1"/>
          <p:nvPr/>
        </p:nvSpPr>
        <p:spPr>
          <a:xfrm>
            <a:off x="7136362" y="2252240"/>
            <a:ext cx="776175" cy="272832"/>
          </a:xfrm>
          <a:prstGeom prst="rect">
            <a:avLst/>
          </a:prstGeom>
          <a:noFill/>
        </p:spPr>
        <p:txBody>
          <a:bodyPr wrap="none" rtlCol="0">
            <a:spAutoFit/>
          </a:bodyPr>
          <a:lstStyle/>
          <a:p>
            <a:pPr>
              <a:buNone/>
            </a:pPr>
            <a:r>
              <a:rPr lang="es-AR" b="1" dirty="0" smtClean="0"/>
              <a:t>ILF : CD</a:t>
            </a:r>
            <a:endParaRPr lang="es-AR" b="1" dirty="0"/>
          </a:p>
        </p:txBody>
      </p:sp>
      <p:sp>
        <p:nvSpPr>
          <p:cNvPr id="7" name="6 CuadroTexto"/>
          <p:cNvSpPr txBox="1"/>
          <p:nvPr/>
        </p:nvSpPr>
        <p:spPr>
          <a:xfrm>
            <a:off x="7164288" y="2636912"/>
            <a:ext cx="1452642" cy="480131"/>
          </a:xfrm>
          <a:prstGeom prst="rect">
            <a:avLst/>
          </a:prstGeom>
          <a:noFill/>
        </p:spPr>
        <p:txBody>
          <a:bodyPr wrap="none" rtlCol="0">
            <a:spAutoFit/>
          </a:bodyPr>
          <a:lstStyle/>
          <a:p>
            <a:pPr>
              <a:buNone/>
            </a:pPr>
            <a:r>
              <a:rPr lang="es-AR" dirty="0" smtClean="0"/>
              <a:t>Campos (DET): 7</a:t>
            </a:r>
          </a:p>
          <a:p>
            <a:pPr>
              <a:buNone/>
            </a:pPr>
            <a:r>
              <a:rPr lang="es-AR" dirty="0" smtClean="0"/>
              <a:t>Grupos (RET):   2</a:t>
            </a:r>
          </a:p>
        </p:txBody>
      </p:sp>
      <p:sp>
        <p:nvSpPr>
          <p:cNvPr id="8" name="7 CuadroTexto"/>
          <p:cNvSpPr txBox="1"/>
          <p:nvPr/>
        </p:nvSpPr>
        <p:spPr>
          <a:xfrm>
            <a:off x="7279715" y="3183741"/>
            <a:ext cx="604653" cy="272832"/>
          </a:xfrm>
          <a:prstGeom prst="rect">
            <a:avLst/>
          </a:prstGeom>
          <a:noFill/>
        </p:spPr>
        <p:txBody>
          <a:bodyPr wrap="none" rtlCol="0">
            <a:spAutoFit/>
          </a:bodyPr>
          <a:lstStyle/>
          <a:p>
            <a:pPr>
              <a:buNone/>
            </a:pPr>
            <a:r>
              <a:rPr lang="es-AR" b="1" dirty="0" smtClean="0">
                <a:solidFill>
                  <a:srgbClr val="C00000"/>
                </a:solidFill>
              </a:rPr>
              <a:t>PF : 7</a:t>
            </a:r>
            <a:endParaRPr lang="es-AR" b="1" dirty="0">
              <a:solidFill>
                <a:srgbClr val="C00000"/>
              </a:solidFill>
            </a:endParaRPr>
          </a:p>
        </p:txBody>
      </p:sp>
    </p:spTree>
    <p:extLst>
      <p:ext uri="{BB962C8B-B14F-4D97-AF65-F5344CB8AC3E}">
        <p14:creationId xmlns:p14="http://schemas.microsoft.com/office/powerpoint/2010/main" val="41566432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sz="5400" dirty="0"/>
              <a:t>Asignación de Complejidades – Funciones de Transacciones</a:t>
            </a:r>
            <a:endParaRPr lang="es-AR" dirty="0"/>
          </a:p>
        </p:txBody>
      </p:sp>
      <p:sp>
        <p:nvSpPr>
          <p:cNvPr id="3" name="2 Marcador de contenido"/>
          <p:cNvSpPr>
            <a:spLocks noGrp="1"/>
          </p:cNvSpPr>
          <p:nvPr>
            <p:ph idx="1"/>
          </p:nvPr>
        </p:nvSpPr>
        <p:spPr>
          <a:xfrm>
            <a:off x="457200" y="1935480"/>
            <a:ext cx="8147248" cy="912465"/>
          </a:xfrm>
        </p:spPr>
        <p:txBody>
          <a:bodyPr>
            <a:normAutofit fontScale="77500" lnSpcReduction="20000"/>
          </a:bodyPr>
          <a:lstStyle/>
          <a:p>
            <a:r>
              <a:rPr lang="es-AR" sz="2800" dirty="0"/>
              <a:t>Para las transacciones dependen de la cantidad elementos que se presentan en la interfaz (campos) y de la cantidad entidades que referencia. </a:t>
            </a:r>
          </a:p>
          <a:p>
            <a:endParaRPr lang="es-AR" dirty="0"/>
          </a:p>
        </p:txBody>
      </p:sp>
      <p:sp>
        <p:nvSpPr>
          <p:cNvPr id="4" name="12 Rectángulo"/>
          <p:cNvSpPr/>
          <p:nvPr/>
        </p:nvSpPr>
        <p:spPr>
          <a:xfrm>
            <a:off x="817240" y="4411776"/>
            <a:ext cx="7560840" cy="23245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s-AR"/>
          </a:p>
        </p:txBody>
      </p:sp>
      <p:sp>
        <p:nvSpPr>
          <p:cNvPr id="5" name="4 Rectángulo"/>
          <p:cNvSpPr/>
          <p:nvPr/>
        </p:nvSpPr>
        <p:spPr>
          <a:xfrm>
            <a:off x="817240" y="2847945"/>
            <a:ext cx="7560840" cy="14401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s-AR" dirty="0"/>
          </a:p>
        </p:txBody>
      </p:sp>
      <p:pic>
        <p:nvPicPr>
          <p:cNvPr id="6"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1256" y="2939077"/>
            <a:ext cx="3638550"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43586" y="3043851"/>
            <a:ext cx="2038350"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8276" y="4931587"/>
            <a:ext cx="3638550"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65712" y="4534312"/>
            <a:ext cx="2038350"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65712" y="5583304"/>
            <a:ext cx="2057152" cy="1048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3 CuadroTexto"/>
          <p:cNvSpPr txBox="1"/>
          <p:nvPr/>
        </p:nvSpPr>
        <p:spPr>
          <a:xfrm>
            <a:off x="7297960" y="3422633"/>
            <a:ext cx="678391" cy="261610"/>
          </a:xfrm>
          <a:prstGeom prst="rect">
            <a:avLst/>
          </a:prstGeom>
          <a:noFill/>
        </p:spPr>
        <p:txBody>
          <a:bodyPr wrap="none" rtlCol="0">
            <a:spAutoFit/>
          </a:bodyPr>
          <a:ls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s-AR" sz="1100" dirty="0" smtClean="0"/>
              <a:t>Entrada</a:t>
            </a:r>
            <a:endParaRPr lang="es-AR" sz="1100" dirty="0"/>
          </a:p>
        </p:txBody>
      </p:sp>
      <p:sp>
        <p:nvSpPr>
          <p:cNvPr id="12" name="4 CuadroTexto"/>
          <p:cNvSpPr txBox="1"/>
          <p:nvPr/>
        </p:nvSpPr>
        <p:spPr>
          <a:xfrm>
            <a:off x="7297960" y="4818667"/>
            <a:ext cx="788999" cy="276999"/>
          </a:xfrm>
          <a:prstGeom prst="rect">
            <a:avLst/>
          </a:prstGeom>
          <a:noFill/>
        </p:spPr>
        <p:txBody>
          <a:bodyPr wrap="none" rtlCol="0">
            <a:spAutoFit/>
          </a:bodyPr>
          <a:ls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s-AR" sz="1200" dirty="0" smtClean="0"/>
              <a:t>Consulta</a:t>
            </a:r>
            <a:endParaRPr lang="es-AR" sz="1200" dirty="0"/>
          </a:p>
        </p:txBody>
      </p:sp>
      <p:sp>
        <p:nvSpPr>
          <p:cNvPr id="13" name="13 CuadroTexto"/>
          <p:cNvSpPr txBox="1"/>
          <p:nvPr/>
        </p:nvSpPr>
        <p:spPr>
          <a:xfrm>
            <a:off x="7369968" y="5929123"/>
            <a:ext cx="609462" cy="276999"/>
          </a:xfrm>
          <a:prstGeom prst="rect">
            <a:avLst/>
          </a:prstGeom>
          <a:noFill/>
        </p:spPr>
        <p:txBody>
          <a:bodyPr wrap="none" rtlCol="0">
            <a:spAutoFit/>
          </a:bodyPr>
          <a:ls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s-AR" sz="1200" dirty="0" smtClean="0"/>
              <a:t>Salida</a:t>
            </a:r>
            <a:endParaRPr lang="es-AR" sz="1200" dirty="0"/>
          </a:p>
        </p:txBody>
      </p:sp>
    </p:spTree>
    <p:extLst>
      <p:ext uri="{BB962C8B-B14F-4D97-AF65-F5344CB8AC3E}">
        <p14:creationId xmlns:p14="http://schemas.microsoft.com/office/powerpoint/2010/main" val="42038325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a:t>
            </a:r>
            <a:endParaRPr lang="es-AR" dirty="0"/>
          </a:p>
        </p:txBody>
      </p:sp>
      <p:pic>
        <p:nvPicPr>
          <p:cNvPr id="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2581289"/>
            <a:ext cx="6264696" cy="2503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CuadroTexto"/>
          <p:cNvSpPr txBox="1"/>
          <p:nvPr/>
        </p:nvSpPr>
        <p:spPr>
          <a:xfrm>
            <a:off x="7124466" y="2653297"/>
            <a:ext cx="1407973" cy="480131"/>
          </a:xfrm>
          <a:prstGeom prst="rect">
            <a:avLst/>
          </a:prstGeom>
          <a:noFill/>
        </p:spPr>
        <p:txBody>
          <a:bodyPr wrap="square" rtlCol="0">
            <a:spAutoFit/>
          </a:bodyPr>
          <a:lstStyle/>
          <a:p>
            <a:pPr algn="l">
              <a:buNone/>
            </a:pPr>
            <a:r>
              <a:rPr lang="es-AR" b="1" dirty="0" smtClean="0"/>
              <a:t>EI :  Alta de </a:t>
            </a:r>
          </a:p>
          <a:p>
            <a:pPr algn="l">
              <a:buNone/>
            </a:pPr>
            <a:r>
              <a:rPr lang="es-AR" b="1" dirty="0" smtClean="0"/>
              <a:t>Cliente</a:t>
            </a:r>
            <a:endParaRPr lang="es-AR" b="1" dirty="0"/>
          </a:p>
        </p:txBody>
      </p:sp>
      <p:sp>
        <p:nvSpPr>
          <p:cNvPr id="6" name="5 CuadroTexto"/>
          <p:cNvSpPr txBox="1"/>
          <p:nvPr/>
        </p:nvSpPr>
        <p:spPr>
          <a:xfrm>
            <a:off x="7092280" y="3212486"/>
            <a:ext cx="1626052" cy="480131"/>
          </a:xfrm>
          <a:prstGeom prst="rect">
            <a:avLst/>
          </a:prstGeom>
          <a:noFill/>
        </p:spPr>
        <p:txBody>
          <a:bodyPr wrap="square" rtlCol="0">
            <a:spAutoFit/>
          </a:bodyPr>
          <a:lstStyle/>
          <a:p>
            <a:pPr>
              <a:buNone/>
            </a:pPr>
            <a:r>
              <a:rPr lang="es-AR" dirty="0" smtClean="0"/>
              <a:t>Campos (DET): 12</a:t>
            </a:r>
          </a:p>
          <a:p>
            <a:pPr>
              <a:buNone/>
            </a:pPr>
            <a:r>
              <a:rPr lang="es-AR" dirty="0" smtClean="0"/>
              <a:t>Entidad (FTR):   </a:t>
            </a:r>
            <a:r>
              <a:rPr lang="es-AR" dirty="0"/>
              <a:t> </a:t>
            </a:r>
            <a:r>
              <a:rPr lang="es-AR" dirty="0" smtClean="0"/>
              <a:t>1</a:t>
            </a:r>
          </a:p>
        </p:txBody>
      </p:sp>
      <p:sp>
        <p:nvSpPr>
          <p:cNvPr id="7" name="6 CuadroTexto"/>
          <p:cNvSpPr txBox="1"/>
          <p:nvPr/>
        </p:nvSpPr>
        <p:spPr>
          <a:xfrm>
            <a:off x="7236296" y="4509120"/>
            <a:ext cx="1152128" cy="369332"/>
          </a:xfrm>
          <a:prstGeom prst="rect">
            <a:avLst/>
          </a:prstGeom>
          <a:noFill/>
        </p:spPr>
        <p:txBody>
          <a:bodyPr wrap="square" rtlCol="0">
            <a:spAutoFit/>
          </a:bodyPr>
          <a:lstStyle/>
          <a:p>
            <a:pPr>
              <a:buNone/>
            </a:pPr>
            <a:r>
              <a:rPr lang="es-AR" b="1" dirty="0" smtClean="0">
                <a:solidFill>
                  <a:srgbClr val="C00000"/>
                </a:solidFill>
              </a:rPr>
              <a:t>PF : 3</a:t>
            </a:r>
            <a:endParaRPr lang="es-AR" b="1" dirty="0">
              <a:solidFill>
                <a:srgbClr val="C00000"/>
              </a:solidFill>
            </a:endParaRPr>
          </a:p>
        </p:txBody>
      </p:sp>
    </p:spTree>
    <p:extLst>
      <p:ext uri="{BB962C8B-B14F-4D97-AF65-F5344CB8AC3E}">
        <p14:creationId xmlns:p14="http://schemas.microsoft.com/office/powerpoint/2010/main" val="36773940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Ejemplo</a:t>
            </a:r>
          </a:p>
        </p:txBody>
      </p:sp>
      <p:pic>
        <p:nvPicPr>
          <p:cNvPr id="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2276872"/>
            <a:ext cx="5717728" cy="2907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CuadroTexto"/>
          <p:cNvSpPr txBox="1"/>
          <p:nvPr/>
        </p:nvSpPr>
        <p:spPr>
          <a:xfrm>
            <a:off x="6908443" y="2492896"/>
            <a:ext cx="1574918" cy="480131"/>
          </a:xfrm>
          <a:prstGeom prst="rect">
            <a:avLst/>
          </a:prstGeom>
          <a:noFill/>
        </p:spPr>
        <p:txBody>
          <a:bodyPr wrap="none" rtlCol="0">
            <a:spAutoFit/>
          </a:bodyPr>
          <a:lstStyle/>
          <a:p>
            <a:pPr algn="l">
              <a:buNone/>
            </a:pPr>
            <a:r>
              <a:rPr lang="es-AR" b="1" dirty="0" smtClean="0"/>
              <a:t>EO :  Resumen </a:t>
            </a:r>
          </a:p>
          <a:p>
            <a:pPr algn="l">
              <a:buNone/>
            </a:pPr>
            <a:r>
              <a:rPr lang="es-AR" b="1" dirty="0" smtClean="0"/>
              <a:t>Semanal de Visitas</a:t>
            </a:r>
            <a:endParaRPr lang="es-AR" b="1" dirty="0"/>
          </a:p>
        </p:txBody>
      </p:sp>
      <p:sp>
        <p:nvSpPr>
          <p:cNvPr id="6" name="5 CuadroTexto"/>
          <p:cNvSpPr txBox="1"/>
          <p:nvPr/>
        </p:nvSpPr>
        <p:spPr>
          <a:xfrm>
            <a:off x="6923086" y="3105248"/>
            <a:ext cx="1508746" cy="480131"/>
          </a:xfrm>
          <a:prstGeom prst="rect">
            <a:avLst/>
          </a:prstGeom>
          <a:noFill/>
        </p:spPr>
        <p:txBody>
          <a:bodyPr wrap="none" rtlCol="0">
            <a:spAutoFit/>
          </a:bodyPr>
          <a:lstStyle/>
          <a:p>
            <a:pPr algn="l">
              <a:buNone/>
            </a:pPr>
            <a:r>
              <a:rPr lang="es-AR" dirty="0" smtClean="0"/>
              <a:t>Campos (DET): 12</a:t>
            </a:r>
          </a:p>
          <a:p>
            <a:pPr algn="l">
              <a:buNone/>
            </a:pPr>
            <a:r>
              <a:rPr lang="es-AR" dirty="0" smtClean="0"/>
              <a:t>Entidad (FTR):   </a:t>
            </a:r>
            <a:r>
              <a:rPr lang="es-AR" dirty="0"/>
              <a:t> </a:t>
            </a:r>
            <a:r>
              <a:rPr lang="es-AR" dirty="0" smtClean="0"/>
              <a:t>1</a:t>
            </a:r>
          </a:p>
        </p:txBody>
      </p:sp>
      <p:sp>
        <p:nvSpPr>
          <p:cNvPr id="7" name="6 CuadroTexto"/>
          <p:cNvSpPr txBox="1"/>
          <p:nvPr/>
        </p:nvSpPr>
        <p:spPr>
          <a:xfrm>
            <a:off x="7053210" y="3719772"/>
            <a:ext cx="604653" cy="272832"/>
          </a:xfrm>
          <a:prstGeom prst="rect">
            <a:avLst/>
          </a:prstGeom>
          <a:noFill/>
        </p:spPr>
        <p:txBody>
          <a:bodyPr wrap="none" rtlCol="0">
            <a:spAutoFit/>
          </a:bodyPr>
          <a:lstStyle/>
          <a:p>
            <a:pPr algn="l">
              <a:buNone/>
            </a:pPr>
            <a:r>
              <a:rPr lang="es-AR" b="1" dirty="0" smtClean="0">
                <a:solidFill>
                  <a:srgbClr val="C00000"/>
                </a:solidFill>
              </a:rPr>
              <a:t>PF : 4</a:t>
            </a:r>
            <a:endParaRPr lang="es-AR" b="1" dirty="0">
              <a:solidFill>
                <a:srgbClr val="C00000"/>
              </a:solidFill>
            </a:endParaRPr>
          </a:p>
        </p:txBody>
      </p:sp>
    </p:spTree>
    <p:extLst>
      <p:ext uri="{BB962C8B-B14F-4D97-AF65-F5344CB8AC3E}">
        <p14:creationId xmlns:p14="http://schemas.microsoft.com/office/powerpoint/2010/main" val="17617578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Aspectos No Funcionales  - PF Ajustados</a:t>
            </a:r>
          </a:p>
        </p:txBody>
      </p:sp>
      <p:sp>
        <p:nvSpPr>
          <p:cNvPr id="3" name="2 Marcador de contenido"/>
          <p:cNvSpPr>
            <a:spLocks noGrp="1"/>
          </p:cNvSpPr>
          <p:nvPr>
            <p:ph idx="1"/>
          </p:nvPr>
        </p:nvSpPr>
        <p:spPr/>
        <p:txBody>
          <a:bodyPr>
            <a:normAutofit fontScale="92500"/>
          </a:bodyPr>
          <a:lstStyle/>
          <a:p>
            <a:pPr>
              <a:buClr>
                <a:schemeClr val="tx2">
                  <a:lumMod val="60000"/>
                  <a:lumOff val="40000"/>
                </a:schemeClr>
              </a:buClr>
              <a:buFont typeface="Wingdings" pitchFamily="2" charset="2"/>
              <a:buChar char="Ø"/>
            </a:pPr>
            <a:r>
              <a:rPr lang="es-AR" sz="2800" dirty="0"/>
              <a:t>El tamaño obtenido es calibrado o ajustado a las características de implementación del sistema (GSC).</a:t>
            </a:r>
          </a:p>
          <a:p>
            <a:pPr>
              <a:buClr>
                <a:schemeClr val="tx2">
                  <a:lumMod val="60000"/>
                  <a:lumOff val="40000"/>
                </a:schemeClr>
              </a:buClr>
              <a:buFont typeface="Wingdings" pitchFamily="2" charset="2"/>
              <a:buChar char="Ø"/>
            </a:pPr>
            <a:endParaRPr lang="es-AR" sz="2800" dirty="0"/>
          </a:p>
          <a:p>
            <a:pPr>
              <a:buClr>
                <a:schemeClr val="tx2">
                  <a:lumMod val="60000"/>
                  <a:lumOff val="40000"/>
                </a:schemeClr>
              </a:buClr>
              <a:buFont typeface="Wingdings" pitchFamily="2" charset="2"/>
              <a:buChar char="Ø"/>
            </a:pPr>
            <a:endParaRPr lang="es-AR" sz="2800" dirty="0"/>
          </a:p>
          <a:p>
            <a:pPr>
              <a:buClr>
                <a:schemeClr val="tx2">
                  <a:lumMod val="60000"/>
                  <a:lumOff val="40000"/>
                </a:schemeClr>
              </a:buClr>
              <a:buFont typeface="Wingdings" pitchFamily="2" charset="2"/>
              <a:buChar char="Ø"/>
            </a:pPr>
            <a:endParaRPr lang="es-AR" sz="2800" dirty="0"/>
          </a:p>
          <a:p>
            <a:pPr>
              <a:buClr>
                <a:schemeClr val="tx2">
                  <a:lumMod val="60000"/>
                  <a:lumOff val="40000"/>
                </a:schemeClr>
              </a:buClr>
              <a:buFont typeface="Wingdings" pitchFamily="2" charset="2"/>
              <a:buChar char="Ø"/>
            </a:pPr>
            <a:endParaRPr lang="es-AR" sz="2800" dirty="0"/>
          </a:p>
          <a:p>
            <a:pPr>
              <a:buClr>
                <a:schemeClr val="tx2">
                  <a:lumMod val="60000"/>
                  <a:lumOff val="40000"/>
                </a:schemeClr>
              </a:buClr>
              <a:buFont typeface="Wingdings" pitchFamily="2" charset="2"/>
              <a:buChar char="Ø"/>
            </a:pPr>
            <a:endParaRPr lang="es-AR" sz="2800" dirty="0"/>
          </a:p>
          <a:p>
            <a:pPr>
              <a:buClr>
                <a:schemeClr val="tx2">
                  <a:lumMod val="60000"/>
                  <a:lumOff val="40000"/>
                </a:schemeClr>
              </a:buClr>
              <a:buFont typeface="Wingdings" pitchFamily="2" charset="2"/>
              <a:buChar char="Ø"/>
            </a:pPr>
            <a:r>
              <a:rPr lang="es-AR" sz="2800" dirty="0"/>
              <a:t>Tienen por objetivo identificar las particularidades no funcionales y de calidad de la solución.</a:t>
            </a:r>
          </a:p>
          <a:p>
            <a:endParaRPr lang="es-AR" dirty="0"/>
          </a:p>
        </p:txBody>
      </p:sp>
      <p:grpSp>
        <p:nvGrpSpPr>
          <p:cNvPr id="4" name="3 Grupo"/>
          <p:cNvGrpSpPr/>
          <p:nvPr/>
        </p:nvGrpSpPr>
        <p:grpSpPr>
          <a:xfrm>
            <a:off x="3127168" y="2964397"/>
            <a:ext cx="2228726" cy="1905000"/>
            <a:chOff x="3099284" y="3501008"/>
            <a:chExt cx="2228726" cy="1905000"/>
          </a:xfrm>
        </p:grpSpPr>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2356" y="3501008"/>
              <a:ext cx="180975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CuadroTexto"/>
            <p:cNvSpPr txBox="1"/>
            <p:nvPr/>
          </p:nvSpPr>
          <p:spPr>
            <a:xfrm>
              <a:off x="3364868" y="5032484"/>
              <a:ext cx="360040" cy="369332"/>
            </a:xfrm>
            <a:prstGeom prst="rect">
              <a:avLst/>
            </a:prstGeom>
            <a:noFill/>
          </p:spPr>
          <p:txBody>
            <a:bodyPr wrap="square" rtlCol="0">
              <a:spAutoFit/>
            </a:bodyPr>
            <a:lstStyle/>
            <a:p>
              <a:r>
                <a:rPr lang="es-AR" dirty="0"/>
                <a:t>0</a:t>
              </a:r>
            </a:p>
          </p:txBody>
        </p:sp>
        <p:sp>
          <p:nvSpPr>
            <p:cNvPr id="7" name="6 CuadroTexto"/>
            <p:cNvSpPr txBox="1"/>
            <p:nvPr/>
          </p:nvSpPr>
          <p:spPr>
            <a:xfrm>
              <a:off x="3099284" y="4283804"/>
              <a:ext cx="360040" cy="369332"/>
            </a:xfrm>
            <a:prstGeom prst="rect">
              <a:avLst/>
            </a:prstGeom>
            <a:noFill/>
          </p:spPr>
          <p:txBody>
            <a:bodyPr wrap="square" rtlCol="0">
              <a:spAutoFit/>
            </a:bodyPr>
            <a:lstStyle/>
            <a:p>
              <a:r>
                <a:rPr lang="es-AR" dirty="0" smtClean="0"/>
                <a:t>1</a:t>
              </a:r>
              <a:endParaRPr lang="es-AR" dirty="0"/>
            </a:p>
          </p:txBody>
        </p:sp>
        <p:sp>
          <p:nvSpPr>
            <p:cNvPr id="8" name="7 CuadroTexto"/>
            <p:cNvSpPr txBox="1"/>
            <p:nvPr/>
          </p:nvSpPr>
          <p:spPr>
            <a:xfrm>
              <a:off x="3459324" y="3544704"/>
              <a:ext cx="360040" cy="369332"/>
            </a:xfrm>
            <a:prstGeom prst="rect">
              <a:avLst/>
            </a:prstGeom>
            <a:noFill/>
          </p:spPr>
          <p:txBody>
            <a:bodyPr wrap="square" rtlCol="0">
              <a:spAutoFit/>
            </a:bodyPr>
            <a:lstStyle/>
            <a:p>
              <a:r>
                <a:rPr lang="es-AR" dirty="0"/>
                <a:t>2</a:t>
              </a:r>
            </a:p>
          </p:txBody>
        </p:sp>
        <p:sp>
          <p:nvSpPr>
            <p:cNvPr id="9" name="8 CuadroTexto"/>
            <p:cNvSpPr txBox="1"/>
            <p:nvPr/>
          </p:nvSpPr>
          <p:spPr>
            <a:xfrm>
              <a:off x="4640052" y="3572480"/>
              <a:ext cx="360040" cy="369332"/>
            </a:xfrm>
            <a:prstGeom prst="rect">
              <a:avLst/>
            </a:prstGeom>
            <a:noFill/>
          </p:spPr>
          <p:txBody>
            <a:bodyPr wrap="square" rtlCol="0">
              <a:spAutoFit/>
            </a:bodyPr>
            <a:lstStyle/>
            <a:p>
              <a:r>
                <a:rPr lang="es-AR" dirty="0"/>
                <a:t>3</a:t>
              </a:r>
            </a:p>
          </p:txBody>
        </p:sp>
        <p:sp>
          <p:nvSpPr>
            <p:cNvPr id="10" name="9 CuadroTexto"/>
            <p:cNvSpPr txBox="1"/>
            <p:nvPr/>
          </p:nvSpPr>
          <p:spPr>
            <a:xfrm>
              <a:off x="4967970" y="4189730"/>
              <a:ext cx="360040" cy="369332"/>
            </a:xfrm>
            <a:prstGeom prst="rect">
              <a:avLst/>
            </a:prstGeom>
            <a:noFill/>
          </p:spPr>
          <p:txBody>
            <a:bodyPr wrap="square" rtlCol="0">
              <a:spAutoFit/>
            </a:bodyPr>
            <a:lstStyle/>
            <a:p>
              <a:r>
                <a:rPr lang="es-AR" dirty="0"/>
                <a:t>4</a:t>
              </a:r>
            </a:p>
          </p:txBody>
        </p:sp>
        <p:sp>
          <p:nvSpPr>
            <p:cNvPr id="11" name="10 CuadroTexto"/>
            <p:cNvSpPr txBox="1"/>
            <p:nvPr/>
          </p:nvSpPr>
          <p:spPr>
            <a:xfrm>
              <a:off x="4787950" y="5000218"/>
              <a:ext cx="360040" cy="369332"/>
            </a:xfrm>
            <a:prstGeom prst="rect">
              <a:avLst/>
            </a:prstGeom>
            <a:noFill/>
          </p:spPr>
          <p:txBody>
            <a:bodyPr wrap="square" rtlCol="0">
              <a:spAutoFit/>
            </a:bodyPr>
            <a:lstStyle/>
            <a:p>
              <a:r>
                <a:rPr lang="es-AR" dirty="0" smtClean="0"/>
                <a:t>5</a:t>
              </a:r>
              <a:endParaRPr lang="es-AR" dirty="0"/>
            </a:p>
          </p:txBody>
        </p:sp>
        <p:cxnSp>
          <p:nvCxnSpPr>
            <p:cNvPr id="12" name="11 Conector recto"/>
            <p:cNvCxnSpPr/>
            <p:nvPr/>
          </p:nvCxnSpPr>
          <p:spPr>
            <a:xfrm flipH="1" flipV="1">
              <a:off x="3819364" y="4077072"/>
              <a:ext cx="297868" cy="37643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200632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GCS</a:t>
            </a:r>
          </a:p>
        </p:txBody>
      </p:sp>
      <p:sp>
        <p:nvSpPr>
          <p:cNvPr id="4" name="3 Rectángulo redondeado"/>
          <p:cNvSpPr/>
          <p:nvPr/>
        </p:nvSpPr>
        <p:spPr>
          <a:xfrm>
            <a:off x="251520" y="2372708"/>
            <a:ext cx="8712968" cy="3936612"/>
          </a:xfrm>
          <a:prstGeom prst="roundRect">
            <a:avLst/>
          </a:prstGeom>
          <a:noFill/>
          <a:ln w="38100"/>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aphicFrame>
        <p:nvGraphicFramePr>
          <p:cNvPr id="5" name="4 Tabla"/>
          <p:cNvGraphicFramePr>
            <a:graphicFrameLocks noGrp="1"/>
          </p:cNvGraphicFramePr>
          <p:nvPr>
            <p:extLst>
              <p:ext uri="{D42A27DB-BD31-4B8C-83A1-F6EECF244321}">
                <p14:modId xmlns:p14="http://schemas.microsoft.com/office/powerpoint/2010/main" val="4245654478"/>
              </p:ext>
            </p:extLst>
          </p:nvPr>
        </p:nvGraphicFramePr>
        <p:xfrm>
          <a:off x="457200" y="2586008"/>
          <a:ext cx="8229600" cy="3500398"/>
        </p:xfrm>
        <a:graphic>
          <a:graphicData uri="http://schemas.openxmlformats.org/drawingml/2006/table">
            <a:tbl>
              <a:tblPr>
                <a:tableStyleId>{5C22544A-7EE6-4342-B048-85BDC9FD1C3A}</a:tableStyleId>
              </a:tblPr>
              <a:tblGrid>
                <a:gridCol w="3484041"/>
                <a:gridCol w="676148"/>
                <a:gridCol w="3318135"/>
                <a:gridCol w="751276"/>
              </a:tblGrid>
              <a:tr h="422753">
                <a:tc>
                  <a:txBody>
                    <a:bodyPr/>
                    <a:lstStyle/>
                    <a:p>
                      <a:pPr algn="l" rtl="0" fontAlgn="ctr"/>
                      <a:r>
                        <a:rPr lang="es-AR" sz="1800" u="none" strike="noStrike" dirty="0">
                          <a:effectLst/>
                        </a:rPr>
                        <a:t>C1    Comunicación de Datos</a:t>
                      </a:r>
                      <a:endParaRPr lang="es-AR" sz="1800" b="0" i="0" u="none" strike="noStrike" dirty="0">
                        <a:solidFill>
                          <a:srgbClr val="000000"/>
                        </a:solidFill>
                        <a:effectLst/>
                        <a:latin typeface="Tahoma"/>
                      </a:endParaRPr>
                    </a:p>
                  </a:txBody>
                  <a:tcPr marL="9395" marR="9395" marT="9395" marB="0" anchor="ctr"/>
                </a:tc>
                <a:tc>
                  <a:txBody>
                    <a:bodyPr/>
                    <a:lstStyle/>
                    <a:p>
                      <a:pPr algn="l" rtl="0" fontAlgn="ctr"/>
                      <a:endParaRPr lang="es-AR" sz="1800" b="0" i="0" u="none" strike="noStrike">
                        <a:solidFill>
                          <a:srgbClr val="000000"/>
                        </a:solidFill>
                        <a:effectLst/>
                        <a:latin typeface="Tahoma"/>
                      </a:endParaRPr>
                    </a:p>
                  </a:txBody>
                  <a:tcPr marL="9395" marR="9395" marT="9395" marB="0" anchor="ctr"/>
                </a:tc>
                <a:tc>
                  <a:txBody>
                    <a:bodyPr/>
                    <a:lstStyle/>
                    <a:p>
                      <a:pPr algn="l" rtl="0" fontAlgn="ctr"/>
                      <a:r>
                        <a:rPr lang="es-AR" sz="1800" u="none" strike="noStrike">
                          <a:effectLst/>
                        </a:rPr>
                        <a:t>C8    Actualización en línea</a:t>
                      </a:r>
                      <a:endParaRPr lang="es-AR" sz="1800" b="0" i="0" u="none" strike="noStrike">
                        <a:solidFill>
                          <a:srgbClr val="000000"/>
                        </a:solidFill>
                        <a:effectLst/>
                        <a:latin typeface="Tahoma"/>
                      </a:endParaRPr>
                    </a:p>
                  </a:txBody>
                  <a:tcPr marL="9395" marR="9395" marT="9395" marB="0" anchor="ctr"/>
                </a:tc>
                <a:tc>
                  <a:txBody>
                    <a:bodyPr/>
                    <a:lstStyle/>
                    <a:p>
                      <a:pPr algn="l" fontAlgn="b"/>
                      <a:endParaRPr lang="es-AR" sz="1800" b="0" i="0" u="none" strike="noStrike">
                        <a:solidFill>
                          <a:srgbClr val="000000"/>
                        </a:solidFill>
                        <a:effectLst/>
                        <a:latin typeface="Calibri"/>
                      </a:endParaRPr>
                    </a:p>
                  </a:txBody>
                  <a:tcPr marL="9395" marR="9395" marT="9395" marB="0" anchor="b"/>
                </a:tc>
              </a:tr>
              <a:tr h="422753">
                <a:tc>
                  <a:txBody>
                    <a:bodyPr/>
                    <a:lstStyle/>
                    <a:p>
                      <a:pPr algn="l" rtl="0" fontAlgn="ctr"/>
                      <a:r>
                        <a:rPr lang="es-AR" sz="1800" u="none" strike="noStrike">
                          <a:effectLst/>
                        </a:rPr>
                        <a:t>C2    Funciones distribuidas</a:t>
                      </a:r>
                      <a:endParaRPr lang="es-AR" sz="1800" b="0" i="0" u="none" strike="noStrike">
                        <a:solidFill>
                          <a:srgbClr val="000000"/>
                        </a:solidFill>
                        <a:effectLst/>
                        <a:latin typeface="Tahoma"/>
                      </a:endParaRPr>
                    </a:p>
                  </a:txBody>
                  <a:tcPr marL="9395" marR="9395" marT="9395" marB="0" anchor="ctr"/>
                </a:tc>
                <a:tc>
                  <a:txBody>
                    <a:bodyPr/>
                    <a:lstStyle/>
                    <a:p>
                      <a:pPr algn="l" rtl="0" fontAlgn="ctr"/>
                      <a:endParaRPr lang="es-AR" sz="1800" b="0" i="0" u="none" strike="noStrike" dirty="0">
                        <a:solidFill>
                          <a:srgbClr val="000000"/>
                        </a:solidFill>
                        <a:effectLst/>
                        <a:latin typeface="Tahoma"/>
                      </a:endParaRPr>
                    </a:p>
                  </a:txBody>
                  <a:tcPr marL="9395" marR="9395" marT="9395" marB="0" anchor="ctr"/>
                </a:tc>
                <a:tc>
                  <a:txBody>
                    <a:bodyPr/>
                    <a:lstStyle/>
                    <a:p>
                      <a:pPr algn="l" rtl="0" fontAlgn="ctr"/>
                      <a:r>
                        <a:rPr lang="es-AR" sz="1800" u="none" strike="noStrike">
                          <a:effectLst/>
                        </a:rPr>
                        <a:t>C9    Procesamiento complejo</a:t>
                      </a:r>
                      <a:endParaRPr lang="es-AR" sz="1800" b="0" i="0" u="none" strike="noStrike">
                        <a:solidFill>
                          <a:srgbClr val="000000"/>
                        </a:solidFill>
                        <a:effectLst/>
                        <a:latin typeface="Tahoma"/>
                      </a:endParaRPr>
                    </a:p>
                  </a:txBody>
                  <a:tcPr marL="9395" marR="9395" marT="9395" marB="0" anchor="ctr"/>
                </a:tc>
                <a:tc>
                  <a:txBody>
                    <a:bodyPr/>
                    <a:lstStyle/>
                    <a:p>
                      <a:pPr algn="l" fontAlgn="b"/>
                      <a:endParaRPr lang="es-AR" sz="1800" b="0" i="0" u="none" strike="noStrike">
                        <a:solidFill>
                          <a:srgbClr val="000000"/>
                        </a:solidFill>
                        <a:effectLst/>
                        <a:latin typeface="Calibri"/>
                      </a:endParaRPr>
                    </a:p>
                  </a:txBody>
                  <a:tcPr marL="9395" marR="9395" marT="9395" marB="0" anchor="b"/>
                </a:tc>
              </a:tr>
              <a:tr h="422753">
                <a:tc>
                  <a:txBody>
                    <a:bodyPr/>
                    <a:lstStyle/>
                    <a:p>
                      <a:pPr algn="l" rtl="0" fontAlgn="ctr"/>
                      <a:r>
                        <a:rPr lang="es-AR" sz="1800" u="none" strike="noStrike">
                          <a:effectLst/>
                        </a:rPr>
                        <a:t>C3    Objetivos de rendimiento (performance)</a:t>
                      </a:r>
                      <a:endParaRPr lang="es-AR" sz="1800" b="0" i="0" u="none" strike="noStrike">
                        <a:solidFill>
                          <a:srgbClr val="000000"/>
                        </a:solidFill>
                        <a:effectLst/>
                        <a:latin typeface="Tahoma"/>
                      </a:endParaRPr>
                    </a:p>
                  </a:txBody>
                  <a:tcPr marL="9395" marR="9395" marT="9395" marB="0" anchor="ctr"/>
                </a:tc>
                <a:tc>
                  <a:txBody>
                    <a:bodyPr/>
                    <a:lstStyle/>
                    <a:p>
                      <a:pPr algn="l" rtl="0" fontAlgn="ctr"/>
                      <a:endParaRPr lang="es-AR" sz="1800" b="0" i="0" u="none" strike="noStrike" dirty="0">
                        <a:solidFill>
                          <a:srgbClr val="000000"/>
                        </a:solidFill>
                        <a:effectLst/>
                        <a:latin typeface="Tahoma"/>
                      </a:endParaRPr>
                    </a:p>
                  </a:txBody>
                  <a:tcPr marL="9395" marR="9395" marT="9395" marB="0" anchor="ctr"/>
                </a:tc>
                <a:tc>
                  <a:txBody>
                    <a:bodyPr/>
                    <a:lstStyle/>
                    <a:p>
                      <a:pPr algn="l" rtl="0" fontAlgn="ctr"/>
                      <a:r>
                        <a:rPr lang="es-AR" sz="1800" u="none" strike="noStrike">
                          <a:effectLst/>
                        </a:rPr>
                        <a:t>C10  Reusabilidad</a:t>
                      </a:r>
                      <a:endParaRPr lang="es-AR" sz="1800" b="0" i="0" u="none" strike="noStrike">
                        <a:solidFill>
                          <a:srgbClr val="000000"/>
                        </a:solidFill>
                        <a:effectLst/>
                        <a:latin typeface="Tahoma"/>
                      </a:endParaRPr>
                    </a:p>
                  </a:txBody>
                  <a:tcPr marL="9395" marR="9395" marT="9395" marB="0" anchor="ctr"/>
                </a:tc>
                <a:tc>
                  <a:txBody>
                    <a:bodyPr/>
                    <a:lstStyle/>
                    <a:p>
                      <a:pPr algn="l" fontAlgn="b"/>
                      <a:endParaRPr lang="es-AR" sz="1800" b="0" i="0" u="none" strike="noStrike">
                        <a:solidFill>
                          <a:srgbClr val="000000"/>
                        </a:solidFill>
                        <a:effectLst/>
                        <a:latin typeface="Calibri"/>
                      </a:endParaRPr>
                    </a:p>
                  </a:txBody>
                  <a:tcPr marL="9395" marR="9395" marT="9395" marB="0" anchor="b"/>
                </a:tc>
              </a:tr>
              <a:tr h="0">
                <a:tc>
                  <a:txBody>
                    <a:bodyPr/>
                    <a:lstStyle/>
                    <a:p>
                      <a:pPr algn="l" rtl="0" fontAlgn="ctr"/>
                      <a:r>
                        <a:rPr lang="es-AR" sz="1800" u="none" strike="noStrike">
                          <a:effectLst/>
                        </a:rPr>
                        <a:t>C4    Configuración muy utilizada</a:t>
                      </a:r>
                      <a:endParaRPr lang="es-AR" sz="1800" b="0" i="0" u="none" strike="noStrike">
                        <a:solidFill>
                          <a:srgbClr val="000000"/>
                        </a:solidFill>
                        <a:effectLst/>
                        <a:latin typeface="Tahoma"/>
                      </a:endParaRPr>
                    </a:p>
                  </a:txBody>
                  <a:tcPr marL="9395" marR="9395" marT="9395" marB="0" anchor="ctr"/>
                </a:tc>
                <a:tc>
                  <a:txBody>
                    <a:bodyPr/>
                    <a:lstStyle/>
                    <a:p>
                      <a:pPr algn="l" rtl="0" fontAlgn="ctr"/>
                      <a:endParaRPr lang="es-AR" sz="1800" b="0" i="0" u="none" strike="noStrike" dirty="0">
                        <a:solidFill>
                          <a:srgbClr val="000000"/>
                        </a:solidFill>
                        <a:effectLst/>
                        <a:latin typeface="Tahoma"/>
                      </a:endParaRPr>
                    </a:p>
                  </a:txBody>
                  <a:tcPr marL="9395" marR="9395" marT="9395" marB="0" anchor="ctr"/>
                </a:tc>
                <a:tc>
                  <a:txBody>
                    <a:bodyPr/>
                    <a:lstStyle/>
                    <a:p>
                      <a:pPr algn="l" rtl="0" fontAlgn="ctr"/>
                      <a:r>
                        <a:rPr lang="es-AR" sz="1800" u="none" strike="noStrike">
                          <a:effectLst/>
                        </a:rPr>
                        <a:t>C11  Facilidad de instalación (migración)</a:t>
                      </a:r>
                      <a:endParaRPr lang="es-AR" sz="1800" b="0" i="0" u="none" strike="noStrike">
                        <a:solidFill>
                          <a:srgbClr val="000000"/>
                        </a:solidFill>
                        <a:effectLst/>
                        <a:latin typeface="Tahoma"/>
                      </a:endParaRPr>
                    </a:p>
                  </a:txBody>
                  <a:tcPr marL="9395" marR="9395" marT="9395" marB="0" anchor="ctr"/>
                </a:tc>
                <a:tc>
                  <a:txBody>
                    <a:bodyPr/>
                    <a:lstStyle/>
                    <a:p>
                      <a:pPr algn="l" fontAlgn="b"/>
                      <a:endParaRPr lang="es-AR" sz="1800" b="0" i="0" u="none" strike="noStrike">
                        <a:solidFill>
                          <a:srgbClr val="000000"/>
                        </a:solidFill>
                        <a:effectLst/>
                        <a:latin typeface="Calibri"/>
                      </a:endParaRPr>
                    </a:p>
                  </a:txBody>
                  <a:tcPr marL="9395" marR="9395" marT="9395" marB="0" anchor="b"/>
                </a:tc>
              </a:tr>
              <a:tr h="422753">
                <a:tc>
                  <a:txBody>
                    <a:bodyPr/>
                    <a:lstStyle/>
                    <a:p>
                      <a:pPr algn="l" rtl="0" fontAlgn="ctr"/>
                      <a:r>
                        <a:rPr lang="es-AR" sz="1800" u="none" strike="noStrike" dirty="0">
                          <a:effectLst/>
                        </a:rPr>
                        <a:t>C5    Tasa de transacciones</a:t>
                      </a:r>
                      <a:endParaRPr lang="es-AR" sz="1800" b="0" i="0" u="none" strike="noStrike" dirty="0">
                        <a:solidFill>
                          <a:srgbClr val="000000"/>
                        </a:solidFill>
                        <a:effectLst/>
                        <a:latin typeface="Tahoma"/>
                      </a:endParaRPr>
                    </a:p>
                  </a:txBody>
                  <a:tcPr marL="9395" marR="9395" marT="9395" marB="0" anchor="ctr"/>
                </a:tc>
                <a:tc>
                  <a:txBody>
                    <a:bodyPr/>
                    <a:lstStyle/>
                    <a:p>
                      <a:pPr algn="l" rtl="0" fontAlgn="ctr"/>
                      <a:endParaRPr lang="es-AR" sz="1800" b="0" i="0" u="none" strike="noStrike">
                        <a:solidFill>
                          <a:srgbClr val="000000"/>
                        </a:solidFill>
                        <a:effectLst/>
                        <a:latin typeface="Tahoma"/>
                      </a:endParaRPr>
                    </a:p>
                  </a:txBody>
                  <a:tcPr marL="9395" marR="9395" marT="9395" marB="0" anchor="ctr"/>
                </a:tc>
                <a:tc>
                  <a:txBody>
                    <a:bodyPr/>
                    <a:lstStyle/>
                    <a:p>
                      <a:pPr algn="l" rtl="0" fontAlgn="ctr"/>
                      <a:r>
                        <a:rPr lang="es-AR" sz="1800" u="none" strike="noStrike">
                          <a:effectLst/>
                        </a:rPr>
                        <a:t>C12  Facilidad de operación (back up, recovery)</a:t>
                      </a:r>
                      <a:endParaRPr lang="es-AR" sz="1800" b="0" i="0" u="none" strike="noStrike">
                        <a:solidFill>
                          <a:srgbClr val="000000"/>
                        </a:solidFill>
                        <a:effectLst/>
                        <a:latin typeface="Tahoma"/>
                      </a:endParaRPr>
                    </a:p>
                  </a:txBody>
                  <a:tcPr marL="9395" marR="9395" marT="9395" marB="0" anchor="ctr"/>
                </a:tc>
                <a:tc>
                  <a:txBody>
                    <a:bodyPr/>
                    <a:lstStyle/>
                    <a:p>
                      <a:pPr algn="l" fontAlgn="b"/>
                      <a:endParaRPr lang="es-AR" sz="1800" b="0" i="0" u="none" strike="noStrike">
                        <a:solidFill>
                          <a:srgbClr val="000000"/>
                        </a:solidFill>
                        <a:effectLst/>
                        <a:latin typeface="Calibri"/>
                      </a:endParaRPr>
                    </a:p>
                  </a:txBody>
                  <a:tcPr marL="9395" marR="9395" marT="9395" marB="0" anchor="b"/>
                </a:tc>
              </a:tr>
              <a:tr h="422753">
                <a:tc>
                  <a:txBody>
                    <a:bodyPr/>
                    <a:lstStyle/>
                    <a:p>
                      <a:pPr algn="l" rtl="0" fontAlgn="ctr"/>
                      <a:r>
                        <a:rPr lang="es-AR" sz="1800" u="none" strike="noStrike">
                          <a:effectLst/>
                        </a:rPr>
                        <a:t>C6    Ingreso de datos en línea</a:t>
                      </a:r>
                      <a:endParaRPr lang="es-AR" sz="1800" b="0" i="0" u="none" strike="noStrike">
                        <a:solidFill>
                          <a:srgbClr val="000000"/>
                        </a:solidFill>
                        <a:effectLst/>
                        <a:latin typeface="Tahoma"/>
                      </a:endParaRPr>
                    </a:p>
                  </a:txBody>
                  <a:tcPr marL="9395" marR="9395" marT="9395" marB="0" anchor="ctr"/>
                </a:tc>
                <a:tc>
                  <a:txBody>
                    <a:bodyPr/>
                    <a:lstStyle/>
                    <a:p>
                      <a:pPr algn="l" rtl="0" fontAlgn="ctr"/>
                      <a:endParaRPr lang="es-AR" sz="1800" b="0" i="0" u="none" strike="noStrike">
                        <a:solidFill>
                          <a:srgbClr val="000000"/>
                        </a:solidFill>
                        <a:effectLst/>
                        <a:latin typeface="Tahoma"/>
                      </a:endParaRPr>
                    </a:p>
                  </a:txBody>
                  <a:tcPr marL="9395" marR="9395" marT="9395" marB="0" anchor="ctr"/>
                </a:tc>
                <a:tc>
                  <a:txBody>
                    <a:bodyPr/>
                    <a:lstStyle/>
                    <a:p>
                      <a:pPr algn="l" rtl="0" fontAlgn="ctr"/>
                      <a:r>
                        <a:rPr lang="es-AR" sz="1800" u="none" strike="noStrike">
                          <a:effectLst/>
                        </a:rPr>
                        <a:t>C13  Múltiples ubicaciones</a:t>
                      </a:r>
                      <a:endParaRPr lang="es-AR" sz="1800" b="0" i="0" u="none" strike="noStrike">
                        <a:solidFill>
                          <a:srgbClr val="000000"/>
                        </a:solidFill>
                        <a:effectLst/>
                        <a:latin typeface="Tahoma"/>
                      </a:endParaRPr>
                    </a:p>
                  </a:txBody>
                  <a:tcPr marL="9395" marR="9395" marT="9395" marB="0" anchor="ctr"/>
                </a:tc>
                <a:tc>
                  <a:txBody>
                    <a:bodyPr/>
                    <a:lstStyle/>
                    <a:p>
                      <a:pPr algn="l" fontAlgn="b"/>
                      <a:endParaRPr lang="es-AR" sz="1800" b="0" i="0" u="none" strike="noStrike">
                        <a:solidFill>
                          <a:srgbClr val="000000"/>
                        </a:solidFill>
                        <a:effectLst/>
                        <a:latin typeface="Calibri"/>
                      </a:endParaRPr>
                    </a:p>
                  </a:txBody>
                  <a:tcPr marL="9395" marR="9395" marT="9395" marB="0" anchor="b"/>
                </a:tc>
              </a:tr>
              <a:tr h="422753">
                <a:tc>
                  <a:txBody>
                    <a:bodyPr/>
                    <a:lstStyle/>
                    <a:p>
                      <a:pPr algn="l" rtl="0" fontAlgn="ctr"/>
                      <a:r>
                        <a:rPr lang="es-AR" sz="1800" u="none" strike="noStrike">
                          <a:effectLst/>
                        </a:rPr>
                        <a:t>C7    Eficiencia para el usuario final (usabilidad)</a:t>
                      </a:r>
                      <a:endParaRPr lang="es-AR" sz="1800" b="0" i="0" u="none" strike="noStrike">
                        <a:solidFill>
                          <a:srgbClr val="000000"/>
                        </a:solidFill>
                        <a:effectLst/>
                        <a:latin typeface="Tahoma"/>
                      </a:endParaRPr>
                    </a:p>
                  </a:txBody>
                  <a:tcPr marL="9395" marR="9395" marT="9395" marB="0" anchor="ctr"/>
                </a:tc>
                <a:tc>
                  <a:txBody>
                    <a:bodyPr/>
                    <a:lstStyle/>
                    <a:p>
                      <a:pPr algn="l" rtl="0" fontAlgn="ctr"/>
                      <a:endParaRPr lang="es-AR" sz="1800" b="0" i="0" u="none" strike="noStrike">
                        <a:solidFill>
                          <a:srgbClr val="000000"/>
                        </a:solidFill>
                        <a:effectLst/>
                        <a:latin typeface="Tahoma"/>
                      </a:endParaRPr>
                    </a:p>
                  </a:txBody>
                  <a:tcPr marL="9395" marR="9395" marT="9395" marB="0" anchor="ctr"/>
                </a:tc>
                <a:tc>
                  <a:txBody>
                    <a:bodyPr/>
                    <a:lstStyle/>
                    <a:p>
                      <a:pPr algn="l" rtl="0" fontAlgn="ctr"/>
                      <a:r>
                        <a:rPr lang="es-AR" sz="1800" u="none" strike="noStrike">
                          <a:effectLst/>
                        </a:rPr>
                        <a:t>C14  Facilidad de modificación</a:t>
                      </a:r>
                      <a:endParaRPr lang="es-AR" sz="1800" b="0" i="0" u="none" strike="noStrike">
                        <a:solidFill>
                          <a:srgbClr val="000000"/>
                        </a:solidFill>
                        <a:effectLst/>
                        <a:latin typeface="Tahoma"/>
                      </a:endParaRPr>
                    </a:p>
                  </a:txBody>
                  <a:tcPr marL="9395" marR="9395" marT="9395" marB="0" anchor="ctr"/>
                </a:tc>
                <a:tc>
                  <a:txBody>
                    <a:bodyPr/>
                    <a:lstStyle/>
                    <a:p>
                      <a:pPr algn="l" fontAlgn="b"/>
                      <a:endParaRPr lang="es-AR" sz="1800" b="0" i="0" u="none" strike="noStrike" dirty="0">
                        <a:solidFill>
                          <a:srgbClr val="000000"/>
                        </a:solidFill>
                        <a:effectLst/>
                        <a:latin typeface="Calibri"/>
                      </a:endParaRPr>
                    </a:p>
                  </a:txBody>
                  <a:tcPr marL="9395" marR="9395" marT="9395" marB="0" anchor="b"/>
                </a:tc>
              </a:tr>
            </a:tbl>
          </a:graphicData>
        </a:graphic>
      </p:graphicFrame>
      <p:grpSp>
        <p:nvGrpSpPr>
          <p:cNvPr id="6" name="5 Grupo"/>
          <p:cNvGrpSpPr/>
          <p:nvPr/>
        </p:nvGrpSpPr>
        <p:grpSpPr>
          <a:xfrm>
            <a:off x="3720959" y="2553390"/>
            <a:ext cx="552243" cy="540501"/>
            <a:chOff x="3099284" y="3501008"/>
            <a:chExt cx="2228726" cy="2141067"/>
          </a:xfrm>
        </p:grpSpPr>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2356" y="3501008"/>
              <a:ext cx="180975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CuadroTexto"/>
            <p:cNvSpPr txBox="1"/>
            <p:nvPr/>
          </p:nvSpPr>
          <p:spPr>
            <a:xfrm>
              <a:off x="3364870" y="5032484"/>
              <a:ext cx="360039" cy="609591"/>
            </a:xfrm>
            <a:prstGeom prst="rect">
              <a:avLst/>
            </a:prstGeom>
            <a:noFill/>
          </p:spPr>
          <p:txBody>
            <a:bodyPr wrap="square" rtlCol="0">
              <a:spAutoFit/>
            </a:bodyPr>
            <a:lstStyle/>
            <a:p>
              <a:pPr algn="ctr"/>
              <a:r>
                <a:rPr lang="es-AR" sz="400" dirty="0"/>
                <a:t>0</a:t>
              </a:r>
            </a:p>
          </p:txBody>
        </p:sp>
        <p:sp>
          <p:nvSpPr>
            <p:cNvPr id="9" name="8 CuadroTexto"/>
            <p:cNvSpPr txBox="1"/>
            <p:nvPr/>
          </p:nvSpPr>
          <p:spPr>
            <a:xfrm>
              <a:off x="3099284" y="4283805"/>
              <a:ext cx="360039" cy="609591"/>
            </a:xfrm>
            <a:prstGeom prst="rect">
              <a:avLst/>
            </a:prstGeom>
            <a:noFill/>
          </p:spPr>
          <p:txBody>
            <a:bodyPr wrap="square" rtlCol="0">
              <a:spAutoFit/>
            </a:bodyPr>
            <a:lstStyle/>
            <a:p>
              <a:pPr algn="ctr"/>
              <a:r>
                <a:rPr lang="es-AR" sz="400" dirty="0" smtClean="0"/>
                <a:t>1</a:t>
              </a:r>
              <a:endParaRPr lang="es-AR" sz="400" dirty="0"/>
            </a:p>
          </p:txBody>
        </p:sp>
        <p:sp>
          <p:nvSpPr>
            <p:cNvPr id="10" name="9 CuadroTexto"/>
            <p:cNvSpPr txBox="1"/>
            <p:nvPr/>
          </p:nvSpPr>
          <p:spPr>
            <a:xfrm>
              <a:off x="3459323" y="3544705"/>
              <a:ext cx="360039" cy="609591"/>
            </a:xfrm>
            <a:prstGeom prst="rect">
              <a:avLst/>
            </a:prstGeom>
            <a:noFill/>
          </p:spPr>
          <p:txBody>
            <a:bodyPr wrap="square" rtlCol="0">
              <a:spAutoFit/>
            </a:bodyPr>
            <a:lstStyle/>
            <a:p>
              <a:pPr algn="ctr"/>
              <a:r>
                <a:rPr lang="es-AR" sz="400" dirty="0"/>
                <a:t>2</a:t>
              </a:r>
            </a:p>
          </p:txBody>
        </p:sp>
        <p:sp>
          <p:nvSpPr>
            <p:cNvPr id="11" name="10 CuadroTexto"/>
            <p:cNvSpPr txBox="1"/>
            <p:nvPr/>
          </p:nvSpPr>
          <p:spPr>
            <a:xfrm>
              <a:off x="4640052" y="3572481"/>
              <a:ext cx="360039" cy="609591"/>
            </a:xfrm>
            <a:prstGeom prst="rect">
              <a:avLst/>
            </a:prstGeom>
            <a:noFill/>
          </p:spPr>
          <p:txBody>
            <a:bodyPr wrap="square" rtlCol="0">
              <a:spAutoFit/>
            </a:bodyPr>
            <a:lstStyle/>
            <a:p>
              <a:pPr algn="ctr"/>
              <a:r>
                <a:rPr lang="es-AR" sz="400" dirty="0"/>
                <a:t>3</a:t>
              </a:r>
            </a:p>
          </p:txBody>
        </p:sp>
        <p:sp>
          <p:nvSpPr>
            <p:cNvPr id="12" name="11 CuadroTexto"/>
            <p:cNvSpPr txBox="1"/>
            <p:nvPr/>
          </p:nvSpPr>
          <p:spPr>
            <a:xfrm>
              <a:off x="4967971" y="4189729"/>
              <a:ext cx="360039" cy="609591"/>
            </a:xfrm>
            <a:prstGeom prst="rect">
              <a:avLst/>
            </a:prstGeom>
            <a:noFill/>
          </p:spPr>
          <p:txBody>
            <a:bodyPr wrap="square" rtlCol="0">
              <a:spAutoFit/>
            </a:bodyPr>
            <a:lstStyle/>
            <a:p>
              <a:pPr algn="ctr"/>
              <a:r>
                <a:rPr lang="es-AR" sz="400" dirty="0"/>
                <a:t>4</a:t>
              </a:r>
            </a:p>
          </p:txBody>
        </p:sp>
        <p:sp>
          <p:nvSpPr>
            <p:cNvPr id="13" name="12 CuadroTexto"/>
            <p:cNvSpPr txBox="1"/>
            <p:nvPr/>
          </p:nvSpPr>
          <p:spPr>
            <a:xfrm>
              <a:off x="4787951" y="5000219"/>
              <a:ext cx="360039" cy="609591"/>
            </a:xfrm>
            <a:prstGeom prst="rect">
              <a:avLst/>
            </a:prstGeom>
            <a:noFill/>
          </p:spPr>
          <p:txBody>
            <a:bodyPr wrap="square" rtlCol="0">
              <a:spAutoFit/>
            </a:bodyPr>
            <a:lstStyle/>
            <a:p>
              <a:pPr algn="ctr"/>
              <a:r>
                <a:rPr lang="es-AR" sz="400" dirty="0" smtClean="0"/>
                <a:t>5</a:t>
              </a:r>
              <a:endParaRPr lang="es-AR" sz="400" dirty="0"/>
            </a:p>
          </p:txBody>
        </p:sp>
        <p:cxnSp>
          <p:nvCxnSpPr>
            <p:cNvPr id="14" name="13 Conector recto"/>
            <p:cNvCxnSpPr/>
            <p:nvPr/>
          </p:nvCxnSpPr>
          <p:spPr>
            <a:xfrm flipH="1" flipV="1">
              <a:off x="3819364" y="4077072"/>
              <a:ext cx="297868" cy="37643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15" name="14 Grupo"/>
          <p:cNvGrpSpPr/>
          <p:nvPr/>
        </p:nvGrpSpPr>
        <p:grpSpPr>
          <a:xfrm>
            <a:off x="3720959" y="3057446"/>
            <a:ext cx="552243" cy="540501"/>
            <a:chOff x="3099284" y="3501008"/>
            <a:chExt cx="2228726" cy="2141067"/>
          </a:xfrm>
        </p:grpSpPr>
        <p:pic>
          <p:nvPicPr>
            <p:cNvPr id="1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2356" y="3501008"/>
              <a:ext cx="180975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16 CuadroTexto"/>
            <p:cNvSpPr txBox="1"/>
            <p:nvPr/>
          </p:nvSpPr>
          <p:spPr>
            <a:xfrm>
              <a:off x="3364870" y="5032484"/>
              <a:ext cx="360039" cy="609591"/>
            </a:xfrm>
            <a:prstGeom prst="rect">
              <a:avLst/>
            </a:prstGeom>
            <a:noFill/>
          </p:spPr>
          <p:txBody>
            <a:bodyPr wrap="square" rtlCol="0">
              <a:spAutoFit/>
            </a:bodyPr>
            <a:lstStyle/>
            <a:p>
              <a:pPr algn="ctr"/>
              <a:r>
                <a:rPr lang="es-AR" sz="400" dirty="0"/>
                <a:t>0</a:t>
              </a:r>
            </a:p>
          </p:txBody>
        </p:sp>
        <p:sp>
          <p:nvSpPr>
            <p:cNvPr id="18" name="17 CuadroTexto"/>
            <p:cNvSpPr txBox="1"/>
            <p:nvPr/>
          </p:nvSpPr>
          <p:spPr>
            <a:xfrm>
              <a:off x="3099284" y="4283805"/>
              <a:ext cx="360039" cy="609591"/>
            </a:xfrm>
            <a:prstGeom prst="rect">
              <a:avLst/>
            </a:prstGeom>
            <a:noFill/>
          </p:spPr>
          <p:txBody>
            <a:bodyPr wrap="square" rtlCol="0">
              <a:spAutoFit/>
            </a:bodyPr>
            <a:lstStyle/>
            <a:p>
              <a:pPr algn="ctr"/>
              <a:r>
                <a:rPr lang="es-AR" sz="400" dirty="0" smtClean="0"/>
                <a:t>1</a:t>
              </a:r>
              <a:endParaRPr lang="es-AR" sz="400" dirty="0"/>
            </a:p>
          </p:txBody>
        </p:sp>
        <p:sp>
          <p:nvSpPr>
            <p:cNvPr id="19" name="18 CuadroTexto"/>
            <p:cNvSpPr txBox="1"/>
            <p:nvPr/>
          </p:nvSpPr>
          <p:spPr>
            <a:xfrm>
              <a:off x="3459323" y="3544705"/>
              <a:ext cx="360039" cy="609591"/>
            </a:xfrm>
            <a:prstGeom prst="rect">
              <a:avLst/>
            </a:prstGeom>
            <a:noFill/>
          </p:spPr>
          <p:txBody>
            <a:bodyPr wrap="square" rtlCol="0">
              <a:spAutoFit/>
            </a:bodyPr>
            <a:lstStyle/>
            <a:p>
              <a:pPr algn="ctr"/>
              <a:r>
                <a:rPr lang="es-AR" sz="400" dirty="0"/>
                <a:t>2</a:t>
              </a:r>
            </a:p>
          </p:txBody>
        </p:sp>
        <p:sp>
          <p:nvSpPr>
            <p:cNvPr id="20" name="19 CuadroTexto"/>
            <p:cNvSpPr txBox="1"/>
            <p:nvPr/>
          </p:nvSpPr>
          <p:spPr>
            <a:xfrm>
              <a:off x="4640052" y="3572481"/>
              <a:ext cx="360039" cy="609591"/>
            </a:xfrm>
            <a:prstGeom prst="rect">
              <a:avLst/>
            </a:prstGeom>
            <a:noFill/>
          </p:spPr>
          <p:txBody>
            <a:bodyPr wrap="square" rtlCol="0">
              <a:spAutoFit/>
            </a:bodyPr>
            <a:lstStyle/>
            <a:p>
              <a:pPr algn="ctr"/>
              <a:r>
                <a:rPr lang="es-AR" sz="400" dirty="0"/>
                <a:t>3</a:t>
              </a:r>
            </a:p>
          </p:txBody>
        </p:sp>
        <p:sp>
          <p:nvSpPr>
            <p:cNvPr id="21" name="20 CuadroTexto"/>
            <p:cNvSpPr txBox="1"/>
            <p:nvPr/>
          </p:nvSpPr>
          <p:spPr>
            <a:xfrm>
              <a:off x="4967971" y="4189729"/>
              <a:ext cx="360039" cy="609591"/>
            </a:xfrm>
            <a:prstGeom prst="rect">
              <a:avLst/>
            </a:prstGeom>
            <a:noFill/>
          </p:spPr>
          <p:txBody>
            <a:bodyPr wrap="square" rtlCol="0">
              <a:spAutoFit/>
            </a:bodyPr>
            <a:lstStyle/>
            <a:p>
              <a:pPr algn="ctr"/>
              <a:r>
                <a:rPr lang="es-AR" sz="400" dirty="0"/>
                <a:t>4</a:t>
              </a:r>
            </a:p>
          </p:txBody>
        </p:sp>
        <p:sp>
          <p:nvSpPr>
            <p:cNvPr id="22" name="21 CuadroTexto"/>
            <p:cNvSpPr txBox="1"/>
            <p:nvPr/>
          </p:nvSpPr>
          <p:spPr>
            <a:xfrm>
              <a:off x="4787951" y="5000219"/>
              <a:ext cx="360039" cy="609591"/>
            </a:xfrm>
            <a:prstGeom prst="rect">
              <a:avLst/>
            </a:prstGeom>
            <a:noFill/>
          </p:spPr>
          <p:txBody>
            <a:bodyPr wrap="square" rtlCol="0">
              <a:spAutoFit/>
            </a:bodyPr>
            <a:lstStyle/>
            <a:p>
              <a:pPr algn="ctr"/>
              <a:r>
                <a:rPr lang="es-AR" sz="400" dirty="0" smtClean="0"/>
                <a:t>5</a:t>
              </a:r>
              <a:endParaRPr lang="es-AR" sz="400" dirty="0"/>
            </a:p>
          </p:txBody>
        </p:sp>
        <p:cxnSp>
          <p:nvCxnSpPr>
            <p:cNvPr id="23" name="22 Conector recto"/>
            <p:cNvCxnSpPr/>
            <p:nvPr/>
          </p:nvCxnSpPr>
          <p:spPr>
            <a:xfrm flipH="1" flipV="1">
              <a:off x="3819364" y="4077072"/>
              <a:ext cx="297868" cy="37643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24" name="23 Grupo"/>
          <p:cNvGrpSpPr/>
          <p:nvPr/>
        </p:nvGrpSpPr>
        <p:grpSpPr>
          <a:xfrm>
            <a:off x="3732945" y="3501703"/>
            <a:ext cx="552243" cy="540501"/>
            <a:chOff x="3099284" y="3501008"/>
            <a:chExt cx="2228726" cy="2141067"/>
          </a:xfrm>
        </p:grpSpPr>
        <p:pic>
          <p:nvPicPr>
            <p:cNvPr id="2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2356" y="3501008"/>
              <a:ext cx="180975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25 CuadroTexto"/>
            <p:cNvSpPr txBox="1"/>
            <p:nvPr/>
          </p:nvSpPr>
          <p:spPr>
            <a:xfrm>
              <a:off x="3364870" y="5032484"/>
              <a:ext cx="360039" cy="609591"/>
            </a:xfrm>
            <a:prstGeom prst="rect">
              <a:avLst/>
            </a:prstGeom>
            <a:noFill/>
          </p:spPr>
          <p:txBody>
            <a:bodyPr wrap="square" rtlCol="0">
              <a:spAutoFit/>
            </a:bodyPr>
            <a:lstStyle/>
            <a:p>
              <a:pPr algn="ctr"/>
              <a:r>
                <a:rPr lang="es-AR" sz="400" dirty="0"/>
                <a:t>0</a:t>
              </a:r>
            </a:p>
          </p:txBody>
        </p:sp>
        <p:sp>
          <p:nvSpPr>
            <p:cNvPr id="27" name="26 CuadroTexto"/>
            <p:cNvSpPr txBox="1"/>
            <p:nvPr/>
          </p:nvSpPr>
          <p:spPr>
            <a:xfrm>
              <a:off x="3099284" y="4283805"/>
              <a:ext cx="360039" cy="609591"/>
            </a:xfrm>
            <a:prstGeom prst="rect">
              <a:avLst/>
            </a:prstGeom>
            <a:noFill/>
          </p:spPr>
          <p:txBody>
            <a:bodyPr wrap="square" rtlCol="0">
              <a:spAutoFit/>
            </a:bodyPr>
            <a:lstStyle/>
            <a:p>
              <a:pPr algn="ctr"/>
              <a:r>
                <a:rPr lang="es-AR" sz="400" dirty="0" smtClean="0"/>
                <a:t>1</a:t>
              </a:r>
              <a:endParaRPr lang="es-AR" sz="400" dirty="0"/>
            </a:p>
          </p:txBody>
        </p:sp>
        <p:sp>
          <p:nvSpPr>
            <p:cNvPr id="28" name="27 CuadroTexto"/>
            <p:cNvSpPr txBox="1"/>
            <p:nvPr/>
          </p:nvSpPr>
          <p:spPr>
            <a:xfrm>
              <a:off x="3459323" y="3544705"/>
              <a:ext cx="360039" cy="609591"/>
            </a:xfrm>
            <a:prstGeom prst="rect">
              <a:avLst/>
            </a:prstGeom>
            <a:noFill/>
          </p:spPr>
          <p:txBody>
            <a:bodyPr wrap="square" rtlCol="0">
              <a:spAutoFit/>
            </a:bodyPr>
            <a:lstStyle/>
            <a:p>
              <a:pPr algn="ctr"/>
              <a:r>
                <a:rPr lang="es-AR" sz="400" dirty="0"/>
                <a:t>2</a:t>
              </a:r>
            </a:p>
          </p:txBody>
        </p:sp>
        <p:sp>
          <p:nvSpPr>
            <p:cNvPr id="29" name="28 CuadroTexto"/>
            <p:cNvSpPr txBox="1"/>
            <p:nvPr/>
          </p:nvSpPr>
          <p:spPr>
            <a:xfrm>
              <a:off x="4640052" y="3572481"/>
              <a:ext cx="360039" cy="609591"/>
            </a:xfrm>
            <a:prstGeom prst="rect">
              <a:avLst/>
            </a:prstGeom>
            <a:noFill/>
          </p:spPr>
          <p:txBody>
            <a:bodyPr wrap="square" rtlCol="0">
              <a:spAutoFit/>
            </a:bodyPr>
            <a:lstStyle/>
            <a:p>
              <a:pPr algn="ctr"/>
              <a:r>
                <a:rPr lang="es-AR" sz="400" dirty="0"/>
                <a:t>3</a:t>
              </a:r>
            </a:p>
          </p:txBody>
        </p:sp>
        <p:sp>
          <p:nvSpPr>
            <p:cNvPr id="30" name="29 CuadroTexto"/>
            <p:cNvSpPr txBox="1"/>
            <p:nvPr/>
          </p:nvSpPr>
          <p:spPr>
            <a:xfrm>
              <a:off x="4967971" y="4189729"/>
              <a:ext cx="360039" cy="609591"/>
            </a:xfrm>
            <a:prstGeom prst="rect">
              <a:avLst/>
            </a:prstGeom>
            <a:noFill/>
          </p:spPr>
          <p:txBody>
            <a:bodyPr wrap="square" rtlCol="0">
              <a:spAutoFit/>
            </a:bodyPr>
            <a:lstStyle/>
            <a:p>
              <a:pPr algn="ctr"/>
              <a:r>
                <a:rPr lang="es-AR" sz="400" dirty="0"/>
                <a:t>4</a:t>
              </a:r>
            </a:p>
          </p:txBody>
        </p:sp>
        <p:sp>
          <p:nvSpPr>
            <p:cNvPr id="31" name="30 CuadroTexto"/>
            <p:cNvSpPr txBox="1"/>
            <p:nvPr/>
          </p:nvSpPr>
          <p:spPr>
            <a:xfrm>
              <a:off x="4787951" y="5000219"/>
              <a:ext cx="360039" cy="609591"/>
            </a:xfrm>
            <a:prstGeom prst="rect">
              <a:avLst/>
            </a:prstGeom>
            <a:noFill/>
          </p:spPr>
          <p:txBody>
            <a:bodyPr wrap="square" rtlCol="0">
              <a:spAutoFit/>
            </a:bodyPr>
            <a:lstStyle/>
            <a:p>
              <a:pPr algn="ctr"/>
              <a:r>
                <a:rPr lang="es-AR" sz="400" dirty="0" smtClean="0"/>
                <a:t>5</a:t>
              </a:r>
              <a:endParaRPr lang="es-AR" sz="400" dirty="0"/>
            </a:p>
          </p:txBody>
        </p:sp>
        <p:cxnSp>
          <p:nvCxnSpPr>
            <p:cNvPr id="32" name="31 Conector recto"/>
            <p:cNvCxnSpPr/>
            <p:nvPr/>
          </p:nvCxnSpPr>
          <p:spPr>
            <a:xfrm flipH="1" flipV="1">
              <a:off x="3819364" y="4077072"/>
              <a:ext cx="297868" cy="37643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33" name="32 Grupo"/>
          <p:cNvGrpSpPr/>
          <p:nvPr/>
        </p:nvGrpSpPr>
        <p:grpSpPr>
          <a:xfrm>
            <a:off x="3732945" y="4065558"/>
            <a:ext cx="552243" cy="540501"/>
            <a:chOff x="3099284" y="3501008"/>
            <a:chExt cx="2228726" cy="2141067"/>
          </a:xfrm>
        </p:grpSpPr>
        <p:pic>
          <p:nvPicPr>
            <p:cNvPr id="3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2356" y="3501008"/>
              <a:ext cx="180975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34 CuadroTexto"/>
            <p:cNvSpPr txBox="1"/>
            <p:nvPr/>
          </p:nvSpPr>
          <p:spPr>
            <a:xfrm>
              <a:off x="3364870" y="5032484"/>
              <a:ext cx="360039" cy="609591"/>
            </a:xfrm>
            <a:prstGeom prst="rect">
              <a:avLst/>
            </a:prstGeom>
            <a:noFill/>
          </p:spPr>
          <p:txBody>
            <a:bodyPr wrap="square" rtlCol="0">
              <a:spAutoFit/>
            </a:bodyPr>
            <a:lstStyle/>
            <a:p>
              <a:pPr algn="ctr"/>
              <a:r>
                <a:rPr lang="es-AR" sz="400" dirty="0"/>
                <a:t>0</a:t>
              </a:r>
            </a:p>
          </p:txBody>
        </p:sp>
        <p:sp>
          <p:nvSpPr>
            <p:cNvPr id="36" name="35 CuadroTexto"/>
            <p:cNvSpPr txBox="1"/>
            <p:nvPr/>
          </p:nvSpPr>
          <p:spPr>
            <a:xfrm>
              <a:off x="3099284" y="4283805"/>
              <a:ext cx="360039" cy="609591"/>
            </a:xfrm>
            <a:prstGeom prst="rect">
              <a:avLst/>
            </a:prstGeom>
            <a:noFill/>
          </p:spPr>
          <p:txBody>
            <a:bodyPr wrap="square" rtlCol="0">
              <a:spAutoFit/>
            </a:bodyPr>
            <a:lstStyle/>
            <a:p>
              <a:pPr algn="ctr"/>
              <a:r>
                <a:rPr lang="es-AR" sz="400" dirty="0" smtClean="0"/>
                <a:t>1</a:t>
              </a:r>
              <a:endParaRPr lang="es-AR" sz="400" dirty="0"/>
            </a:p>
          </p:txBody>
        </p:sp>
        <p:sp>
          <p:nvSpPr>
            <p:cNvPr id="37" name="36 CuadroTexto"/>
            <p:cNvSpPr txBox="1"/>
            <p:nvPr/>
          </p:nvSpPr>
          <p:spPr>
            <a:xfrm>
              <a:off x="3459323" y="3544705"/>
              <a:ext cx="360039" cy="609591"/>
            </a:xfrm>
            <a:prstGeom prst="rect">
              <a:avLst/>
            </a:prstGeom>
            <a:noFill/>
          </p:spPr>
          <p:txBody>
            <a:bodyPr wrap="square" rtlCol="0">
              <a:spAutoFit/>
            </a:bodyPr>
            <a:lstStyle/>
            <a:p>
              <a:pPr algn="ctr"/>
              <a:r>
                <a:rPr lang="es-AR" sz="400" dirty="0"/>
                <a:t>2</a:t>
              </a:r>
            </a:p>
          </p:txBody>
        </p:sp>
        <p:sp>
          <p:nvSpPr>
            <p:cNvPr id="38" name="37 CuadroTexto"/>
            <p:cNvSpPr txBox="1"/>
            <p:nvPr/>
          </p:nvSpPr>
          <p:spPr>
            <a:xfrm>
              <a:off x="4640052" y="3572481"/>
              <a:ext cx="360039" cy="609591"/>
            </a:xfrm>
            <a:prstGeom prst="rect">
              <a:avLst/>
            </a:prstGeom>
            <a:noFill/>
          </p:spPr>
          <p:txBody>
            <a:bodyPr wrap="square" rtlCol="0">
              <a:spAutoFit/>
            </a:bodyPr>
            <a:lstStyle/>
            <a:p>
              <a:pPr algn="ctr"/>
              <a:r>
                <a:rPr lang="es-AR" sz="400" dirty="0"/>
                <a:t>3</a:t>
              </a:r>
            </a:p>
          </p:txBody>
        </p:sp>
        <p:sp>
          <p:nvSpPr>
            <p:cNvPr id="39" name="38 CuadroTexto"/>
            <p:cNvSpPr txBox="1"/>
            <p:nvPr/>
          </p:nvSpPr>
          <p:spPr>
            <a:xfrm>
              <a:off x="4967971" y="4189729"/>
              <a:ext cx="360039" cy="609591"/>
            </a:xfrm>
            <a:prstGeom prst="rect">
              <a:avLst/>
            </a:prstGeom>
            <a:noFill/>
          </p:spPr>
          <p:txBody>
            <a:bodyPr wrap="square" rtlCol="0">
              <a:spAutoFit/>
            </a:bodyPr>
            <a:lstStyle/>
            <a:p>
              <a:pPr algn="ctr"/>
              <a:r>
                <a:rPr lang="es-AR" sz="400" dirty="0"/>
                <a:t>4</a:t>
              </a:r>
            </a:p>
          </p:txBody>
        </p:sp>
        <p:sp>
          <p:nvSpPr>
            <p:cNvPr id="40" name="39 CuadroTexto"/>
            <p:cNvSpPr txBox="1"/>
            <p:nvPr/>
          </p:nvSpPr>
          <p:spPr>
            <a:xfrm>
              <a:off x="4787951" y="5000219"/>
              <a:ext cx="360039" cy="609591"/>
            </a:xfrm>
            <a:prstGeom prst="rect">
              <a:avLst/>
            </a:prstGeom>
            <a:noFill/>
          </p:spPr>
          <p:txBody>
            <a:bodyPr wrap="square" rtlCol="0">
              <a:spAutoFit/>
            </a:bodyPr>
            <a:lstStyle/>
            <a:p>
              <a:pPr algn="ctr"/>
              <a:r>
                <a:rPr lang="es-AR" sz="400" dirty="0" smtClean="0"/>
                <a:t>5</a:t>
              </a:r>
              <a:endParaRPr lang="es-AR" sz="400" dirty="0"/>
            </a:p>
          </p:txBody>
        </p:sp>
        <p:cxnSp>
          <p:nvCxnSpPr>
            <p:cNvPr id="41" name="40 Conector recto"/>
            <p:cNvCxnSpPr/>
            <p:nvPr/>
          </p:nvCxnSpPr>
          <p:spPr>
            <a:xfrm flipH="1" flipV="1">
              <a:off x="3819364" y="4077072"/>
              <a:ext cx="297868" cy="37643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42" name="41 Grupo"/>
          <p:cNvGrpSpPr/>
          <p:nvPr/>
        </p:nvGrpSpPr>
        <p:grpSpPr>
          <a:xfrm>
            <a:off x="3758554" y="4598228"/>
            <a:ext cx="552243" cy="540501"/>
            <a:chOff x="3099284" y="3501008"/>
            <a:chExt cx="2228726" cy="2141067"/>
          </a:xfrm>
        </p:grpSpPr>
        <p:pic>
          <p:nvPicPr>
            <p:cNvPr id="4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2356" y="3501008"/>
              <a:ext cx="180975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43 CuadroTexto"/>
            <p:cNvSpPr txBox="1"/>
            <p:nvPr/>
          </p:nvSpPr>
          <p:spPr>
            <a:xfrm>
              <a:off x="3364870" y="5032484"/>
              <a:ext cx="360039" cy="609591"/>
            </a:xfrm>
            <a:prstGeom prst="rect">
              <a:avLst/>
            </a:prstGeom>
            <a:noFill/>
          </p:spPr>
          <p:txBody>
            <a:bodyPr wrap="square" rtlCol="0">
              <a:spAutoFit/>
            </a:bodyPr>
            <a:lstStyle/>
            <a:p>
              <a:pPr algn="ctr"/>
              <a:r>
                <a:rPr lang="es-AR" sz="400" dirty="0"/>
                <a:t>0</a:t>
              </a:r>
            </a:p>
          </p:txBody>
        </p:sp>
        <p:sp>
          <p:nvSpPr>
            <p:cNvPr id="45" name="44 CuadroTexto"/>
            <p:cNvSpPr txBox="1"/>
            <p:nvPr/>
          </p:nvSpPr>
          <p:spPr>
            <a:xfrm>
              <a:off x="3099284" y="4283805"/>
              <a:ext cx="360039" cy="609591"/>
            </a:xfrm>
            <a:prstGeom prst="rect">
              <a:avLst/>
            </a:prstGeom>
            <a:noFill/>
          </p:spPr>
          <p:txBody>
            <a:bodyPr wrap="square" rtlCol="0">
              <a:spAutoFit/>
            </a:bodyPr>
            <a:lstStyle/>
            <a:p>
              <a:pPr algn="ctr"/>
              <a:r>
                <a:rPr lang="es-AR" sz="400" dirty="0" smtClean="0"/>
                <a:t>1</a:t>
              </a:r>
              <a:endParaRPr lang="es-AR" sz="400" dirty="0"/>
            </a:p>
          </p:txBody>
        </p:sp>
        <p:sp>
          <p:nvSpPr>
            <p:cNvPr id="46" name="45 CuadroTexto"/>
            <p:cNvSpPr txBox="1"/>
            <p:nvPr/>
          </p:nvSpPr>
          <p:spPr>
            <a:xfrm>
              <a:off x="3459323" y="3544705"/>
              <a:ext cx="360039" cy="609591"/>
            </a:xfrm>
            <a:prstGeom prst="rect">
              <a:avLst/>
            </a:prstGeom>
            <a:noFill/>
          </p:spPr>
          <p:txBody>
            <a:bodyPr wrap="square" rtlCol="0">
              <a:spAutoFit/>
            </a:bodyPr>
            <a:lstStyle/>
            <a:p>
              <a:pPr algn="ctr"/>
              <a:r>
                <a:rPr lang="es-AR" sz="400" dirty="0"/>
                <a:t>2</a:t>
              </a:r>
            </a:p>
          </p:txBody>
        </p:sp>
        <p:sp>
          <p:nvSpPr>
            <p:cNvPr id="47" name="46 CuadroTexto"/>
            <p:cNvSpPr txBox="1"/>
            <p:nvPr/>
          </p:nvSpPr>
          <p:spPr>
            <a:xfrm>
              <a:off x="4640052" y="3572481"/>
              <a:ext cx="360039" cy="609591"/>
            </a:xfrm>
            <a:prstGeom prst="rect">
              <a:avLst/>
            </a:prstGeom>
            <a:noFill/>
          </p:spPr>
          <p:txBody>
            <a:bodyPr wrap="square" rtlCol="0">
              <a:spAutoFit/>
            </a:bodyPr>
            <a:lstStyle/>
            <a:p>
              <a:pPr algn="ctr"/>
              <a:r>
                <a:rPr lang="es-AR" sz="400" dirty="0"/>
                <a:t>3</a:t>
              </a:r>
            </a:p>
          </p:txBody>
        </p:sp>
        <p:sp>
          <p:nvSpPr>
            <p:cNvPr id="48" name="47 CuadroTexto"/>
            <p:cNvSpPr txBox="1"/>
            <p:nvPr/>
          </p:nvSpPr>
          <p:spPr>
            <a:xfrm>
              <a:off x="4967971" y="4189729"/>
              <a:ext cx="360039" cy="609591"/>
            </a:xfrm>
            <a:prstGeom prst="rect">
              <a:avLst/>
            </a:prstGeom>
            <a:noFill/>
          </p:spPr>
          <p:txBody>
            <a:bodyPr wrap="square" rtlCol="0">
              <a:spAutoFit/>
            </a:bodyPr>
            <a:lstStyle/>
            <a:p>
              <a:pPr algn="ctr"/>
              <a:r>
                <a:rPr lang="es-AR" sz="400" dirty="0"/>
                <a:t>4</a:t>
              </a:r>
            </a:p>
          </p:txBody>
        </p:sp>
        <p:sp>
          <p:nvSpPr>
            <p:cNvPr id="49" name="48 CuadroTexto"/>
            <p:cNvSpPr txBox="1"/>
            <p:nvPr/>
          </p:nvSpPr>
          <p:spPr>
            <a:xfrm>
              <a:off x="4787951" y="5000219"/>
              <a:ext cx="360039" cy="609591"/>
            </a:xfrm>
            <a:prstGeom prst="rect">
              <a:avLst/>
            </a:prstGeom>
            <a:noFill/>
          </p:spPr>
          <p:txBody>
            <a:bodyPr wrap="square" rtlCol="0">
              <a:spAutoFit/>
            </a:bodyPr>
            <a:lstStyle/>
            <a:p>
              <a:pPr algn="ctr"/>
              <a:r>
                <a:rPr lang="es-AR" sz="400" dirty="0" smtClean="0"/>
                <a:t>5</a:t>
              </a:r>
              <a:endParaRPr lang="es-AR" sz="400" dirty="0"/>
            </a:p>
          </p:txBody>
        </p:sp>
        <p:cxnSp>
          <p:nvCxnSpPr>
            <p:cNvPr id="50" name="49 Conector recto"/>
            <p:cNvCxnSpPr/>
            <p:nvPr/>
          </p:nvCxnSpPr>
          <p:spPr>
            <a:xfrm flipH="1" flipV="1">
              <a:off x="3819364" y="4077072"/>
              <a:ext cx="297868" cy="37643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51" name="50 Grupo"/>
          <p:cNvGrpSpPr/>
          <p:nvPr/>
        </p:nvGrpSpPr>
        <p:grpSpPr>
          <a:xfrm>
            <a:off x="3785095" y="5130584"/>
            <a:ext cx="552243" cy="540501"/>
            <a:chOff x="3099284" y="3501008"/>
            <a:chExt cx="2228726" cy="2141067"/>
          </a:xfrm>
        </p:grpSpPr>
        <p:pic>
          <p:nvPicPr>
            <p:cNvPr id="5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2356" y="3501008"/>
              <a:ext cx="180975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52 CuadroTexto"/>
            <p:cNvSpPr txBox="1"/>
            <p:nvPr/>
          </p:nvSpPr>
          <p:spPr>
            <a:xfrm>
              <a:off x="3364870" y="5032484"/>
              <a:ext cx="360039" cy="609591"/>
            </a:xfrm>
            <a:prstGeom prst="rect">
              <a:avLst/>
            </a:prstGeom>
            <a:noFill/>
          </p:spPr>
          <p:txBody>
            <a:bodyPr wrap="square" rtlCol="0">
              <a:spAutoFit/>
            </a:bodyPr>
            <a:lstStyle/>
            <a:p>
              <a:pPr algn="ctr"/>
              <a:r>
                <a:rPr lang="es-AR" sz="400" dirty="0"/>
                <a:t>0</a:t>
              </a:r>
            </a:p>
          </p:txBody>
        </p:sp>
        <p:sp>
          <p:nvSpPr>
            <p:cNvPr id="54" name="53 CuadroTexto"/>
            <p:cNvSpPr txBox="1"/>
            <p:nvPr/>
          </p:nvSpPr>
          <p:spPr>
            <a:xfrm>
              <a:off x="3099284" y="4283805"/>
              <a:ext cx="360039" cy="609591"/>
            </a:xfrm>
            <a:prstGeom prst="rect">
              <a:avLst/>
            </a:prstGeom>
            <a:noFill/>
          </p:spPr>
          <p:txBody>
            <a:bodyPr wrap="square" rtlCol="0">
              <a:spAutoFit/>
            </a:bodyPr>
            <a:lstStyle/>
            <a:p>
              <a:pPr algn="ctr"/>
              <a:r>
                <a:rPr lang="es-AR" sz="400" dirty="0" smtClean="0"/>
                <a:t>1</a:t>
              </a:r>
              <a:endParaRPr lang="es-AR" sz="400" dirty="0"/>
            </a:p>
          </p:txBody>
        </p:sp>
        <p:sp>
          <p:nvSpPr>
            <p:cNvPr id="55" name="54 CuadroTexto"/>
            <p:cNvSpPr txBox="1"/>
            <p:nvPr/>
          </p:nvSpPr>
          <p:spPr>
            <a:xfrm>
              <a:off x="3459323" y="3544705"/>
              <a:ext cx="360039" cy="609591"/>
            </a:xfrm>
            <a:prstGeom prst="rect">
              <a:avLst/>
            </a:prstGeom>
            <a:noFill/>
          </p:spPr>
          <p:txBody>
            <a:bodyPr wrap="square" rtlCol="0">
              <a:spAutoFit/>
            </a:bodyPr>
            <a:lstStyle/>
            <a:p>
              <a:pPr algn="ctr"/>
              <a:r>
                <a:rPr lang="es-AR" sz="400" dirty="0"/>
                <a:t>2</a:t>
              </a:r>
            </a:p>
          </p:txBody>
        </p:sp>
        <p:sp>
          <p:nvSpPr>
            <p:cNvPr id="56" name="55 CuadroTexto"/>
            <p:cNvSpPr txBox="1"/>
            <p:nvPr/>
          </p:nvSpPr>
          <p:spPr>
            <a:xfrm>
              <a:off x="4640052" y="3572481"/>
              <a:ext cx="360039" cy="609591"/>
            </a:xfrm>
            <a:prstGeom prst="rect">
              <a:avLst/>
            </a:prstGeom>
            <a:noFill/>
          </p:spPr>
          <p:txBody>
            <a:bodyPr wrap="square" rtlCol="0">
              <a:spAutoFit/>
            </a:bodyPr>
            <a:lstStyle/>
            <a:p>
              <a:pPr algn="ctr"/>
              <a:r>
                <a:rPr lang="es-AR" sz="400" dirty="0"/>
                <a:t>3</a:t>
              </a:r>
            </a:p>
          </p:txBody>
        </p:sp>
        <p:sp>
          <p:nvSpPr>
            <p:cNvPr id="57" name="56 CuadroTexto"/>
            <p:cNvSpPr txBox="1"/>
            <p:nvPr/>
          </p:nvSpPr>
          <p:spPr>
            <a:xfrm>
              <a:off x="4967971" y="4189729"/>
              <a:ext cx="360039" cy="609591"/>
            </a:xfrm>
            <a:prstGeom prst="rect">
              <a:avLst/>
            </a:prstGeom>
            <a:noFill/>
          </p:spPr>
          <p:txBody>
            <a:bodyPr wrap="square" rtlCol="0">
              <a:spAutoFit/>
            </a:bodyPr>
            <a:lstStyle/>
            <a:p>
              <a:pPr algn="ctr"/>
              <a:r>
                <a:rPr lang="es-AR" sz="400" dirty="0"/>
                <a:t>4</a:t>
              </a:r>
            </a:p>
          </p:txBody>
        </p:sp>
        <p:sp>
          <p:nvSpPr>
            <p:cNvPr id="58" name="57 CuadroTexto"/>
            <p:cNvSpPr txBox="1"/>
            <p:nvPr/>
          </p:nvSpPr>
          <p:spPr>
            <a:xfrm>
              <a:off x="4787951" y="5000219"/>
              <a:ext cx="360039" cy="609591"/>
            </a:xfrm>
            <a:prstGeom prst="rect">
              <a:avLst/>
            </a:prstGeom>
            <a:noFill/>
          </p:spPr>
          <p:txBody>
            <a:bodyPr wrap="square" rtlCol="0">
              <a:spAutoFit/>
            </a:bodyPr>
            <a:lstStyle/>
            <a:p>
              <a:pPr algn="ctr"/>
              <a:r>
                <a:rPr lang="es-AR" sz="400" dirty="0" smtClean="0"/>
                <a:t>5</a:t>
              </a:r>
              <a:endParaRPr lang="es-AR" sz="400" dirty="0"/>
            </a:p>
          </p:txBody>
        </p:sp>
        <p:cxnSp>
          <p:nvCxnSpPr>
            <p:cNvPr id="59" name="58 Conector recto"/>
            <p:cNvCxnSpPr/>
            <p:nvPr/>
          </p:nvCxnSpPr>
          <p:spPr>
            <a:xfrm flipH="1" flipV="1">
              <a:off x="3819364" y="4077072"/>
              <a:ext cx="297868" cy="37643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60" name="59 Grupo"/>
          <p:cNvGrpSpPr/>
          <p:nvPr/>
        </p:nvGrpSpPr>
        <p:grpSpPr>
          <a:xfrm>
            <a:off x="3810627" y="5642879"/>
            <a:ext cx="552243" cy="540501"/>
            <a:chOff x="3099284" y="3501008"/>
            <a:chExt cx="2228726" cy="2141067"/>
          </a:xfrm>
        </p:grpSpPr>
        <p:pic>
          <p:nvPicPr>
            <p:cNvPr id="6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2356" y="3501008"/>
              <a:ext cx="180975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61 CuadroTexto"/>
            <p:cNvSpPr txBox="1"/>
            <p:nvPr/>
          </p:nvSpPr>
          <p:spPr>
            <a:xfrm>
              <a:off x="3364870" y="5032484"/>
              <a:ext cx="360039" cy="609591"/>
            </a:xfrm>
            <a:prstGeom prst="rect">
              <a:avLst/>
            </a:prstGeom>
            <a:noFill/>
          </p:spPr>
          <p:txBody>
            <a:bodyPr wrap="square" rtlCol="0">
              <a:spAutoFit/>
            </a:bodyPr>
            <a:lstStyle/>
            <a:p>
              <a:pPr algn="ctr"/>
              <a:r>
                <a:rPr lang="es-AR" sz="400" dirty="0"/>
                <a:t>0</a:t>
              </a:r>
            </a:p>
          </p:txBody>
        </p:sp>
        <p:sp>
          <p:nvSpPr>
            <p:cNvPr id="63" name="62 CuadroTexto"/>
            <p:cNvSpPr txBox="1"/>
            <p:nvPr/>
          </p:nvSpPr>
          <p:spPr>
            <a:xfrm>
              <a:off x="3099284" y="4283805"/>
              <a:ext cx="360039" cy="609591"/>
            </a:xfrm>
            <a:prstGeom prst="rect">
              <a:avLst/>
            </a:prstGeom>
            <a:noFill/>
          </p:spPr>
          <p:txBody>
            <a:bodyPr wrap="square" rtlCol="0">
              <a:spAutoFit/>
            </a:bodyPr>
            <a:lstStyle/>
            <a:p>
              <a:pPr algn="ctr"/>
              <a:r>
                <a:rPr lang="es-AR" sz="400" dirty="0" smtClean="0"/>
                <a:t>1</a:t>
              </a:r>
              <a:endParaRPr lang="es-AR" sz="400" dirty="0"/>
            </a:p>
          </p:txBody>
        </p:sp>
        <p:sp>
          <p:nvSpPr>
            <p:cNvPr id="64" name="63 CuadroTexto"/>
            <p:cNvSpPr txBox="1"/>
            <p:nvPr/>
          </p:nvSpPr>
          <p:spPr>
            <a:xfrm>
              <a:off x="3459323" y="3544705"/>
              <a:ext cx="360039" cy="609591"/>
            </a:xfrm>
            <a:prstGeom prst="rect">
              <a:avLst/>
            </a:prstGeom>
            <a:noFill/>
          </p:spPr>
          <p:txBody>
            <a:bodyPr wrap="square" rtlCol="0">
              <a:spAutoFit/>
            </a:bodyPr>
            <a:lstStyle/>
            <a:p>
              <a:pPr algn="ctr"/>
              <a:r>
                <a:rPr lang="es-AR" sz="400" dirty="0"/>
                <a:t>2</a:t>
              </a:r>
            </a:p>
          </p:txBody>
        </p:sp>
        <p:sp>
          <p:nvSpPr>
            <p:cNvPr id="65" name="64 CuadroTexto"/>
            <p:cNvSpPr txBox="1"/>
            <p:nvPr/>
          </p:nvSpPr>
          <p:spPr>
            <a:xfrm>
              <a:off x="4640052" y="3572481"/>
              <a:ext cx="360039" cy="609591"/>
            </a:xfrm>
            <a:prstGeom prst="rect">
              <a:avLst/>
            </a:prstGeom>
            <a:noFill/>
          </p:spPr>
          <p:txBody>
            <a:bodyPr wrap="square" rtlCol="0">
              <a:spAutoFit/>
            </a:bodyPr>
            <a:lstStyle/>
            <a:p>
              <a:pPr algn="ctr"/>
              <a:r>
                <a:rPr lang="es-AR" sz="400" dirty="0"/>
                <a:t>3</a:t>
              </a:r>
            </a:p>
          </p:txBody>
        </p:sp>
        <p:sp>
          <p:nvSpPr>
            <p:cNvPr id="66" name="65 CuadroTexto"/>
            <p:cNvSpPr txBox="1"/>
            <p:nvPr/>
          </p:nvSpPr>
          <p:spPr>
            <a:xfrm>
              <a:off x="4967971" y="4189729"/>
              <a:ext cx="360039" cy="609591"/>
            </a:xfrm>
            <a:prstGeom prst="rect">
              <a:avLst/>
            </a:prstGeom>
            <a:noFill/>
          </p:spPr>
          <p:txBody>
            <a:bodyPr wrap="square" rtlCol="0">
              <a:spAutoFit/>
            </a:bodyPr>
            <a:lstStyle/>
            <a:p>
              <a:pPr algn="ctr"/>
              <a:r>
                <a:rPr lang="es-AR" sz="400" dirty="0"/>
                <a:t>4</a:t>
              </a:r>
            </a:p>
          </p:txBody>
        </p:sp>
        <p:sp>
          <p:nvSpPr>
            <p:cNvPr id="67" name="66 CuadroTexto"/>
            <p:cNvSpPr txBox="1"/>
            <p:nvPr/>
          </p:nvSpPr>
          <p:spPr>
            <a:xfrm>
              <a:off x="4787951" y="5000219"/>
              <a:ext cx="360039" cy="609591"/>
            </a:xfrm>
            <a:prstGeom prst="rect">
              <a:avLst/>
            </a:prstGeom>
            <a:noFill/>
          </p:spPr>
          <p:txBody>
            <a:bodyPr wrap="square" rtlCol="0">
              <a:spAutoFit/>
            </a:bodyPr>
            <a:lstStyle/>
            <a:p>
              <a:pPr algn="ctr"/>
              <a:r>
                <a:rPr lang="es-AR" sz="400" dirty="0" smtClean="0"/>
                <a:t>5</a:t>
              </a:r>
              <a:endParaRPr lang="es-AR" sz="400" dirty="0"/>
            </a:p>
          </p:txBody>
        </p:sp>
        <p:cxnSp>
          <p:nvCxnSpPr>
            <p:cNvPr id="68" name="67 Conector recto"/>
            <p:cNvCxnSpPr/>
            <p:nvPr/>
          </p:nvCxnSpPr>
          <p:spPr>
            <a:xfrm flipH="1" flipV="1">
              <a:off x="3819364" y="4077072"/>
              <a:ext cx="297868" cy="37643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69" name="68 Grupo"/>
          <p:cNvGrpSpPr/>
          <p:nvPr/>
        </p:nvGrpSpPr>
        <p:grpSpPr>
          <a:xfrm>
            <a:off x="7812360" y="2453582"/>
            <a:ext cx="552243" cy="540501"/>
            <a:chOff x="3099284" y="3501008"/>
            <a:chExt cx="2228726" cy="2141067"/>
          </a:xfrm>
        </p:grpSpPr>
        <p:pic>
          <p:nvPicPr>
            <p:cNvPr id="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2356" y="3501008"/>
              <a:ext cx="180975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70 CuadroTexto"/>
            <p:cNvSpPr txBox="1"/>
            <p:nvPr/>
          </p:nvSpPr>
          <p:spPr>
            <a:xfrm>
              <a:off x="3364870" y="5032484"/>
              <a:ext cx="360039" cy="609591"/>
            </a:xfrm>
            <a:prstGeom prst="rect">
              <a:avLst/>
            </a:prstGeom>
            <a:noFill/>
          </p:spPr>
          <p:txBody>
            <a:bodyPr wrap="square" rtlCol="0">
              <a:spAutoFit/>
            </a:bodyPr>
            <a:lstStyle/>
            <a:p>
              <a:pPr algn="ctr"/>
              <a:r>
                <a:rPr lang="es-AR" sz="400" dirty="0"/>
                <a:t>0</a:t>
              </a:r>
            </a:p>
          </p:txBody>
        </p:sp>
        <p:sp>
          <p:nvSpPr>
            <p:cNvPr id="72" name="71 CuadroTexto"/>
            <p:cNvSpPr txBox="1"/>
            <p:nvPr/>
          </p:nvSpPr>
          <p:spPr>
            <a:xfrm>
              <a:off x="3099284" y="4283805"/>
              <a:ext cx="360039" cy="609591"/>
            </a:xfrm>
            <a:prstGeom prst="rect">
              <a:avLst/>
            </a:prstGeom>
            <a:noFill/>
          </p:spPr>
          <p:txBody>
            <a:bodyPr wrap="square" rtlCol="0">
              <a:spAutoFit/>
            </a:bodyPr>
            <a:lstStyle/>
            <a:p>
              <a:pPr algn="ctr"/>
              <a:r>
                <a:rPr lang="es-AR" sz="400" dirty="0" smtClean="0"/>
                <a:t>1</a:t>
              </a:r>
              <a:endParaRPr lang="es-AR" sz="400" dirty="0"/>
            </a:p>
          </p:txBody>
        </p:sp>
        <p:sp>
          <p:nvSpPr>
            <p:cNvPr id="73" name="72 CuadroTexto"/>
            <p:cNvSpPr txBox="1"/>
            <p:nvPr/>
          </p:nvSpPr>
          <p:spPr>
            <a:xfrm>
              <a:off x="3459323" y="3544705"/>
              <a:ext cx="360039" cy="609591"/>
            </a:xfrm>
            <a:prstGeom prst="rect">
              <a:avLst/>
            </a:prstGeom>
            <a:noFill/>
          </p:spPr>
          <p:txBody>
            <a:bodyPr wrap="square" rtlCol="0">
              <a:spAutoFit/>
            </a:bodyPr>
            <a:lstStyle/>
            <a:p>
              <a:pPr algn="ctr"/>
              <a:r>
                <a:rPr lang="es-AR" sz="400" dirty="0"/>
                <a:t>2</a:t>
              </a:r>
            </a:p>
          </p:txBody>
        </p:sp>
        <p:sp>
          <p:nvSpPr>
            <p:cNvPr id="74" name="73 CuadroTexto"/>
            <p:cNvSpPr txBox="1"/>
            <p:nvPr/>
          </p:nvSpPr>
          <p:spPr>
            <a:xfrm>
              <a:off x="4640052" y="3572481"/>
              <a:ext cx="360039" cy="609591"/>
            </a:xfrm>
            <a:prstGeom prst="rect">
              <a:avLst/>
            </a:prstGeom>
            <a:noFill/>
          </p:spPr>
          <p:txBody>
            <a:bodyPr wrap="square" rtlCol="0">
              <a:spAutoFit/>
            </a:bodyPr>
            <a:lstStyle/>
            <a:p>
              <a:pPr algn="ctr"/>
              <a:r>
                <a:rPr lang="es-AR" sz="400" dirty="0"/>
                <a:t>3</a:t>
              </a:r>
            </a:p>
          </p:txBody>
        </p:sp>
        <p:sp>
          <p:nvSpPr>
            <p:cNvPr id="75" name="74 CuadroTexto"/>
            <p:cNvSpPr txBox="1"/>
            <p:nvPr/>
          </p:nvSpPr>
          <p:spPr>
            <a:xfrm>
              <a:off x="4967971" y="4189729"/>
              <a:ext cx="360039" cy="609591"/>
            </a:xfrm>
            <a:prstGeom prst="rect">
              <a:avLst/>
            </a:prstGeom>
            <a:noFill/>
          </p:spPr>
          <p:txBody>
            <a:bodyPr wrap="square" rtlCol="0">
              <a:spAutoFit/>
            </a:bodyPr>
            <a:lstStyle/>
            <a:p>
              <a:pPr algn="ctr"/>
              <a:r>
                <a:rPr lang="es-AR" sz="400" dirty="0"/>
                <a:t>4</a:t>
              </a:r>
            </a:p>
          </p:txBody>
        </p:sp>
        <p:sp>
          <p:nvSpPr>
            <p:cNvPr id="76" name="75 CuadroTexto"/>
            <p:cNvSpPr txBox="1"/>
            <p:nvPr/>
          </p:nvSpPr>
          <p:spPr>
            <a:xfrm>
              <a:off x="4787951" y="5000219"/>
              <a:ext cx="360039" cy="609591"/>
            </a:xfrm>
            <a:prstGeom prst="rect">
              <a:avLst/>
            </a:prstGeom>
            <a:noFill/>
          </p:spPr>
          <p:txBody>
            <a:bodyPr wrap="square" rtlCol="0">
              <a:spAutoFit/>
            </a:bodyPr>
            <a:lstStyle/>
            <a:p>
              <a:pPr algn="ctr"/>
              <a:r>
                <a:rPr lang="es-AR" sz="400" dirty="0" smtClean="0"/>
                <a:t>5</a:t>
              </a:r>
              <a:endParaRPr lang="es-AR" sz="400" dirty="0"/>
            </a:p>
          </p:txBody>
        </p:sp>
        <p:cxnSp>
          <p:nvCxnSpPr>
            <p:cNvPr id="77" name="76 Conector recto"/>
            <p:cNvCxnSpPr/>
            <p:nvPr/>
          </p:nvCxnSpPr>
          <p:spPr>
            <a:xfrm flipH="1" flipV="1">
              <a:off x="3819364" y="4077072"/>
              <a:ext cx="297868" cy="37643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78" name="77 Grupo"/>
          <p:cNvGrpSpPr/>
          <p:nvPr/>
        </p:nvGrpSpPr>
        <p:grpSpPr>
          <a:xfrm>
            <a:off x="7812360" y="2957638"/>
            <a:ext cx="552243" cy="540501"/>
            <a:chOff x="3099284" y="3501008"/>
            <a:chExt cx="2228726" cy="2141067"/>
          </a:xfrm>
        </p:grpSpPr>
        <p:pic>
          <p:nvPicPr>
            <p:cNvPr id="7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2356" y="3501008"/>
              <a:ext cx="180975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79 CuadroTexto"/>
            <p:cNvSpPr txBox="1"/>
            <p:nvPr/>
          </p:nvSpPr>
          <p:spPr>
            <a:xfrm>
              <a:off x="3364870" y="5032484"/>
              <a:ext cx="360039" cy="609591"/>
            </a:xfrm>
            <a:prstGeom prst="rect">
              <a:avLst/>
            </a:prstGeom>
            <a:noFill/>
          </p:spPr>
          <p:txBody>
            <a:bodyPr wrap="square" rtlCol="0">
              <a:spAutoFit/>
            </a:bodyPr>
            <a:lstStyle/>
            <a:p>
              <a:pPr algn="ctr"/>
              <a:r>
                <a:rPr lang="es-AR" sz="400" dirty="0"/>
                <a:t>0</a:t>
              </a:r>
            </a:p>
          </p:txBody>
        </p:sp>
        <p:sp>
          <p:nvSpPr>
            <p:cNvPr id="81" name="80 CuadroTexto"/>
            <p:cNvSpPr txBox="1"/>
            <p:nvPr/>
          </p:nvSpPr>
          <p:spPr>
            <a:xfrm>
              <a:off x="3099284" y="4283805"/>
              <a:ext cx="360039" cy="609591"/>
            </a:xfrm>
            <a:prstGeom prst="rect">
              <a:avLst/>
            </a:prstGeom>
            <a:noFill/>
          </p:spPr>
          <p:txBody>
            <a:bodyPr wrap="square" rtlCol="0">
              <a:spAutoFit/>
            </a:bodyPr>
            <a:lstStyle/>
            <a:p>
              <a:pPr algn="ctr"/>
              <a:r>
                <a:rPr lang="es-AR" sz="400" dirty="0" smtClean="0"/>
                <a:t>1</a:t>
              </a:r>
              <a:endParaRPr lang="es-AR" sz="400" dirty="0"/>
            </a:p>
          </p:txBody>
        </p:sp>
        <p:sp>
          <p:nvSpPr>
            <p:cNvPr id="82" name="81 CuadroTexto"/>
            <p:cNvSpPr txBox="1"/>
            <p:nvPr/>
          </p:nvSpPr>
          <p:spPr>
            <a:xfrm>
              <a:off x="3459323" y="3544705"/>
              <a:ext cx="360039" cy="609591"/>
            </a:xfrm>
            <a:prstGeom prst="rect">
              <a:avLst/>
            </a:prstGeom>
            <a:noFill/>
          </p:spPr>
          <p:txBody>
            <a:bodyPr wrap="square" rtlCol="0">
              <a:spAutoFit/>
            </a:bodyPr>
            <a:lstStyle/>
            <a:p>
              <a:pPr algn="ctr"/>
              <a:r>
                <a:rPr lang="es-AR" sz="400" dirty="0"/>
                <a:t>2</a:t>
              </a:r>
            </a:p>
          </p:txBody>
        </p:sp>
        <p:sp>
          <p:nvSpPr>
            <p:cNvPr id="83" name="82 CuadroTexto"/>
            <p:cNvSpPr txBox="1"/>
            <p:nvPr/>
          </p:nvSpPr>
          <p:spPr>
            <a:xfrm>
              <a:off x="4640052" y="3572481"/>
              <a:ext cx="360039" cy="609591"/>
            </a:xfrm>
            <a:prstGeom prst="rect">
              <a:avLst/>
            </a:prstGeom>
            <a:noFill/>
          </p:spPr>
          <p:txBody>
            <a:bodyPr wrap="square" rtlCol="0">
              <a:spAutoFit/>
            </a:bodyPr>
            <a:lstStyle/>
            <a:p>
              <a:pPr algn="ctr"/>
              <a:r>
                <a:rPr lang="es-AR" sz="400" dirty="0"/>
                <a:t>3</a:t>
              </a:r>
            </a:p>
          </p:txBody>
        </p:sp>
        <p:sp>
          <p:nvSpPr>
            <p:cNvPr id="84" name="83 CuadroTexto"/>
            <p:cNvSpPr txBox="1"/>
            <p:nvPr/>
          </p:nvSpPr>
          <p:spPr>
            <a:xfrm>
              <a:off x="4967971" y="4189729"/>
              <a:ext cx="360039" cy="609591"/>
            </a:xfrm>
            <a:prstGeom prst="rect">
              <a:avLst/>
            </a:prstGeom>
            <a:noFill/>
          </p:spPr>
          <p:txBody>
            <a:bodyPr wrap="square" rtlCol="0">
              <a:spAutoFit/>
            </a:bodyPr>
            <a:lstStyle/>
            <a:p>
              <a:pPr algn="ctr"/>
              <a:r>
                <a:rPr lang="es-AR" sz="400" dirty="0"/>
                <a:t>4</a:t>
              </a:r>
            </a:p>
          </p:txBody>
        </p:sp>
        <p:sp>
          <p:nvSpPr>
            <p:cNvPr id="85" name="84 CuadroTexto"/>
            <p:cNvSpPr txBox="1"/>
            <p:nvPr/>
          </p:nvSpPr>
          <p:spPr>
            <a:xfrm>
              <a:off x="4787951" y="5000219"/>
              <a:ext cx="360039" cy="609591"/>
            </a:xfrm>
            <a:prstGeom prst="rect">
              <a:avLst/>
            </a:prstGeom>
            <a:noFill/>
          </p:spPr>
          <p:txBody>
            <a:bodyPr wrap="square" rtlCol="0">
              <a:spAutoFit/>
            </a:bodyPr>
            <a:lstStyle/>
            <a:p>
              <a:pPr algn="ctr"/>
              <a:r>
                <a:rPr lang="es-AR" sz="400" dirty="0" smtClean="0"/>
                <a:t>5</a:t>
              </a:r>
              <a:endParaRPr lang="es-AR" sz="400" dirty="0"/>
            </a:p>
          </p:txBody>
        </p:sp>
        <p:cxnSp>
          <p:nvCxnSpPr>
            <p:cNvPr id="86" name="85 Conector recto"/>
            <p:cNvCxnSpPr/>
            <p:nvPr/>
          </p:nvCxnSpPr>
          <p:spPr>
            <a:xfrm flipH="1" flipV="1">
              <a:off x="3819364" y="4077072"/>
              <a:ext cx="297868" cy="37643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87" name="86 Grupo"/>
          <p:cNvGrpSpPr/>
          <p:nvPr/>
        </p:nvGrpSpPr>
        <p:grpSpPr>
          <a:xfrm>
            <a:off x="7824346" y="3401895"/>
            <a:ext cx="552243" cy="540501"/>
            <a:chOff x="3099284" y="3501008"/>
            <a:chExt cx="2228726" cy="2141067"/>
          </a:xfrm>
        </p:grpSpPr>
        <p:pic>
          <p:nvPicPr>
            <p:cNvPr id="8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2356" y="3501008"/>
              <a:ext cx="180975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 name="88 CuadroTexto"/>
            <p:cNvSpPr txBox="1"/>
            <p:nvPr/>
          </p:nvSpPr>
          <p:spPr>
            <a:xfrm>
              <a:off x="3364870" y="5032484"/>
              <a:ext cx="360039" cy="609591"/>
            </a:xfrm>
            <a:prstGeom prst="rect">
              <a:avLst/>
            </a:prstGeom>
            <a:noFill/>
          </p:spPr>
          <p:txBody>
            <a:bodyPr wrap="square" rtlCol="0">
              <a:spAutoFit/>
            </a:bodyPr>
            <a:lstStyle/>
            <a:p>
              <a:pPr algn="ctr"/>
              <a:r>
                <a:rPr lang="es-AR" sz="400" dirty="0"/>
                <a:t>0</a:t>
              </a:r>
            </a:p>
          </p:txBody>
        </p:sp>
        <p:sp>
          <p:nvSpPr>
            <p:cNvPr id="90" name="89 CuadroTexto"/>
            <p:cNvSpPr txBox="1"/>
            <p:nvPr/>
          </p:nvSpPr>
          <p:spPr>
            <a:xfrm>
              <a:off x="3099284" y="4283805"/>
              <a:ext cx="360039" cy="609591"/>
            </a:xfrm>
            <a:prstGeom prst="rect">
              <a:avLst/>
            </a:prstGeom>
            <a:noFill/>
          </p:spPr>
          <p:txBody>
            <a:bodyPr wrap="square" rtlCol="0">
              <a:spAutoFit/>
            </a:bodyPr>
            <a:lstStyle/>
            <a:p>
              <a:pPr algn="ctr"/>
              <a:r>
                <a:rPr lang="es-AR" sz="400" dirty="0" smtClean="0"/>
                <a:t>1</a:t>
              </a:r>
              <a:endParaRPr lang="es-AR" sz="400" dirty="0"/>
            </a:p>
          </p:txBody>
        </p:sp>
        <p:sp>
          <p:nvSpPr>
            <p:cNvPr id="91" name="90 CuadroTexto"/>
            <p:cNvSpPr txBox="1"/>
            <p:nvPr/>
          </p:nvSpPr>
          <p:spPr>
            <a:xfrm>
              <a:off x="3459323" y="3544705"/>
              <a:ext cx="360039" cy="609591"/>
            </a:xfrm>
            <a:prstGeom prst="rect">
              <a:avLst/>
            </a:prstGeom>
            <a:noFill/>
          </p:spPr>
          <p:txBody>
            <a:bodyPr wrap="square" rtlCol="0">
              <a:spAutoFit/>
            </a:bodyPr>
            <a:lstStyle/>
            <a:p>
              <a:pPr algn="ctr"/>
              <a:r>
                <a:rPr lang="es-AR" sz="400" dirty="0"/>
                <a:t>2</a:t>
              </a:r>
            </a:p>
          </p:txBody>
        </p:sp>
        <p:sp>
          <p:nvSpPr>
            <p:cNvPr id="92" name="91 CuadroTexto"/>
            <p:cNvSpPr txBox="1"/>
            <p:nvPr/>
          </p:nvSpPr>
          <p:spPr>
            <a:xfrm>
              <a:off x="4640052" y="3572481"/>
              <a:ext cx="360039" cy="609591"/>
            </a:xfrm>
            <a:prstGeom prst="rect">
              <a:avLst/>
            </a:prstGeom>
            <a:noFill/>
          </p:spPr>
          <p:txBody>
            <a:bodyPr wrap="square" rtlCol="0">
              <a:spAutoFit/>
            </a:bodyPr>
            <a:lstStyle/>
            <a:p>
              <a:pPr algn="ctr"/>
              <a:r>
                <a:rPr lang="es-AR" sz="400" dirty="0"/>
                <a:t>3</a:t>
              </a:r>
            </a:p>
          </p:txBody>
        </p:sp>
        <p:sp>
          <p:nvSpPr>
            <p:cNvPr id="93" name="92 CuadroTexto"/>
            <p:cNvSpPr txBox="1"/>
            <p:nvPr/>
          </p:nvSpPr>
          <p:spPr>
            <a:xfrm>
              <a:off x="4967971" y="4189729"/>
              <a:ext cx="360039" cy="609591"/>
            </a:xfrm>
            <a:prstGeom prst="rect">
              <a:avLst/>
            </a:prstGeom>
            <a:noFill/>
          </p:spPr>
          <p:txBody>
            <a:bodyPr wrap="square" rtlCol="0">
              <a:spAutoFit/>
            </a:bodyPr>
            <a:lstStyle/>
            <a:p>
              <a:pPr algn="ctr"/>
              <a:r>
                <a:rPr lang="es-AR" sz="400" dirty="0"/>
                <a:t>4</a:t>
              </a:r>
            </a:p>
          </p:txBody>
        </p:sp>
        <p:sp>
          <p:nvSpPr>
            <p:cNvPr id="94" name="93 CuadroTexto"/>
            <p:cNvSpPr txBox="1"/>
            <p:nvPr/>
          </p:nvSpPr>
          <p:spPr>
            <a:xfrm>
              <a:off x="4787951" y="5000219"/>
              <a:ext cx="360039" cy="609591"/>
            </a:xfrm>
            <a:prstGeom prst="rect">
              <a:avLst/>
            </a:prstGeom>
            <a:noFill/>
          </p:spPr>
          <p:txBody>
            <a:bodyPr wrap="square" rtlCol="0">
              <a:spAutoFit/>
            </a:bodyPr>
            <a:lstStyle/>
            <a:p>
              <a:pPr algn="ctr"/>
              <a:r>
                <a:rPr lang="es-AR" sz="400" dirty="0" smtClean="0"/>
                <a:t>5</a:t>
              </a:r>
              <a:endParaRPr lang="es-AR" sz="400" dirty="0"/>
            </a:p>
          </p:txBody>
        </p:sp>
        <p:cxnSp>
          <p:nvCxnSpPr>
            <p:cNvPr id="95" name="94 Conector recto"/>
            <p:cNvCxnSpPr/>
            <p:nvPr/>
          </p:nvCxnSpPr>
          <p:spPr>
            <a:xfrm flipH="1" flipV="1">
              <a:off x="3819364" y="4077072"/>
              <a:ext cx="297868" cy="37643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96" name="95 Grupo"/>
          <p:cNvGrpSpPr/>
          <p:nvPr/>
        </p:nvGrpSpPr>
        <p:grpSpPr>
          <a:xfrm>
            <a:off x="7824346" y="3965750"/>
            <a:ext cx="552243" cy="540501"/>
            <a:chOff x="3099284" y="3501008"/>
            <a:chExt cx="2228726" cy="2141067"/>
          </a:xfrm>
        </p:grpSpPr>
        <p:pic>
          <p:nvPicPr>
            <p:cNvPr id="9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2356" y="3501008"/>
              <a:ext cx="180975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97 CuadroTexto"/>
            <p:cNvSpPr txBox="1"/>
            <p:nvPr/>
          </p:nvSpPr>
          <p:spPr>
            <a:xfrm>
              <a:off x="3364870" y="5032484"/>
              <a:ext cx="360039" cy="609591"/>
            </a:xfrm>
            <a:prstGeom prst="rect">
              <a:avLst/>
            </a:prstGeom>
            <a:noFill/>
          </p:spPr>
          <p:txBody>
            <a:bodyPr wrap="square" rtlCol="0">
              <a:spAutoFit/>
            </a:bodyPr>
            <a:lstStyle/>
            <a:p>
              <a:pPr algn="ctr"/>
              <a:r>
                <a:rPr lang="es-AR" sz="400" dirty="0"/>
                <a:t>0</a:t>
              </a:r>
            </a:p>
          </p:txBody>
        </p:sp>
        <p:sp>
          <p:nvSpPr>
            <p:cNvPr id="99" name="98 CuadroTexto"/>
            <p:cNvSpPr txBox="1"/>
            <p:nvPr/>
          </p:nvSpPr>
          <p:spPr>
            <a:xfrm>
              <a:off x="3099284" y="4283805"/>
              <a:ext cx="360039" cy="609591"/>
            </a:xfrm>
            <a:prstGeom prst="rect">
              <a:avLst/>
            </a:prstGeom>
            <a:noFill/>
          </p:spPr>
          <p:txBody>
            <a:bodyPr wrap="square" rtlCol="0">
              <a:spAutoFit/>
            </a:bodyPr>
            <a:lstStyle/>
            <a:p>
              <a:pPr algn="ctr"/>
              <a:r>
                <a:rPr lang="es-AR" sz="400" dirty="0" smtClean="0"/>
                <a:t>1</a:t>
              </a:r>
              <a:endParaRPr lang="es-AR" sz="400" dirty="0"/>
            </a:p>
          </p:txBody>
        </p:sp>
        <p:sp>
          <p:nvSpPr>
            <p:cNvPr id="100" name="99 CuadroTexto"/>
            <p:cNvSpPr txBox="1"/>
            <p:nvPr/>
          </p:nvSpPr>
          <p:spPr>
            <a:xfrm>
              <a:off x="3459323" y="3544705"/>
              <a:ext cx="360039" cy="609591"/>
            </a:xfrm>
            <a:prstGeom prst="rect">
              <a:avLst/>
            </a:prstGeom>
            <a:noFill/>
          </p:spPr>
          <p:txBody>
            <a:bodyPr wrap="square" rtlCol="0">
              <a:spAutoFit/>
            </a:bodyPr>
            <a:lstStyle/>
            <a:p>
              <a:pPr algn="ctr"/>
              <a:r>
                <a:rPr lang="es-AR" sz="400" dirty="0"/>
                <a:t>2</a:t>
              </a:r>
            </a:p>
          </p:txBody>
        </p:sp>
        <p:sp>
          <p:nvSpPr>
            <p:cNvPr id="101" name="100 CuadroTexto"/>
            <p:cNvSpPr txBox="1"/>
            <p:nvPr/>
          </p:nvSpPr>
          <p:spPr>
            <a:xfrm>
              <a:off x="4640052" y="3572481"/>
              <a:ext cx="360039" cy="609591"/>
            </a:xfrm>
            <a:prstGeom prst="rect">
              <a:avLst/>
            </a:prstGeom>
            <a:noFill/>
          </p:spPr>
          <p:txBody>
            <a:bodyPr wrap="square" rtlCol="0">
              <a:spAutoFit/>
            </a:bodyPr>
            <a:lstStyle/>
            <a:p>
              <a:pPr algn="ctr"/>
              <a:r>
                <a:rPr lang="es-AR" sz="400" dirty="0"/>
                <a:t>3</a:t>
              </a:r>
            </a:p>
          </p:txBody>
        </p:sp>
        <p:sp>
          <p:nvSpPr>
            <p:cNvPr id="102" name="101 CuadroTexto"/>
            <p:cNvSpPr txBox="1"/>
            <p:nvPr/>
          </p:nvSpPr>
          <p:spPr>
            <a:xfrm>
              <a:off x="4967971" y="4189729"/>
              <a:ext cx="360039" cy="609591"/>
            </a:xfrm>
            <a:prstGeom prst="rect">
              <a:avLst/>
            </a:prstGeom>
            <a:noFill/>
          </p:spPr>
          <p:txBody>
            <a:bodyPr wrap="square" rtlCol="0">
              <a:spAutoFit/>
            </a:bodyPr>
            <a:lstStyle/>
            <a:p>
              <a:pPr algn="ctr"/>
              <a:r>
                <a:rPr lang="es-AR" sz="400" dirty="0"/>
                <a:t>4</a:t>
              </a:r>
            </a:p>
          </p:txBody>
        </p:sp>
        <p:sp>
          <p:nvSpPr>
            <p:cNvPr id="103" name="102 CuadroTexto"/>
            <p:cNvSpPr txBox="1"/>
            <p:nvPr/>
          </p:nvSpPr>
          <p:spPr>
            <a:xfrm>
              <a:off x="4787951" y="5000219"/>
              <a:ext cx="360039" cy="609591"/>
            </a:xfrm>
            <a:prstGeom prst="rect">
              <a:avLst/>
            </a:prstGeom>
            <a:noFill/>
          </p:spPr>
          <p:txBody>
            <a:bodyPr wrap="square" rtlCol="0">
              <a:spAutoFit/>
            </a:bodyPr>
            <a:lstStyle/>
            <a:p>
              <a:pPr algn="ctr"/>
              <a:r>
                <a:rPr lang="es-AR" sz="400" dirty="0" smtClean="0"/>
                <a:t>5</a:t>
              </a:r>
              <a:endParaRPr lang="es-AR" sz="400" dirty="0"/>
            </a:p>
          </p:txBody>
        </p:sp>
        <p:cxnSp>
          <p:nvCxnSpPr>
            <p:cNvPr id="104" name="103 Conector recto"/>
            <p:cNvCxnSpPr/>
            <p:nvPr/>
          </p:nvCxnSpPr>
          <p:spPr>
            <a:xfrm flipH="1" flipV="1">
              <a:off x="3819364" y="4077072"/>
              <a:ext cx="297868" cy="37643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105" name="104 Grupo"/>
          <p:cNvGrpSpPr/>
          <p:nvPr/>
        </p:nvGrpSpPr>
        <p:grpSpPr>
          <a:xfrm>
            <a:off x="7849955" y="4498420"/>
            <a:ext cx="552243" cy="540501"/>
            <a:chOff x="3099284" y="3501008"/>
            <a:chExt cx="2228726" cy="2141067"/>
          </a:xfrm>
        </p:grpSpPr>
        <p:pic>
          <p:nvPicPr>
            <p:cNvPr id="10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2356" y="3501008"/>
              <a:ext cx="180975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7" name="106 CuadroTexto"/>
            <p:cNvSpPr txBox="1"/>
            <p:nvPr/>
          </p:nvSpPr>
          <p:spPr>
            <a:xfrm>
              <a:off x="3364870" y="5032484"/>
              <a:ext cx="360039" cy="609591"/>
            </a:xfrm>
            <a:prstGeom prst="rect">
              <a:avLst/>
            </a:prstGeom>
            <a:noFill/>
          </p:spPr>
          <p:txBody>
            <a:bodyPr wrap="square" rtlCol="0">
              <a:spAutoFit/>
            </a:bodyPr>
            <a:lstStyle/>
            <a:p>
              <a:pPr algn="ctr"/>
              <a:r>
                <a:rPr lang="es-AR" sz="400" dirty="0"/>
                <a:t>0</a:t>
              </a:r>
            </a:p>
          </p:txBody>
        </p:sp>
        <p:sp>
          <p:nvSpPr>
            <p:cNvPr id="108" name="107 CuadroTexto"/>
            <p:cNvSpPr txBox="1"/>
            <p:nvPr/>
          </p:nvSpPr>
          <p:spPr>
            <a:xfrm>
              <a:off x="3099284" y="4283805"/>
              <a:ext cx="360039" cy="609591"/>
            </a:xfrm>
            <a:prstGeom prst="rect">
              <a:avLst/>
            </a:prstGeom>
            <a:noFill/>
          </p:spPr>
          <p:txBody>
            <a:bodyPr wrap="square" rtlCol="0">
              <a:spAutoFit/>
            </a:bodyPr>
            <a:lstStyle/>
            <a:p>
              <a:pPr algn="ctr"/>
              <a:r>
                <a:rPr lang="es-AR" sz="400" dirty="0" smtClean="0"/>
                <a:t>1</a:t>
              </a:r>
              <a:endParaRPr lang="es-AR" sz="400" dirty="0"/>
            </a:p>
          </p:txBody>
        </p:sp>
        <p:sp>
          <p:nvSpPr>
            <p:cNvPr id="109" name="108 CuadroTexto"/>
            <p:cNvSpPr txBox="1"/>
            <p:nvPr/>
          </p:nvSpPr>
          <p:spPr>
            <a:xfrm>
              <a:off x="3459323" y="3544705"/>
              <a:ext cx="360039" cy="609591"/>
            </a:xfrm>
            <a:prstGeom prst="rect">
              <a:avLst/>
            </a:prstGeom>
            <a:noFill/>
          </p:spPr>
          <p:txBody>
            <a:bodyPr wrap="square" rtlCol="0">
              <a:spAutoFit/>
            </a:bodyPr>
            <a:lstStyle/>
            <a:p>
              <a:pPr algn="ctr"/>
              <a:r>
                <a:rPr lang="es-AR" sz="400" dirty="0"/>
                <a:t>2</a:t>
              </a:r>
            </a:p>
          </p:txBody>
        </p:sp>
        <p:sp>
          <p:nvSpPr>
            <p:cNvPr id="110" name="109 CuadroTexto"/>
            <p:cNvSpPr txBox="1"/>
            <p:nvPr/>
          </p:nvSpPr>
          <p:spPr>
            <a:xfrm>
              <a:off x="4640052" y="3572481"/>
              <a:ext cx="360039" cy="609591"/>
            </a:xfrm>
            <a:prstGeom prst="rect">
              <a:avLst/>
            </a:prstGeom>
            <a:noFill/>
          </p:spPr>
          <p:txBody>
            <a:bodyPr wrap="square" rtlCol="0">
              <a:spAutoFit/>
            </a:bodyPr>
            <a:lstStyle/>
            <a:p>
              <a:pPr algn="ctr"/>
              <a:r>
                <a:rPr lang="es-AR" sz="400" dirty="0"/>
                <a:t>3</a:t>
              </a:r>
            </a:p>
          </p:txBody>
        </p:sp>
        <p:sp>
          <p:nvSpPr>
            <p:cNvPr id="111" name="110 CuadroTexto"/>
            <p:cNvSpPr txBox="1"/>
            <p:nvPr/>
          </p:nvSpPr>
          <p:spPr>
            <a:xfrm>
              <a:off x="4967971" y="4189729"/>
              <a:ext cx="360039" cy="609591"/>
            </a:xfrm>
            <a:prstGeom prst="rect">
              <a:avLst/>
            </a:prstGeom>
            <a:noFill/>
          </p:spPr>
          <p:txBody>
            <a:bodyPr wrap="square" rtlCol="0">
              <a:spAutoFit/>
            </a:bodyPr>
            <a:lstStyle/>
            <a:p>
              <a:pPr algn="ctr"/>
              <a:r>
                <a:rPr lang="es-AR" sz="400" dirty="0"/>
                <a:t>4</a:t>
              </a:r>
            </a:p>
          </p:txBody>
        </p:sp>
        <p:sp>
          <p:nvSpPr>
            <p:cNvPr id="112" name="111 CuadroTexto"/>
            <p:cNvSpPr txBox="1"/>
            <p:nvPr/>
          </p:nvSpPr>
          <p:spPr>
            <a:xfrm>
              <a:off x="4787951" y="5000219"/>
              <a:ext cx="360039" cy="609591"/>
            </a:xfrm>
            <a:prstGeom prst="rect">
              <a:avLst/>
            </a:prstGeom>
            <a:noFill/>
          </p:spPr>
          <p:txBody>
            <a:bodyPr wrap="square" rtlCol="0">
              <a:spAutoFit/>
            </a:bodyPr>
            <a:lstStyle/>
            <a:p>
              <a:pPr algn="ctr"/>
              <a:r>
                <a:rPr lang="es-AR" sz="400" dirty="0" smtClean="0"/>
                <a:t>5</a:t>
              </a:r>
              <a:endParaRPr lang="es-AR" sz="400" dirty="0"/>
            </a:p>
          </p:txBody>
        </p:sp>
        <p:cxnSp>
          <p:nvCxnSpPr>
            <p:cNvPr id="113" name="112 Conector recto"/>
            <p:cNvCxnSpPr/>
            <p:nvPr/>
          </p:nvCxnSpPr>
          <p:spPr>
            <a:xfrm flipH="1" flipV="1">
              <a:off x="3819364" y="4077072"/>
              <a:ext cx="297868" cy="37643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113 Grupo"/>
          <p:cNvGrpSpPr/>
          <p:nvPr/>
        </p:nvGrpSpPr>
        <p:grpSpPr>
          <a:xfrm>
            <a:off x="7876496" y="5030776"/>
            <a:ext cx="552243" cy="540501"/>
            <a:chOff x="3099284" y="3501008"/>
            <a:chExt cx="2228726" cy="2141067"/>
          </a:xfrm>
        </p:grpSpPr>
        <p:pic>
          <p:nvPicPr>
            <p:cNvPr id="1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2356" y="3501008"/>
              <a:ext cx="180975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6" name="115 CuadroTexto"/>
            <p:cNvSpPr txBox="1"/>
            <p:nvPr/>
          </p:nvSpPr>
          <p:spPr>
            <a:xfrm>
              <a:off x="3364870" y="5032484"/>
              <a:ext cx="360039" cy="609591"/>
            </a:xfrm>
            <a:prstGeom prst="rect">
              <a:avLst/>
            </a:prstGeom>
            <a:noFill/>
          </p:spPr>
          <p:txBody>
            <a:bodyPr wrap="square" rtlCol="0">
              <a:spAutoFit/>
            </a:bodyPr>
            <a:lstStyle/>
            <a:p>
              <a:pPr algn="ctr"/>
              <a:r>
                <a:rPr lang="es-AR" sz="400" dirty="0"/>
                <a:t>0</a:t>
              </a:r>
            </a:p>
          </p:txBody>
        </p:sp>
        <p:sp>
          <p:nvSpPr>
            <p:cNvPr id="117" name="116 CuadroTexto"/>
            <p:cNvSpPr txBox="1"/>
            <p:nvPr/>
          </p:nvSpPr>
          <p:spPr>
            <a:xfrm>
              <a:off x="3099284" y="4283805"/>
              <a:ext cx="360039" cy="609591"/>
            </a:xfrm>
            <a:prstGeom prst="rect">
              <a:avLst/>
            </a:prstGeom>
            <a:noFill/>
          </p:spPr>
          <p:txBody>
            <a:bodyPr wrap="square" rtlCol="0">
              <a:spAutoFit/>
            </a:bodyPr>
            <a:lstStyle/>
            <a:p>
              <a:pPr algn="ctr"/>
              <a:r>
                <a:rPr lang="es-AR" sz="400" dirty="0" smtClean="0"/>
                <a:t>1</a:t>
              </a:r>
              <a:endParaRPr lang="es-AR" sz="400" dirty="0"/>
            </a:p>
          </p:txBody>
        </p:sp>
        <p:sp>
          <p:nvSpPr>
            <p:cNvPr id="118" name="117 CuadroTexto"/>
            <p:cNvSpPr txBox="1"/>
            <p:nvPr/>
          </p:nvSpPr>
          <p:spPr>
            <a:xfrm>
              <a:off x="3459323" y="3544705"/>
              <a:ext cx="360039" cy="609591"/>
            </a:xfrm>
            <a:prstGeom prst="rect">
              <a:avLst/>
            </a:prstGeom>
            <a:noFill/>
          </p:spPr>
          <p:txBody>
            <a:bodyPr wrap="square" rtlCol="0">
              <a:spAutoFit/>
            </a:bodyPr>
            <a:lstStyle/>
            <a:p>
              <a:pPr algn="ctr"/>
              <a:r>
                <a:rPr lang="es-AR" sz="400" dirty="0"/>
                <a:t>2</a:t>
              </a:r>
            </a:p>
          </p:txBody>
        </p:sp>
        <p:sp>
          <p:nvSpPr>
            <p:cNvPr id="119" name="118 CuadroTexto"/>
            <p:cNvSpPr txBox="1"/>
            <p:nvPr/>
          </p:nvSpPr>
          <p:spPr>
            <a:xfrm>
              <a:off x="4640052" y="3572481"/>
              <a:ext cx="360039" cy="609591"/>
            </a:xfrm>
            <a:prstGeom prst="rect">
              <a:avLst/>
            </a:prstGeom>
            <a:noFill/>
          </p:spPr>
          <p:txBody>
            <a:bodyPr wrap="square" rtlCol="0">
              <a:spAutoFit/>
            </a:bodyPr>
            <a:lstStyle/>
            <a:p>
              <a:pPr algn="ctr"/>
              <a:r>
                <a:rPr lang="es-AR" sz="400" dirty="0"/>
                <a:t>3</a:t>
              </a:r>
            </a:p>
          </p:txBody>
        </p:sp>
        <p:sp>
          <p:nvSpPr>
            <p:cNvPr id="120" name="119 CuadroTexto"/>
            <p:cNvSpPr txBox="1"/>
            <p:nvPr/>
          </p:nvSpPr>
          <p:spPr>
            <a:xfrm>
              <a:off x="4967971" y="4189729"/>
              <a:ext cx="360039" cy="609591"/>
            </a:xfrm>
            <a:prstGeom prst="rect">
              <a:avLst/>
            </a:prstGeom>
            <a:noFill/>
          </p:spPr>
          <p:txBody>
            <a:bodyPr wrap="square" rtlCol="0">
              <a:spAutoFit/>
            </a:bodyPr>
            <a:lstStyle/>
            <a:p>
              <a:pPr algn="ctr"/>
              <a:r>
                <a:rPr lang="es-AR" sz="400" dirty="0"/>
                <a:t>4</a:t>
              </a:r>
            </a:p>
          </p:txBody>
        </p:sp>
        <p:sp>
          <p:nvSpPr>
            <p:cNvPr id="121" name="120 CuadroTexto"/>
            <p:cNvSpPr txBox="1"/>
            <p:nvPr/>
          </p:nvSpPr>
          <p:spPr>
            <a:xfrm>
              <a:off x="4787951" y="5000219"/>
              <a:ext cx="360039" cy="609591"/>
            </a:xfrm>
            <a:prstGeom prst="rect">
              <a:avLst/>
            </a:prstGeom>
            <a:noFill/>
          </p:spPr>
          <p:txBody>
            <a:bodyPr wrap="square" rtlCol="0">
              <a:spAutoFit/>
            </a:bodyPr>
            <a:lstStyle/>
            <a:p>
              <a:pPr algn="ctr"/>
              <a:r>
                <a:rPr lang="es-AR" sz="400" dirty="0" smtClean="0"/>
                <a:t>5</a:t>
              </a:r>
              <a:endParaRPr lang="es-AR" sz="400" dirty="0"/>
            </a:p>
          </p:txBody>
        </p:sp>
        <p:cxnSp>
          <p:nvCxnSpPr>
            <p:cNvPr id="122" name="121 Conector recto"/>
            <p:cNvCxnSpPr/>
            <p:nvPr/>
          </p:nvCxnSpPr>
          <p:spPr>
            <a:xfrm flipH="1" flipV="1">
              <a:off x="3819364" y="4077072"/>
              <a:ext cx="297868" cy="37643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123" name="122 Grupo"/>
          <p:cNvGrpSpPr/>
          <p:nvPr/>
        </p:nvGrpSpPr>
        <p:grpSpPr>
          <a:xfrm>
            <a:off x="7902028" y="5543071"/>
            <a:ext cx="552243" cy="540501"/>
            <a:chOff x="3099284" y="3501008"/>
            <a:chExt cx="2228726" cy="2141067"/>
          </a:xfrm>
        </p:grpSpPr>
        <p:pic>
          <p:nvPicPr>
            <p:cNvPr id="12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2356" y="3501008"/>
              <a:ext cx="180975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5" name="124 CuadroTexto"/>
            <p:cNvSpPr txBox="1"/>
            <p:nvPr/>
          </p:nvSpPr>
          <p:spPr>
            <a:xfrm>
              <a:off x="3364870" y="5032484"/>
              <a:ext cx="360039" cy="609591"/>
            </a:xfrm>
            <a:prstGeom prst="rect">
              <a:avLst/>
            </a:prstGeom>
            <a:noFill/>
          </p:spPr>
          <p:txBody>
            <a:bodyPr wrap="square" rtlCol="0">
              <a:spAutoFit/>
            </a:bodyPr>
            <a:lstStyle/>
            <a:p>
              <a:pPr algn="ctr"/>
              <a:r>
                <a:rPr lang="es-AR" sz="400" dirty="0"/>
                <a:t>0</a:t>
              </a:r>
            </a:p>
          </p:txBody>
        </p:sp>
        <p:sp>
          <p:nvSpPr>
            <p:cNvPr id="126" name="125 CuadroTexto"/>
            <p:cNvSpPr txBox="1"/>
            <p:nvPr/>
          </p:nvSpPr>
          <p:spPr>
            <a:xfrm>
              <a:off x="3099284" y="4283805"/>
              <a:ext cx="360039" cy="609591"/>
            </a:xfrm>
            <a:prstGeom prst="rect">
              <a:avLst/>
            </a:prstGeom>
            <a:noFill/>
          </p:spPr>
          <p:txBody>
            <a:bodyPr wrap="square" rtlCol="0">
              <a:spAutoFit/>
            </a:bodyPr>
            <a:lstStyle/>
            <a:p>
              <a:pPr algn="ctr"/>
              <a:r>
                <a:rPr lang="es-AR" sz="400" dirty="0" smtClean="0"/>
                <a:t>1</a:t>
              </a:r>
              <a:endParaRPr lang="es-AR" sz="400" dirty="0"/>
            </a:p>
          </p:txBody>
        </p:sp>
        <p:sp>
          <p:nvSpPr>
            <p:cNvPr id="127" name="126 CuadroTexto"/>
            <p:cNvSpPr txBox="1"/>
            <p:nvPr/>
          </p:nvSpPr>
          <p:spPr>
            <a:xfrm>
              <a:off x="3459323" y="3544705"/>
              <a:ext cx="360039" cy="609591"/>
            </a:xfrm>
            <a:prstGeom prst="rect">
              <a:avLst/>
            </a:prstGeom>
            <a:noFill/>
          </p:spPr>
          <p:txBody>
            <a:bodyPr wrap="square" rtlCol="0">
              <a:spAutoFit/>
            </a:bodyPr>
            <a:lstStyle/>
            <a:p>
              <a:pPr algn="ctr"/>
              <a:r>
                <a:rPr lang="es-AR" sz="400" dirty="0"/>
                <a:t>2</a:t>
              </a:r>
            </a:p>
          </p:txBody>
        </p:sp>
        <p:sp>
          <p:nvSpPr>
            <p:cNvPr id="128" name="127 CuadroTexto"/>
            <p:cNvSpPr txBox="1"/>
            <p:nvPr/>
          </p:nvSpPr>
          <p:spPr>
            <a:xfrm>
              <a:off x="4640052" y="3572481"/>
              <a:ext cx="360039" cy="609591"/>
            </a:xfrm>
            <a:prstGeom prst="rect">
              <a:avLst/>
            </a:prstGeom>
            <a:noFill/>
          </p:spPr>
          <p:txBody>
            <a:bodyPr wrap="square" rtlCol="0">
              <a:spAutoFit/>
            </a:bodyPr>
            <a:lstStyle/>
            <a:p>
              <a:pPr algn="ctr"/>
              <a:r>
                <a:rPr lang="es-AR" sz="400" dirty="0"/>
                <a:t>3</a:t>
              </a:r>
            </a:p>
          </p:txBody>
        </p:sp>
        <p:sp>
          <p:nvSpPr>
            <p:cNvPr id="129" name="128 CuadroTexto"/>
            <p:cNvSpPr txBox="1"/>
            <p:nvPr/>
          </p:nvSpPr>
          <p:spPr>
            <a:xfrm>
              <a:off x="4967971" y="4189729"/>
              <a:ext cx="360039" cy="609591"/>
            </a:xfrm>
            <a:prstGeom prst="rect">
              <a:avLst/>
            </a:prstGeom>
            <a:noFill/>
          </p:spPr>
          <p:txBody>
            <a:bodyPr wrap="square" rtlCol="0">
              <a:spAutoFit/>
            </a:bodyPr>
            <a:lstStyle/>
            <a:p>
              <a:pPr algn="ctr"/>
              <a:r>
                <a:rPr lang="es-AR" sz="400" dirty="0"/>
                <a:t>4</a:t>
              </a:r>
            </a:p>
          </p:txBody>
        </p:sp>
        <p:sp>
          <p:nvSpPr>
            <p:cNvPr id="130" name="129 CuadroTexto"/>
            <p:cNvSpPr txBox="1"/>
            <p:nvPr/>
          </p:nvSpPr>
          <p:spPr>
            <a:xfrm>
              <a:off x="4787951" y="5000219"/>
              <a:ext cx="360039" cy="609591"/>
            </a:xfrm>
            <a:prstGeom prst="rect">
              <a:avLst/>
            </a:prstGeom>
            <a:noFill/>
          </p:spPr>
          <p:txBody>
            <a:bodyPr wrap="square" rtlCol="0">
              <a:spAutoFit/>
            </a:bodyPr>
            <a:lstStyle/>
            <a:p>
              <a:pPr algn="ctr"/>
              <a:r>
                <a:rPr lang="es-AR" sz="400" dirty="0" smtClean="0"/>
                <a:t>5</a:t>
              </a:r>
              <a:endParaRPr lang="es-AR" sz="400" dirty="0"/>
            </a:p>
          </p:txBody>
        </p:sp>
        <p:cxnSp>
          <p:nvCxnSpPr>
            <p:cNvPr id="131" name="130 Conector recto"/>
            <p:cNvCxnSpPr/>
            <p:nvPr/>
          </p:nvCxnSpPr>
          <p:spPr>
            <a:xfrm flipH="1" flipV="1">
              <a:off x="3819364" y="4077072"/>
              <a:ext cx="297868" cy="37643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132" name="131 CuadroTexto"/>
          <p:cNvSpPr txBox="1"/>
          <p:nvPr/>
        </p:nvSpPr>
        <p:spPr>
          <a:xfrm>
            <a:off x="3011880" y="1824018"/>
            <a:ext cx="2612768" cy="332912"/>
          </a:xfrm>
          <a:prstGeom prst="rect">
            <a:avLst/>
          </a:prstGeom>
          <a:noFill/>
        </p:spPr>
        <p:txBody>
          <a:bodyPr wrap="none" rtlCol="0">
            <a:spAutoFit/>
          </a:bodyPr>
          <a:lstStyle/>
          <a:p>
            <a:pPr>
              <a:buNone/>
            </a:pPr>
            <a:r>
              <a:rPr lang="es-AR" sz="1600" dirty="0" smtClean="0"/>
              <a:t>Tablero de Ajuste de </a:t>
            </a:r>
            <a:r>
              <a:rPr lang="es-AR" sz="1600" dirty="0" err="1" smtClean="0"/>
              <a:t>PFs</a:t>
            </a:r>
            <a:endParaRPr lang="es-AR" sz="1600" dirty="0"/>
          </a:p>
        </p:txBody>
      </p:sp>
      <p:sp>
        <p:nvSpPr>
          <p:cNvPr id="133" name="132 CuadroTexto"/>
          <p:cNvSpPr txBox="1"/>
          <p:nvPr/>
        </p:nvSpPr>
        <p:spPr>
          <a:xfrm>
            <a:off x="1016329" y="6309320"/>
            <a:ext cx="7122463" cy="369332"/>
          </a:xfrm>
          <a:prstGeom prst="rect">
            <a:avLst/>
          </a:prstGeom>
          <a:noFill/>
        </p:spPr>
        <p:txBody>
          <a:bodyPr wrap="none" rtlCol="0">
            <a:spAutoFit/>
          </a:bodyPr>
          <a:lstStyle/>
          <a:p>
            <a:r>
              <a:rPr lang="es-AR" dirty="0" smtClean="0"/>
              <a:t>Cada factor tiene una guía para la determinación del valor de ajuste</a:t>
            </a:r>
            <a:endParaRPr lang="es-AR" dirty="0"/>
          </a:p>
        </p:txBody>
      </p:sp>
    </p:spTree>
    <p:extLst>
      <p:ext uri="{BB962C8B-B14F-4D97-AF65-F5344CB8AC3E}">
        <p14:creationId xmlns:p14="http://schemas.microsoft.com/office/powerpoint/2010/main" val="38578674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Puntos de Función Ajustados</a:t>
            </a:r>
          </a:p>
        </p:txBody>
      </p:sp>
      <p:sp>
        <p:nvSpPr>
          <p:cNvPr id="3" name="2 Marcador de contenido"/>
          <p:cNvSpPr>
            <a:spLocks noGrp="1"/>
          </p:cNvSpPr>
          <p:nvPr>
            <p:ph idx="1"/>
          </p:nvPr>
        </p:nvSpPr>
        <p:spPr>
          <a:xfrm>
            <a:off x="457200" y="1935480"/>
            <a:ext cx="8229600" cy="1565528"/>
          </a:xfrm>
        </p:spPr>
        <p:txBody>
          <a:bodyPr>
            <a:normAutofit fontScale="92500" lnSpcReduction="20000"/>
          </a:bodyPr>
          <a:lstStyle/>
          <a:p>
            <a:pPr algn="ctr">
              <a:lnSpc>
                <a:spcPct val="100000"/>
              </a:lnSpc>
              <a:buClrTx/>
              <a:buFontTx/>
              <a:buNone/>
            </a:pPr>
            <a:r>
              <a:rPr lang="es-AR" sz="2800" dirty="0">
                <a:latin typeface="Tahoma" pitchFamily="34" charset="0"/>
                <a:cs typeface="Tahoma" pitchFamily="34" charset="0"/>
              </a:rPr>
              <a:t>PF Ajustados = PF * ((FC * 0,01) + 0,65)</a:t>
            </a:r>
            <a:endParaRPr lang="es-ES" sz="2800" dirty="0">
              <a:latin typeface="Tahoma" pitchFamily="34" charset="0"/>
              <a:cs typeface="Tahoma" pitchFamily="34" charset="0"/>
            </a:endParaRPr>
          </a:p>
          <a:p>
            <a:pPr algn="ctr">
              <a:lnSpc>
                <a:spcPct val="100000"/>
              </a:lnSpc>
              <a:buClrTx/>
              <a:buFontTx/>
              <a:buNone/>
            </a:pPr>
            <a:endParaRPr lang="es-ES" sz="2800" dirty="0">
              <a:latin typeface="Tahoma" pitchFamily="34" charset="0"/>
              <a:cs typeface="Tahoma" pitchFamily="34" charset="0"/>
            </a:endParaRPr>
          </a:p>
          <a:p>
            <a:pPr algn="ctr">
              <a:lnSpc>
                <a:spcPct val="100000"/>
              </a:lnSpc>
              <a:buClrTx/>
              <a:buFontTx/>
              <a:buNone/>
            </a:pPr>
            <a:r>
              <a:rPr lang="es-ES" sz="2800" dirty="0">
                <a:latin typeface="Tahoma" pitchFamily="34" charset="0"/>
                <a:cs typeface="Tahoma" pitchFamily="34" charset="0"/>
              </a:rPr>
              <a:t>PF con conversión de datos = (PF + PF de conversión) * </a:t>
            </a:r>
            <a:r>
              <a:rPr lang="es-AR" sz="2800" dirty="0">
                <a:latin typeface="Tahoma" pitchFamily="34" charset="0"/>
                <a:cs typeface="Tahoma" pitchFamily="34" charset="0"/>
              </a:rPr>
              <a:t>((FC * 0,01) + 0,65)</a:t>
            </a:r>
          </a:p>
          <a:p>
            <a:endParaRPr lang="es-AR" dirty="0"/>
          </a:p>
        </p:txBody>
      </p:sp>
      <p:pic>
        <p:nvPicPr>
          <p:cNvPr id="4" name="Picture 2" descr="C:\DOCUME~1\Victor\LOCALS~1\Temp\enhtmlclip\ScreenClip(3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81" y="3573016"/>
            <a:ext cx="6948558" cy="3096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22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Tamaño del Software: Longitud</a:t>
            </a:r>
            <a:endParaRPr lang="es-AR" dirty="0"/>
          </a:p>
        </p:txBody>
      </p:sp>
      <p:sp>
        <p:nvSpPr>
          <p:cNvPr id="3" name="2 Marcador de contenido"/>
          <p:cNvSpPr>
            <a:spLocks noGrp="1"/>
          </p:cNvSpPr>
          <p:nvPr>
            <p:ph idx="1"/>
          </p:nvPr>
        </p:nvSpPr>
        <p:spPr/>
        <p:txBody>
          <a:bodyPr>
            <a:normAutofit/>
          </a:bodyPr>
          <a:lstStyle/>
          <a:p>
            <a:r>
              <a:rPr lang="es-AR" dirty="0" smtClean="0"/>
              <a:t>Es el tamaño físico del producto.</a:t>
            </a:r>
          </a:p>
          <a:p>
            <a:endParaRPr lang="es-AR" dirty="0" smtClean="0"/>
          </a:p>
          <a:p>
            <a:r>
              <a:rPr lang="es-AR" dirty="0" smtClean="0"/>
              <a:t>En un esfuerzo de desarrollo de software, existen tres principales productos de desarrollo: </a:t>
            </a:r>
            <a:r>
              <a:rPr lang="es-AR" b="1" dirty="0" smtClean="0">
                <a:solidFill>
                  <a:schemeClr val="accent2">
                    <a:lumMod val="75000"/>
                  </a:schemeClr>
                </a:solidFill>
              </a:rPr>
              <a:t>especificación, diseño y código.</a:t>
            </a:r>
          </a:p>
          <a:p>
            <a:endParaRPr lang="es-AR" dirty="0" smtClean="0"/>
          </a:p>
          <a:p>
            <a:r>
              <a:rPr lang="es-AR" dirty="0" smtClean="0"/>
              <a:t>La longitud de la especificación puede </a:t>
            </a:r>
            <a:r>
              <a:rPr lang="es-AR" b="1" dirty="0" smtClean="0">
                <a:solidFill>
                  <a:srgbClr val="C00000"/>
                </a:solidFill>
              </a:rPr>
              <a:t>indicar</a:t>
            </a:r>
            <a:r>
              <a:rPr lang="es-AR" dirty="0" smtClean="0"/>
              <a:t> que tan grande es el diseño, el que a su vez es un </a:t>
            </a:r>
            <a:r>
              <a:rPr lang="es-AR" b="1" dirty="0" smtClean="0">
                <a:solidFill>
                  <a:srgbClr val="C00000"/>
                </a:solidFill>
              </a:rPr>
              <a:t>predictor</a:t>
            </a:r>
            <a:r>
              <a:rPr lang="es-AR" dirty="0" smtClean="0"/>
              <a:t> de la longitud del código.</a:t>
            </a:r>
          </a:p>
        </p:txBody>
      </p:sp>
    </p:spTree>
    <p:extLst>
      <p:ext uri="{BB962C8B-B14F-4D97-AF65-F5344CB8AC3E}">
        <p14:creationId xmlns:p14="http://schemas.microsoft.com/office/powerpoint/2010/main" val="33852274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a:t>
            </a:r>
            <a:endParaRPr lang="es-AR" dirty="0"/>
          </a:p>
        </p:txBody>
      </p:sp>
      <p:pic>
        <p:nvPicPr>
          <p:cNvPr id="4"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1990726"/>
            <a:ext cx="4032448" cy="4678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16015" y="2067565"/>
            <a:ext cx="4310608" cy="2441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57529" y="5312303"/>
            <a:ext cx="3427581"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11117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Puntos Función de Mantenimientos</a:t>
            </a:r>
          </a:p>
        </p:txBody>
      </p:sp>
      <p:sp>
        <p:nvSpPr>
          <p:cNvPr id="4" name="Rectangle 39"/>
          <p:cNvSpPr>
            <a:spLocks noChangeArrowheads="1"/>
          </p:cNvSpPr>
          <p:nvPr/>
        </p:nvSpPr>
        <p:spPr bwMode="auto">
          <a:xfrm>
            <a:off x="2123108" y="2277517"/>
            <a:ext cx="2879725" cy="1584325"/>
          </a:xfrm>
          <a:prstGeom prst="rect">
            <a:avLst/>
          </a:prstGeom>
          <a:solidFill>
            <a:schemeClr val="bg2">
              <a:lumMod val="40000"/>
              <a:lumOff val="60000"/>
            </a:schemeClr>
          </a:solidFill>
          <a:ln w="38100">
            <a:noFill/>
            <a:miter lim="800000"/>
            <a:headEnd/>
            <a:tailEnd/>
          </a:ln>
          <a:effectLst>
            <a:outerShdw dist="107763" dir="2700000" algn="ctr" rotWithShape="0">
              <a:schemeClr val="bg2">
                <a:alpha val="50000"/>
              </a:schemeClr>
            </a:outerShdw>
          </a:effectLst>
        </p:spPr>
        <p:txBody>
          <a:bodyPr wrap="none" anchor="ctr"/>
          <a:lstStyle/>
          <a:p>
            <a:pPr>
              <a:defRPr/>
            </a:pPr>
            <a:endParaRPr lang="es-AR">
              <a:latin typeface="Tahoma" pitchFamily="34" charset="0"/>
              <a:cs typeface="Tahoma" pitchFamily="34" charset="0"/>
            </a:endParaRPr>
          </a:p>
        </p:txBody>
      </p:sp>
      <p:sp>
        <p:nvSpPr>
          <p:cNvPr id="5" name="Rectangle 7"/>
          <p:cNvSpPr>
            <a:spLocks noChangeArrowheads="1"/>
          </p:cNvSpPr>
          <p:nvPr/>
        </p:nvSpPr>
        <p:spPr bwMode="auto">
          <a:xfrm>
            <a:off x="2051670" y="4580979"/>
            <a:ext cx="2879725" cy="1584325"/>
          </a:xfrm>
          <a:prstGeom prst="rect">
            <a:avLst/>
          </a:prstGeom>
          <a:solidFill>
            <a:schemeClr val="bg2">
              <a:lumMod val="40000"/>
              <a:lumOff val="60000"/>
            </a:schemeClr>
          </a:solidFill>
          <a:ln w="38100">
            <a:noFill/>
            <a:miter lim="800000"/>
            <a:headEnd/>
            <a:tailEnd/>
          </a:ln>
          <a:effectLst>
            <a:outerShdw dist="107763" dir="2700000" algn="ctr" rotWithShape="0">
              <a:schemeClr val="bg2">
                <a:alpha val="50000"/>
              </a:schemeClr>
            </a:outerShdw>
          </a:effectLst>
        </p:spPr>
        <p:txBody>
          <a:bodyPr wrap="none" anchor="ctr"/>
          <a:lstStyle/>
          <a:p>
            <a:pPr>
              <a:defRPr/>
            </a:pPr>
            <a:endParaRPr lang="es-AR">
              <a:latin typeface="Tahoma" pitchFamily="34" charset="0"/>
              <a:cs typeface="Tahoma" pitchFamily="34" charset="0"/>
            </a:endParaRPr>
          </a:p>
        </p:txBody>
      </p:sp>
      <p:sp>
        <p:nvSpPr>
          <p:cNvPr id="6" name="Text Box 11"/>
          <p:cNvSpPr txBox="1">
            <a:spLocks noChangeArrowheads="1"/>
          </p:cNvSpPr>
          <p:nvPr/>
        </p:nvSpPr>
        <p:spPr bwMode="auto">
          <a:xfrm>
            <a:off x="2123108" y="1845717"/>
            <a:ext cx="2846387"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9pPr>
          </a:lstStyle>
          <a:p>
            <a:pPr>
              <a:buFont typeface="Wingdings" pitchFamily="2" charset="2"/>
              <a:buNone/>
            </a:pPr>
            <a:r>
              <a:rPr lang="es-ES_tradnl" sz="1400">
                <a:latin typeface="Tahoma" pitchFamily="34" charset="0"/>
                <a:cs typeface="Tahoma" pitchFamily="34" charset="0"/>
              </a:rPr>
              <a:t>Especificación Funcional Versión 1</a:t>
            </a:r>
            <a:endParaRPr lang="es-ES" sz="1400">
              <a:latin typeface="Tahoma" pitchFamily="34" charset="0"/>
              <a:cs typeface="Tahoma" pitchFamily="34" charset="0"/>
            </a:endParaRPr>
          </a:p>
        </p:txBody>
      </p:sp>
      <p:grpSp>
        <p:nvGrpSpPr>
          <p:cNvPr id="7" name="Group 32"/>
          <p:cNvGrpSpPr>
            <a:grpSpLocks/>
          </p:cNvGrpSpPr>
          <p:nvPr/>
        </p:nvGrpSpPr>
        <p:grpSpPr bwMode="auto">
          <a:xfrm>
            <a:off x="1097583" y="2277517"/>
            <a:ext cx="2249487" cy="341312"/>
            <a:chOff x="1236" y="1389"/>
            <a:chExt cx="1417" cy="215"/>
          </a:xfrm>
        </p:grpSpPr>
        <p:sp>
          <p:nvSpPr>
            <p:cNvPr id="8" name="Rectangle 6"/>
            <p:cNvSpPr>
              <a:spLocks noChangeArrowheads="1"/>
            </p:cNvSpPr>
            <p:nvPr/>
          </p:nvSpPr>
          <p:spPr bwMode="auto">
            <a:xfrm>
              <a:off x="1882" y="1402"/>
              <a:ext cx="771" cy="201"/>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buFont typeface="Wingdings" pitchFamily="2" charset="2"/>
                <a:buNone/>
              </a:pPr>
              <a:endParaRPr lang="es-ES" sz="1400">
                <a:latin typeface="Tahoma" pitchFamily="34" charset="0"/>
                <a:cs typeface="Tahoma" pitchFamily="34" charset="0"/>
              </a:endParaRPr>
            </a:p>
          </p:txBody>
        </p:sp>
        <p:sp>
          <p:nvSpPr>
            <p:cNvPr id="9" name="Text Box 13"/>
            <p:cNvSpPr txBox="1">
              <a:spLocks noChangeArrowheads="1"/>
            </p:cNvSpPr>
            <p:nvPr/>
          </p:nvSpPr>
          <p:spPr bwMode="auto">
            <a:xfrm>
              <a:off x="1236" y="1405"/>
              <a:ext cx="41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9pPr>
            </a:lstStyle>
            <a:p>
              <a:pPr>
                <a:buFont typeface="Wingdings" pitchFamily="2" charset="2"/>
                <a:buNone/>
              </a:pPr>
              <a:r>
                <a:rPr lang="es-ES_tradnl" sz="1400" dirty="0">
                  <a:latin typeface="Tahoma" pitchFamily="34" charset="0"/>
                  <a:cs typeface="Tahoma" pitchFamily="34" charset="0"/>
                </a:rPr>
                <a:t>PF B</a:t>
              </a:r>
              <a:endParaRPr lang="es-ES" sz="1400" dirty="0">
                <a:latin typeface="Tahoma" pitchFamily="34" charset="0"/>
                <a:cs typeface="Tahoma" pitchFamily="34" charset="0"/>
              </a:endParaRPr>
            </a:p>
          </p:txBody>
        </p:sp>
        <p:sp>
          <p:nvSpPr>
            <p:cNvPr id="10" name="Text Box 17"/>
            <p:cNvSpPr txBox="1">
              <a:spLocks noChangeArrowheads="1"/>
            </p:cNvSpPr>
            <p:nvPr/>
          </p:nvSpPr>
          <p:spPr bwMode="auto">
            <a:xfrm>
              <a:off x="1927" y="1389"/>
              <a:ext cx="680"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9pPr>
            </a:lstStyle>
            <a:p>
              <a:pPr>
                <a:buFont typeface="Wingdings" pitchFamily="2" charset="2"/>
                <a:buNone/>
              </a:pPr>
              <a:r>
                <a:rPr lang="es-ES_tradnl" sz="1400">
                  <a:latin typeface="Tahoma" pitchFamily="34" charset="0"/>
                  <a:cs typeface="Tahoma" pitchFamily="34" charset="0"/>
                </a:rPr>
                <a:t>Borrar</a:t>
              </a:r>
              <a:endParaRPr lang="es-ES" sz="1400">
                <a:latin typeface="Tahoma" pitchFamily="34" charset="0"/>
                <a:cs typeface="Tahoma" pitchFamily="34" charset="0"/>
              </a:endParaRPr>
            </a:p>
          </p:txBody>
        </p:sp>
      </p:grpSp>
      <p:grpSp>
        <p:nvGrpSpPr>
          <p:cNvPr id="11" name="Group 35"/>
          <p:cNvGrpSpPr>
            <a:grpSpLocks/>
          </p:cNvGrpSpPr>
          <p:nvPr/>
        </p:nvGrpSpPr>
        <p:grpSpPr bwMode="auto">
          <a:xfrm>
            <a:off x="2051670" y="4580979"/>
            <a:ext cx="1223963" cy="360363"/>
            <a:chOff x="1837" y="2840"/>
            <a:chExt cx="771" cy="227"/>
          </a:xfrm>
        </p:grpSpPr>
        <p:sp>
          <p:nvSpPr>
            <p:cNvPr id="12" name="Rectangle 9"/>
            <p:cNvSpPr>
              <a:spLocks noChangeArrowheads="1"/>
            </p:cNvSpPr>
            <p:nvPr/>
          </p:nvSpPr>
          <p:spPr bwMode="auto">
            <a:xfrm>
              <a:off x="1837" y="2840"/>
              <a:ext cx="771" cy="227"/>
            </a:xfrm>
            <a:prstGeom prst="rect">
              <a:avLst/>
            </a:prstGeom>
            <a:solidFill>
              <a:schemeClr val="bg1"/>
            </a:solidFill>
            <a:ln w="38100">
              <a:solidFill>
                <a:schemeClr val="bg1"/>
              </a:solidFill>
              <a:miter lim="800000"/>
              <a:headEnd/>
              <a:tailEnd/>
            </a:ln>
          </p:spPr>
          <p:txBody>
            <a:bodyPr anchor="ctr"/>
            <a:lstStyle/>
            <a:p>
              <a:endParaRPr lang="es-AR">
                <a:latin typeface="Tahoma" pitchFamily="34" charset="0"/>
                <a:cs typeface="Tahoma" pitchFamily="34" charset="0"/>
              </a:endParaRPr>
            </a:p>
          </p:txBody>
        </p:sp>
        <p:sp>
          <p:nvSpPr>
            <p:cNvPr id="13" name="Text Box 21"/>
            <p:cNvSpPr txBox="1">
              <a:spLocks noChangeArrowheads="1"/>
            </p:cNvSpPr>
            <p:nvPr/>
          </p:nvSpPr>
          <p:spPr bwMode="auto">
            <a:xfrm>
              <a:off x="1882" y="2840"/>
              <a:ext cx="680"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9pPr>
            </a:lstStyle>
            <a:p>
              <a:pPr>
                <a:buFont typeface="Wingdings" pitchFamily="2" charset="2"/>
                <a:buNone/>
              </a:pPr>
              <a:r>
                <a:rPr lang="es-ES_tradnl" sz="1400">
                  <a:latin typeface="Tahoma" pitchFamily="34" charset="0"/>
                  <a:cs typeface="Tahoma" pitchFamily="34" charset="0"/>
                </a:rPr>
                <a:t>Borrado</a:t>
              </a:r>
              <a:endParaRPr lang="es-ES" sz="1400">
                <a:latin typeface="Tahoma" pitchFamily="34" charset="0"/>
                <a:cs typeface="Tahoma" pitchFamily="34" charset="0"/>
              </a:endParaRPr>
            </a:p>
          </p:txBody>
        </p:sp>
      </p:grpSp>
      <p:grpSp>
        <p:nvGrpSpPr>
          <p:cNvPr id="14" name="Group 33"/>
          <p:cNvGrpSpPr>
            <a:grpSpLocks/>
          </p:cNvGrpSpPr>
          <p:nvPr/>
        </p:nvGrpSpPr>
        <p:grpSpPr bwMode="auto">
          <a:xfrm>
            <a:off x="6515720" y="2206079"/>
            <a:ext cx="1079500" cy="1323975"/>
            <a:chOff x="4649" y="1344"/>
            <a:chExt cx="680" cy="834"/>
          </a:xfrm>
        </p:grpSpPr>
        <p:sp>
          <p:nvSpPr>
            <p:cNvPr id="15" name="Text Box 15"/>
            <p:cNvSpPr txBox="1">
              <a:spLocks noChangeArrowheads="1"/>
            </p:cNvSpPr>
            <p:nvPr/>
          </p:nvSpPr>
          <p:spPr bwMode="auto">
            <a:xfrm>
              <a:off x="4827" y="1979"/>
              <a:ext cx="3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9pPr>
            </a:lstStyle>
            <a:p>
              <a:pPr>
                <a:buFont typeface="Wingdings" pitchFamily="2" charset="2"/>
                <a:buNone/>
              </a:pPr>
              <a:r>
                <a:rPr lang="es-ES_tradnl" sz="1400">
                  <a:latin typeface="Tahoma" pitchFamily="34" charset="0"/>
                  <a:cs typeface="Tahoma" pitchFamily="34" charset="0"/>
                </a:rPr>
                <a:t>PF A</a:t>
              </a:r>
              <a:endParaRPr lang="es-ES" sz="1400">
                <a:latin typeface="Tahoma" pitchFamily="34" charset="0"/>
                <a:cs typeface="Tahoma" pitchFamily="34" charset="0"/>
              </a:endParaRPr>
            </a:p>
          </p:txBody>
        </p:sp>
        <p:sp>
          <p:nvSpPr>
            <p:cNvPr id="16" name="Rectangle 22"/>
            <p:cNvSpPr>
              <a:spLocks noChangeArrowheads="1"/>
            </p:cNvSpPr>
            <p:nvPr/>
          </p:nvSpPr>
          <p:spPr bwMode="auto">
            <a:xfrm>
              <a:off x="4649" y="1344"/>
              <a:ext cx="680" cy="408"/>
            </a:xfrm>
            <a:prstGeom prst="rect">
              <a:avLst/>
            </a:prstGeom>
            <a:solidFill>
              <a:srgbClr val="FD5825"/>
            </a:solidFill>
            <a:ln w="38100">
              <a:solidFill>
                <a:srgbClr val="FD5825"/>
              </a:solidFill>
              <a:miter lim="800000"/>
              <a:headEnd/>
              <a:tailEnd/>
            </a:ln>
            <a:effectLst>
              <a:outerShdw dist="107763" dir="2700000" algn="ctr" rotWithShape="0">
                <a:schemeClr val="bg2">
                  <a:alpha val="50000"/>
                </a:schemeClr>
              </a:outerShdw>
            </a:effectLst>
          </p:spPr>
          <p:txBody>
            <a:bodyPr anchor="ctr"/>
            <a:lstStyle/>
            <a:p>
              <a:pPr>
                <a:defRPr/>
              </a:pPr>
              <a:endParaRPr lang="es-AR">
                <a:latin typeface="Tahoma" pitchFamily="34" charset="0"/>
                <a:cs typeface="Tahoma" pitchFamily="34" charset="0"/>
              </a:endParaRPr>
            </a:p>
          </p:txBody>
        </p:sp>
        <p:sp>
          <p:nvSpPr>
            <p:cNvPr id="17" name="Text Box 23"/>
            <p:cNvSpPr txBox="1">
              <a:spLocks noChangeArrowheads="1"/>
            </p:cNvSpPr>
            <p:nvPr/>
          </p:nvSpPr>
          <p:spPr bwMode="auto">
            <a:xfrm>
              <a:off x="4649" y="1435"/>
              <a:ext cx="680"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9pPr>
            </a:lstStyle>
            <a:p>
              <a:pPr>
                <a:buFont typeface="Wingdings" pitchFamily="2" charset="2"/>
                <a:buNone/>
              </a:pPr>
              <a:r>
                <a:rPr lang="es-ES_tradnl" sz="1400">
                  <a:latin typeface="Tahoma" pitchFamily="34" charset="0"/>
                  <a:cs typeface="Tahoma" pitchFamily="34" charset="0"/>
                </a:rPr>
                <a:t>Agregar</a:t>
              </a:r>
              <a:endParaRPr lang="es-ES" sz="1400">
                <a:latin typeface="Tahoma" pitchFamily="34" charset="0"/>
                <a:cs typeface="Tahoma" pitchFamily="34" charset="0"/>
              </a:endParaRPr>
            </a:p>
          </p:txBody>
        </p:sp>
      </p:grpSp>
      <p:grpSp>
        <p:nvGrpSpPr>
          <p:cNvPr id="18" name="Group 37"/>
          <p:cNvGrpSpPr>
            <a:grpSpLocks/>
          </p:cNvGrpSpPr>
          <p:nvPr/>
        </p:nvGrpSpPr>
        <p:grpSpPr bwMode="auto">
          <a:xfrm>
            <a:off x="4980384" y="5517604"/>
            <a:ext cx="1797050" cy="647700"/>
            <a:chOff x="3651" y="3430"/>
            <a:chExt cx="1132" cy="408"/>
          </a:xfrm>
        </p:grpSpPr>
        <p:sp>
          <p:nvSpPr>
            <p:cNvPr id="19" name="Rectangle 14"/>
            <p:cNvSpPr>
              <a:spLocks noChangeArrowheads="1"/>
            </p:cNvSpPr>
            <p:nvPr/>
          </p:nvSpPr>
          <p:spPr bwMode="auto">
            <a:xfrm>
              <a:off x="3651" y="3430"/>
              <a:ext cx="680" cy="408"/>
            </a:xfrm>
            <a:prstGeom prst="rect">
              <a:avLst/>
            </a:prstGeom>
            <a:solidFill>
              <a:srgbClr val="FD5825"/>
            </a:solidFill>
            <a:ln w="38100">
              <a:solidFill>
                <a:srgbClr val="FD5825"/>
              </a:solidFill>
              <a:miter lim="800000"/>
              <a:headEnd/>
              <a:tailEnd/>
            </a:ln>
            <a:effectLst>
              <a:outerShdw dist="107763" dir="2700000" algn="ctr" rotWithShape="0">
                <a:schemeClr val="bg2">
                  <a:alpha val="50000"/>
                </a:schemeClr>
              </a:outerShdw>
            </a:effectLst>
          </p:spPr>
          <p:txBody>
            <a:bodyPr anchor="ctr"/>
            <a:lstStyle/>
            <a:p>
              <a:pPr>
                <a:defRPr/>
              </a:pPr>
              <a:endParaRPr lang="es-AR">
                <a:latin typeface="Tahoma" pitchFamily="34" charset="0"/>
                <a:cs typeface="Tahoma" pitchFamily="34" charset="0"/>
              </a:endParaRPr>
            </a:p>
          </p:txBody>
        </p:sp>
        <p:sp>
          <p:nvSpPr>
            <p:cNvPr id="20" name="Text Box 19"/>
            <p:cNvSpPr txBox="1">
              <a:spLocks noChangeArrowheads="1"/>
            </p:cNvSpPr>
            <p:nvPr/>
          </p:nvSpPr>
          <p:spPr bwMode="auto">
            <a:xfrm>
              <a:off x="3651" y="3521"/>
              <a:ext cx="680"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9pPr>
            </a:lstStyle>
            <a:p>
              <a:pPr>
                <a:buFont typeface="Wingdings" pitchFamily="2" charset="2"/>
                <a:buNone/>
              </a:pPr>
              <a:r>
                <a:rPr lang="es-ES_tradnl" sz="1400" dirty="0">
                  <a:latin typeface="Tahoma" pitchFamily="34" charset="0"/>
                  <a:cs typeface="Tahoma" pitchFamily="34" charset="0"/>
                </a:rPr>
                <a:t>Agregado</a:t>
              </a:r>
              <a:endParaRPr lang="es-ES" sz="1400" dirty="0">
                <a:latin typeface="Tahoma" pitchFamily="34" charset="0"/>
                <a:cs typeface="Tahoma" pitchFamily="34" charset="0"/>
              </a:endParaRPr>
            </a:p>
          </p:txBody>
        </p:sp>
        <p:sp>
          <p:nvSpPr>
            <p:cNvPr id="21" name="Text Box 24"/>
            <p:cNvSpPr txBox="1">
              <a:spLocks noChangeArrowheads="1"/>
            </p:cNvSpPr>
            <p:nvPr/>
          </p:nvSpPr>
          <p:spPr bwMode="auto">
            <a:xfrm>
              <a:off x="4422" y="3566"/>
              <a:ext cx="3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9pPr>
            </a:lstStyle>
            <a:p>
              <a:pPr>
                <a:buFont typeface="Wingdings" pitchFamily="2" charset="2"/>
                <a:buNone/>
              </a:pPr>
              <a:r>
                <a:rPr lang="es-ES_tradnl" sz="1400" dirty="0" smtClean="0">
                  <a:latin typeface="Tahoma" pitchFamily="34" charset="0"/>
                  <a:cs typeface="Tahoma" pitchFamily="34" charset="0"/>
                </a:rPr>
                <a:t>PFA</a:t>
              </a:r>
              <a:endParaRPr lang="es-ES" sz="1400" dirty="0">
                <a:latin typeface="Tahoma" pitchFamily="34" charset="0"/>
                <a:cs typeface="Tahoma" pitchFamily="34" charset="0"/>
              </a:endParaRPr>
            </a:p>
          </p:txBody>
        </p:sp>
      </p:grpSp>
      <p:grpSp>
        <p:nvGrpSpPr>
          <p:cNvPr id="22" name="Group 42"/>
          <p:cNvGrpSpPr>
            <a:grpSpLocks/>
          </p:cNvGrpSpPr>
          <p:nvPr/>
        </p:nvGrpSpPr>
        <p:grpSpPr bwMode="auto">
          <a:xfrm>
            <a:off x="1203945" y="5517604"/>
            <a:ext cx="2719388" cy="647700"/>
            <a:chOff x="1303" y="3430"/>
            <a:chExt cx="1713" cy="408"/>
          </a:xfrm>
        </p:grpSpPr>
        <p:sp>
          <p:nvSpPr>
            <p:cNvPr id="23" name="Rectangle 8"/>
            <p:cNvSpPr>
              <a:spLocks noChangeArrowheads="1"/>
            </p:cNvSpPr>
            <p:nvPr/>
          </p:nvSpPr>
          <p:spPr bwMode="auto">
            <a:xfrm>
              <a:off x="1837" y="3430"/>
              <a:ext cx="1179" cy="408"/>
            </a:xfrm>
            <a:prstGeom prst="rect">
              <a:avLst/>
            </a:prstGeom>
            <a:solidFill>
              <a:srgbClr val="FFB367"/>
            </a:solidFill>
            <a:ln w="38100">
              <a:noFill/>
              <a:miter lim="800000"/>
              <a:headEnd/>
              <a:tailEnd/>
            </a:ln>
            <a:effectLst>
              <a:outerShdw dist="107763" dir="2700000" algn="ctr" rotWithShape="0">
                <a:schemeClr val="bg2">
                  <a:alpha val="50000"/>
                </a:schemeClr>
              </a:outerShdw>
            </a:effectLst>
          </p:spPr>
          <p:txBody>
            <a:bodyPr anchor="ctr"/>
            <a:lstStyle/>
            <a:p>
              <a:pPr>
                <a:defRPr/>
              </a:pPr>
              <a:endParaRPr lang="es-AR">
                <a:latin typeface="Tahoma" pitchFamily="34" charset="0"/>
                <a:cs typeface="Tahoma" pitchFamily="34" charset="0"/>
              </a:endParaRPr>
            </a:p>
          </p:txBody>
        </p:sp>
        <p:sp>
          <p:nvSpPr>
            <p:cNvPr id="24" name="Text Box 20"/>
            <p:cNvSpPr txBox="1">
              <a:spLocks noChangeArrowheads="1"/>
            </p:cNvSpPr>
            <p:nvPr/>
          </p:nvSpPr>
          <p:spPr bwMode="auto">
            <a:xfrm>
              <a:off x="2064" y="3521"/>
              <a:ext cx="680"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9pPr>
            </a:lstStyle>
            <a:p>
              <a:pPr>
                <a:buFont typeface="Wingdings" pitchFamily="2" charset="2"/>
                <a:buNone/>
              </a:pPr>
              <a:r>
                <a:rPr lang="es-ES_tradnl" sz="1400">
                  <a:latin typeface="Tahoma" pitchFamily="34" charset="0"/>
                  <a:cs typeface="Tahoma" pitchFamily="34" charset="0"/>
                </a:rPr>
                <a:t>Cambiado</a:t>
              </a:r>
              <a:endParaRPr lang="es-ES" sz="1400">
                <a:latin typeface="Tahoma" pitchFamily="34" charset="0"/>
                <a:cs typeface="Tahoma" pitchFamily="34" charset="0"/>
              </a:endParaRPr>
            </a:p>
          </p:txBody>
        </p:sp>
        <p:sp>
          <p:nvSpPr>
            <p:cNvPr id="25" name="Text Box 25"/>
            <p:cNvSpPr txBox="1">
              <a:spLocks noChangeArrowheads="1"/>
            </p:cNvSpPr>
            <p:nvPr/>
          </p:nvSpPr>
          <p:spPr bwMode="auto">
            <a:xfrm>
              <a:off x="1303" y="3566"/>
              <a:ext cx="33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9pPr>
            </a:lstStyle>
            <a:p>
              <a:pPr>
                <a:buFont typeface="Wingdings" pitchFamily="2" charset="2"/>
                <a:buNone/>
              </a:pPr>
              <a:r>
                <a:rPr lang="es-ES_tradnl" sz="1400" dirty="0">
                  <a:latin typeface="Tahoma" pitchFamily="34" charset="0"/>
                  <a:cs typeface="Tahoma" pitchFamily="34" charset="0"/>
                </a:rPr>
                <a:t>PFC</a:t>
              </a:r>
              <a:endParaRPr lang="es-ES" sz="1400" dirty="0">
                <a:latin typeface="Tahoma" pitchFamily="34" charset="0"/>
                <a:cs typeface="Tahoma" pitchFamily="34" charset="0"/>
              </a:endParaRPr>
            </a:p>
          </p:txBody>
        </p:sp>
      </p:grpSp>
      <p:sp>
        <p:nvSpPr>
          <p:cNvPr id="26" name="Text Box 26"/>
          <p:cNvSpPr txBox="1">
            <a:spLocks noChangeArrowheads="1"/>
          </p:cNvSpPr>
          <p:nvPr/>
        </p:nvSpPr>
        <p:spPr bwMode="auto">
          <a:xfrm>
            <a:off x="2051670" y="4222204"/>
            <a:ext cx="2846388"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9pPr>
          </a:lstStyle>
          <a:p>
            <a:pPr>
              <a:buFont typeface="Wingdings" pitchFamily="2" charset="2"/>
              <a:buNone/>
            </a:pPr>
            <a:r>
              <a:rPr lang="es-ES_tradnl" sz="1400">
                <a:latin typeface="Tahoma" pitchFamily="34" charset="0"/>
                <a:cs typeface="Tahoma" pitchFamily="34" charset="0"/>
              </a:rPr>
              <a:t>Especificación Funcional Versión 2</a:t>
            </a:r>
            <a:endParaRPr lang="es-ES" sz="1400">
              <a:latin typeface="Tahoma" pitchFamily="34" charset="0"/>
              <a:cs typeface="Tahoma" pitchFamily="34" charset="0"/>
            </a:endParaRPr>
          </a:p>
        </p:txBody>
      </p:sp>
      <p:grpSp>
        <p:nvGrpSpPr>
          <p:cNvPr id="27" name="Group 34"/>
          <p:cNvGrpSpPr>
            <a:grpSpLocks/>
          </p:cNvGrpSpPr>
          <p:nvPr/>
        </p:nvGrpSpPr>
        <p:grpSpPr bwMode="auto">
          <a:xfrm>
            <a:off x="5147295" y="2421979"/>
            <a:ext cx="1223963" cy="1439863"/>
            <a:chOff x="3787" y="1480"/>
            <a:chExt cx="771" cy="907"/>
          </a:xfrm>
        </p:grpSpPr>
        <p:sp>
          <p:nvSpPr>
            <p:cNvPr id="28" name="AutoShape 27"/>
            <p:cNvSpPr>
              <a:spLocks/>
            </p:cNvSpPr>
            <p:nvPr/>
          </p:nvSpPr>
          <p:spPr bwMode="auto">
            <a:xfrm>
              <a:off x="3787" y="1480"/>
              <a:ext cx="46" cy="907"/>
            </a:xfrm>
            <a:prstGeom prst="rightBrace">
              <a:avLst>
                <a:gd name="adj1" fmla="val 16431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AR">
                <a:latin typeface="Tahoma" pitchFamily="34" charset="0"/>
                <a:cs typeface="Tahoma" pitchFamily="34" charset="0"/>
              </a:endParaRPr>
            </a:p>
          </p:txBody>
        </p:sp>
        <p:sp>
          <p:nvSpPr>
            <p:cNvPr id="29" name="Text Box 29"/>
            <p:cNvSpPr txBox="1">
              <a:spLocks noChangeArrowheads="1"/>
            </p:cNvSpPr>
            <p:nvPr/>
          </p:nvSpPr>
          <p:spPr bwMode="auto">
            <a:xfrm>
              <a:off x="3923" y="1842"/>
              <a:ext cx="635"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9pPr>
            </a:lstStyle>
            <a:p>
              <a:pPr>
                <a:buFont typeface="Wingdings" pitchFamily="2" charset="2"/>
                <a:buNone/>
              </a:pPr>
              <a:r>
                <a:rPr lang="es-ES_tradnl" sz="1400">
                  <a:latin typeface="Tahoma" pitchFamily="34" charset="0"/>
                  <a:cs typeface="Tahoma" pitchFamily="34" charset="0"/>
                </a:rPr>
                <a:t>PFS antes</a:t>
              </a:r>
              <a:endParaRPr lang="es-ES" sz="1400">
                <a:latin typeface="Tahoma" pitchFamily="34" charset="0"/>
                <a:cs typeface="Tahoma" pitchFamily="34" charset="0"/>
              </a:endParaRPr>
            </a:p>
          </p:txBody>
        </p:sp>
      </p:grpSp>
      <p:grpSp>
        <p:nvGrpSpPr>
          <p:cNvPr id="30" name="Group 38"/>
          <p:cNvGrpSpPr>
            <a:grpSpLocks/>
          </p:cNvGrpSpPr>
          <p:nvPr/>
        </p:nvGrpSpPr>
        <p:grpSpPr bwMode="auto">
          <a:xfrm>
            <a:off x="6803058" y="4725442"/>
            <a:ext cx="1152525" cy="1439862"/>
            <a:chOff x="4830" y="2931"/>
            <a:chExt cx="726" cy="907"/>
          </a:xfrm>
        </p:grpSpPr>
        <p:sp>
          <p:nvSpPr>
            <p:cNvPr id="31" name="AutoShape 28"/>
            <p:cNvSpPr>
              <a:spLocks/>
            </p:cNvSpPr>
            <p:nvPr/>
          </p:nvSpPr>
          <p:spPr bwMode="auto">
            <a:xfrm>
              <a:off x="4830" y="2931"/>
              <a:ext cx="46" cy="907"/>
            </a:xfrm>
            <a:prstGeom prst="rightBrace">
              <a:avLst>
                <a:gd name="adj1" fmla="val 16431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AR">
                <a:latin typeface="Tahoma" pitchFamily="34" charset="0"/>
                <a:cs typeface="Tahoma" pitchFamily="34" charset="0"/>
              </a:endParaRPr>
            </a:p>
          </p:txBody>
        </p:sp>
        <p:sp>
          <p:nvSpPr>
            <p:cNvPr id="32" name="Text Box 30"/>
            <p:cNvSpPr txBox="1">
              <a:spLocks noChangeArrowheads="1"/>
            </p:cNvSpPr>
            <p:nvPr/>
          </p:nvSpPr>
          <p:spPr bwMode="auto">
            <a:xfrm>
              <a:off x="4921" y="3249"/>
              <a:ext cx="635"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9pPr>
            </a:lstStyle>
            <a:p>
              <a:pPr>
                <a:buFont typeface="Wingdings" pitchFamily="2" charset="2"/>
                <a:buNone/>
              </a:pPr>
              <a:r>
                <a:rPr lang="es-ES_tradnl" sz="1400" dirty="0">
                  <a:latin typeface="Tahoma" pitchFamily="34" charset="0"/>
                  <a:cs typeface="Tahoma" pitchFamily="34" charset="0"/>
                </a:rPr>
                <a:t>PFS</a:t>
              </a:r>
              <a:endParaRPr lang="es-ES" sz="1400" dirty="0">
                <a:latin typeface="Tahoma" pitchFamily="34" charset="0"/>
                <a:cs typeface="Tahoma" pitchFamily="34" charset="0"/>
              </a:endParaRPr>
            </a:p>
          </p:txBody>
        </p:sp>
      </p:grpSp>
      <p:grpSp>
        <p:nvGrpSpPr>
          <p:cNvPr id="33" name="Group 41"/>
          <p:cNvGrpSpPr>
            <a:grpSpLocks/>
          </p:cNvGrpSpPr>
          <p:nvPr/>
        </p:nvGrpSpPr>
        <p:grpSpPr bwMode="auto">
          <a:xfrm>
            <a:off x="1043608" y="3214142"/>
            <a:ext cx="2951162" cy="731652"/>
            <a:chOff x="1202" y="1979"/>
            <a:chExt cx="1859" cy="408"/>
          </a:xfrm>
        </p:grpSpPr>
        <p:sp>
          <p:nvSpPr>
            <p:cNvPr id="34" name="Text Box 12"/>
            <p:cNvSpPr txBox="1">
              <a:spLocks noChangeArrowheads="1"/>
            </p:cNvSpPr>
            <p:nvPr/>
          </p:nvSpPr>
          <p:spPr bwMode="auto">
            <a:xfrm>
              <a:off x="1202" y="2158"/>
              <a:ext cx="445"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9pPr>
            </a:lstStyle>
            <a:p>
              <a:pPr>
                <a:buFont typeface="Wingdings" pitchFamily="2" charset="2"/>
                <a:buNone/>
              </a:pPr>
              <a:r>
                <a:rPr lang="es-ES_tradnl" sz="1400">
                  <a:latin typeface="Tahoma" pitchFamily="34" charset="0"/>
                  <a:cs typeface="Tahoma" pitchFamily="34" charset="0"/>
                </a:rPr>
                <a:t>PF a C</a:t>
              </a:r>
              <a:endParaRPr lang="es-ES" sz="1400">
                <a:latin typeface="Tahoma" pitchFamily="34" charset="0"/>
                <a:cs typeface="Tahoma" pitchFamily="34" charset="0"/>
              </a:endParaRPr>
            </a:p>
          </p:txBody>
        </p:sp>
        <p:sp>
          <p:nvSpPr>
            <p:cNvPr id="35" name="Rectangle 40"/>
            <p:cNvSpPr>
              <a:spLocks noChangeArrowheads="1"/>
            </p:cNvSpPr>
            <p:nvPr/>
          </p:nvSpPr>
          <p:spPr bwMode="auto">
            <a:xfrm>
              <a:off x="1882" y="1979"/>
              <a:ext cx="1179" cy="408"/>
            </a:xfrm>
            <a:prstGeom prst="rect">
              <a:avLst/>
            </a:prstGeom>
            <a:solidFill>
              <a:srgbClr val="FFB367"/>
            </a:solidFill>
            <a:ln w="38100">
              <a:noFill/>
              <a:miter lim="800000"/>
              <a:headEnd/>
              <a:tailEnd/>
            </a:ln>
            <a:effectLst>
              <a:outerShdw dist="107763" dir="2700000" algn="ctr" rotWithShape="0">
                <a:schemeClr val="bg2">
                  <a:alpha val="50000"/>
                </a:schemeClr>
              </a:outerShdw>
            </a:effectLst>
          </p:spPr>
          <p:txBody>
            <a:bodyPr anchor="ctr"/>
            <a:lstStyle/>
            <a:p>
              <a:pPr>
                <a:defRPr/>
              </a:pPr>
              <a:endParaRPr lang="es-AR">
                <a:latin typeface="Tahoma" pitchFamily="34" charset="0"/>
                <a:cs typeface="Tahoma" pitchFamily="34" charset="0"/>
              </a:endParaRPr>
            </a:p>
          </p:txBody>
        </p:sp>
        <p:sp>
          <p:nvSpPr>
            <p:cNvPr id="36" name="Text Box 18"/>
            <p:cNvSpPr txBox="1">
              <a:spLocks noChangeArrowheads="1"/>
            </p:cNvSpPr>
            <p:nvPr/>
          </p:nvSpPr>
          <p:spPr bwMode="auto">
            <a:xfrm>
              <a:off x="2116" y="2069"/>
              <a:ext cx="68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9pPr>
            </a:lstStyle>
            <a:p>
              <a:pPr>
                <a:buFont typeface="Wingdings" pitchFamily="2" charset="2"/>
                <a:buNone/>
              </a:pPr>
              <a:r>
                <a:rPr lang="es-ES_tradnl" sz="1400" dirty="0">
                  <a:latin typeface="Tahoma" pitchFamily="34" charset="0"/>
                  <a:cs typeface="Tahoma" pitchFamily="34" charset="0"/>
                </a:rPr>
                <a:t>A Cambiar</a:t>
              </a:r>
              <a:endParaRPr lang="es-ES" sz="1400" dirty="0">
                <a:latin typeface="Tahoma" pitchFamily="34" charset="0"/>
                <a:cs typeface="Tahoma" pitchFamily="34" charset="0"/>
              </a:endParaRPr>
            </a:p>
          </p:txBody>
        </p:sp>
      </p:grpSp>
      <p:sp>
        <p:nvSpPr>
          <p:cNvPr id="37" name="Text Box 30"/>
          <p:cNvSpPr txBox="1">
            <a:spLocks noChangeArrowheads="1"/>
          </p:cNvSpPr>
          <p:nvPr/>
        </p:nvSpPr>
        <p:spPr bwMode="auto">
          <a:xfrm>
            <a:off x="1376834" y="6393259"/>
            <a:ext cx="1512094"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9pPr>
          </a:lstStyle>
          <a:p>
            <a:pPr>
              <a:buFont typeface="Wingdings" pitchFamily="2" charset="2"/>
              <a:buNone/>
            </a:pPr>
            <a:r>
              <a:rPr lang="es-ES_tradnl" sz="1400" dirty="0" smtClean="0">
                <a:latin typeface="Tahoma" pitchFamily="34" charset="0"/>
                <a:cs typeface="Tahoma" pitchFamily="34" charset="0"/>
              </a:rPr>
              <a:t>PF de </a:t>
            </a:r>
            <a:r>
              <a:rPr lang="es-ES_tradnl" sz="1400" dirty="0" err="1" smtClean="0">
                <a:latin typeface="Tahoma" pitchFamily="34" charset="0"/>
                <a:cs typeface="Tahoma" pitchFamily="34" charset="0"/>
              </a:rPr>
              <a:t>Mant</a:t>
            </a:r>
            <a:r>
              <a:rPr lang="es-ES_tradnl" sz="1400" dirty="0" smtClean="0">
                <a:latin typeface="Tahoma" pitchFamily="34" charset="0"/>
                <a:cs typeface="Tahoma" pitchFamily="34" charset="0"/>
              </a:rPr>
              <a:t> =</a:t>
            </a:r>
            <a:endParaRPr lang="es-ES" sz="1400" dirty="0">
              <a:latin typeface="Tahoma" pitchFamily="34" charset="0"/>
              <a:cs typeface="Tahoma" pitchFamily="34" charset="0"/>
            </a:endParaRPr>
          </a:p>
        </p:txBody>
      </p:sp>
      <p:sp>
        <p:nvSpPr>
          <p:cNvPr id="38" name="Text Box 24"/>
          <p:cNvSpPr txBox="1">
            <a:spLocks noChangeArrowheads="1"/>
          </p:cNvSpPr>
          <p:nvPr/>
        </p:nvSpPr>
        <p:spPr bwMode="auto">
          <a:xfrm>
            <a:off x="2891309" y="6393259"/>
            <a:ext cx="573088" cy="315913"/>
          </a:xfrm>
          <a:prstGeom prst="rect">
            <a:avLst/>
          </a:prstGeom>
          <a:solidFill>
            <a:srgbClr val="FD5825"/>
          </a:solidFill>
          <a:ln w="38100">
            <a:solidFill>
              <a:srgbClr val="FD5825"/>
            </a:solidFill>
            <a:miter lim="800000"/>
            <a:headEnd/>
            <a:tailEnd/>
          </a:ln>
          <a:effectLst>
            <a:outerShdw dist="107763" dir="2700000" algn="ctr" rotWithShape="0">
              <a:schemeClr val="bg2">
                <a:alpha val="50000"/>
              </a:schemeClr>
            </a:outerShdw>
          </a:effectLst>
          <a:extLst/>
        </p:spPr>
        <p:txBody>
          <a:bodyPr anchor="t"/>
          <a:lstStyle>
            <a:defPPr>
              <a:defRPr lang="es-ES"/>
            </a:defPPr>
            <a:lvl1pPr>
              <a:defRPr>
                <a:latin typeface="Tahoma" pitchFamily="34" charset="0"/>
                <a:cs typeface="Tahoma" pitchFamily="34" charset="0"/>
              </a:defRPr>
            </a:lvl1pPr>
          </a:lstStyle>
          <a:p>
            <a:pPr>
              <a:buNone/>
            </a:pPr>
            <a:r>
              <a:rPr lang="es-ES_tradnl" sz="1400" b="1" dirty="0"/>
              <a:t>PFA</a:t>
            </a:r>
            <a:endParaRPr lang="es-ES" sz="1400" b="1" dirty="0"/>
          </a:p>
        </p:txBody>
      </p:sp>
      <p:sp>
        <p:nvSpPr>
          <p:cNvPr id="39" name="38 CuadroTexto"/>
          <p:cNvSpPr txBox="1"/>
          <p:nvPr/>
        </p:nvSpPr>
        <p:spPr>
          <a:xfrm>
            <a:off x="3537074" y="6372036"/>
            <a:ext cx="319318" cy="369332"/>
          </a:xfrm>
          <a:prstGeom prst="rect">
            <a:avLst/>
          </a:prstGeom>
          <a:noFill/>
        </p:spPr>
        <p:txBody>
          <a:bodyPr wrap="none" rtlCol="0" anchor="t">
            <a:spAutoFit/>
          </a:bodyPr>
          <a:lstStyle/>
          <a:p>
            <a:r>
              <a:rPr lang="es-AR" dirty="0" smtClean="0"/>
              <a:t>+</a:t>
            </a:r>
            <a:endParaRPr lang="es-AR" dirty="0"/>
          </a:p>
        </p:txBody>
      </p:sp>
      <p:sp>
        <p:nvSpPr>
          <p:cNvPr id="40" name="Text Box 25"/>
          <p:cNvSpPr txBox="1">
            <a:spLocks noChangeArrowheads="1"/>
          </p:cNvSpPr>
          <p:nvPr/>
        </p:nvSpPr>
        <p:spPr bwMode="auto">
          <a:xfrm>
            <a:off x="3918892" y="6393259"/>
            <a:ext cx="528638" cy="315913"/>
          </a:xfrm>
          <a:prstGeom prst="rect">
            <a:avLst/>
          </a:prstGeom>
          <a:solidFill>
            <a:srgbClr val="FFB367"/>
          </a:solidFill>
          <a:ln w="38100">
            <a:noFill/>
            <a:miter lim="800000"/>
            <a:headEnd/>
            <a:tailEnd/>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anchor="t"/>
          <a:lstStyle>
            <a:defPPr>
              <a:defRPr lang="es-ES"/>
            </a:defPPr>
            <a:lvl1pPr>
              <a:defRPr>
                <a:latin typeface="Tahoma" pitchFamily="34" charset="0"/>
                <a:cs typeface="Tahoma" pitchFamily="34" charset="0"/>
              </a:defRPr>
            </a:lvl1pPr>
          </a:lstStyle>
          <a:p>
            <a:pPr>
              <a:buNone/>
            </a:pPr>
            <a:r>
              <a:rPr lang="es-ES_tradnl" sz="1400" b="1" dirty="0"/>
              <a:t>PFC</a:t>
            </a:r>
            <a:endParaRPr lang="es-ES" sz="1400" b="1" dirty="0"/>
          </a:p>
        </p:txBody>
      </p:sp>
      <p:sp>
        <p:nvSpPr>
          <p:cNvPr id="41" name="40 CuadroTexto"/>
          <p:cNvSpPr txBox="1"/>
          <p:nvPr/>
        </p:nvSpPr>
        <p:spPr>
          <a:xfrm>
            <a:off x="2621524" y="6346289"/>
            <a:ext cx="261610" cy="369332"/>
          </a:xfrm>
          <a:prstGeom prst="rect">
            <a:avLst/>
          </a:prstGeom>
          <a:noFill/>
        </p:spPr>
        <p:txBody>
          <a:bodyPr wrap="none" rtlCol="0" anchor="t">
            <a:spAutoFit/>
          </a:bodyPr>
          <a:lstStyle/>
          <a:p>
            <a:r>
              <a:rPr lang="es-AR" dirty="0" smtClean="0"/>
              <a:t>(</a:t>
            </a:r>
            <a:endParaRPr lang="es-AR" dirty="0"/>
          </a:p>
        </p:txBody>
      </p:sp>
      <p:sp>
        <p:nvSpPr>
          <p:cNvPr id="42" name="41 CuadroTexto"/>
          <p:cNvSpPr txBox="1"/>
          <p:nvPr/>
        </p:nvSpPr>
        <p:spPr>
          <a:xfrm>
            <a:off x="4459999" y="6339770"/>
            <a:ext cx="261610" cy="369332"/>
          </a:xfrm>
          <a:prstGeom prst="rect">
            <a:avLst/>
          </a:prstGeom>
          <a:noFill/>
        </p:spPr>
        <p:txBody>
          <a:bodyPr wrap="none" rtlCol="0" anchor="t">
            <a:spAutoFit/>
          </a:bodyPr>
          <a:lstStyle/>
          <a:p>
            <a:r>
              <a:rPr lang="es-AR" dirty="0" smtClean="0"/>
              <a:t>)</a:t>
            </a:r>
            <a:endParaRPr lang="es-AR" dirty="0"/>
          </a:p>
        </p:txBody>
      </p:sp>
      <p:sp>
        <p:nvSpPr>
          <p:cNvPr id="43" name="42 CuadroTexto"/>
          <p:cNvSpPr txBox="1"/>
          <p:nvPr/>
        </p:nvSpPr>
        <p:spPr>
          <a:xfrm>
            <a:off x="6719024" y="6372036"/>
            <a:ext cx="274434" cy="369332"/>
          </a:xfrm>
          <a:prstGeom prst="rect">
            <a:avLst/>
          </a:prstGeom>
          <a:noFill/>
        </p:spPr>
        <p:txBody>
          <a:bodyPr wrap="none" rtlCol="0" anchor="t">
            <a:spAutoFit/>
          </a:bodyPr>
          <a:lstStyle/>
          <a:p>
            <a:r>
              <a:rPr lang="es-AR" dirty="0"/>
              <a:t>*</a:t>
            </a:r>
          </a:p>
        </p:txBody>
      </p:sp>
      <p:sp>
        <p:nvSpPr>
          <p:cNvPr id="44" name="Text Box 25"/>
          <p:cNvSpPr txBox="1">
            <a:spLocks noChangeArrowheads="1"/>
          </p:cNvSpPr>
          <p:nvPr/>
        </p:nvSpPr>
        <p:spPr bwMode="auto">
          <a:xfrm>
            <a:off x="4977234" y="6381328"/>
            <a:ext cx="528638" cy="315913"/>
          </a:xfrm>
          <a:prstGeom prst="rect">
            <a:avLst/>
          </a:prstGeom>
          <a:solidFill>
            <a:schemeClr val="accent1">
              <a:lumMod val="40000"/>
              <a:lumOff val="60000"/>
            </a:schemeClr>
          </a:solidFill>
          <a:ln w="38100">
            <a:noFill/>
            <a:miter lim="800000"/>
            <a:headEnd/>
            <a:tailEnd/>
          </a:ln>
          <a:effectLst>
            <a:outerShdw dist="107763" dir="2700000" algn="ctr" rotWithShape="0">
              <a:schemeClr val="bg2">
                <a:alpha val="50000"/>
              </a:schemeClr>
            </a:outerShdw>
          </a:effectLst>
          <a:extLst/>
        </p:spPr>
        <p:txBody>
          <a:bodyPr anchor="t"/>
          <a:lstStyle>
            <a:defPPr>
              <a:defRPr lang="es-ES"/>
            </a:defPPr>
            <a:lvl1pPr>
              <a:defRPr>
                <a:latin typeface="Tahoma" pitchFamily="34" charset="0"/>
                <a:cs typeface="Tahoma" pitchFamily="34" charset="0"/>
              </a:defRPr>
            </a:lvl1pPr>
          </a:lstStyle>
          <a:p>
            <a:pPr algn="ctr">
              <a:buNone/>
            </a:pPr>
            <a:r>
              <a:rPr lang="es-ES_tradnl" sz="1400" b="1" dirty="0" smtClean="0"/>
              <a:t>AD</a:t>
            </a:r>
            <a:endParaRPr lang="es-ES" sz="1400" b="1" dirty="0"/>
          </a:p>
        </p:txBody>
      </p:sp>
      <p:sp>
        <p:nvSpPr>
          <p:cNvPr id="45" name="44 CuadroTexto"/>
          <p:cNvSpPr txBox="1"/>
          <p:nvPr/>
        </p:nvSpPr>
        <p:spPr>
          <a:xfrm>
            <a:off x="5586545" y="6372036"/>
            <a:ext cx="319318" cy="369332"/>
          </a:xfrm>
          <a:prstGeom prst="rect">
            <a:avLst/>
          </a:prstGeom>
          <a:noFill/>
        </p:spPr>
        <p:txBody>
          <a:bodyPr wrap="none" rtlCol="0" anchor="t">
            <a:spAutoFit/>
          </a:bodyPr>
          <a:lstStyle/>
          <a:p>
            <a:r>
              <a:rPr lang="es-AR" dirty="0" smtClean="0"/>
              <a:t>+</a:t>
            </a:r>
            <a:endParaRPr lang="es-AR" dirty="0"/>
          </a:p>
        </p:txBody>
      </p:sp>
      <p:sp>
        <p:nvSpPr>
          <p:cNvPr id="46" name="Text Box 13"/>
          <p:cNvSpPr txBox="1">
            <a:spLocks noChangeArrowheads="1"/>
          </p:cNvSpPr>
          <p:nvPr/>
        </p:nvSpPr>
        <p:spPr bwMode="auto">
          <a:xfrm>
            <a:off x="5980956" y="6381328"/>
            <a:ext cx="652462" cy="3159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t"/>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9pPr>
          </a:lstStyle>
          <a:p>
            <a:pPr algn="ctr">
              <a:buFont typeface="Wingdings" pitchFamily="2" charset="2"/>
              <a:buNone/>
            </a:pPr>
            <a:r>
              <a:rPr lang="es-ES_tradnl" sz="1400" dirty="0" smtClean="0">
                <a:latin typeface="Tahoma" pitchFamily="34" charset="0"/>
                <a:cs typeface="Tahoma" pitchFamily="34" charset="0"/>
              </a:rPr>
              <a:t>PFB</a:t>
            </a:r>
            <a:endParaRPr lang="es-ES" sz="1400" dirty="0">
              <a:latin typeface="Tahoma" pitchFamily="34" charset="0"/>
              <a:cs typeface="Tahoma" pitchFamily="34" charset="0"/>
            </a:endParaRPr>
          </a:p>
        </p:txBody>
      </p:sp>
      <p:sp>
        <p:nvSpPr>
          <p:cNvPr id="47" name="Text Box 25"/>
          <p:cNvSpPr txBox="1">
            <a:spLocks noChangeArrowheads="1"/>
          </p:cNvSpPr>
          <p:nvPr/>
        </p:nvSpPr>
        <p:spPr bwMode="auto">
          <a:xfrm>
            <a:off x="7040884" y="6353447"/>
            <a:ext cx="528638" cy="315913"/>
          </a:xfrm>
          <a:prstGeom prst="rect">
            <a:avLst/>
          </a:prstGeom>
          <a:solidFill>
            <a:schemeClr val="accent1">
              <a:lumMod val="40000"/>
              <a:lumOff val="60000"/>
            </a:schemeClr>
          </a:solidFill>
          <a:ln w="38100">
            <a:noFill/>
            <a:miter lim="800000"/>
            <a:headEnd/>
            <a:tailEnd/>
          </a:ln>
          <a:effectLst>
            <a:outerShdw dist="107763" dir="2700000" algn="ctr" rotWithShape="0">
              <a:schemeClr val="bg2">
                <a:alpha val="50000"/>
              </a:schemeClr>
            </a:outerShdw>
          </a:effectLst>
          <a:extLst/>
        </p:spPr>
        <p:txBody>
          <a:bodyPr anchor="t"/>
          <a:lstStyle>
            <a:defPPr>
              <a:defRPr lang="es-ES"/>
            </a:defPPr>
            <a:lvl1pPr>
              <a:defRPr>
                <a:latin typeface="Tahoma" pitchFamily="34" charset="0"/>
                <a:cs typeface="Tahoma" pitchFamily="34" charset="0"/>
              </a:defRPr>
            </a:lvl1pPr>
          </a:lstStyle>
          <a:p>
            <a:pPr algn="ctr">
              <a:buNone/>
            </a:pPr>
            <a:r>
              <a:rPr lang="es-ES_tradnl" sz="1400" b="1" dirty="0" smtClean="0"/>
              <a:t>AA</a:t>
            </a:r>
            <a:endParaRPr lang="es-ES" sz="1400" b="1" dirty="0"/>
          </a:p>
        </p:txBody>
      </p:sp>
      <p:sp>
        <p:nvSpPr>
          <p:cNvPr id="48" name="47 CuadroTexto"/>
          <p:cNvSpPr txBox="1"/>
          <p:nvPr/>
        </p:nvSpPr>
        <p:spPr>
          <a:xfrm>
            <a:off x="4656961" y="6355938"/>
            <a:ext cx="274434" cy="369332"/>
          </a:xfrm>
          <a:prstGeom prst="rect">
            <a:avLst/>
          </a:prstGeom>
          <a:noFill/>
        </p:spPr>
        <p:txBody>
          <a:bodyPr wrap="none" rtlCol="0" anchor="t">
            <a:spAutoFit/>
          </a:bodyPr>
          <a:lstStyle/>
          <a:p>
            <a:r>
              <a:rPr lang="es-AR" dirty="0"/>
              <a:t>*</a:t>
            </a:r>
          </a:p>
        </p:txBody>
      </p:sp>
      <p:sp>
        <p:nvSpPr>
          <p:cNvPr id="49" name="48 Rectángulo"/>
          <p:cNvSpPr/>
          <p:nvPr/>
        </p:nvSpPr>
        <p:spPr>
          <a:xfrm>
            <a:off x="1229047" y="6339769"/>
            <a:ext cx="6581601" cy="4015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9862895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fade">
                                      <p:cBhvr>
                                        <p:cTn id="49" dur="500"/>
                                        <p:tgtEl>
                                          <p:spTgt spid="3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500"/>
                                        <p:tgtEl>
                                          <p:spTgt spid="3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fade">
                                      <p:cBhvr>
                                        <p:cTn id="55" dur="500"/>
                                        <p:tgtEl>
                                          <p:spTgt spid="3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fade">
                                      <p:cBhvr>
                                        <p:cTn id="58" dur="500"/>
                                        <p:tgtEl>
                                          <p:spTgt spid="4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fade">
                                      <p:cBhvr>
                                        <p:cTn id="61" dur="500"/>
                                        <p:tgtEl>
                                          <p:spTgt spid="4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fade">
                                      <p:cBhvr>
                                        <p:cTn id="64" dur="500"/>
                                        <p:tgtEl>
                                          <p:spTgt spid="4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500"/>
                                        <p:tgtEl>
                                          <p:spTgt spid="4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fade">
                                      <p:cBhvr>
                                        <p:cTn id="70" dur="500"/>
                                        <p:tgtEl>
                                          <p:spTgt spid="4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fade">
                                      <p:cBhvr>
                                        <p:cTn id="73" dur="500"/>
                                        <p:tgtEl>
                                          <p:spTgt spid="45"/>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fade">
                                      <p:cBhvr>
                                        <p:cTn id="76" dur="500"/>
                                        <p:tgtEl>
                                          <p:spTgt spid="4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7"/>
                                        </p:tgtEl>
                                        <p:attrNameLst>
                                          <p:attrName>style.visibility</p:attrName>
                                        </p:attrNameLst>
                                      </p:cBhvr>
                                      <p:to>
                                        <p:strVal val="visible"/>
                                      </p:to>
                                    </p:set>
                                    <p:animEffect transition="in" filter="fade">
                                      <p:cBhvr>
                                        <p:cTn id="79" dur="500"/>
                                        <p:tgtEl>
                                          <p:spTgt spid="47"/>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8"/>
                                        </p:tgtEl>
                                        <p:attrNameLst>
                                          <p:attrName>style.visibility</p:attrName>
                                        </p:attrNameLst>
                                      </p:cBhvr>
                                      <p:to>
                                        <p:strVal val="visible"/>
                                      </p:to>
                                    </p:set>
                                    <p:animEffect transition="in" filter="fade">
                                      <p:cBhvr>
                                        <p:cTn id="82" dur="500"/>
                                        <p:tgtEl>
                                          <p:spTgt spid="48"/>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9"/>
                                        </p:tgtEl>
                                        <p:attrNameLst>
                                          <p:attrName>style.visibility</p:attrName>
                                        </p:attrNameLst>
                                      </p:cBhvr>
                                      <p:to>
                                        <p:strVal val="visible"/>
                                      </p:to>
                                    </p:set>
                                    <p:animEffect transition="in" filter="fade">
                                      <p:cBhvr>
                                        <p:cTn id="8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6" grpId="0"/>
      <p:bldP spid="37" grpId="0"/>
      <p:bldP spid="38" grpId="0" animBg="1"/>
      <p:bldP spid="39" grpId="0"/>
      <p:bldP spid="40" grpId="0" animBg="1"/>
      <p:bldP spid="41" grpId="0"/>
      <p:bldP spid="42" grpId="0"/>
      <p:bldP spid="43" grpId="0"/>
      <p:bldP spid="44" grpId="0" animBg="1"/>
      <p:bldP spid="45" grpId="0"/>
      <p:bldP spid="46" grpId="0" animBg="1"/>
      <p:bldP spid="47" grpId="0" animBg="1"/>
      <p:bldP spid="48" grpId="0"/>
      <p:bldP spid="4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Puntos Función de Mantenimientos</a:t>
            </a:r>
          </a:p>
        </p:txBody>
      </p:sp>
      <p:sp>
        <p:nvSpPr>
          <p:cNvPr id="3" name="2 Marcador de contenido"/>
          <p:cNvSpPr>
            <a:spLocks noGrp="1"/>
          </p:cNvSpPr>
          <p:nvPr>
            <p:ph idx="1"/>
          </p:nvPr>
        </p:nvSpPr>
        <p:spPr/>
        <p:txBody>
          <a:bodyPr>
            <a:normAutofit fontScale="77500" lnSpcReduction="20000"/>
          </a:bodyPr>
          <a:lstStyle/>
          <a:p>
            <a:pPr algn="ctr">
              <a:lnSpc>
                <a:spcPct val="90000"/>
              </a:lnSpc>
              <a:buFont typeface="Wingdings" pitchFamily="2" charset="2"/>
              <a:buNone/>
            </a:pPr>
            <a:r>
              <a:rPr lang="es-AR" dirty="0">
                <a:cs typeface="Arial" charset="0"/>
              </a:rPr>
              <a:t>Puntos de Función de la Aplicación Final</a:t>
            </a:r>
          </a:p>
          <a:p>
            <a:pPr>
              <a:lnSpc>
                <a:spcPct val="90000"/>
              </a:lnSpc>
              <a:buFont typeface="Wingdings" pitchFamily="2" charset="2"/>
              <a:buNone/>
            </a:pPr>
            <a:endParaRPr lang="es-AR" dirty="0">
              <a:cs typeface="Arial" charset="0"/>
            </a:endParaRPr>
          </a:p>
          <a:p>
            <a:pPr algn="ctr">
              <a:lnSpc>
                <a:spcPct val="90000"/>
              </a:lnSpc>
              <a:buFont typeface="Wingdings" pitchFamily="2" charset="2"/>
              <a:buNone/>
            </a:pPr>
            <a:r>
              <a:rPr lang="es-AR" sz="3600" dirty="0">
                <a:cs typeface="Arial" charset="0"/>
              </a:rPr>
              <a:t>PFS = [(PFS antes + PFA + PFC) - (</a:t>
            </a:r>
            <a:r>
              <a:rPr lang="es-AR" sz="3600" dirty="0" err="1">
                <a:cs typeface="Arial" charset="0"/>
              </a:rPr>
              <a:t>PFaC</a:t>
            </a:r>
            <a:r>
              <a:rPr lang="es-AR" sz="3600" dirty="0">
                <a:cs typeface="Arial" charset="0"/>
              </a:rPr>
              <a:t> + PFB)] * FAD</a:t>
            </a:r>
          </a:p>
          <a:p>
            <a:pPr>
              <a:lnSpc>
                <a:spcPct val="90000"/>
              </a:lnSpc>
              <a:buFont typeface="Wingdings" pitchFamily="2" charset="2"/>
              <a:buNone/>
            </a:pPr>
            <a:endParaRPr lang="es-AR" dirty="0">
              <a:cs typeface="Arial" charset="0"/>
            </a:endParaRPr>
          </a:p>
          <a:p>
            <a:pPr>
              <a:lnSpc>
                <a:spcPct val="90000"/>
              </a:lnSpc>
              <a:buFont typeface="Wingdings" pitchFamily="2" charset="2"/>
              <a:buNone/>
            </a:pPr>
            <a:r>
              <a:rPr lang="es-AR" sz="2800" dirty="0">
                <a:cs typeface="Arial" charset="0"/>
              </a:rPr>
              <a:t>PFS antes: PF del sistema antes del mantenimiento no ajustados</a:t>
            </a:r>
          </a:p>
          <a:p>
            <a:pPr>
              <a:lnSpc>
                <a:spcPct val="90000"/>
              </a:lnSpc>
              <a:buFont typeface="Wingdings" pitchFamily="2" charset="2"/>
              <a:buNone/>
            </a:pPr>
            <a:endParaRPr lang="es-AR" sz="2800" dirty="0">
              <a:cs typeface="Arial" charset="0"/>
            </a:endParaRPr>
          </a:p>
          <a:p>
            <a:pPr>
              <a:lnSpc>
                <a:spcPct val="90000"/>
              </a:lnSpc>
              <a:buFont typeface="Wingdings" pitchFamily="2" charset="2"/>
              <a:buNone/>
            </a:pPr>
            <a:r>
              <a:rPr lang="es-AR" sz="2800" dirty="0"/>
              <a:t>	El valor de puntos de función de la aplicación completa en su estado previo a realizar el mantenimiento</a:t>
            </a:r>
            <a:r>
              <a:rPr lang="es-AR" sz="2800" dirty="0">
                <a:cs typeface="Arial" charset="0"/>
              </a:rPr>
              <a:t>.</a:t>
            </a:r>
          </a:p>
          <a:p>
            <a:pPr>
              <a:lnSpc>
                <a:spcPct val="90000"/>
              </a:lnSpc>
              <a:buFont typeface="Wingdings" pitchFamily="2" charset="2"/>
              <a:buNone/>
            </a:pPr>
            <a:endParaRPr lang="es-AR" sz="2800" dirty="0">
              <a:cs typeface="Arial" charset="0"/>
            </a:endParaRPr>
          </a:p>
          <a:p>
            <a:pPr>
              <a:lnSpc>
                <a:spcPct val="90000"/>
              </a:lnSpc>
              <a:buFont typeface="Wingdings" pitchFamily="2" charset="2"/>
              <a:buNone/>
            </a:pPr>
            <a:r>
              <a:rPr lang="es-AR" sz="2800" dirty="0" err="1">
                <a:cs typeface="Arial" charset="0"/>
              </a:rPr>
              <a:t>PFaC</a:t>
            </a:r>
            <a:r>
              <a:rPr lang="es-AR" sz="2800" dirty="0">
                <a:cs typeface="Arial" charset="0"/>
              </a:rPr>
              <a:t>: PF a cambiar no ajustados</a:t>
            </a:r>
          </a:p>
          <a:p>
            <a:pPr>
              <a:lnSpc>
                <a:spcPct val="90000"/>
              </a:lnSpc>
              <a:buFont typeface="Wingdings" pitchFamily="2" charset="2"/>
              <a:buNone/>
            </a:pPr>
            <a:endParaRPr lang="es-AR" sz="2800" dirty="0">
              <a:cs typeface="Arial" charset="0"/>
            </a:endParaRPr>
          </a:p>
          <a:p>
            <a:pPr>
              <a:lnSpc>
                <a:spcPct val="90000"/>
              </a:lnSpc>
              <a:buFont typeface="Wingdings" pitchFamily="2" charset="2"/>
              <a:buNone/>
            </a:pPr>
            <a:r>
              <a:rPr lang="es-AR" sz="2800" dirty="0"/>
              <a:t>	Funciones que existían previamente y que requirieron cambios, esto refleja un valor de puntos de función antes del proyecto de mantenimiento</a:t>
            </a:r>
            <a:r>
              <a:rPr lang="es-AR" sz="2400" dirty="0">
                <a:cs typeface="Arial" charset="0"/>
              </a:rPr>
              <a:t>.</a:t>
            </a:r>
            <a:endParaRPr lang="es-ES" sz="2400" dirty="0">
              <a:cs typeface="Arial" charset="0"/>
            </a:endParaRPr>
          </a:p>
          <a:p>
            <a:endParaRPr lang="es-AR" dirty="0"/>
          </a:p>
        </p:txBody>
      </p:sp>
    </p:spTree>
    <p:extLst>
      <p:ext uri="{BB962C8B-B14F-4D97-AF65-F5344CB8AC3E}">
        <p14:creationId xmlns:p14="http://schemas.microsoft.com/office/powerpoint/2010/main" val="1470039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Relación entre PF y LOC - </a:t>
            </a:r>
            <a:r>
              <a:rPr lang="es-AR" dirty="0" err="1"/>
              <a:t>Backfiring</a:t>
            </a:r>
            <a:endParaRPr lang="es-AR" dirty="0"/>
          </a:p>
        </p:txBody>
      </p:sp>
      <p:sp>
        <p:nvSpPr>
          <p:cNvPr id="3" name="2 Marcador de contenido"/>
          <p:cNvSpPr>
            <a:spLocks noGrp="1"/>
          </p:cNvSpPr>
          <p:nvPr>
            <p:ph idx="1"/>
          </p:nvPr>
        </p:nvSpPr>
        <p:spPr/>
        <p:txBody>
          <a:bodyPr/>
          <a:lstStyle/>
          <a:p>
            <a:pPr>
              <a:lnSpc>
                <a:spcPct val="90000"/>
              </a:lnSpc>
            </a:pPr>
            <a:r>
              <a:rPr lang="es-AR" sz="2000" dirty="0"/>
              <a:t>Basada en observaciones empíricas:</a:t>
            </a:r>
          </a:p>
          <a:p>
            <a:pPr lvl="1">
              <a:lnSpc>
                <a:spcPct val="90000"/>
              </a:lnSpc>
            </a:pPr>
            <a:r>
              <a:rPr lang="es-AR" sz="2000" dirty="0"/>
              <a:t>Niveles de los lenguajes de programación.</a:t>
            </a:r>
          </a:p>
          <a:p>
            <a:pPr lvl="1">
              <a:lnSpc>
                <a:spcPct val="90000"/>
              </a:lnSpc>
            </a:pPr>
            <a:r>
              <a:rPr lang="es-AR" sz="2000" dirty="0"/>
              <a:t>Número de sentencias requeridas para implementar un punto función.</a:t>
            </a:r>
          </a:p>
          <a:p>
            <a:pPr lvl="1">
              <a:lnSpc>
                <a:spcPct val="90000"/>
              </a:lnSpc>
            </a:pPr>
            <a:endParaRPr lang="es-AR" sz="2000" dirty="0"/>
          </a:p>
          <a:p>
            <a:pPr>
              <a:lnSpc>
                <a:spcPct val="90000"/>
              </a:lnSpc>
            </a:pPr>
            <a:r>
              <a:rPr lang="es-AR" sz="2000" dirty="0"/>
              <a:t>La relación PF-LOC permite:</a:t>
            </a:r>
          </a:p>
          <a:p>
            <a:pPr lvl="1">
              <a:lnSpc>
                <a:spcPct val="90000"/>
              </a:lnSpc>
            </a:pPr>
            <a:r>
              <a:rPr lang="es-AR" sz="2000" dirty="0"/>
              <a:t>Predecir el tamaño del software en LOC a partir de los PF estimados.</a:t>
            </a:r>
          </a:p>
          <a:p>
            <a:pPr lvl="1">
              <a:lnSpc>
                <a:spcPct val="90000"/>
              </a:lnSpc>
            </a:pPr>
            <a:r>
              <a:rPr lang="es-AR" sz="2000" dirty="0"/>
              <a:t>Calcular en forma reversa los PF a partir del código fuente para aplicaciones desarrolladas sin documentación completa y actualizada.</a:t>
            </a:r>
            <a:endParaRPr lang="es-ES" sz="2000" dirty="0"/>
          </a:p>
          <a:p>
            <a:endParaRPr lang="es-AR" dirty="0"/>
          </a:p>
        </p:txBody>
      </p:sp>
    </p:spTree>
    <p:extLst>
      <p:ext uri="{BB962C8B-B14F-4D97-AF65-F5344CB8AC3E}">
        <p14:creationId xmlns:p14="http://schemas.microsoft.com/office/powerpoint/2010/main" val="13054025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Relación entre PF y LOC</a:t>
            </a:r>
          </a:p>
        </p:txBody>
      </p:sp>
      <p:sp>
        <p:nvSpPr>
          <p:cNvPr id="4" name="Rectangle 3"/>
          <p:cNvSpPr>
            <a:spLocks noGrp="1" noChangeArrowheads="1"/>
          </p:cNvSpPr>
          <p:nvPr>
            <p:ph idx="1"/>
          </p:nvPr>
        </p:nvSpPr>
        <p:spPr>
          <a:xfrm>
            <a:off x="484312" y="5257800"/>
            <a:ext cx="8077200" cy="685800"/>
          </a:xfrm>
        </p:spPr>
        <p:txBody>
          <a:bodyPr/>
          <a:lstStyle/>
          <a:p>
            <a:pPr algn="ctr">
              <a:buFont typeface="Wingdings" pitchFamily="2" charset="2"/>
              <a:buNone/>
            </a:pPr>
            <a:r>
              <a:rPr lang="es-AR" sz="3200" smtClean="0"/>
              <a:t>Nivel (generación) de un lenguaje</a:t>
            </a:r>
            <a:endParaRPr lang="es-ES" sz="3200" smtClean="0"/>
          </a:p>
        </p:txBody>
      </p:sp>
      <p:sp>
        <p:nvSpPr>
          <p:cNvPr id="5" name="PubOvalCallout"/>
          <p:cNvSpPr>
            <a:spLocks noEditPoints="1" noChangeArrowheads="1"/>
          </p:cNvSpPr>
          <p:nvPr/>
        </p:nvSpPr>
        <p:spPr bwMode="auto">
          <a:xfrm>
            <a:off x="484312" y="2743200"/>
            <a:ext cx="3657600" cy="2590800"/>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FFFF"/>
          </a:solidFill>
          <a:ln w="9525">
            <a:solidFill>
              <a:srgbClr val="000000"/>
            </a:solidFill>
            <a:miter lim="800000"/>
            <a:headEnd/>
            <a:tailEnd/>
          </a:ln>
          <a:effectLst>
            <a:outerShdw dist="107763" dir="2700000" algn="ctr" rotWithShape="0">
              <a:srgbClr val="808080"/>
            </a:outerShdw>
          </a:effectLst>
        </p:spPr>
        <p:txBody>
          <a:bodyPr/>
          <a:lstStyle/>
          <a:p>
            <a:pPr>
              <a:buFont typeface="Wingdings" pitchFamily="2" charset="2"/>
              <a:buNone/>
              <a:defRPr/>
            </a:pPr>
            <a:r>
              <a:rPr lang="es-AR" sz="1600" b="0">
                <a:latin typeface="Tahoma" pitchFamily="34" charset="0"/>
                <a:cs typeface="Tahoma" pitchFamily="34" charset="0"/>
              </a:rPr>
              <a:t>Número de sentencias en lenguaje ensamblador necesarias para producir la funcionalidad de una sentencia de un lenguaje dado.</a:t>
            </a:r>
            <a:r>
              <a:rPr lang="es-ES" sz="1600" b="0">
                <a:latin typeface="Tahoma" pitchFamily="34" charset="0"/>
                <a:cs typeface="Tahoma" pitchFamily="34" charset="0"/>
              </a:rPr>
              <a:t> </a:t>
            </a:r>
          </a:p>
        </p:txBody>
      </p:sp>
      <p:sp>
        <p:nvSpPr>
          <p:cNvPr id="6" name="PubOvalCallout"/>
          <p:cNvSpPr>
            <a:spLocks noEditPoints="1" noChangeArrowheads="1"/>
          </p:cNvSpPr>
          <p:nvPr/>
        </p:nvSpPr>
        <p:spPr bwMode="auto">
          <a:xfrm flipH="1">
            <a:off x="5132512" y="2743200"/>
            <a:ext cx="3581400" cy="2590800"/>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a:lstStyle/>
          <a:p>
            <a:pPr>
              <a:buFont typeface="Wingdings" pitchFamily="2" charset="2"/>
              <a:buNone/>
              <a:defRPr/>
            </a:pPr>
            <a:r>
              <a:rPr lang="es-AR" sz="1600" b="0">
                <a:latin typeface="Tahoma" pitchFamily="34" charset="0"/>
                <a:cs typeface="Tahoma" pitchFamily="34" charset="0"/>
              </a:rPr>
              <a:t>Número de sentencias de código fuente requeridas para codificar o implementar un punto de función.</a:t>
            </a:r>
            <a:r>
              <a:rPr lang="es-ES" b="0">
                <a:latin typeface="Tahoma" pitchFamily="34" charset="0"/>
                <a:cs typeface="Tahoma" pitchFamily="34" charset="0"/>
              </a:rPr>
              <a:t> </a:t>
            </a:r>
          </a:p>
        </p:txBody>
      </p:sp>
      <p:sp>
        <p:nvSpPr>
          <p:cNvPr id="7" name="Rectangle 8"/>
          <p:cNvSpPr>
            <a:spLocks noChangeArrowheads="1"/>
          </p:cNvSpPr>
          <p:nvPr/>
        </p:nvSpPr>
        <p:spPr bwMode="auto">
          <a:xfrm>
            <a:off x="179512" y="2286000"/>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76250" indent="-476250">
              <a:lnSpc>
                <a:spcPct val="100000"/>
              </a:lnSpc>
              <a:spcBef>
                <a:spcPct val="5000"/>
              </a:spcBef>
              <a:buClr>
                <a:srgbClr val="FD5825"/>
              </a:buClr>
              <a:buFont typeface="Wingdings" pitchFamily="2" charset="2"/>
              <a:buNone/>
            </a:pPr>
            <a:r>
              <a:rPr kumimoji="1" lang="es-AR" sz="1800" dirty="0">
                <a:latin typeface="Tahoma" pitchFamily="34" charset="0"/>
                <a:cs typeface="Tahoma" pitchFamily="34" charset="0"/>
              </a:rPr>
              <a:t>Antes de la invención de los PF</a:t>
            </a:r>
            <a:endParaRPr kumimoji="1" lang="es-ES" sz="1800" dirty="0">
              <a:latin typeface="Tahoma" pitchFamily="34" charset="0"/>
              <a:cs typeface="Tahoma" pitchFamily="34" charset="0"/>
            </a:endParaRPr>
          </a:p>
        </p:txBody>
      </p:sp>
      <p:sp>
        <p:nvSpPr>
          <p:cNvPr id="8" name="Rectangle 9"/>
          <p:cNvSpPr>
            <a:spLocks noChangeArrowheads="1"/>
          </p:cNvSpPr>
          <p:nvPr/>
        </p:nvSpPr>
        <p:spPr bwMode="auto">
          <a:xfrm>
            <a:off x="4294312" y="2286000"/>
            <a:ext cx="464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76250" indent="-476250">
              <a:lnSpc>
                <a:spcPct val="100000"/>
              </a:lnSpc>
              <a:spcBef>
                <a:spcPct val="5000"/>
              </a:spcBef>
              <a:buClr>
                <a:srgbClr val="FD5825"/>
              </a:buClr>
              <a:buFont typeface="Wingdings" pitchFamily="2" charset="2"/>
              <a:buNone/>
            </a:pPr>
            <a:r>
              <a:rPr kumimoji="1" lang="es-AR" sz="1800">
                <a:latin typeface="Tahoma" pitchFamily="34" charset="0"/>
                <a:cs typeface="Tahoma" pitchFamily="34" charset="0"/>
              </a:rPr>
              <a:t>Después de la invención de los PF</a:t>
            </a:r>
            <a:endParaRPr kumimoji="1" lang="es-ES" sz="1800">
              <a:latin typeface="Tahoma" pitchFamily="34" charset="0"/>
              <a:cs typeface="Tahoma" pitchFamily="34" charset="0"/>
            </a:endParaRPr>
          </a:p>
        </p:txBody>
      </p:sp>
    </p:spTree>
    <p:extLst>
      <p:ext uri="{BB962C8B-B14F-4D97-AF65-F5344CB8AC3E}">
        <p14:creationId xmlns:p14="http://schemas.microsoft.com/office/powerpoint/2010/main" val="23111668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Tabla de lenguajes y niveles</a:t>
            </a:r>
          </a:p>
        </p:txBody>
      </p:sp>
      <p:grpSp>
        <p:nvGrpSpPr>
          <p:cNvPr id="5" name="Group 196"/>
          <p:cNvGrpSpPr>
            <a:grpSpLocks/>
          </p:cNvGrpSpPr>
          <p:nvPr/>
        </p:nvGrpSpPr>
        <p:grpSpPr bwMode="auto">
          <a:xfrm>
            <a:off x="391518" y="1990466"/>
            <a:ext cx="8382000" cy="4495800"/>
            <a:chOff x="-3" y="-3"/>
            <a:chExt cx="2983" cy="5478"/>
          </a:xfrm>
        </p:grpSpPr>
        <p:grpSp>
          <p:nvGrpSpPr>
            <p:cNvPr id="6" name="Group 194"/>
            <p:cNvGrpSpPr>
              <a:grpSpLocks/>
            </p:cNvGrpSpPr>
            <p:nvPr/>
          </p:nvGrpSpPr>
          <p:grpSpPr bwMode="auto">
            <a:xfrm>
              <a:off x="0" y="0"/>
              <a:ext cx="2977" cy="5472"/>
              <a:chOff x="0" y="0"/>
              <a:chExt cx="2977" cy="5472"/>
            </a:xfrm>
          </p:grpSpPr>
          <p:grpSp>
            <p:nvGrpSpPr>
              <p:cNvPr id="8" name="Group 111"/>
              <p:cNvGrpSpPr>
                <a:grpSpLocks/>
              </p:cNvGrpSpPr>
              <p:nvPr/>
            </p:nvGrpSpPr>
            <p:grpSpPr bwMode="auto">
              <a:xfrm>
                <a:off x="0" y="0"/>
                <a:ext cx="1490" cy="480"/>
                <a:chOff x="0" y="0"/>
                <a:chExt cx="1490" cy="480"/>
              </a:xfrm>
            </p:grpSpPr>
            <p:sp>
              <p:nvSpPr>
                <p:cNvPr id="132" name="Rectangle 68"/>
                <p:cNvSpPr>
                  <a:spLocks noChangeArrowheads="1"/>
                </p:cNvSpPr>
                <p:nvPr/>
              </p:nvSpPr>
              <p:spPr bwMode="auto">
                <a:xfrm>
                  <a:off x="28" y="0"/>
                  <a:ext cx="143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100000"/>
                    </a:lnSpc>
                    <a:buClrTx/>
                    <a:buFontTx/>
                    <a:buNone/>
                  </a:pPr>
                  <a:r>
                    <a:rPr lang="es-AR" sz="1800" b="0">
                      <a:latin typeface="Tahoma" pitchFamily="34" charset="0"/>
                      <a:cs typeface="Tahoma" pitchFamily="34" charset="0"/>
                    </a:rPr>
                    <a:t>LENGUAJE</a:t>
                  </a:r>
                </a:p>
                <a:p>
                  <a:pPr algn="l">
                    <a:lnSpc>
                      <a:spcPct val="100000"/>
                    </a:lnSpc>
                    <a:buClrTx/>
                    <a:buFontTx/>
                    <a:buNone/>
                  </a:pPr>
                  <a:endParaRPr lang="es-AR" sz="1800" b="0">
                    <a:latin typeface="Tahoma" pitchFamily="34" charset="0"/>
                    <a:cs typeface="Tahoma" pitchFamily="34" charset="0"/>
                  </a:endParaRPr>
                </a:p>
              </p:txBody>
            </p:sp>
            <p:sp>
              <p:nvSpPr>
                <p:cNvPr id="133" name="Rectangle 110"/>
                <p:cNvSpPr>
                  <a:spLocks noChangeArrowheads="1"/>
                </p:cNvSpPr>
                <p:nvPr/>
              </p:nvSpPr>
              <p:spPr bwMode="auto">
                <a:xfrm>
                  <a:off x="0" y="0"/>
                  <a:ext cx="149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9" name="Group 113"/>
              <p:cNvGrpSpPr>
                <a:grpSpLocks/>
              </p:cNvGrpSpPr>
              <p:nvPr/>
            </p:nvGrpSpPr>
            <p:grpSpPr bwMode="auto">
              <a:xfrm>
                <a:off x="1490" y="0"/>
                <a:ext cx="388" cy="480"/>
                <a:chOff x="1490" y="0"/>
                <a:chExt cx="388" cy="480"/>
              </a:xfrm>
            </p:grpSpPr>
            <p:sp>
              <p:nvSpPr>
                <p:cNvPr id="130" name="Rectangle 69"/>
                <p:cNvSpPr>
                  <a:spLocks noChangeArrowheads="1"/>
                </p:cNvSpPr>
                <p:nvPr/>
              </p:nvSpPr>
              <p:spPr bwMode="auto">
                <a:xfrm>
                  <a:off x="1518" y="0"/>
                  <a:ext cx="33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s-AR" sz="1800" b="0">
                      <a:latin typeface="Tahoma" pitchFamily="34" charset="0"/>
                      <a:cs typeface="Tahoma" pitchFamily="34" charset="0"/>
                    </a:rPr>
                    <a:t>NIVEL</a:t>
                  </a:r>
                </a:p>
                <a:p>
                  <a:pPr>
                    <a:lnSpc>
                      <a:spcPct val="100000"/>
                    </a:lnSpc>
                    <a:buClrTx/>
                    <a:buFontTx/>
                    <a:buNone/>
                  </a:pPr>
                  <a:endParaRPr lang="es-AR" sz="1800" b="0">
                    <a:latin typeface="Tahoma" pitchFamily="34" charset="0"/>
                    <a:cs typeface="Tahoma" pitchFamily="34" charset="0"/>
                  </a:endParaRPr>
                </a:p>
              </p:txBody>
            </p:sp>
            <p:sp>
              <p:nvSpPr>
                <p:cNvPr id="131" name="Rectangle 112"/>
                <p:cNvSpPr>
                  <a:spLocks noChangeArrowheads="1"/>
                </p:cNvSpPr>
                <p:nvPr/>
              </p:nvSpPr>
              <p:spPr bwMode="auto">
                <a:xfrm>
                  <a:off x="1490" y="0"/>
                  <a:ext cx="388"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10" name="Group 115"/>
              <p:cNvGrpSpPr>
                <a:grpSpLocks/>
              </p:cNvGrpSpPr>
              <p:nvPr/>
            </p:nvGrpSpPr>
            <p:grpSpPr bwMode="auto">
              <a:xfrm>
                <a:off x="1878" y="0"/>
                <a:ext cx="1099" cy="480"/>
                <a:chOff x="1878" y="0"/>
                <a:chExt cx="1099" cy="480"/>
              </a:xfrm>
            </p:grpSpPr>
            <p:sp>
              <p:nvSpPr>
                <p:cNvPr id="128" name="Rectangle 70"/>
                <p:cNvSpPr>
                  <a:spLocks noChangeArrowheads="1"/>
                </p:cNvSpPr>
                <p:nvPr/>
              </p:nvSpPr>
              <p:spPr bwMode="auto">
                <a:xfrm>
                  <a:off x="1906" y="0"/>
                  <a:ext cx="104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s-AR" sz="1800" b="0">
                      <a:latin typeface="Tahoma" pitchFamily="34" charset="0"/>
                      <a:cs typeface="Tahoma" pitchFamily="34" charset="0"/>
                    </a:rPr>
                    <a:t>LOC PROMEDIO POR PF</a:t>
                  </a:r>
                </a:p>
                <a:p>
                  <a:pPr>
                    <a:lnSpc>
                      <a:spcPct val="100000"/>
                    </a:lnSpc>
                    <a:buClrTx/>
                    <a:buFontTx/>
                    <a:buNone/>
                  </a:pPr>
                  <a:endParaRPr lang="es-AR" sz="1800" b="0">
                    <a:latin typeface="Tahoma" pitchFamily="34" charset="0"/>
                    <a:cs typeface="Tahoma" pitchFamily="34" charset="0"/>
                  </a:endParaRPr>
                </a:p>
              </p:txBody>
            </p:sp>
            <p:sp>
              <p:nvSpPr>
                <p:cNvPr id="129" name="Rectangle 114"/>
                <p:cNvSpPr>
                  <a:spLocks noChangeArrowheads="1"/>
                </p:cNvSpPr>
                <p:nvPr/>
              </p:nvSpPr>
              <p:spPr bwMode="auto">
                <a:xfrm>
                  <a:off x="1878" y="0"/>
                  <a:ext cx="1099"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11" name="Group 117"/>
              <p:cNvGrpSpPr>
                <a:grpSpLocks/>
              </p:cNvGrpSpPr>
              <p:nvPr/>
            </p:nvGrpSpPr>
            <p:grpSpPr bwMode="auto">
              <a:xfrm>
                <a:off x="0" y="480"/>
                <a:ext cx="1490" cy="384"/>
                <a:chOff x="0" y="480"/>
                <a:chExt cx="1490" cy="384"/>
              </a:xfrm>
            </p:grpSpPr>
            <p:sp>
              <p:nvSpPr>
                <p:cNvPr id="126" name="Rectangle 71"/>
                <p:cNvSpPr>
                  <a:spLocks noChangeArrowheads="1"/>
                </p:cNvSpPr>
                <p:nvPr/>
              </p:nvSpPr>
              <p:spPr bwMode="auto">
                <a:xfrm>
                  <a:off x="28" y="480"/>
                  <a:ext cx="143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100000"/>
                    </a:lnSpc>
                    <a:buClrTx/>
                    <a:buFontTx/>
                    <a:buNone/>
                  </a:pPr>
                  <a:r>
                    <a:rPr lang="es-AR" sz="1800" b="0">
                      <a:latin typeface="Tahoma" pitchFamily="34" charset="0"/>
                      <a:cs typeface="Tahoma" pitchFamily="34" charset="0"/>
                    </a:rPr>
                    <a:t>1° Generación default</a:t>
                  </a:r>
                </a:p>
                <a:p>
                  <a:pPr algn="l">
                    <a:lnSpc>
                      <a:spcPct val="100000"/>
                    </a:lnSpc>
                    <a:buClrTx/>
                    <a:buFontTx/>
                    <a:buNone/>
                  </a:pPr>
                  <a:endParaRPr lang="es-AR" sz="1800" b="0">
                    <a:latin typeface="Tahoma" pitchFamily="34" charset="0"/>
                    <a:cs typeface="Tahoma" pitchFamily="34" charset="0"/>
                  </a:endParaRPr>
                </a:p>
              </p:txBody>
            </p:sp>
            <p:sp>
              <p:nvSpPr>
                <p:cNvPr id="127" name="Rectangle 116"/>
                <p:cNvSpPr>
                  <a:spLocks noChangeArrowheads="1"/>
                </p:cNvSpPr>
                <p:nvPr/>
              </p:nvSpPr>
              <p:spPr bwMode="auto">
                <a:xfrm>
                  <a:off x="0" y="480"/>
                  <a:ext cx="14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12" name="Group 119"/>
              <p:cNvGrpSpPr>
                <a:grpSpLocks/>
              </p:cNvGrpSpPr>
              <p:nvPr/>
            </p:nvGrpSpPr>
            <p:grpSpPr bwMode="auto">
              <a:xfrm>
                <a:off x="1490" y="480"/>
                <a:ext cx="388" cy="384"/>
                <a:chOff x="1490" y="480"/>
                <a:chExt cx="388" cy="384"/>
              </a:xfrm>
            </p:grpSpPr>
            <p:sp>
              <p:nvSpPr>
                <p:cNvPr id="124" name="Rectangle 72"/>
                <p:cNvSpPr>
                  <a:spLocks noChangeArrowheads="1"/>
                </p:cNvSpPr>
                <p:nvPr/>
              </p:nvSpPr>
              <p:spPr bwMode="auto">
                <a:xfrm>
                  <a:off x="1518" y="480"/>
                  <a:ext cx="3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s-AR" sz="1800" b="0">
                      <a:latin typeface="Tahoma" pitchFamily="34" charset="0"/>
                      <a:cs typeface="Tahoma" pitchFamily="34" charset="0"/>
                    </a:rPr>
                    <a:t>1.00</a:t>
                  </a:r>
                </a:p>
                <a:p>
                  <a:pPr>
                    <a:lnSpc>
                      <a:spcPct val="100000"/>
                    </a:lnSpc>
                    <a:buClrTx/>
                    <a:buFontTx/>
                    <a:buNone/>
                  </a:pPr>
                  <a:endParaRPr lang="es-AR" sz="1800" b="0">
                    <a:latin typeface="Tahoma" pitchFamily="34" charset="0"/>
                    <a:cs typeface="Tahoma" pitchFamily="34" charset="0"/>
                  </a:endParaRPr>
                </a:p>
              </p:txBody>
            </p:sp>
            <p:sp>
              <p:nvSpPr>
                <p:cNvPr id="125" name="Rectangle 118"/>
                <p:cNvSpPr>
                  <a:spLocks noChangeArrowheads="1"/>
                </p:cNvSpPr>
                <p:nvPr/>
              </p:nvSpPr>
              <p:spPr bwMode="auto">
                <a:xfrm>
                  <a:off x="1490" y="480"/>
                  <a:ext cx="38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13" name="Group 121"/>
              <p:cNvGrpSpPr>
                <a:grpSpLocks/>
              </p:cNvGrpSpPr>
              <p:nvPr/>
            </p:nvGrpSpPr>
            <p:grpSpPr bwMode="auto">
              <a:xfrm>
                <a:off x="1878" y="480"/>
                <a:ext cx="1099" cy="384"/>
                <a:chOff x="1878" y="480"/>
                <a:chExt cx="1099" cy="384"/>
              </a:xfrm>
            </p:grpSpPr>
            <p:sp>
              <p:nvSpPr>
                <p:cNvPr id="122" name="Rectangle 73"/>
                <p:cNvSpPr>
                  <a:spLocks noChangeArrowheads="1"/>
                </p:cNvSpPr>
                <p:nvPr/>
              </p:nvSpPr>
              <p:spPr bwMode="auto">
                <a:xfrm>
                  <a:off x="1906" y="480"/>
                  <a:ext cx="104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s-AR" sz="1800" b="0">
                      <a:latin typeface="Tahoma" pitchFamily="34" charset="0"/>
                      <a:cs typeface="Tahoma" pitchFamily="34" charset="0"/>
                    </a:rPr>
                    <a:t>320</a:t>
                  </a:r>
                </a:p>
                <a:p>
                  <a:pPr>
                    <a:lnSpc>
                      <a:spcPct val="100000"/>
                    </a:lnSpc>
                    <a:buClrTx/>
                    <a:buFontTx/>
                    <a:buNone/>
                  </a:pPr>
                  <a:endParaRPr lang="es-AR" sz="1800" b="0">
                    <a:latin typeface="Tahoma" pitchFamily="34" charset="0"/>
                    <a:cs typeface="Tahoma" pitchFamily="34" charset="0"/>
                  </a:endParaRPr>
                </a:p>
              </p:txBody>
            </p:sp>
            <p:sp>
              <p:nvSpPr>
                <p:cNvPr id="123" name="Rectangle 120"/>
                <p:cNvSpPr>
                  <a:spLocks noChangeArrowheads="1"/>
                </p:cNvSpPr>
                <p:nvPr/>
              </p:nvSpPr>
              <p:spPr bwMode="auto">
                <a:xfrm>
                  <a:off x="1878" y="480"/>
                  <a:ext cx="109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14" name="Group 123"/>
              <p:cNvGrpSpPr>
                <a:grpSpLocks/>
              </p:cNvGrpSpPr>
              <p:nvPr/>
            </p:nvGrpSpPr>
            <p:grpSpPr bwMode="auto">
              <a:xfrm>
                <a:off x="0" y="864"/>
                <a:ext cx="1490" cy="384"/>
                <a:chOff x="0" y="864"/>
                <a:chExt cx="1490" cy="384"/>
              </a:xfrm>
            </p:grpSpPr>
            <p:sp>
              <p:nvSpPr>
                <p:cNvPr id="120" name="Rectangle 74"/>
                <p:cNvSpPr>
                  <a:spLocks noChangeArrowheads="1"/>
                </p:cNvSpPr>
                <p:nvPr/>
              </p:nvSpPr>
              <p:spPr bwMode="auto">
                <a:xfrm>
                  <a:off x="28" y="864"/>
                  <a:ext cx="143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100000"/>
                    </a:lnSpc>
                    <a:buClrTx/>
                    <a:buFontTx/>
                    <a:buNone/>
                  </a:pPr>
                  <a:r>
                    <a:rPr lang="es-AR" sz="1800" b="0">
                      <a:latin typeface="Tahoma" pitchFamily="34" charset="0"/>
                      <a:cs typeface="Tahoma" pitchFamily="34" charset="0"/>
                    </a:rPr>
                    <a:t>2° Generación default</a:t>
                  </a:r>
                </a:p>
                <a:p>
                  <a:pPr algn="l">
                    <a:lnSpc>
                      <a:spcPct val="100000"/>
                    </a:lnSpc>
                    <a:buClrTx/>
                    <a:buFontTx/>
                    <a:buNone/>
                  </a:pPr>
                  <a:endParaRPr lang="es-AR" sz="1800" b="0">
                    <a:latin typeface="Tahoma" pitchFamily="34" charset="0"/>
                    <a:cs typeface="Tahoma" pitchFamily="34" charset="0"/>
                  </a:endParaRPr>
                </a:p>
              </p:txBody>
            </p:sp>
            <p:sp>
              <p:nvSpPr>
                <p:cNvPr id="121" name="Rectangle 122"/>
                <p:cNvSpPr>
                  <a:spLocks noChangeArrowheads="1"/>
                </p:cNvSpPr>
                <p:nvPr/>
              </p:nvSpPr>
              <p:spPr bwMode="auto">
                <a:xfrm>
                  <a:off x="0" y="864"/>
                  <a:ext cx="14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15" name="Group 125"/>
              <p:cNvGrpSpPr>
                <a:grpSpLocks/>
              </p:cNvGrpSpPr>
              <p:nvPr/>
            </p:nvGrpSpPr>
            <p:grpSpPr bwMode="auto">
              <a:xfrm>
                <a:off x="1490" y="864"/>
                <a:ext cx="388" cy="384"/>
                <a:chOff x="1490" y="864"/>
                <a:chExt cx="388" cy="384"/>
              </a:xfrm>
            </p:grpSpPr>
            <p:sp>
              <p:nvSpPr>
                <p:cNvPr id="118" name="Rectangle 75"/>
                <p:cNvSpPr>
                  <a:spLocks noChangeArrowheads="1"/>
                </p:cNvSpPr>
                <p:nvPr/>
              </p:nvSpPr>
              <p:spPr bwMode="auto">
                <a:xfrm>
                  <a:off x="1518" y="864"/>
                  <a:ext cx="3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s-AR" sz="1800" b="0">
                      <a:latin typeface="Tahoma" pitchFamily="34" charset="0"/>
                      <a:cs typeface="Tahoma" pitchFamily="34" charset="0"/>
                    </a:rPr>
                    <a:t>3.00</a:t>
                  </a:r>
                </a:p>
                <a:p>
                  <a:pPr>
                    <a:lnSpc>
                      <a:spcPct val="100000"/>
                    </a:lnSpc>
                    <a:buClrTx/>
                    <a:buFontTx/>
                    <a:buNone/>
                  </a:pPr>
                  <a:endParaRPr lang="es-AR" sz="1800" b="0">
                    <a:latin typeface="Tahoma" pitchFamily="34" charset="0"/>
                    <a:cs typeface="Tahoma" pitchFamily="34" charset="0"/>
                  </a:endParaRPr>
                </a:p>
              </p:txBody>
            </p:sp>
            <p:sp>
              <p:nvSpPr>
                <p:cNvPr id="119" name="Rectangle 124"/>
                <p:cNvSpPr>
                  <a:spLocks noChangeArrowheads="1"/>
                </p:cNvSpPr>
                <p:nvPr/>
              </p:nvSpPr>
              <p:spPr bwMode="auto">
                <a:xfrm>
                  <a:off x="1490" y="864"/>
                  <a:ext cx="38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16" name="Group 127"/>
              <p:cNvGrpSpPr>
                <a:grpSpLocks/>
              </p:cNvGrpSpPr>
              <p:nvPr/>
            </p:nvGrpSpPr>
            <p:grpSpPr bwMode="auto">
              <a:xfrm>
                <a:off x="1878" y="864"/>
                <a:ext cx="1099" cy="384"/>
                <a:chOff x="1878" y="864"/>
                <a:chExt cx="1099" cy="384"/>
              </a:xfrm>
            </p:grpSpPr>
            <p:sp>
              <p:nvSpPr>
                <p:cNvPr id="116" name="Rectangle 76"/>
                <p:cNvSpPr>
                  <a:spLocks noChangeArrowheads="1"/>
                </p:cNvSpPr>
                <p:nvPr/>
              </p:nvSpPr>
              <p:spPr bwMode="auto">
                <a:xfrm>
                  <a:off x="1906" y="864"/>
                  <a:ext cx="104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s-AR" sz="1800" b="0">
                      <a:latin typeface="Tahoma" pitchFamily="34" charset="0"/>
                      <a:cs typeface="Tahoma" pitchFamily="34" charset="0"/>
                    </a:rPr>
                    <a:t>107</a:t>
                  </a:r>
                </a:p>
                <a:p>
                  <a:pPr>
                    <a:lnSpc>
                      <a:spcPct val="100000"/>
                    </a:lnSpc>
                    <a:buClrTx/>
                    <a:buFontTx/>
                    <a:buNone/>
                  </a:pPr>
                  <a:endParaRPr lang="es-AR" sz="1800" b="0">
                    <a:latin typeface="Tahoma" pitchFamily="34" charset="0"/>
                    <a:cs typeface="Tahoma" pitchFamily="34" charset="0"/>
                  </a:endParaRPr>
                </a:p>
              </p:txBody>
            </p:sp>
            <p:sp>
              <p:nvSpPr>
                <p:cNvPr id="117" name="Rectangle 126"/>
                <p:cNvSpPr>
                  <a:spLocks noChangeArrowheads="1"/>
                </p:cNvSpPr>
                <p:nvPr/>
              </p:nvSpPr>
              <p:spPr bwMode="auto">
                <a:xfrm>
                  <a:off x="1878" y="864"/>
                  <a:ext cx="109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17" name="Group 129"/>
              <p:cNvGrpSpPr>
                <a:grpSpLocks/>
              </p:cNvGrpSpPr>
              <p:nvPr/>
            </p:nvGrpSpPr>
            <p:grpSpPr bwMode="auto">
              <a:xfrm>
                <a:off x="0" y="1248"/>
                <a:ext cx="1490" cy="384"/>
                <a:chOff x="0" y="1248"/>
                <a:chExt cx="1490" cy="384"/>
              </a:xfrm>
            </p:grpSpPr>
            <p:sp>
              <p:nvSpPr>
                <p:cNvPr id="114" name="Rectangle 77"/>
                <p:cNvSpPr>
                  <a:spLocks noChangeArrowheads="1"/>
                </p:cNvSpPr>
                <p:nvPr/>
              </p:nvSpPr>
              <p:spPr bwMode="auto">
                <a:xfrm>
                  <a:off x="28" y="1248"/>
                  <a:ext cx="143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100000"/>
                    </a:lnSpc>
                    <a:buClrTx/>
                    <a:buFontTx/>
                    <a:buNone/>
                  </a:pPr>
                  <a:r>
                    <a:rPr lang="es-AR" sz="1800" b="0">
                      <a:latin typeface="Tahoma" pitchFamily="34" charset="0"/>
                      <a:cs typeface="Tahoma" pitchFamily="34" charset="0"/>
                    </a:rPr>
                    <a:t>3° Generación default</a:t>
                  </a:r>
                </a:p>
                <a:p>
                  <a:pPr algn="l">
                    <a:lnSpc>
                      <a:spcPct val="100000"/>
                    </a:lnSpc>
                    <a:buClrTx/>
                    <a:buFontTx/>
                    <a:buNone/>
                  </a:pPr>
                  <a:endParaRPr lang="es-AR" sz="1800" b="0">
                    <a:latin typeface="Tahoma" pitchFamily="34" charset="0"/>
                    <a:cs typeface="Tahoma" pitchFamily="34" charset="0"/>
                  </a:endParaRPr>
                </a:p>
              </p:txBody>
            </p:sp>
            <p:sp>
              <p:nvSpPr>
                <p:cNvPr id="115" name="Rectangle 128"/>
                <p:cNvSpPr>
                  <a:spLocks noChangeArrowheads="1"/>
                </p:cNvSpPr>
                <p:nvPr/>
              </p:nvSpPr>
              <p:spPr bwMode="auto">
                <a:xfrm>
                  <a:off x="0" y="1248"/>
                  <a:ext cx="14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18" name="Group 131"/>
              <p:cNvGrpSpPr>
                <a:grpSpLocks/>
              </p:cNvGrpSpPr>
              <p:nvPr/>
            </p:nvGrpSpPr>
            <p:grpSpPr bwMode="auto">
              <a:xfrm>
                <a:off x="1490" y="1248"/>
                <a:ext cx="388" cy="384"/>
                <a:chOff x="1490" y="1248"/>
                <a:chExt cx="388" cy="384"/>
              </a:xfrm>
            </p:grpSpPr>
            <p:sp>
              <p:nvSpPr>
                <p:cNvPr id="112" name="Rectangle 78"/>
                <p:cNvSpPr>
                  <a:spLocks noChangeArrowheads="1"/>
                </p:cNvSpPr>
                <p:nvPr/>
              </p:nvSpPr>
              <p:spPr bwMode="auto">
                <a:xfrm>
                  <a:off x="1518" y="1248"/>
                  <a:ext cx="3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s-AR" sz="1800" b="0">
                      <a:latin typeface="Tahoma" pitchFamily="34" charset="0"/>
                      <a:cs typeface="Tahoma" pitchFamily="34" charset="0"/>
                    </a:rPr>
                    <a:t>4.00</a:t>
                  </a:r>
                </a:p>
                <a:p>
                  <a:pPr>
                    <a:lnSpc>
                      <a:spcPct val="100000"/>
                    </a:lnSpc>
                    <a:buClrTx/>
                    <a:buFontTx/>
                    <a:buNone/>
                  </a:pPr>
                  <a:endParaRPr lang="es-AR" sz="1800" b="0">
                    <a:latin typeface="Tahoma" pitchFamily="34" charset="0"/>
                    <a:cs typeface="Tahoma" pitchFamily="34" charset="0"/>
                  </a:endParaRPr>
                </a:p>
              </p:txBody>
            </p:sp>
            <p:sp>
              <p:nvSpPr>
                <p:cNvPr id="113" name="Rectangle 130"/>
                <p:cNvSpPr>
                  <a:spLocks noChangeArrowheads="1"/>
                </p:cNvSpPr>
                <p:nvPr/>
              </p:nvSpPr>
              <p:spPr bwMode="auto">
                <a:xfrm>
                  <a:off x="1490" y="1248"/>
                  <a:ext cx="38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19" name="Group 133"/>
              <p:cNvGrpSpPr>
                <a:grpSpLocks/>
              </p:cNvGrpSpPr>
              <p:nvPr/>
            </p:nvGrpSpPr>
            <p:grpSpPr bwMode="auto">
              <a:xfrm>
                <a:off x="1878" y="1248"/>
                <a:ext cx="1099" cy="384"/>
                <a:chOff x="1878" y="1248"/>
                <a:chExt cx="1099" cy="384"/>
              </a:xfrm>
            </p:grpSpPr>
            <p:sp>
              <p:nvSpPr>
                <p:cNvPr id="110" name="Rectangle 79"/>
                <p:cNvSpPr>
                  <a:spLocks noChangeArrowheads="1"/>
                </p:cNvSpPr>
                <p:nvPr/>
              </p:nvSpPr>
              <p:spPr bwMode="auto">
                <a:xfrm>
                  <a:off x="1906" y="1248"/>
                  <a:ext cx="104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s-AR" sz="1800" b="0">
                      <a:latin typeface="Tahoma" pitchFamily="34" charset="0"/>
                      <a:cs typeface="Tahoma" pitchFamily="34" charset="0"/>
                    </a:rPr>
                    <a:t>80</a:t>
                  </a:r>
                </a:p>
                <a:p>
                  <a:pPr>
                    <a:lnSpc>
                      <a:spcPct val="100000"/>
                    </a:lnSpc>
                    <a:buClrTx/>
                    <a:buFontTx/>
                    <a:buNone/>
                  </a:pPr>
                  <a:endParaRPr lang="es-AR" sz="1800" b="0">
                    <a:latin typeface="Tahoma" pitchFamily="34" charset="0"/>
                    <a:cs typeface="Tahoma" pitchFamily="34" charset="0"/>
                  </a:endParaRPr>
                </a:p>
              </p:txBody>
            </p:sp>
            <p:sp>
              <p:nvSpPr>
                <p:cNvPr id="111" name="Rectangle 132"/>
                <p:cNvSpPr>
                  <a:spLocks noChangeArrowheads="1"/>
                </p:cNvSpPr>
                <p:nvPr/>
              </p:nvSpPr>
              <p:spPr bwMode="auto">
                <a:xfrm>
                  <a:off x="1878" y="1248"/>
                  <a:ext cx="109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20" name="Group 135"/>
              <p:cNvGrpSpPr>
                <a:grpSpLocks/>
              </p:cNvGrpSpPr>
              <p:nvPr/>
            </p:nvGrpSpPr>
            <p:grpSpPr bwMode="auto">
              <a:xfrm>
                <a:off x="0" y="1632"/>
                <a:ext cx="1490" cy="384"/>
                <a:chOff x="0" y="1632"/>
                <a:chExt cx="1490" cy="384"/>
              </a:xfrm>
            </p:grpSpPr>
            <p:sp>
              <p:nvSpPr>
                <p:cNvPr id="108" name="Rectangle 80"/>
                <p:cNvSpPr>
                  <a:spLocks noChangeArrowheads="1"/>
                </p:cNvSpPr>
                <p:nvPr/>
              </p:nvSpPr>
              <p:spPr bwMode="auto">
                <a:xfrm>
                  <a:off x="28" y="1632"/>
                  <a:ext cx="143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100000"/>
                    </a:lnSpc>
                    <a:buClrTx/>
                    <a:buFontTx/>
                    <a:buNone/>
                    <a:tabLst>
                      <a:tab pos="449263" algn="r"/>
                      <a:tab pos="2806700" algn="ctr"/>
                      <a:tab pos="5611813" algn="r"/>
                    </a:tabLst>
                  </a:pPr>
                  <a:r>
                    <a:rPr lang="es-AR" sz="1800" b="0">
                      <a:latin typeface="Tahoma" pitchFamily="34" charset="0"/>
                      <a:cs typeface="Tahoma" pitchFamily="34" charset="0"/>
                    </a:rPr>
                    <a:t>4° Generación default</a:t>
                  </a:r>
                </a:p>
                <a:p>
                  <a:pPr algn="l">
                    <a:lnSpc>
                      <a:spcPct val="100000"/>
                    </a:lnSpc>
                    <a:buClrTx/>
                    <a:buFontTx/>
                    <a:buNone/>
                    <a:tabLst>
                      <a:tab pos="449263" algn="r"/>
                      <a:tab pos="2806700" algn="ctr"/>
                      <a:tab pos="5611813" algn="r"/>
                    </a:tabLst>
                  </a:pPr>
                  <a:endParaRPr lang="es-AR" sz="1800" b="0">
                    <a:latin typeface="Tahoma" pitchFamily="34" charset="0"/>
                    <a:cs typeface="Tahoma" pitchFamily="34" charset="0"/>
                  </a:endParaRPr>
                </a:p>
              </p:txBody>
            </p:sp>
            <p:sp>
              <p:nvSpPr>
                <p:cNvPr id="109" name="Rectangle 134"/>
                <p:cNvSpPr>
                  <a:spLocks noChangeArrowheads="1"/>
                </p:cNvSpPr>
                <p:nvPr/>
              </p:nvSpPr>
              <p:spPr bwMode="auto">
                <a:xfrm>
                  <a:off x="0" y="1632"/>
                  <a:ext cx="14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21" name="Group 137"/>
              <p:cNvGrpSpPr>
                <a:grpSpLocks/>
              </p:cNvGrpSpPr>
              <p:nvPr/>
            </p:nvGrpSpPr>
            <p:grpSpPr bwMode="auto">
              <a:xfrm>
                <a:off x="1490" y="1632"/>
                <a:ext cx="388" cy="384"/>
                <a:chOff x="1490" y="1632"/>
                <a:chExt cx="388" cy="384"/>
              </a:xfrm>
            </p:grpSpPr>
            <p:sp>
              <p:nvSpPr>
                <p:cNvPr id="106" name="Rectangle 81"/>
                <p:cNvSpPr>
                  <a:spLocks noChangeArrowheads="1"/>
                </p:cNvSpPr>
                <p:nvPr/>
              </p:nvSpPr>
              <p:spPr bwMode="auto">
                <a:xfrm>
                  <a:off x="1518" y="1632"/>
                  <a:ext cx="3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s-AR" sz="1800" b="0">
                      <a:latin typeface="Tahoma" pitchFamily="34" charset="0"/>
                      <a:cs typeface="Tahoma" pitchFamily="34" charset="0"/>
                    </a:rPr>
                    <a:t>16.00</a:t>
                  </a:r>
                </a:p>
                <a:p>
                  <a:pPr>
                    <a:lnSpc>
                      <a:spcPct val="100000"/>
                    </a:lnSpc>
                    <a:buClrTx/>
                    <a:buFontTx/>
                    <a:buNone/>
                  </a:pPr>
                  <a:endParaRPr lang="es-AR" sz="1800" b="0">
                    <a:latin typeface="Tahoma" pitchFamily="34" charset="0"/>
                    <a:cs typeface="Tahoma" pitchFamily="34" charset="0"/>
                  </a:endParaRPr>
                </a:p>
              </p:txBody>
            </p:sp>
            <p:sp>
              <p:nvSpPr>
                <p:cNvPr id="107" name="Rectangle 136"/>
                <p:cNvSpPr>
                  <a:spLocks noChangeArrowheads="1"/>
                </p:cNvSpPr>
                <p:nvPr/>
              </p:nvSpPr>
              <p:spPr bwMode="auto">
                <a:xfrm>
                  <a:off x="1490" y="1632"/>
                  <a:ext cx="38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22" name="Group 139"/>
              <p:cNvGrpSpPr>
                <a:grpSpLocks/>
              </p:cNvGrpSpPr>
              <p:nvPr/>
            </p:nvGrpSpPr>
            <p:grpSpPr bwMode="auto">
              <a:xfrm>
                <a:off x="1878" y="1632"/>
                <a:ext cx="1099" cy="384"/>
                <a:chOff x="1878" y="1632"/>
                <a:chExt cx="1099" cy="384"/>
              </a:xfrm>
            </p:grpSpPr>
            <p:sp>
              <p:nvSpPr>
                <p:cNvPr id="104" name="Rectangle 82"/>
                <p:cNvSpPr>
                  <a:spLocks noChangeArrowheads="1"/>
                </p:cNvSpPr>
                <p:nvPr/>
              </p:nvSpPr>
              <p:spPr bwMode="auto">
                <a:xfrm>
                  <a:off x="1906" y="1632"/>
                  <a:ext cx="104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s-AR" sz="1800" b="0">
                      <a:latin typeface="Tahoma" pitchFamily="34" charset="0"/>
                      <a:cs typeface="Tahoma" pitchFamily="34" charset="0"/>
                    </a:rPr>
                    <a:t>20</a:t>
                  </a:r>
                </a:p>
                <a:p>
                  <a:pPr>
                    <a:lnSpc>
                      <a:spcPct val="100000"/>
                    </a:lnSpc>
                    <a:buClrTx/>
                    <a:buFontTx/>
                    <a:buNone/>
                  </a:pPr>
                  <a:endParaRPr lang="es-AR" sz="1800" b="0">
                    <a:latin typeface="Tahoma" pitchFamily="34" charset="0"/>
                    <a:cs typeface="Tahoma" pitchFamily="34" charset="0"/>
                  </a:endParaRPr>
                </a:p>
              </p:txBody>
            </p:sp>
            <p:sp>
              <p:nvSpPr>
                <p:cNvPr id="105" name="Rectangle 138"/>
                <p:cNvSpPr>
                  <a:spLocks noChangeArrowheads="1"/>
                </p:cNvSpPr>
                <p:nvPr/>
              </p:nvSpPr>
              <p:spPr bwMode="auto">
                <a:xfrm>
                  <a:off x="1878" y="1632"/>
                  <a:ext cx="109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23" name="Group 141"/>
              <p:cNvGrpSpPr>
                <a:grpSpLocks/>
              </p:cNvGrpSpPr>
              <p:nvPr/>
            </p:nvGrpSpPr>
            <p:grpSpPr bwMode="auto">
              <a:xfrm>
                <a:off x="0" y="2016"/>
                <a:ext cx="1490" cy="384"/>
                <a:chOff x="0" y="2016"/>
                <a:chExt cx="1490" cy="384"/>
              </a:xfrm>
            </p:grpSpPr>
            <p:sp>
              <p:nvSpPr>
                <p:cNvPr id="102" name="Rectangle 83"/>
                <p:cNvSpPr>
                  <a:spLocks noChangeArrowheads="1"/>
                </p:cNvSpPr>
                <p:nvPr/>
              </p:nvSpPr>
              <p:spPr bwMode="auto">
                <a:xfrm>
                  <a:off x="28" y="2016"/>
                  <a:ext cx="143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100000"/>
                    </a:lnSpc>
                    <a:buClrTx/>
                    <a:buFontTx/>
                    <a:buNone/>
                  </a:pPr>
                  <a:r>
                    <a:rPr lang="es-AR" sz="1800" b="0">
                      <a:latin typeface="Tahoma" pitchFamily="34" charset="0"/>
                      <a:cs typeface="Tahoma" pitchFamily="34" charset="0"/>
                    </a:rPr>
                    <a:t>5° Generación default</a:t>
                  </a:r>
                </a:p>
                <a:p>
                  <a:pPr algn="l">
                    <a:lnSpc>
                      <a:spcPct val="100000"/>
                    </a:lnSpc>
                    <a:buClrTx/>
                    <a:buFontTx/>
                    <a:buNone/>
                  </a:pPr>
                  <a:endParaRPr lang="es-AR" sz="1800" b="0">
                    <a:latin typeface="Tahoma" pitchFamily="34" charset="0"/>
                    <a:cs typeface="Tahoma" pitchFamily="34" charset="0"/>
                  </a:endParaRPr>
                </a:p>
              </p:txBody>
            </p:sp>
            <p:sp>
              <p:nvSpPr>
                <p:cNvPr id="103" name="Rectangle 140"/>
                <p:cNvSpPr>
                  <a:spLocks noChangeArrowheads="1"/>
                </p:cNvSpPr>
                <p:nvPr/>
              </p:nvSpPr>
              <p:spPr bwMode="auto">
                <a:xfrm>
                  <a:off x="0" y="2016"/>
                  <a:ext cx="14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24" name="Group 143"/>
              <p:cNvGrpSpPr>
                <a:grpSpLocks/>
              </p:cNvGrpSpPr>
              <p:nvPr/>
            </p:nvGrpSpPr>
            <p:grpSpPr bwMode="auto">
              <a:xfrm>
                <a:off x="1490" y="2016"/>
                <a:ext cx="388" cy="384"/>
                <a:chOff x="1490" y="2016"/>
                <a:chExt cx="388" cy="384"/>
              </a:xfrm>
            </p:grpSpPr>
            <p:sp>
              <p:nvSpPr>
                <p:cNvPr id="100" name="Rectangle 84"/>
                <p:cNvSpPr>
                  <a:spLocks noChangeArrowheads="1"/>
                </p:cNvSpPr>
                <p:nvPr/>
              </p:nvSpPr>
              <p:spPr bwMode="auto">
                <a:xfrm>
                  <a:off x="1518" y="2016"/>
                  <a:ext cx="3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s-AR" sz="1800" b="0">
                      <a:latin typeface="Tahoma" pitchFamily="34" charset="0"/>
                      <a:cs typeface="Tahoma" pitchFamily="34" charset="0"/>
                    </a:rPr>
                    <a:t>70.00</a:t>
                  </a:r>
                </a:p>
                <a:p>
                  <a:pPr>
                    <a:lnSpc>
                      <a:spcPct val="100000"/>
                    </a:lnSpc>
                    <a:buClrTx/>
                    <a:buFontTx/>
                    <a:buNone/>
                  </a:pPr>
                  <a:endParaRPr lang="es-AR" sz="1800" b="0">
                    <a:latin typeface="Tahoma" pitchFamily="34" charset="0"/>
                    <a:cs typeface="Tahoma" pitchFamily="34" charset="0"/>
                  </a:endParaRPr>
                </a:p>
              </p:txBody>
            </p:sp>
            <p:sp>
              <p:nvSpPr>
                <p:cNvPr id="101" name="Rectangle 142"/>
                <p:cNvSpPr>
                  <a:spLocks noChangeArrowheads="1"/>
                </p:cNvSpPr>
                <p:nvPr/>
              </p:nvSpPr>
              <p:spPr bwMode="auto">
                <a:xfrm>
                  <a:off x="1490" y="2016"/>
                  <a:ext cx="38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25" name="Group 145"/>
              <p:cNvGrpSpPr>
                <a:grpSpLocks/>
              </p:cNvGrpSpPr>
              <p:nvPr/>
            </p:nvGrpSpPr>
            <p:grpSpPr bwMode="auto">
              <a:xfrm>
                <a:off x="1878" y="2016"/>
                <a:ext cx="1099" cy="384"/>
                <a:chOff x="1878" y="2016"/>
                <a:chExt cx="1099" cy="384"/>
              </a:xfrm>
            </p:grpSpPr>
            <p:sp>
              <p:nvSpPr>
                <p:cNvPr id="98" name="Rectangle 85"/>
                <p:cNvSpPr>
                  <a:spLocks noChangeArrowheads="1"/>
                </p:cNvSpPr>
                <p:nvPr/>
              </p:nvSpPr>
              <p:spPr bwMode="auto">
                <a:xfrm>
                  <a:off x="1906" y="2016"/>
                  <a:ext cx="104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s-AR" sz="1800" b="0">
                      <a:latin typeface="Tahoma" pitchFamily="34" charset="0"/>
                      <a:cs typeface="Tahoma" pitchFamily="34" charset="0"/>
                    </a:rPr>
                    <a:t>5</a:t>
                  </a:r>
                </a:p>
                <a:p>
                  <a:pPr>
                    <a:lnSpc>
                      <a:spcPct val="100000"/>
                    </a:lnSpc>
                    <a:buClrTx/>
                    <a:buFontTx/>
                    <a:buNone/>
                  </a:pPr>
                  <a:endParaRPr lang="es-AR" sz="1800" b="0">
                    <a:latin typeface="Tahoma" pitchFamily="34" charset="0"/>
                    <a:cs typeface="Tahoma" pitchFamily="34" charset="0"/>
                  </a:endParaRPr>
                </a:p>
              </p:txBody>
            </p:sp>
            <p:sp>
              <p:nvSpPr>
                <p:cNvPr id="99" name="Rectangle 144"/>
                <p:cNvSpPr>
                  <a:spLocks noChangeArrowheads="1"/>
                </p:cNvSpPr>
                <p:nvPr/>
              </p:nvSpPr>
              <p:spPr bwMode="auto">
                <a:xfrm>
                  <a:off x="1878" y="2016"/>
                  <a:ext cx="109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26" name="Group 147"/>
              <p:cNvGrpSpPr>
                <a:grpSpLocks/>
              </p:cNvGrpSpPr>
              <p:nvPr/>
            </p:nvGrpSpPr>
            <p:grpSpPr bwMode="auto">
              <a:xfrm>
                <a:off x="0" y="2400"/>
                <a:ext cx="1490" cy="384"/>
                <a:chOff x="0" y="2400"/>
                <a:chExt cx="1490" cy="384"/>
              </a:xfrm>
            </p:grpSpPr>
            <p:sp>
              <p:nvSpPr>
                <p:cNvPr id="96" name="Rectangle 86"/>
                <p:cNvSpPr>
                  <a:spLocks noChangeArrowheads="1"/>
                </p:cNvSpPr>
                <p:nvPr/>
              </p:nvSpPr>
              <p:spPr bwMode="auto">
                <a:xfrm>
                  <a:off x="28" y="2400"/>
                  <a:ext cx="143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100000"/>
                    </a:lnSpc>
                    <a:buClrTx/>
                    <a:buFontTx/>
                    <a:buNone/>
                  </a:pPr>
                  <a:r>
                    <a:rPr lang="es-AR" sz="1800" b="0">
                      <a:latin typeface="Tahoma" pitchFamily="34" charset="0"/>
                      <a:cs typeface="Tahoma" pitchFamily="34" charset="0"/>
                    </a:rPr>
                    <a:t>Assembler (básico)</a:t>
                  </a:r>
                </a:p>
                <a:p>
                  <a:pPr algn="l">
                    <a:lnSpc>
                      <a:spcPct val="100000"/>
                    </a:lnSpc>
                    <a:buClrTx/>
                    <a:buFontTx/>
                    <a:buNone/>
                  </a:pPr>
                  <a:endParaRPr lang="es-AR" sz="1800" b="0">
                    <a:latin typeface="Tahoma" pitchFamily="34" charset="0"/>
                    <a:cs typeface="Tahoma" pitchFamily="34" charset="0"/>
                  </a:endParaRPr>
                </a:p>
              </p:txBody>
            </p:sp>
            <p:sp>
              <p:nvSpPr>
                <p:cNvPr id="97" name="Rectangle 146"/>
                <p:cNvSpPr>
                  <a:spLocks noChangeArrowheads="1"/>
                </p:cNvSpPr>
                <p:nvPr/>
              </p:nvSpPr>
              <p:spPr bwMode="auto">
                <a:xfrm>
                  <a:off x="0" y="2400"/>
                  <a:ext cx="14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27" name="Group 149"/>
              <p:cNvGrpSpPr>
                <a:grpSpLocks/>
              </p:cNvGrpSpPr>
              <p:nvPr/>
            </p:nvGrpSpPr>
            <p:grpSpPr bwMode="auto">
              <a:xfrm>
                <a:off x="1490" y="2400"/>
                <a:ext cx="388" cy="384"/>
                <a:chOff x="1490" y="2400"/>
                <a:chExt cx="388" cy="384"/>
              </a:xfrm>
            </p:grpSpPr>
            <p:sp>
              <p:nvSpPr>
                <p:cNvPr id="94" name="Rectangle 87"/>
                <p:cNvSpPr>
                  <a:spLocks noChangeArrowheads="1"/>
                </p:cNvSpPr>
                <p:nvPr/>
              </p:nvSpPr>
              <p:spPr bwMode="auto">
                <a:xfrm>
                  <a:off x="1518" y="2400"/>
                  <a:ext cx="3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fr-FR" sz="1800" b="0">
                      <a:latin typeface="Tahoma" pitchFamily="34" charset="0"/>
                      <a:cs typeface="Tahoma" pitchFamily="34" charset="0"/>
                    </a:rPr>
                    <a:t>1.00</a:t>
                  </a:r>
                  <a:endParaRPr lang="es-AR" sz="1800" b="0">
                    <a:latin typeface="Tahoma" pitchFamily="34" charset="0"/>
                    <a:cs typeface="Tahoma" pitchFamily="34" charset="0"/>
                  </a:endParaRPr>
                </a:p>
                <a:p>
                  <a:pPr>
                    <a:lnSpc>
                      <a:spcPct val="100000"/>
                    </a:lnSpc>
                    <a:buClrTx/>
                    <a:buFontTx/>
                    <a:buNone/>
                  </a:pPr>
                  <a:endParaRPr lang="es-AR" sz="1800" b="0">
                    <a:latin typeface="Tahoma" pitchFamily="34" charset="0"/>
                    <a:cs typeface="Tahoma" pitchFamily="34" charset="0"/>
                  </a:endParaRPr>
                </a:p>
              </p:txBody>
            </p:sp>
            <p:sp>
              <p:nvSpPr>
                <p:cNvPr id="95" name="Rectangle 148"/>
                <p:cNvSpPr>
                  <a:spLocks noChangeArrowheads="1"/>
                </p:cNvSpPr>
                <p:nvPr/>
              </p:nvSpPr>
              <p:spPr bwMode="auto">
                <a:xfrm>
                  <a:off x="1490" y="2400"/>
                  <a:ext cx="38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28" name="Group 151"/>
              <p:cNvGrpSpPr>
                <a:grpSpLocks/>
              </p:cNvGrpSpPr>
              <p:nvPr/>
            </p:nvGrpSpPr>
            <p:grpSpPr bwMode="auto">
              <a:xfrm>
                <a:off x="1878" y="2400"/>
                <a:ext cx="1099" cy="384"/>
                <a:chOff x="1878" y="2400"/>
                <a:chExt cx="1099" cy="384"/>
              </a:xfrm>
            </p:grpSpPr>
            <p:sp>
              <p:nvSpPr>
                <p:cNvPr id="92" name="Rectangle 88"/>
                <p:cNvSpPr>
                  <a:spLocks noChangeArrowheads="1"/>
                </p:cNvSpPr>
                <p:nvPr/>
              </p:nvSpPr>
              <p:spPr bwMode="auto">
                <a:xfrm>
                  <a:off x="1906" y="2400"/>
                  <a:ext cx="104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fr-FR" sz="1800" b="0">
                      <a:latin typeface="Tahoma" pitchFamily="34" charset="0"/>
                      <a:cs typeface="Tahoma" pitchFamily="34" charset="0"/>
                    </a:rPr>
                    <a:t>320</a:t>
                  </a:r>
                  <a:endParaRPr lang="es-AR" sz="1800" b="0">
                    <a:latin typeface="Tahoma" pitchFamily="34" charset="0"/>
                    <a:cs typeface="Tahoma" pitchFamily="34" charset="0"/>
                  </a:endParaRPr>
                </a:p>
                <a:p>
                  <a:pPr>
                    <a:lnSpc>
                      <a:spcPct val="100000"/>
                    </a:lnSpc>
                    <a:buClrTx/>
                    <a:buFontTx/>
                    <a:buNone/>
                  </a:pPr>
                  <a:endParaRPr lang="es-AR" sz="1800" b="0">
                    <a:latin typeface="Tahoma" pitchFamily="34" charset="0"/>
                    <a:cs typeface="Tahoma" pitchFamily="34" charset="0"/>
                  </a:endParaRPr>
                </a:p>
              </p:txBody>
            </p:sp>
            <p:sp>
              <p:nvSpPr>
                <p:cNvPr id="93" name="Rectangle 150"/>
                <p:cNvSpPr>
                  <a:spLocks noChangeArrowheads="1"/>
                </p:cNvSpPr>
                <p:nvPr/>
              </p:nvSpPr>
              <p:spPr bwMode="auto">
                <a:xfrm>
                  <a:off x="1878" y="2400"/>
                  <a:ext cx="109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29" name="Group 153"/>
              <p:cNvGrpSpPr>
                <a:grpSpLocks/>
              </p:cNvGrpSpPr>
              <p:nvPr/>
            </p:nvGrpSpPr>
            <p:grpSpPr bwMode="auto">
              <a:xfrm>
                <a:off x="0" y="2784"/>
                <a:ext cx="1490" cy="384"/>
                <a:chOff x="0" y="2784"/>
                <a:chExt cx="1490" cy="384"/>
              </a:xfrm>
            </p:grpSpPr>
            <p:sp>
              <p:nvSpPr>
                <p:cNvPr id="90" name="Rectangle 89"/>
                <p:cNvSpPr>
                  <a:spLocks noChangeArrowheads="1"/>
                </p:cNvSpPr>
                <p:nvPr/>
              </p:nvSpPr>
              <p:spPr bwMode="auto">
                <a:xfrm>
                  <a:off x="28" y="2784"/>
                  <a:ext cx="143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100000"/>
                    </a:lnSpc>
                    <a:buClrTx/>
                    <a:buFontTx/>
                    <a:buNone/>
                  </a:pPr>
                  <a:r>
                    <a:rPr lang="fr-FR" sz="1800" b="0">
                      <a:latin typeface="Tahoma" pitchFamily="34" charset="0"/>
                      <a:cs typeface="Tahoma" pitchFamily="34" charset="0"/>
                    </a:rPr>
                    <a:t>C</a:t>
                  </a:r>
                  <a:endParaRPr lang="es-AR" sz="1800" b="0">
                    <a:latin typeface="Tahoma" pitchFamily="34" charset="0"/>
                    <a:cs typeface="Tahoma" pitchFamily="34" charset="0"/>
                  </a:endParaRPr>
                </a:p>
                <a:p>
                  <a:pPr algn="l">
                    <a:lnSpc>
                      <a:spcPct val="100000"/>
                    </a:lnSpc>
                    <a:buClrTx/>
                    <a:buFontTx/>
                    <a:buNone/>
                  </a:pPr>
                  <a:endParaRPr lang="es-AR" sz="1800" b="0">
                    <a:latin typeface="Tahoma" pitchFamily="34" charset="0"/>
                    <a:cs typeface="Tahoma" pitchFamily="34" charset="0"/>
                  </a:endParaRPr>
                </a:p>
              </p:txBody>
            </p:sp>
            <p:sp>
              <p:nvSpPr>
                <p:cNvPr id="91" name="Rectangle 152"/>
                <p:cNvSpPr>
                  <a:spLocks noChangeArrowheads="1"/>
                </p:cNvSpPr>
                <p:nvPr/>
              </p:nvSpPr>
              <p:spPr bwMode="auto">
                <a:xfrm>
                  <a:off x="0" y="2784"/>
                  <a:ext cx="14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30" name="Group 155"/>
              <p:cNvGrpSpPr>
                <a:grpSpLocks/>
              </p:cNvGrpSpPr>
              <p:nvPr/>
            </p:nvGrpSpPr>
            <p:grpSpPr bwMode="auto">
              <a:xfrm>
                <a:off x="1490" y="2784"/>
                <a:ext cx="388" cy="384"/>
                <a:chOff x="1490" y="2784"/>
                <a:chExt cx="388" cy="384"/>
              </a:xfrm>
            </p:grpSpPr>
            <p:sp>
              <p:nvSpPr>
                <p:cNvPr id="88" name="Rectangle 90"/>
                <p:cNvSpPr>
                  <a:spLocks noChangeArrowheads="1"/>
                </p:cNvSpPr>
                <p:nvPr/>
              </p:nvSpPr>
              <p:spPr bwMode="auto">
                <a:xfrm>
                  <a:off x="1518" y="2784"/>
                  <a:ext cx="3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s-AR" sz="1800" b="0">
                      <a:latin typeface="Tahoma" pitchFamily="34" charset="0"/>
                      <a:cs typeface="Tahoma" pitchFamily="34" charset="0"/>
                    </a:rPr>
                    <a:t>2.50</a:t>
                  </a:r>
                </a:p>
                <a:p>
                  <a:pPr>
                    <a:lnSpc>
                      <a:spcPct val="100000"/>
                    </a:lnSpc>
                    <a:buClrTx/>
                    <a:buFontTx/>
                    <a:buNone/>
                  </a:pPr>
                  <a:endParaRPr lang="es-AR" sz="1800" b="0">
                    <a:latin typeface="Tahoma" pitchFamily="34" charset="0"/>
                    <a:cs typeface="Tahoma" pitchFamily="34" charset="0"/>
                  </a:endParaRPr>
                </a:p>
              </p:txBody>
            </p:sp>
            <p:sp>
              <p:nvSpPr>
                <p:cNvPr id="89" name="Rectangle 154"/>
                <p:cNvSpPr>
                  <a:spLocks noChangeArrowheads="1"/>
                </p:cNvSpPr>
                <p:nvPr/>
              </p:nvSpPr>
              <p:spPr bwMode="auto">
                <a:xfrm>
                  <a:off x="1490" y="2784"/>
                  <a:ext cx="38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31" name="Group 157"/>
              <p:cNvGrpSpPr>
                <a:grpSpLocks/>
              </p:cNvGrpSpPr>
              <p:nvPr/>
            </p:nvGrpSpPr>
            <p:grpSpPr bwMode="auto">
              <a:xfrm>
                <a:off x="1878" y="2784"/>
                <a:ext cx="1099" cy="384"/>
                <a:chOff x="1878" y="2784"/>
                <a:chExt cx="1099" cy="384"/>
              </a:xfrm>
            </p:grpSpPr>
            <p:sp>
              <p:nvSpPr>
                <p:cNvPr id="86" name="Rectangle 91"/>
                <p:cNvSpPr>
                  <a:spLocks noChangeArrowheads="1"/>
                </p:cNvSpPr>
                <p:nvPr/>
              </p:nvSpPr>
              <p:spPr bwMode="auto">
                <a:xfrm>
                  <a:off x="1906" y="2784"/>
                  <a:ext cx="104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s-AR" sz="1800" b="0">
                      <a:latin typeface="Tahoma" pitchFamily="34" charset="0"/>
                      <a:cs typeface="Tahoma" pitchFamily="34" charset="0"/>
                    </a:rPr>
                    <a:t>128</a:t>
                  </a:r>
                </a:p>
                <a:p>
                  <a:pPr>
                    <a:lnSpc>
                      <a:spcPct val="100000"/>
                    </a:lnSpc>
                    <a:buClrTx/>
                    <a:buFontTx/>
                    <a:buNone/>
                  </a:pPr>
                  <a:endParaRPr lang="es-AR" sz="1800" b="0">
                    <a:latin typeface="Tahoma" pitchFamily="34" charset="0"/>
                    <a:cs typeface="Tahoma" pitchFamily="34" charset="0"/>
                  </a:endParaRPr>
                </a:p>
              </p:txBody>
            </p:sp>
            <p:sp>
              <p:nvSpPr>
                <p:cNvPr id="87" name="Rectangle 156"/>
                <p:cNvSpPr>
                  <a:spLocks noChangeArrowheads="1"/>
                </p:cNvSpPr>
                <p:nvPr/>
              </p:nvSpPr>
              <p:spPr bwMode="auto">
                <a:xfrm>
                  <a:off x="1878" y="2784"/>
                  <a:ext cx="109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32" name="Group 159"/>
              <p:cNvGrpSpPr>
                <a:grpSpLocks/>
              </p:cNvGrpSpPr>
              <p:nvPr/>
            </p:nvGrpSpPr>
            <p:grpSpPr bwMode="auto">
              <a:xfrm>
                <a:off x="0" y="3168"/>
                <a:ext cx="1490" cy="384"/>
                <a:chOff x="0" y="3168"/>
                <a:chExt cx="1490" cy="384"/>
              </a:xfrm>
            </p:grpSpPr>
            <p:sp>
              <p:nvSpPr>
                <p:cNvPr id="84" name="Rectangle 92"/>
                <p:cNvSpPr>
                  <a:spLocks noChangeArrowheads="1"/>
                </p:cNvSpPr>
                <p:nvPr/>
              </p:nvSpPr>
              <p:spPr bwMode="auto">
                <a:xfrm>
                  <a:off x="28" y="3168"/>
                  <a:ext cx="143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100000"/>
                    </a:lnSpc>
                    <a:buClrTx/>
                    <a:buFontTx/>
                    <a:buNone/>
                  </a:pPr>
                  <a:r>
                    <a:rPr lang="es-AR" sz="1800" b="0">
                      <a:latin typeface="Tahoma" pitchFamily="34" charset="0"/>
                      <a:cs typeface="Tahoma" pitchFamily="34" charset="0"/>
                    </a:rPr>
                    <a:t>C++</a:t>
                  </a:r>
                </a:p>
                <a:p>
                  <a:pPr algn="l">
                    <a:lnSpc>
                      <a:spcPct val="100000"/>
                    </a:lnSpc>
                    <a:buClrTx/>
                    <a:buFontTx/>
                    <a:buNone/>
                  </a:pPr>
                  <a:endParaRPr lang="es-AR" sz="1800" b="0">
                    <a:latin typeface="Tahoma" pitchFamily="34" charset="0"/>
                    <a:cs typeface="Tahoma" pitchFamily="34" charset="0"/>
                  </a:endParaRPr>
                </a:p>
              </p:txBody>
            </p:sp>
            <p:sp>
              <p:nvSpPr>
                <p:cNvPr id="85" name="Rectangle 158"/>
                <p:cNvSpPr>
                  <a:spLocks noChangeArrowheads="1"/>
                </p:cNvSpPr>
                <p:nvPr/>
              </p:nvSpPr>
              <p:spPr bwMode="auto">
                <a:xfrm>
                  <a:off x="0" y="3168"/>
                  <a:ext cx="14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33" name="Group 161"/>
              <p:cNvGrpSpPr>
                <a:grpSpLocks/>
              </p:cNvGrpSpPr>
              <p:nvPr/>
            </p:nvGrpSpPr>
            <p:grpSpPr bwMode="auto">
              <a:xfrm>
                <a:off x="1490" y="3168"/>
                <a:ext cx="388" cy="384"/>
                <a:chOff x="1490" y="3168"/>
                <a:chExt cx="388" cy="384"/>
              </a:xfrm>
            </p:grpSpPr>
            <p:sp>
              <p:nvSpPr>
                <p:cNvPr id="82" name="Rectangle 93"/>
                <p:cNvSpPr>
                  <a:spLocks noChangeArrowheads="1"/>
                </p:cNvSpPr>
                <p:nvPr/>
              </p:nvSpPr>
              <p:spPr bwMode="auto">
                <a:xfrm>
                  <a:off x="1518" y="3168"/>
                  <a:ext cx="3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s-AR" sz="1800" b="0">
                      <a:latin typeface="Tahoma" pitchFamily="34" charset="0"/>
                      <a:cs typeface="Tahoma" pitchFamily="34" charset="0"/>
                    </a:rPr>
                    <a:t>6.00</a:t>
                  </a:r>
                </a:p>
                <a:p>
                  <a:pPr>
                    <a:lnSpc>
                      <a:spcPct val="100000"/>
                    </a:lnSpc>
                    <a:buClrTx/>
                    <a:buFontTx/>
                    <a:buNone/>
                  </a:pPr>
                  <a:endParaRPr lang="es-AR" sz="1800" b="0">
                    <a:latin typeface="Tahoma" pitchFamily="34" charset="0"/>
                    <a:cs typeface="Tahoma" pitchFamily="34" charset="0"/>
                  </a:endParaRPr>
                </a:p>
              </p:txBody>
            </p:sp>
            <p:sp>
              <p:nvSpPr>
                <p:cNvPr id="83" name="Rectangle 160"/>
                <p:cNvSpPr>
                  <a:spLocks noChangeArrowheads="1"/>
                </p:cNvSpPr>
                <p:nvPr/>
              </p:nvSpPr>
              <p:spPr bwMode="auto">
                <a:xfrm>
                  <a:off x="1490" y="3168"/>
                  <a:ext cx="38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34" name="Group 163"/>
              <p:cNvGrpSpPr>
                <a:grpSpLocks/>
              </p:cNvGrpSpPr>
              <p:nvPr/>
            </p:nvGrpSpPr>
            <p:grpSpPr bwMode="auto">
              <a:xfrm>
                <a:off x="1878" y="3168"/>
                <a:ext cx="1099" cy="384"/>
                <a:chOff x="1878" y="3168"/>
                <a:chExt cx="1099" cy="384"/>
              </a:xfrm>
            </p:grpSpPr>
            <p:sp>
              <p:nvSpPr>
                <p:cNvPr id="80" name="Rectangle 94"/>
                <p:cNvSpPr>
                  <a:spLocks noChangeArrowheads="1"/>
                </p:cNvSpPr>
                <p:nvPr/>
              </p:nvSpPr>
              <p:spPr bwMode="auto">
                <a:xfrm>
                  <a:off x="1906" y="3168"/>
                  <a:ext cx="104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s-AR" sz="1800" b="0">
                      <a:latin typeface="Tahoma" pitchFamily="34" charset="0"/>
                      <a:cs typeface="Tahoma" pitchFamily="34" charset="0"/>
                    </a:rPr>
                    <a:t>53</a:t>
                  </a:r>
                </a:p>
                <a:p>
                  <a:pPr>
                    <a:lnSpc>
                      <a:spcPct val="100000"/>
                    </a:lnSpc>
                    <a:buClrTx/>
                    <a:buFontTx/>
                    <a:buNone/>
                  </a:pPr>
                  <a:endParaRPr lang="es-AR" sz="1800" b="0">
                    <a:latin typeface="Tahoma" pitchFamily="34" charset="0"/>
                    <a:cs typeface="Tahoma" pitchFamily="34" charset="0"/>
                  </a:endParaRPr>
                </a:p>
              </p:txBody>
            </p:sp>
            <p:sp>
              <p:nvSpPr>
                <p:cNvPr id="81" name="Rectangle 162"/>
                <p:cNvSpPr>
                  <a:spLocks noChangeArrowheads="1"/>
                </p:cNvSpPr>
                <p:nvPr/>
              </p:nvSpPr>
              <p:spPr bwMode="auto">
                <a:xfrm>
                  <a:off x="1878" y="3168"/>
                  <a:ext cx="109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35" name="Group 165"/>
              <p:cNvGrpSpPr>
                <a:grpSpLocks/>
              </p:cNvGrpSpPr>
              <p:nvPr/>
            </p:nvGrpSpPr>
            <p:grpSpPr bwMode="auto">
              <a:xfrm>
                <a:off x="0" y="3552"/>
                <a:ext cx="1490" cy="384"/>
                <a:chOff x="0" y="3552"/>
                <a:chExt cx="1490" cy="384"/>
              </a:xfrm>
            </p:grpSpPr>
            <p:sp>
              <p:nvSpPr>
                <p:cNvPr id="78" name="Rectangle 95"/>
                <p:cNvSpPr>
                  <a:spLocks noChangeArrowheads="1"/>
                </p:cNvSpPr>
                <p:nvPr/>
              </p:nvSpPr>
              <p:spPr bwMode="auto">
                <a:xfrm>
                  <a:off x="28" y="3552"/>
                  <a:ext cx="143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100000"/>
                    </a:lnSpc>
                    <a:buClrTx/>
                    <a:buFontTx/>
                    <a:buNone/>
                  </a:pPr>
                  <a:r>
                    <a:rPr lang="es-AR" sz="1800" b="0">
                      <a:latin typeface="Tahoma" pitchFamily="34" charset="0"/>
                      <a:cs typeface="Tahoma" pitchFamily="34" charset="0"/>
                    </a:rPr>
                    <a:t>COBOL</a:t>
                  </a:r>
                </a:p>
                <a:p>
                  <a:pPr algn="l">
                    <a:lnSpc>
                      <a:spcPct val="100000"/>
                    </a:lnSpc>
                    <a:buClrTx/>
                    <a:buFontTx/>
                    <a:buNone/>
                  </a:pPr>
                  <a:endParaRPr lang="es-AR" sz="1800" b="0">
                    <a:latin typeface="Tahoma" pitchFamily="34" charset="0"/>
                    <a:cs typeface="Tahoma" pitchFamily="34" charset="0"/>
                  </a:endParaRPr>
                </a:p>
              </p:txBody>
            </p:sp>
            <p:sp>
              <p:nvSpPr>
                <p:cNvPr id="79" name="Rectangle 164"/>
                <p:cNvSpPr>
                  <a:spLocks noChangeArrowheads="1"/>
                </p:cNvSpPr>
                <p:nvPr/>
              </p:nvSpPr>
              <p:spPr bwMode="auto">
                <a:xfrm>
                  <a:off x="0" y="3552"/>
                  <a:ext cx="14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36" name="Group 167"/>
              <p:cNvGrpSpPr>
                <a:grpSpLocks/>
              </p:cNvGrpSpPr>
              <p:nvPr/>
            </p:nvGrpSpPr>
            <p:grpSpPr bwMode="auto">
              <a:xfrm>
                <a:off x="1490" y="3552"/>
                <a:ext cx="388" cy="384"/>
                <a:chOff x="1490" y="3552"/>
                <a:chExt cx="388" cy="384"/>
              </a:xfrm>
            </p:grpSpPr>
            <p:sp>
              <p:nvSpPr>
                <p:cNvPr id="76" name="Rectangle 96"/>
                <p:cNvSpPr>
                  <a:spLocks noChangeArrowheads="1"/>
                </p:cNvSpPr>
                <p:nvPr/>
              </p:nvSpPr>
              <p:spPr bwMode="auto">
                <a:xfrm>
                  <a:off x="1518" y="3552"/>
                  <a:ext cx="3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s-AR" sz="1800" b="0">
                      <a:latin typeface="Tahoma" pitchFamily="34" charset="0"/>
                      <a:cs typeface="Tahoma" pitchFamily="34" charset="0"/>
                    </a:rPr>
                    <a:t>3.00</a:t>
                  </a:r>
                </a:p>
                <a:p>
                  <a:pPr>
                    <a:lnSpc>
                      <a:spcPct val="100000"/>
                    </a:lnSpc>
                    <a:buClrTx/>
                    <a:buFontTx/>
                    <a:buNone/>
                  </a:pPr>
                  <a:endParaRPr lang="es-AR" sz="1800" b="0">
                    <a:latin typeface="Tahoma" pitchFamily="34" charset="0"/>
                    <a:cs typeface="Tahoma" pitchFamily="34" charset="0"/>
                  </a:endParaRPr>
                </a:p>
              </p:txBody>
            </p:sp>
            <p:sp>
              <p:nvSpPr>
                <p:cNvPr id="77" name="Rectangle 166"/>
                <p:cNvSpPr>
                  <a:spLocks noChangeArrowheads="1"/>
                </p:cNvSpPr>
                <p:nvPr/>
              </p:nvSpPr>
              <p:spPr bwMode="auto">
                <a:xfrm>
                  <a:off x="1490" y="3552"/>
                  <a:ext cx="38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37" name="Group 169"/>
              <p:cNvGrpSpPr>
                <a:grpSpLocks/>
              </p:cNvGrpSpPr>
              <p:nvPr/>
            </p:nvGrpSpPr>
            <p:grpSpPr bwMode="auto">
              <a:xfrm>
                <a:off x="1878" y="3552"/>
                <a:ext cx="1099" cy="384"/>
                <a:chOff x="1878" y="3552"/>
                <a:chExt cx="1099" cy="384"/>
              </a:xfrm>
            </p:grpSpPr>
            <p:sp>
              <p:nvSpPr>
                <p:cNvPr id="74" name="Rectangle 97"/>
                <p:cNvSpPr>
                  <a:spLocks noChangeArrowheads="1"/>
                </p:cNvSpPr>
                <p:nvPr/>
              </p:nvSpPr>
              <p:spPr bwMode="auto">
                <a:xfrm>
                  <a:off x="1906" y="3552"/>
                  <a:ext cx="104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s-AR" sz="1800" b="0">
                      <a:latin typeface="Tahoma" pitchFamily="34" charset="0"/>
                      <a:cs typeface="Tahoma" pitchFamily="34" charset="0"/>
                    </a:rPr>
                    <a:t>107</a:t>
                  </a:r>
                </a:p>
                <a:p>
                  <a:pPr>
                    <a:lnSpc>
                      <a:spcPct val="100000"/>
                    </a:lnSpc>
                    <a:buClrTx/>
                    <a:buFontTx/>
                    <a:buNone/>
                  </a:pPr>
                  <a:endParaRPr lang="es-AR" sz="1800" b="0">
                    <a:latin typeface="Tahoma" pitchFamily="34" charset="0"/>
                    <a:cs typeface="Tahoma" pitchFamily="34" charset="0"/>
                  </a:endParaRPr>
                </a:p>
              </p:txBody>
            </p:sp>
            <p:sp>
              <p:nvSpPr>
                <p:cNvPr id="75" name="Rectangle 168"/>
                <p:cNvSpPr>
                  <a:spLocks noChangeArrowheads="1"/>
                </p:cNvSpPr>
                <p:nvPr/>
              </p:nvSpPr>
              <p:spPr bwMode="auto">
                <a:xfrm>
                  <a:off x="1878" y="3552"/>
                  <a:ext cx="109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38" name="Group 171"/>
              <p:cNvGrpSpPr>
                <a:grpSpLocks/>
              </p:cNvGrpSpPr>
              <p:nvPr/>
            </p:nvGrpSpPr>
            <p:grpSpPr bwMode="auto">
              <a:xfrm>
                <a:off x="0" y="3936"/>
                <a:ext cx="1490" cy="384"/>
                <a:chOff x="0" y="3936"/>
                <a:chExt cx="1490" cy="384"/>
              </a:xfrm>
            </p:grpSpPr>
            <p:sp>
              <p:nvSpPr>
                <p:cNvPr id="72" name="Rectangle 98"/>
                <p:cNvSpPr>
                  <a:spLocks noChangeArrowheads="1"/>
                </p:cNvSpPr>
                <p:nvPr/>
              </p:nvSpPr>
              <p:spPr bwMode="auto">
                <a:xfrm>
                  <a:off x="28" y="3936"/>
                  <a:ext cx="143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100000"/>
                    </a:lnSpc>
                    <a:buClrTx/>
                    <a:buFontTx/>
                    <a:buNone/>
                  </a:pPr>
                  <a:r>
                    <a:rPr lang="es-AR" sz="1800" b="0">
                      <a:latin typeface="Tahoma" pitchFamily="34" charset="0"/>
                      <a:cs typeface="Tahoma" pitchFamily="34" charset="0"/>
                    </a:rPr>
                    <a:t>JAVA</a:t>
                  </a:r>
                </a:p>
                <a:p>
                  <a:pPr algn="l">
                    <a:lnSpc>
                      <a:spcPct val="100000"/>
                    </a:lnSpc>
                    <a:buClrTx/>
                    <a:buFontTx/>
                    <a:buNone/>
                  </a:pPr>
                  <a:endParaRPr lang="es-AR" sz="1800" b="0">
                    <a:latin typeface="Tahoma" pitchFamily="34" charset="0"/>
                    <a:cs typeface="Tahoma" pitchFamily="34" charset="0"/>
                  </a:endParaRPr>
                </a:p>
              </p:txBody>
            </p:sp>
            <p:sp>
              <p:nvSpPr>
                <p:cNvPr id="73" name="Rectangle 170"/>
                <p:cNvSpPr>
                  <a:spLocks noChangeArrowheads="1"/>
                </p:cNvSpPr>
                <p:nvPr/>
              </p:nvSpPr>
              <p:spPr bwMode="auto">
                <a:xfrm>
                  <a:off x="0" y="3936"/>
                  <a:ext cx="14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39" name="Group 173"/>
              <p:cNvGrpSpPr>
                <a:grpSpLocks/>
              </p:cNvGrpSpPr>
              <p:nvPr/>
            </p:nvGrpSpPr>
            <p:grpSpPr bwMode="auto">
              <a:xfrm>
                <a:off x="1490" y="3936"/>
                <a:ext cx="388" cy="384"/>
                <a:chOff x="1490" y="3936"/>
                <a:chExt cx="388" cy="384"/>
              </a:xfrm>
            </p:grpSpPr>
            <p:sp>
              <p:nvSpPr>
                <p:cNvPr id="70" name="Rectangle 99"/>
                <p:cNvSpPr>
                  <a:spLocks noChangeArrowheads="1"/>
                </p:cNvSpPr>
                <p:nvPr/>
              </p:nvSpPr>
              <p:spPr bwMode="auto">
                <a:xfrm>
                  <a:off x="1518" y="3936"/>
                  <a:ext cx="3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n-US" sz="1800" b="0">
                      <a:latin typeface="Tahoma" pitchFamily="34" charset="0"/>
                      <a:cs typeface="Tahoma" pitchFamily="34" charset="0"/>
                    </a:rPr>
                    <a:t>9.00</a:t>
                  </a:r>
                  <a:endParaRPr lang="es-AR" sz="1800" b="0">
                    <a:latin typeface="Tahoma" pitchFamily="34" charset="0"/>
                    <a:cs typeface="Tahoma" pitchFamily="34" charset="0"/>
                  </a:endParaRPr>
                </a:p>
                <a:p>
                  <a:pPr>
                    <a:lnSpc>
                      <a:spcPct val="100000"/>
                    </a:lnSpc>
                    <a:buClrTx/>
                    <a:buFontTx/>
                    <a:buNone/>
                  </a:pPr>
                  <a:endParaRPr lang="es-AR" sz="1800" b="0">
                    <a:latin typeface="Tahoma" pitchFamily="34" charset="0"/>
                    <a:cs typeface="Tahoma" pitchFamily="34" charset="0"/>
                  </a:endParaRPr>
                </a:p>
              </p:txBody>
            </p:sp>
            <p:sp>
              <p:nvSpPr>
                <p:cNvPr id="71" name="Rectangle 172"/>
                <p:cNvSpPr>
                  <a:spLocks noChangeArrowheads="1"/>
                </p:cNvSpPr>
                <p:nvPr/>
              </p:nvSpPr>
              <p:spPr bwMode="auto">
                <a:xfrm>
                  <a:off x="1490" y="3936"/>
                  <a:ext cx="38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40" name="Group 175"/>
              <p:cNvGrpSpPr>
                <a:grpSpLocks/>
              </p:cNvGrpSpPr>
              <p:nvPr/>
            </p:nvGrpSpPr>
            <p:grpSpPr bwMode="auto">
              <a:xfrm>
                <a:off x="1878" y="3936"/>
                <a:ext cx="1099" cy="384"/>
                <a:chOff x="1878" y="3936"/>
                <a:chExt cx="1099" cy="384"/>
              </a:xfrm>
            </p:grpSpPr>
            <p:sp>
              <p:nvSpPr>
                <p:cNvPr id="68" name="Rectangle 100"/>
                <p:cNvSpPr>
                  <a:spLocks noChangeArrowheads="1"/>
                </p:cNvSpPr>
                <p:nvPr/>
              </p:nvSpPr>
              <p:spPr bwMode="auto">
                <a:xfrm>
                  <a:off x="1906" y="3936"/>
                  <a:ext cx="104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s-AR" sz="1800" b="0">
                      <a:latin typeface="Tahoma" pitchFamily="34" charset="0"/>
                      <a:cs typeface="Tahoma" pitchFamily="34" charset="0"/>
                    </a:rPr>
                    <a:t>36</a:t>
                  </a:r>
                </a:p>
                <a:p>
                  <a:pPr>
                    <a:lnSpc>
                      <a:spcPct val="100000"/>
                    </a:lnSpc>
                    <a:buClrTx/>
                    <a:buFontTx/>
                    <a:buNone/>
                  </a:pPr>
                  <a:endParaRPr lang="es-AR" sz="1800" b="0">
                    <a:latin typeface="Tahoma" pitchFamily="34" charset="0"/>
                    <a:cs typeface="Tahoma" pitchFamily="34" charset="0"/>
                  </a:endParaRPr>
                </a:p>
              </p:txBody>
            </p:sp>
            <p:sp>
              <p:nvSpPr>
                <p:cNvPr id="69" name="Rectangle 174"/>
                <p:cNvSpPr>
                  <a:spLocks noChangeArrowheads="1"/>
                </p:cNvSpPr>
                <p:nvPr/>
              </p:nvSpPr>
              <p:spPr bwMode="auto">
                <a:xfrm>
                  <a:off x="1878" y="3936"/>
                  <a:ext cx="109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41" name="Group 177"/>
              <p:cNvGrpSpPr>
                <a:grpSpLocks/>
              </p:cNvGrpSpPr>
              <p:nvPr/>
            </p:nvGrpSpPr>
            <p:grpSpPr bwMode="auto">
              <a:xfrm>
                <a:off x="0" y="4320"/>
                <a:ext cx="1490" cy="384"/>
                <a:chOff x="0" y="4320"/>
                <a:chExt cx="1490" cy="384"/>
              </a:xfrm>
            </p:grpSpPr>
            <p:sp>
              <p:nvSpPr>
                <p:cNvPr id="66" name="Rectangle 101"/>
                <p:cNvSpPr>
                  <a:spLocks noChangeArrowheads="1"/>
                </p:cNvSpPr>
                <p:nvPr/>
              </p:nvSpPr>
              <p:spPr bwMode="auto">
                <a:xfrm>
                  <a:off x="28" y="4320"/>
                  <a:ext cx="143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100000"/>
                    </a:lnSpc>
                    <a:buClrTx/>
                    <a:buFontTx/>
                    <a:buNone/>
                  </a:pPr>
                  <a:r>
                    <a:rPr lang="en-US" sz="1800" b="0" dirty="0">
                      <a:latin typeface="Tahoma" pitchFamily="34" charset="0"/>
                      <a:cs typeface="Tahoma" pitchFamily="34" charset="0"/>
                    </a:rPr>
                    <a:t>Visual </a:t>
                  </a:r>
                  <a:r>
                    <a:rPr lang="en-US" sz="1800" b="0" dirty="0" err="1">
                      <a:latin typeface="Tahoma" pitchFamily="34" charset="0"/>
                      <a:cs typeface="Tahoma" pitchFamily="34" charset="0"/>
                    </a:rPr>
                    <a:t>C#.Net</a:t>
                  </a:r>
                  <a:endParaRPr lang="es-AR" sz="1800" b="0" dirty="0">
                    <a:latin typeface="Tahoma" pitchFamily="34" charset="0"/>
                    <a:cs typeface="Tahoma" pitchFamily="34" charset="0"/>
                  </a:endParaRPr>
                </a:p>
                <a:p>
                  <a:pPr algn="l">
                    <a:lnSpc>
                      <a:spcPct val="100000"/>
                    </a:lnSpc>
                    <a:buClrTx/>
                    <a:buFontTx/>
                    <a:buNone/>
                  </a:pPr>
                  <a:endParaRPr lang="es-AR" sz="1800" b="0" dirty="0">
                    <a:latin typeface="Tahoma" pitchFamily="34" charset="0"/>
                    <a:cs typeface="Tahoma" pitchFamily="34" charset="0"/>
                  </a:endParaRPr>
                </a:p>
              </p:txBody>
            </p:sp>
            <p:sp>
              <p:nvSpPr>
                <p:cNvPr id="67" name="Rectangle 176"/>
                <p:cNvSpPr>
                  <a:spLocks noChangeArrowheads="1"/>
                </p:cNvSpPr>
                <p:nvPr/>
              </p:nvSpPr>
              <p:spPr bwMode="auto">
                <a:xfrm>
                  <a:off x="0" y="4320"/>
                  <a:ext cx="14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42" name="Group 179"/>
              <p:cNvGrpSpPr>
                <a:grpSpLocks/>
              </p:cNvGrpSpPr>
              <p:nvPr/>
            </p:nvGrpSpPr>
            <p:grpSpPr bwMode="auto">
              <a:xfrm>
                <a:off x="1490" y="4320"/>
                <a:ext cx="388" cy="384"/>
                <a:chOff x="1490" y="4320"/>
                <a:chExt cx="388" cy="384"/>
              </a:xfrm>
            </p:grpSpPr>
            <p:sp>
              <p:nvSpPr>
                <p:cNvPr id="64" name="Rectangle 102"/>
                <p:cNvSpPr>
                  <a:spLocks noChangeArrowheads="1"/>
                </p:cNvSpPr>
                <p:nvPr/>
              </p:nvSpPr>
              <p:spPr bwMode="auto">
                <a:xfrm>
                  <a:off x="1518" y="4320"/>
                  <a:ext cx="3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n-US" sz="1800" b="0">
                      <a:latin typeface="Tahoma" pitchFamily="34" charset="0"/>
                      <a:cs typeface="Tahoma" pitchFamily="34" charset="0"/>
                    </a:rPr>
                    <a:t>10.83</a:t>
                  </a:r>
                  <a:endParaRPr lang="es-AR" sz="1800" b="0">
                    <a:latin typeface="Tahoma" pitchFamily="34" charset="0"/>
                    <a:cs typeface="Tahoma" pitchFamily="34" charset="0"/>
                  </a:endParaRPr>
                </a:p>
                <a:p>
                  <a:pPr>
                    <a:lnSpc>
                      <a:spcPct val="100000"/>
                    </a:lnSpc>
                    <a:buClrTx/>
                    <a:buFontTx/>
                    <a:buNone/>
                  </a:pPr>
                  <a:endParaRPr lang="es-AR" sz="1800" b="0">
                    <a:latin typeface="Tahoma" pitchFamily="34" charset="0"/>
                    <a:cs typeface="Tahoma" pitchFamily="34" charset="0"/>
                  </a:endParaRPr>
                </a:p>
              </p:txBody>
            </p:sp>
            <p:sp>
              <p:nvSpPr>
                <p:cNvPr id="65" name="Rectangle 178"/>
                <p:cNvSpPr>
                  <a:spLocks noChangeArrowheads="1"/>
                </p:cNvSpPr>
                <p:nvPr/>
              </p:nvSpPr>
              <p:spPr bwMode="auto">
                <a:xfrm>
                  <a:off x="1490" y="4320"/>
                  <a:ext cx="38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43" name="Group 181"/>
              <p:cNvGrpSpPr>
                <a:grpSpLocks/>
              </p:cNvGrpSpPr>
              <p:nvPr/>
            </p:nvGrpSpPr>
            <p:grpSpPr bwMode="auto">
              <a:xfrm>
                <a:off x="1878" y="4320"/>
                <a:ext cx="1099" cy="384"/>
                <a:chOff x="1878" y="4320"/>
                <a:chExt cx="1099" cy="384"/>
              </a:xfrm>
            </p:grpSpPr>
            <p:sp>
              <p:nvSpPr>
                <p:cNvPr id="62" name="Rectangle 103"/>
                <p:cNvSpPr>
                  <a:spLocks noChangeArrowheads="1"/>
                </p:cNvSpPr>
                <p:nvPr/>
              </p:nvSpPr>
              <p:spPr bwMode="auto">
                <a:xfrm>
                  <a:off x="1906" y="4320"/>
                  <a:ext cx="104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n-US" sz="1800" b="0">
                      <a:latin typeface="Tahoma" pitchFamily="34" charset="0"/>
                      <a:cs typeface="Tahoma" pitchFamily="34" charset="0"/>
                    </a:rPr>
                    <a:t>25</a:t>
                  </a:r>
                  <a:endParaRPr lang="es-AR" sz="1800" b="0">
                    <a:latin typeface="Tahoma" pitchFamily="34" charset="0"/>
                    <a:cs typeface="Tahoma" pitchFamily="34" charset="0"/>
                  </a:endParaRPr>
                </a:p>
                <a:p>
                  <a:pPr>
                    <a:lnSpc>
                      <a:spcPct val="100000"/>
                    </a:lnSpc>
                    <a:buClrTx/>
                    <a:buFontTx/>
                    <a:buNone/>
                  </a:pPr>
                  <a:endParaRPr lang="es-AR" sz="1800" b="0">
                    <a:latin typeface="Tahoma" pitchFamily="34" charset="0"/>
                    <a:cs typeface="Tahoma" pitchFamily="34" charset="0"/>
                  </a:endParaRPr>
                </a:p>
              </p:txBody>
            </p:sp>
            <p:sp>
              <p:nvSpPr>
                <p:cNvPr id="63" name="Rectangle 180"/>
                <p:cNvSpPr>
                  <a:spLocks noChangeArrowheads="1"/>
                </p:cNvSpPr>
                <p:nvPr/>
              </p:nvSpPr>
              <p:spPr bwMode="auto">
                <a:xfrm>
                  <a:off x="1878" y="4320"/>
                  <a:ext cx="109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44" name="Group 183"/>
              <p:cNvGrpSpPr>
                <a:grpSpLocks/>
              </p:cNvGrpSpPr>
              <p:nvPr/>
            </p:nvGrpSpPr>
            <p:grpSpPr bwMode="auto">
              <a:xfrm>
                <a:off x="0" y="4704"/>
                <a:ext cx="1490" cy="384"/>
                <a:chOff x="0" y="4704"/>
                <a:chExt cx="1490" cy="384"/>
              </a:xfrm>
            </p:grpSpPr>
            <p:sp>
              <p:nvSpPr>
                <p:cNvPr id="60" name="Rectangle 104"/>
                <p:cNvSpPr>
                  <a:spLocks noChangeArrowheads="1"/>
                </p:cNvSpPr>
                <p:nvPr/>
              </p:nvSpPr>
              <p:spPr bwMode="auto">
                <a:xfrm>
                  <a:off x="28" y="4704"/>
                  <a:ext cx="143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100000"/>
                    </a:lnSpc>
                    <a:buClrTx/>
                    <a:buFontTx/>
                    <a:buNone/>
                  </a:pPr>
                  <a:r>
                    <a:rPr lang="en-US" sz="1800" b="0">
                      <a:latin typeface="Tahoma" pitchFamily="34" charset="0"/>
                      <a:cs typeface="Tahoma" pitchFamily="34" charset="0"/>
                    </a:rPr>
                    <a:t>SQL</a:t>
                  </a:r>
                  <a:endParaRPr lang="es-AR" sz="1800" b="0">
                    <a:latin typeface="Tahoma" pitchFamily="34" charset="0"/>
                    <a:cs typeface="Tahoma" pitchFamily="34" charset="0"/>
                  </a:endParaRPr>
                </a:p>
                <a:p>
                  <a:pPr algn="l">
                    <a:lnSpc>
                      <a:spcPct val="100000"/>
                    </a:lnSpc>
                    <a:buClrTx/>
                    <a:buFontTx/>
                    <a:buNone/>
                  </a:pPr>
                  <a:endParaRPr lang="es-AR" sz="1800" b="0">
                    <a:latin typeface="Tahoma" pitchFamily="34" charset="0"/>
                    <a:cs typeface="Tahoma" pitchFamily="34" charset="0"/>
                  </a:endParaRPr>
                </a:p>
              </p:txBody>
            </p:sp>
            <p:sp>
              <p:nvSpPr>
                <p:cNvPr id="61" name="Rectangle 182"/>
                <p:cNvSpPr>
                  <a:spLocks noChangeArrowheads="1"/>
                </p:cNvSpPr>
                <p:nvPr/>
              </p:nvSpPr>
              <p:spPr bwMode="auto">
                <a:xfrm>
                  <a:off x="0" y="4704"/>
                  <a:ext cx="14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45" name="Group 185"/>
              <p:cNvGrpSpPr>
                <a:grpSpLocks/>
              </p:cNvGrpSpPr>
              <p:nvPr/>
            </p:nvGrpSpPr>
            <p:grpSpPr bwMode="auto">
              <a:xfrm>
                <a:off x="1490" y="4704"/>
                <a:ext cx="388" cy="384"/>
                <a:chOff x="1490" y="4704"/>
                <a:chExt cx="388" cy="384"/>
              </a:xfrm>
            </p:grpSpPr>
            <p:sp>
              <p:nvSpPr>
                <p:cNvPr id="58" name="Rectangle 105"/>
                <p:cNvSpPr>
                  <a:spLocks noChangeArrowheads="1"/>
                </p:cNvSpPr>
                <p:nvPr/>
              </p:nvSpPr>
              <p:spPr bwMode="auto">
                <a:xfrm>
                  <a:off x="1518" y="4704"/>
                  <a:ext cx="3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n-US" sz="1800" b="0">
                      <a:latin typeface="Tahoma" pitchFamily="34" charset="0"/>
                      <a:cs typeface="Tahoma" pitchFamily="34" charset="0"/>
                    </a:rPr>
                    <a:t>25.00</a:t>
                  </a:r>
                  <a:endParaRPr lang="es-AR" sz="1800" b="0">
                    <a:latin typeface="Tahoma" pitchFamily="34" charset="0"/>
                    <a:cs typeface="Tahoma" pitchFamily="34" charset="0"/>
                  </a:endParaRPr>
                </a:p>
                <a:p>
                  <a:pPr>
                    <a:lnSpc>
                      <a:spcPct val="100000"/>
                    </a:lnSpc>
                    <a:buClrTx/>
                    <a:buFontTx/>
                    <a:buNone/>
                  </a:pPr>
                  <a:endParaRPr lang="es-AR" sz="1800" b="0">
                    <a:latin typeface="Tahoma" pitchFamily="34" charset="0"/>
                    <a:cs typeface="Tahoma" pitchFamily="34" charset="0"/>
                  </a:endParaRPr>
                </a:p>
              </p:txBody>
            </p:sp>
            <p:sp>
              <p:nvSpPr>
                <p:cNvPr id="59" name="Rectangle 184"/>
                <p:cNvSpPr>
                  <a:spLocks noChangeArrowheads="1"/>
                </p:cNvSpPr>
                <p:nvPr/>
              </p:nvSpPr>
              <p:spPr bwMode="auto">
                <a:xfrm>
                  <a:off x="1490" y="4704"/>
                  <a:ext cx="38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46" name="Group 187"/>
              <p:cNvGrpSpPr>
                <a:grpSpLocks/>
              </p:cNvGrpSpPr>
              <p:nvPr/>
            </p:nvGrpSpPr>
            <p:grpSpPr bwMode="auto">
              <a:xfrm>
                <a:off x="1878" y="4704"/>
                <a:ext cx="1099" cy="384"/>
                <a:chOff x="1878" y="4704"/>
                <a:chExt cx="1099" cy="384"/>
              </a:xfrm>
            </p:grpSpPr>
            <p:sp>
              <p:nvSpPr>
                <p:cNvPr id="56" name="Rectangle 106"/>
                <p:cNvSpPr>
                  <a:spLocks noChangeArrowheads="1"/>
                </p:cNvSpPr>
                <p:nvPr/>
              </p:nvSpPr>
              <p:spPr bwMode="auto">
                <a:xfrm>
                  <a:off x="1906" y="4704"/>
                  <a:ext cx="104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n-US" sz="1800" b="0">
                      <a:latin typeface="Tahoma" pitchFamily="34" charset="0"/>
                      <a:cs typeface="Tahoma" pitchFamily="34" charset="0"/>
                    </a:rPr>
                    <a:t>13</a:t>
                  </a:r>
                  <a:endParaRPr lang="es-AR" sz="1800" b="0">
                    <a:latin typeface="Tahoma" pitchFamily="34" charset="0"/>
                    <a:cs typeface="Tahoma" pitchFamily="34" charset="0"/>
                  </a:endParaRPr>
                </a:p>
                <a:p>
                  <a:pPr>
                    <a:lnSpc>
                      <a:spcPct val="100000"/>
                    </a:lnSpc>
                    <a:buClrTx/>
                    <a:buFontTx/>
                    <a:buNone/>
                  </a:pPr>
                  <a:endParaRPr lang="es-AR" sz="1800" b="0">
                    <a:latin typeface="Tahoma" pitchFamily="34" charset="0"/>
                    <a:cs typeface="Tahoma" pitchFamily="34" charset="0"/>
                  </a:endParaRPr>
                </a:p>
              </p:txBody>
            </p:sp>
            <p:sp>
              <p:nvSpPr>
                <p:cNvPr id="57" name="Rectangle 186"/>
                <p:cNvSpPr>
                  <a:spLocks noChangeArrowheads="1"/>
                </p:cNvSpPr>
                <p:nvPr/>
              </p:nvSpPr>
              <p:spPr bwMode="auto">
                <a:xfrm>
                  <a:off x="1878" y="4704"/>
                  <a:ext cx="109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47" name="Group 189"/>
              <p:cNvGrpSpPr>
                <a:grpSpLocks/>
              </p:cNvGrpSpPr>
              <p:nvPr/>
            </p:nvGrpSpPr>
            <p:grpSpPr bwMode="auto">
              <a:xfrm>
                <a:off x="0" y="5088"/>
                <a:ext cx="1490" cy="384"/>
                <a:chOff x="0" y="5088"/>
                <a:chExt cx="1490" cy="384"/>
              </a:xfrm>
            </p:grpSpPr>
            <p:sp>
              <p:nvSpPr>
                <p:cNvPr id="54" name="Rectangle 107"/>
                <p:cNvSpPr>
                  <a:spLocks noChangeArrowheads="1"/>
                </p:cNvSpPr>
                <p:nvPr/>
              </p:nvSpPr>
              <p:spPr bwMode="auto">
                <a:xfrm>
                  <a:off x="28" y="5088"/>
                  <a:ext cx="143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100000"/>
                    </a:lnSpc>
                    <a:buClrTx/>
                    <a:buFontTx/>
                    <a:buNone/>
                  </a:pPr>
                  <a:r>
                    <a:rPr lang="en-US" sz="1800" b="0">
                      <a:latin typeface="Tahoma" pitchFamily="34" charset="0"/>
                      <a:cs typeface="Tahoma" pitchFamily="34" charset="0"/>
                    </a:rPr>
                    <a:t>Visual Basic.Net</a:t>
                  </a:r>
                  <a:endParaRPr lang="es-AR" sz="1800" b="0">
                    <a:latin typeface="Tahoma" pitchFamily="34" charset="0"/>
                    <a:cs typeface="Tahoma" pitchFamily="34" charset="0"/>
                  </a:endParaRPr>
                </a:p>
                <a:p>
                  <a:pPr algn="l">
                    <a:lnSpc>
                      <a:spcPct val="100000"/>
                    </a:lnSpc>
                    <a:buClrTx/>
                    <a:buFontTx/>
                    <a:buNone/>
                  </a:pPr>
                  <a:endParaRPr lang="es-AR" sz="1800" b="0">
                    <a:latin typeface="Tahoma" pitchFamily="34" charset="0"/>
                    <a:cs typeface="Tahoma" pitchFamily="34" charset="0"/>
                  </a:endParaRPr>
                </a:p>
              </p:txBody>
            </p:sp>
            <p:sp>
              <p:nvSpPr>
                <p:cNvPr id="55" name="Rectangle 188"/>
                <p:cNvSpPr>
                  <a:spLocks noChangeArrowheads="1"/>
                </p:cNvSpPr>
                <p:nvPr/>
              </p:nvSpPr>
              <p:spPr bwMode="auto">
                <a:xfrm>
                  <a:off x="0" y="5088"/>
                  <a:ext cx="14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48" name="Group 191"/>
              <p:cNvGrpSpPr>
                <a:grpSpLocks/>
              </p:cNvGrpSpPr>
              <p:nvPr/>
            </p:nvGrpSpPr>
            <p:grpSpPr bwMode="auto">
              <a:xfrm>
                <a:off x="1490" y="5088"/>
                <a:ext cx="388" cy="384"/>
                <a:chOff x="1490" y="5088"/>
                <a:chExt cx="388" cy="384"/>
              </a:xfrm>
            </p:grpSpPr>
            <p:sp>
              <p:nvSpPr>
                <p:cNvPr id="52" name="Rectangle 108"/>
                <p:cNvSpPr>
                  <a:spLocks noChangeArrowheads="1"/>
                </p:cNvSpPr>
                <p:nvPr/>
              </p:nvSpPr>
              <p:spPr bwMode="auto">
                <a:xfrm>
                  <a:off x="1518" y="5088"/>
                  <a:ext cx="3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n-US" sz="1800" b="0">
                      <a:latin typeface="Tahoma" pitchFamily="34" charset="0"/>
                      <a:cs typeface="Tahoma" pitchFamily="34" charset="0"/>
                    </a:rPr>
                    <a:t>13.50</a:t>
                  </a:r>
                  <a:endParaRPr lang="es-AR" sz="1800" b="0">
                    <a:latin typeface="Tahoma" pitchFamily="34" charset="0"/>
                    <a:cs typeface="Tahoma" pitchFamily="34" charset="0"/>
                  </a:endParaRPr>
                </a:p>
                <a:p>
                  <a:pPr>
                    <a:lnSpc>
                      <a:spcPct val="100000"/>
                    </a:lnSpc>
                    <a:buClrTx/>
                    <a:buFontTx/>
                    <a:buNone/>
                  </a:pPr>
                  <a:endParaRPr lang="es-AR" sz="1800" b="0">
                    <a:latin typeface="Tahoma" pitchFamily="34" charset="0"/>
                    <a:cs typeface="Tahoma" pitchFamily="34" charset="0"/>
                  </a:endParaRPr>
                </a:p>
              </p:txBody>
            </p:sp>
            <p:sp>
              <p:nvSpPr>
                <p:cNvPr id="53" name="Rectangle 190"/>
                <p:cNvSpPr>
                  <a:spLocks noChangeArrowheads="1"/>
                </p:cNvSpPr>
                <p:nvPr/>
              </p:nvSpPr>
              <p:spPr bwMode="auto">
                <a:xfrm>
                  <a:off x="1490" y="5088"/>
                  <a:ext cx="38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49" name="Group 193"/>
              <p:cNvGrpSpPr>
                <a:grpSpLocks/>
              </p:cNvGrpSpPr>
              <p:nvPr/>
            </p:nvGrpSpPr>
            <p:grpSpPr bwMode="auto">
              <a:xfrm>
                <a:off x="1878" y="5088"/>
                <a:ext cx="1099" cy="384"/>
                <a:chOff x="1878" y="5088"/>
                <a:chExt cx="1099" cy="384"/>
              </a:xfrm>
            </p:grpSpPr>
            <p:sp>
              <p:nvSpPr>
                <p:cNvPr id="50" name="Rectangle 109"/>
                <p:cNvSpPr>
                  <a:spLocks noChangeArrowheads="1"/>
                </p:cNvSpPr>
                <p:nvPr/>
              </p:nvSpPr>
              <p:spPr bwMode="auto">
                <a:xfrm>
                  <a:off x="1906" y="5088"/>
                  <a:ext cx="104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n-US" sz="1800" b="0">
                      <a:latin typeface="Tahoma" pitchFamily="34" charset="0"/>
                      <a:cs typeface="Tahoma" pitchFamily="34" charset="0"/>
                    </a:rPr>
                    <a:t>30</a:t>
                  </a:r>
                  <a:endParaRPr lang="es-AR" sz="1800" b="0">
                    <a:latin typeface="Tahoma" pitchFamily="34" charset="0"/>
                    <a:cs typeface="Tahoma" pitchFamily="34" charset="0"/>
                  </a:endParaRPr>
                </a:p>
                <a:p>
                  <a:pPr>
                    <a:lnSpc>
                      <a:spcPct val="100000"/>
                    </a:lnSpc>
                    <a:buClrTx/>
                    <a:buFontTx/>
                    <a:buNone/>
                  </a:pPr>
                  <a:endParaRPr lang="es-AR" sz="1800" b="0">
                    <a:latin typeface="Tahoma" pitchFamily="34" charset="0"/>
                    <a:cs typeface="Tahoma" pitchFamily="34" charset="0"/>
                  </a:endParaRPr>
                </a:p>
              </p:txBody>
            </p:sp>
            <p:sp>
              <p:nvSpPr>
                <p:cNvPr id="51" name="Rectangle 192"/>
                <p:cNvSpPr>
                  <a:spLocks noChangeArrowheads="1"/>
                </p:cNvSpPr>
                <p:nvPr/>
              </p:nvSpPr>
              <p:spPr bwMode="auto">
                <a:xfrm>
                  <a:off x="1878" y="5088"/>
                  <a:ext cx="109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sp>
          <p:nvSpPr>
            <p:cNvPr id="7" name="Rectangle 195"/>
            <p:cNvSpPr>
              <a:spLocks noChangeArrowheads="1"/>
            </p:cNvSpPr>
            <p:nvPr/>
          </p:nvSpPr>
          <p:spPr bwMode="auto">
            <a:xfrm>
              <a:off x="-3" y="-3"/>
              <a:ext cx="2983" cy="5478"/>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spTree>
    <p:extLst>
      <p:ext uri="{BB962C8B-B14F-4D97-AF65-F5344CB8AC3E}">
        <p14:creationId xmlns:p14="http://schemas.microsoft.com/office/powerpoint/2010/main" val="41920767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Tabla de lenguajes y niveles</a:t>
            </a:r>
          </a:p>
        </p:txBody>
      </p:sp>
      <p:sp>
        <p:nvSpPr>
          <p:cNvPr id="3" name="2 Marcador de contenido"/>
          <p:cNvSpPr>
            <a:spLocks noGrp="1"/>
          </p:cNvSpPr>
          <p:nvPr>
            <p:ph idx="1"/>
          </p:nvPr>
        </p:nvSpPr>
        <p:spPr/>
        <p:txBody>
          <a:bodyPr>
            <a:normAutofit fontScale="77500" lnSpcReduction="20000"/>
          </a:bodyPr>
          <a:lstStyle/>
          <a:p>
            <a:r>
              <a:rPr lang="es-AR" sz="2800" dirty="0"/>
              <a:t>SPR </a:t>
            </a:r>
            <a:r>
              <a:rPr lang="es-AR" sz="2800" dirty="0" err="1"/>
              <a:t>Programming</a:t>
            </a:r>
            <a:r>
              <a:rPr lang="es-AR" sz="2800" dirty="0"/>
              <a:t> </a:t>
            </a:r>
            <a:r>
              <a:rPr lang="es-AR" sz="2800" dirty="0" err="1"/>
              <a:t>Languages</a:t>
            </a:r>
            <a:r>
              <a:rPr lang="es-AR" sz="2800" dirty="0"/>
              <a:t> </a:t>
            </a:r>
            <a:r>
              <a:rPr lang="es-AR" sz="2800" dirty="0" err="1"/>
              <a:t>Table</a:t>
            </a:r>
            <a:r>
              <a:rPr lang="es-AR" sz="2800" dirty="0"/>
              <a:t> Versión 7 (1996) 500 lenguajes y dialectos principales</a:t>
            </a:r>
            <a:r>
              <a:rPr lang="es-ES" sz="2800" dirty="0"/>
              <a:t>.</a:t>
            </a:r>
          </a:p>
          <a:p>
            <a:endParaRPr lang="es-AR" sz="2800" dirty="0"/>
          </a:p>
          <a:p>
            <a:r>
              <a:rPr lang="es-AR" sz="2800" dirty="0"/>
              <a:t>Empíricamente, lenguajes del mismo nivel requieren el mismo número de LOC para implementar 1 PF</a:t>
            </a:r>
            <a:r>
              <a:rPr lang="es-ES" sz="2800" dirty="0"/>
              <a:t>.</a:t>
            </a:r>
          </a:p>
          <a:p>
            <a:endParaRPr lang="es-AR" sz="2800" dirty="0"/>
          </a:p>
          <a:p>
            <a:r>
              <a:rPr lang="es-AR" sz="2800" dirty="0"/>
              <a:t>Para lenguajes con muchos dialectos diferentes y variaciones, se provee un default (promedio de los lenguajes dentro de esa clase)</a:t>
            </a:r>
            <a:r>
              <a:rPr lang="es-ES" sz="2800" dirty="0"/>
              <a:t>.</a:t>
            </a:r>
          </a:p>
          <a:p>
            <a:endParaRPr lang="es-AR" sz="2800" dirty="0"/>
          </a:p>
          <a:p>
            <a:r>
              <a:rPr lang="es-AR" sz="2800" dirty="0"/>
              <a:t>Variaciones significativas según complejidad de la aplicación y el código, estilos de programación, variaciones en los dialectos de muchos lenguajes, causas desconocida</a:t>
            </a:r>
            <a:r>
              <a:rPr lang="es-ES" sz="2800" dirty="0"/>
              <a:t>s.</a:t>
            </a:r>
            <a:endParaRPr lang="es-AR" sz="2800" dirty="0"/>
          </a:p>
        </p:txBody>
      </p:sp>
    </p:spTree>
    <p:extLst>
      <p:ext uri="{BB962C8B-B14F-4D97-AF65-F5344CB8AC3E}">
        <p14:creationId xmlns:p14="http://schemas.microsoft.com/office/powerpoint/2010/main" val="30169466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Predicción y Cálculo reverso</a:t>
            </a:r>
          </a:p>
        </p:txBody>
      </p:sp>
      <p:sp>
        <p:nvSpPr>
          <p:cNvPr id="3" name="2 Marcador de contenido"/>
          <p:cNvSpPr>
            <a:spLocks noGrp="1"/>
          </p:cNvSpPr>
          <p:nvPr>
            <p:ph idx="1"/>
          </p:nvPr>
        </p:nvSpPr>
        <p:spPr/>
        <p:txBody>
          <a:bodyPr>
            <a:normAutofit fontScale="85000" lnSpcReduction="10000"/>
          </a:bodyPr>
          <a:lstStyle/>
          <a:p>
            <a:pPr algn="ctr">
              <a:buFont typeface="Wingdings" pitchFamily="2" charset="2"/>
              <a:buNone/>
              <a:defRPr/>
            </a:pPr>
            <a:r>
              <a:rPr lang="es-AR" dirty="0">
                <a:cs typeface="Arial" charset="0"/>
              </a:rPr>
              <a:t>SCF = PFA * FE</a:t>
            </a:r>
          </a:p>
          <a:p>
            <a:pPr algn="ctr">
              <a:buFont typeface="Wingdings" pitchFamily="2" charset="2"/>
              <a:buNone/>
              <a:defRPr/>
            </a:pPr>
            <a:endParaRPr lang="es-AR" dirty="0">
              <a:cs typeface="Arial" charset="0"/>
            </a:endParaRPr>
          </a:p>
          <a:p>
            <a:pPr>
              <a:buFont typeface="Wingdings" pitchFamily="2" charset="2"/>
              <a:buNone/>
              <a:defRPr/>
            </a:pPr>
            <a:r>
              <a:rPr lang="es-AR" sz="2800" dirty="0">
                <a:cs typeface="Arial" charset="0"/>
              </a:rPr>
              <a:t>SCF: Sentencias de Código Fuente</a:t>
            </a:r>
          </a:p>
          <a:p>
            <a:pPr>
              <a:buFont typeface="Wingdings" pitchFamily="2" charset="2"/>
              <a:buNone/>
              <a:defRPr/>
            </a:pPr>
            <a:r>
              <a:rPr lang="es-AR" sz="2800" dirty="0">
                <a:cs typeface="Arial" charset="0"/>
              </a:rPr>
              <a:t>PFA: PF Ajustados</a:t>
            </a:r>
          </a:p>
          <a:p>
            <a:pPr>
              <a:buFont typeface="Wingdings" pitchFamily="2" charset="2"/>
              <a:buNone/>
              <a:defRPr/>
            </a:pPr>
            <a:r>
              <a:rPr lang="es-AR" sz="2800" dirty="0">
                <a:cs typeface="Arial" charset="0"/>
              </a:rPr>
              <a:t>FE: Factor de Expansión</a:t>
            </a:r>
          </a:p>
          <a:p>
            <a:pPr>
              <a:buFont typeface="Wingdings" pitchFamily="2" charset="2"/>
              <a:buNone/>
              <a:defRPr/>
            </a:pPr>
            <a:endParaRPr lang="es-AR" sz="2800" dirty="0">
              <a:cs typeface="Arial" charset="0"/>
            </a:endParaRPr>
          </a:p>
          <a:p>
            <a:pPr algn="ctr">
              <a:buFont typeface="Wingdings" pitchFamily="2" charset="2"/>
              <a:buNone/>
              <a:defRPr/>
            </a:pPr>
            <a:r>
              <a:rPr lang="es-AR" dirty="0"/>
              <a:t>PFA = SCF / FE</a:t>
            </a:r>
          </a:p>
          <a:p>
            <a:pPr algn="ctr">
              <a:buFont typeface="Wingdings" pitchFamily="2" charset="2"/>
              <a:buNone/>
              <a:defRPr/>
            </a:pPr>
            <a:endParaRPr lang="es-AR" dirty="0"/>
          </a:p>
          <a:p>
            <a:pPr>
              <a:buFont typeface="Wingdings" pitchFamily="2" charset="2"/>
              <a:buNone/>
              <a:defRPr/>
            </a:pPr>
            <a:r>
              <a:rPr lang="es-AR" sz="2800" dirty="0">
                <a:cs typeface="Arial" charset="0"/>
              </a:rPr>
              <a:t>Para los PF no ajustados, se divide por el factor de ajuste.</a:t>
            </a:r>
          </a:p>
          <a:p>
            <a:pPr marL="0">
              <a:buFont typeface="Wingdings" pitchFamily="2" charset="2"/>
              <a:buNone/>
              <a:defRPr/>
            </a:pPr>
            <a:r>
              <a:rPr lang="es-AR" sz="2800" dirty="0">
                <a:cs typeface="Arial" charset="0"/>
              </a:rPr>
              <a:t>Para sistemas implementados en más de un lenguaje, el cálculo se realiza para cada uno de los mismo.</a:t>
            </a:r>
            <a:endParaRPr lang="es-ES" dirty="0"/>
          </a:p>
          <a:p>
            <a:endParaRPr lang="es-AR" dirty="0"/>
          </a:p>
        </p:txBody>
      </p:sp>
    </p:spTree>
    <p:extLst>
      <p:ext uri="{BB962C8B-B14F-4D97-AF65-F5344CB8AC3E}">
        <p14:creationId xmlns:p14="http://schemas.microsoft.com/office/powerpoint/2010/main" val="25093822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Conclusiones</a:t>
            </a:r>
          </a:p>
        </p:txBody>
      </p:sp>
      <p:sp>
        <p:nvSpPr>
          <p:cNvPr id="3" name="2 Marcador de contenido"/>
          <p:cNvSpPr>
            <a:spLocks noGrp="1"/>
          </p:cNvSpPr>
          <p:nvPr>
            <p:ph idx="1"/>
          </p:nvPr>
        </p:nvSpPr>
        <p:spPr/>
        <p:txBody>
          <a:bodyPr>
            <a:normAutofit fontScale="70000" lnSpcReduction="20000"/>
          </a:bodyPr>
          <a:lstStyle/>
          <a:p>
            <a:pPr>
              <a:lnSpc>
                <a:spcPct val="80000"/>
              </a:lnSpc>
            </a:pPr>
            <a:r>
              <a:rPr lang="es-AR" sz="2800" dirty="0"/>
              <a:t>PF: no es perfecta, pero es la mejor, estándar de facto</a:t>
            </a:r>
            <a:r>
              <a:rPr lang="es-ES" sz="2800" dirty="0"/>
              <a:t>.</a:t>
            </a:r>
          </a:p>
          <a:p>
            <a:pPr>
              <a:lnSpc>
                <a:spcPct val="80000"/>
              </a:lnSpc>
            </a:pPr>
            <a:endParaRPr lang="es-AR" sz="2800" dirty="0"/>
          </a:p>
          <a:p>
            <a:pPr>
              <a:lnSpc>
                <a:spcPct val="80000"/>
              </a:lnSpc>
            </a:pPr>
            <a:r>
              <a:rPr lang="es-AR" sz="2800" dirty="0"/>
              <a:t>Elección de estándar de conteo, definición propia</a:t>
            </a:r>
            <a:r>
              <a:rPr lang="es-ES" sz="2800" dirty="0"/>
              <a:t>.</a:t>
            </a:r>
          </a:p>
          <a:p>
            <a:pPr>
              <a:lnSpc>
                <a:spcPct val="80000"/>
              </a:lnSpc>
            </a:pPr>
            <a:endParaRPr lang="es-AR" sz="2800" dirty="0"/>
          </a:p>
          <a:p>
            <a:pPr>
              <a:lnSpc>
                <a:spcPct val="80000"/>
              </a:lnSpc>
            </a:pPr>
            <a:r>
              <a:rPr lang="es-AR" sz="2800" dirty="0"/>
              <a:t>Momento en que se aplica, estandarización de especificaciones, variantes</a:t>
            </a:r>
            <a:r>
              <a:rPr lang="es-ES" sz="2800" dirty="0"/>
              <a:t>.</a:t>
            </a:r>
          </a:p>
          <a:p>
            <a:pPr>
              <a:lnSpc>
                <a:spcPct val="80000"/>
              </a:lnSpc>
            </a:pPr>
            <a:endParaRPr lang="es-AR" sz="2800" dirty="0"/>
          </a:p>
          <a:p>
            <a:pPr>
              <a:lnSpc>
                <a:spcPct val="80000"/>
              </a:lnSpc>
            </a:pPr>
            <a:r>
              <a:rPr lang="es-AR" sz="2800" dirty="0"/>
              <a:t>Formación de especialistas, consistencia</a:t>
            </a:r>
            <a:r>
              <a:rPr lang="es-ES" sz="2800" dirty="0"/>
              <a:t>.</a:t>
            </a:r>
          </a:p>
          <a:p>
            <a:pPr>
              <a:lnSpc>
                <a:spcPct val="80000"/>
              </a:lnSpc>
            </a:pPr>
            <a:endParaRPr lang="es-AR" sz="2800" dirty="0"/>
          </a:p>
          <a:p>
            <a:pPr>
              <a:lnSpc>
                <a:spcPct val="80000"/>
              </a:lnSpc>
            </a:pPr>
            <a:r>
              <a:rPr lang="es-AR" sz="2800" dirty="0"/>
              <a:t>Acumulación de mediciones para sacar conclusiones</a:t>
            </a:r>
            <a:r>
              <a:rPr lang="es-ES" sz="2800" dirty="0"/>
              <a:t>.</a:t>
            </a:r>
          </a:p>
          <a:p>
            <a:pPr>
              <a:lnSpc>
                <a:spcPct val="80000"/>
              </a:lnSpc>
            </a:pPr>
            <a:endParaRPr lang="es-AR" sz="2800" dirty="0"/>
          </a:p>
          <a:p>
            <a:pPr>
              <a:lnSpc>
                <a:spcPct val="80000"/>
              </a:lnSpc>
            </a:pPr>
            <a:r>
              <a:rPr lang="es-AR" sz="2800" dirty="0"/>
              <a:t>Desarrollo y mantenimiento</a:t>
            </a:r>
            <a:r>
              <a:rPr lang="es-ES" sz="2800" dirty="0"/>
              <a:t>.</a:t>
            </a:r>
          </a:p>
          <a:p>
            <a:pPr>
              <a:lnSpc>
                <a:spcPct val="80000"/>
              </a:lnSpc>
            </a:pPr>
            <a:endParaRPr lang="es-AR" sz="2800" dirty="0"/>
          </a:p>
          <a:p>
            <a:pPr>
              <a:lnSpc>
                <a:spcPct val="80000"/>
              </a:lnSpc>
            </a:pPr>
            <a:r>
              <a:rPr lang="es-AR" sz="2800" dirty="0"/>
              <a:t>Cálculo reverso</a:t>
            </a:r>
            <a:r>
              <a:rPr lang="es-ES" sz="2800" dirty="0"/>
              <a:t>.</a:t>
            </a:r>
          </a:p>
          <a:p>
            <a:pPr>
              <a:lnSpc>
                <a:spcPct val="80000"/>
              </a:lnSpc>
            </a:pPr>
            <a:endParaRPr lang="es-AR" sz="2800" dirty="0"/>
          </a:p>
          <a:p>
            <a:pPr>
              <a:lnSpc>
                <a:spcPct val="80000"/>
              </a:lnSpc>
            </a:pPr>
            <a:r>
              <a:rPr lang="es-AR" sz="2800" dirty="0"/>
              <a:t>Otras mediciones (por el momento) confirman estas conclusiones</a:t>
            </a:r>
            <a:r>
              <a:rPr lang="es-ES" sz="2800" dirty="0" smtClean="0"/>
              <a:t>.</a:t>
            </a:r>
            <a:endParaRPr lang="es-ES" sz="2800" dirty="0"/>
          </a:p>
        </p:txBody>
      </p:sp>
    </p:spTree>
    <p:extLst>
      <p:ext uri="{BB962C8B-B14F-4D97-AF65-F5344CB8AC3E}">
        <p14:creationId xmlns:p14="http://schemas.microsoft.com/office/powerpoint/2010/main" val="271613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Conclusiones</a:t>
            </a:r>
          </a:p>
        </p:txBody>
      </p:sp>
      <p:sp>
        <p:nvSpPr>
          <p:cNvPr id="3" name="2 Marcador de contenido"/>
          <p:cNvSpPr>
            <a:spLocks noGrp="1"/>
          </p:cNvSpPr>
          <p:nvPr>
            <p:ph idx="1"/>
          </p:nvPr>
        </p:nvSpPr>
        <p:spPr/>
        <p:txBody>
          <a:bodyPr/>
          <a:lstStyle/>
          <a:p>
            <a:r>
              <a:rPr lang="es-AR" dirty="0" smtClean="0"/>
              <a:t>Puede ser contada antes que el diseño o el código exista.</a:t>
            </a:r>
          </a:p>
          <a:p>
            <a:endParaRPr lang="es-AR" dirty="0" smtClean="0"/>
          </a:p>
          <a:p>
            <a:r>
              <a:rPr lang="es-AR" dirty="0" smtClean="0"/>
              <a:t>Puede se usada para estimaciones de costo, esfuerzo y duración en las etapas iniciales del proyecto.</a:t>
            </a:r>
          </a:p>
          <a:p>
            <a:endParaRPr lang="es-AR" dirty="0"/>
          </a:p>
          <a:p>
            <a:r>
              <a:rPr lang="es-AR" dirty="0" smtClean="0"/>
              <a:t>Ayuda en la negociaciones.</a:t>
            </a:r>
          </a:p>
          <a:p>
            <a:endParaRPr lang="es-AR" dirty="0"/>
          </a:p>
          <a:p>
            <a:r>
              <a:rPr lang="es-AR" dirty="0" smtClean="0"/>
              <a:t>Es un estándar muy aceptado en la industria.</a:t>
            </a:r>
            <a:endParaRPr lang="es-AR" dirty="0"/>
          </a:p>
        </p:txBody>
      </p:sp>
    </p:spTree>
    <p:extLst>
      <p:ext uri="{BB962C8B-B14F-4D97-AF65-F5344CB8AC3E}">
        <p14:creationId xmlns:p14="http://schemas.microsoft.com/office/powerpoint/2010/main" val="1291139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Longitud: Código - LOC</a:t>
            </a:r>
            <a:endParaRPr lang="es-AR" dirty="0"/>
          </a:p>
        </p:txBody>
      </p:sp>
      <p:sp>
        <p:nvSpPr>
          <p:cNvPr id="3" name="2 Marcador de contenido"/>
          <p:cNvSpPr>
            <a:spLocks noGrp="1"/>
          </p:cNvSpPr>
          <p:nvPr>
            <p:ph idx="1"/>
          </p:nvPr>
        </p:nvSpPr>
        <p:spPr/>
        <p:txBody>
          <a:bodyPr>
            <a:normAutofit fontScale="92500" lnSpcReduction="10000"/>
          </a:bodyPr>
          <a:lstStyle/>
          <a:p>
            <a:r>
              <a:rPr lang="es-AR" dirty="0" smtClean="0"/>
              <a:t>La medida más común usada para la longitud del código de un programa es el número de líneas de código.</a:t>
            </a:r>
          </a:p>
          <a:p>
            <a:pPr lvl="1"/>
            <a:r>
              <a:rPr lang="es-AR" b="1" dirty="0">
                <a:solidFill>
                  <a:srgbClr val="C00000"/>
                </a:solidFill>
              </a:rPr>
              <a:t>NLOC</a:t>
            </a:r>
            <a:r>
              <a:rPr lang="es-AR" dirty="0" smtClean="0"/>
              <a:t> = Líneas de código no comentadas o líneas de códigos efectivas.</a:t>
            </a:r>
          </a:p>
          <a:p>
            <a:pPr lvl="1"/>
            <a:r>
              <a:rPr lang="es-AR" b="1" dirty="0" smtClean="0">
                <a:solidFill>
                  <a:srgbClr val="C00000"/>
                </a:solidFill>
              </a:rPr>
              <a:t>CLOC</a:t>
            </a:r>
            <a:r>
              <a:rPr lang="es-AR" dirty="0" smtClean="0">
                <a:solidFill>
                  <a:srgbClr val="C00000"/>
                </a:solidFill>
              </a:rPr>
              <a:t> </a:t>
            </a:r>
            <a:r>
              <a:rPr lang="es-AR" dirty="0" smtClean="0"/>
              <a:t>= Líneas de código comentadas</a:t>
            </a:r>
          </a:p>
          <a:p>
            <a:pPr lvl="1"/>
            <a:endParaRPr lang="es-AR" dirty="0"/>
          </a:p>
          <a:p>
            <a:r>
              <a:rPr lang="es-AR" dirty="0" smtClean="0"/>
              <a:t>Midiendo ambos aspectos definimos:</a:t>
            </a:r>
          </a:p>
          <a:p>
            <a:pPr marL="393192" lvl="1" indent="0" algn="ctr">
              <a:buNone/>
            </a:pPr>
            <a:r>
              <a:rPr lang="es-AR" dirty="0" smtClean="0"/>
              <a:t>Longitud total  </a:t>
            </a:r>
            <a:r>
              <a:rPr lang="es-AR" b="1" dirty="0">
                <a:solidFill>
                  <a:srgbClr val="C00000"/>
                </a:solidFill>
              </a:rPr>
              <a:t>LOC</a:t>
            </a:r>
            <a:r>
              <a:rPr lang="es-AR" dirty="0" smtClean="0"/>
              <a:t> = NLOC + CLOC</a:t>
            </a:r>
          </a:p>
          <a:p>
            <a:pPr marL="393192" lvl="1" indent="0" algn="ctr">
              <a:buNone/>
            </a:pPr>
            <a:endParaRPr lang="es-AR" dirty="0" smtClean="0"/>
          </a:p>
          <a:p>
            <a:r>
              <a:rPr lang="es-AR" dirty="0" smtClean="0"/>
              <a:t>La proporción CLOC/LOC mide la densidad de comentarios en el programa.</a:t>
            </a:r>
            <a:endParaRPr lang="es-AR" dirty="0"/>
          </a:p>
        </p:txBody>
      </p:sp>
    </p:spTree>
    <p:extLst>
      <p:ext uri="{BB962C8B-B14F-4D97-AF65-F5344CB8AC3E}">
        <p14:creationId xmlns:p14="http://schemas.microsoft.com/office/powerpoint/2010/main" val="31709100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Medición de Tamaño de Software	</a:t>
            </a:r>
          </a:p>
        </p:txBody>
      </p:sp>
      <p:sp>
        <p:nvSpPr>
          <p:cNvPr id="3" name="2 Marcador de texto"/>
          <p:cNvSpPr>
            <a:spLocks noGrp="1"/>
          </p:cNvSpPr>
          <p:nvPr>
            <p:ph type="body" idx="1"/>
          </p:nvPr>
        </p:nvSpPr>
        <p:spPr/>
        <p:txBody>
          <a:bodyPr/>
          <a:lstStyle/>
          <a:p>
            <a:r>
              <a:rPr lang="es-AR" dirty="0" smtClean="0"/>
              <a:t>Feature Points</a:t>
            </a:r>
            <a:endParaRPr lang="es-AR" dirty="0"/>
          </a:p>
        </p:txBody>
      </p:sp>
    </p:spTree>
    <p:extLst>
      <p:ext uri="{BB962C8B-B14F-4D97-AF65-F5344CB8AC3E}">
        <p14:creationId xmlns:p14="http://schemas.microsoft.com/office/powerpoint/2010/main" val="31802971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Feature</a:t>
            </a:r>
            <a:r>
              <a:rPr lang="es-AR" dirty="0" smtClean="0"/>
              <a:t> Point</a:t>
            </a:r>
            <a:endParaRPr lang="es-AR" dirty="0"/>
          </a:p>
        </p:txBody>
      </p:sp>
      <p:sp>
        <p:nvSpPr>
          <p:cNvPr id="3" name="2 Marcador de contenido"/>
          <p:cNvSpPr>
            <a:spLocks noGrp="1"/>
          </p:cNvSpPr>
          <p:nvPr>
            <p:ph idx="1"/>
          </p:nvPr>
        </p:nvSpPr>
        <p:spPr>
          <a:xfrm>
            <a:off x="457200" y="1935480"/>
            <a:ext cx="7931224" cy="4589864"/>
          </a:xfrm>
        </p:spPr>
        <p:txBody>
          <a:bodyPr>
            <a:normAutofit fontScale="85000" lnSpcReduction="20000"/>
          </a:bodyPr>
          <a:lstStyle/>
          <a:p>
            <a:r>
              <a:rPr lang="es-AR" dirty="0" smtClean="0"/>
              <a:t>Puntos de función fue diseñado para ser aplicados en sistema de información empresariales. </a:t>
            </a:r>
          </a:p>
          <a:p>
            <a:endParaRPr lang="es-AR" dirty="0" smtClean="0"/>
          </a:p>
          <a:p>
            <a:r>
              <a:rPr lang="es-AR" dirty="0" err="1" smtClean="0"/>
              <a:t>Feature</a:t>
            </a:r>
            <a:r>
              <a:rPr lang="es-AR" dirty="0" smtClean="0"/>
              <a:t> </a:t>
            </a:r>
            <a:r>
              <a:rPr lang="es-AR" dirty="0" err="1" smtClean="0"/>
              <a:t>points</a:t>
            </a:r>
            <a:r>
              <a:rPr lang="es-AR" dirty="0" smtClean="0"/>
              <a:t> apunta a aplicaciones en donde la complejidad algorítmica es alta, tales como tiempo real, control de procesos, aplicaciones de software embebido.</a:t>
            </a:r>
          </a:p>
          <a:p>
            <a:endParaRPr lang="es-AR" dirty="0" smtClean="0"/>
          </a:p>
          <a:p>
            <a:r>
              <a:rPr lang="es-AR" dirty="0" smtClean="0"/>
              <a:t>Para sistemas de información y software convencional los puntos de función y </a:t>
            </a:r>
            <a:r>
              <a:rPr lang="es-AR" dirty="0" err="1" smtClean="0"/>
              <a:t>feature</a:t>
            </a:r>
            <a:r>
              <a:rPr lang="es-AR" dirty="0" smtClean="0"/>
              <a:t> </a:t>
            </a:r>
            <a:r>
              <a:rPr lang="es-AR" dirty="0" err="1" smtClean="0"/>
              <a:t>points</a:t>
            </a:r>
            <a:r>
              <a:rPr lang="es-AR" dirty="0" smtClean="0"/>
              <a:t> producen resultados similares. </a:t>
            </a:r>
          </a:p>
          <a:p>
            <a:endParaRPr lang="es-AR" dirty="0" smtClean="0"/>
          </a:p>
          <a:p>
            <a:r>
              <a:rPr lang="es-AR" dirty="0" smtClean="0"/>
              <a:t>Para sistemas complejos, </a:t>
            </a:r>
            <a:r>
              <a:rPr lang="es-AR" dirty="0" err="1" smtClean="0"/>
              <a:t>feature</a:t>
            </a:r>
            <a:r>
              <a:rPr lang="es-AR" dirty="0" smtClean="0"/>
              <a:t> </a:t>
            </a:r>
            <a:r>
              <a:rPr lang="es-AR" dirty="0" err="1" smtClean="0"/>
              <a:t>points</a:t>
            </a:r>
            <a:r>
              <a:rPr lang="es-AR" dirty="0" smtClean="0"/>
              <a:t> </a:t>
            </a:r>
            <a:br>
              <a:rPr lang="es-AR" dirty="0" smtClean="0"/>
            </a:br>
            <a:r>
              <a:rPr lang="es-AR" dirty="0" smtClean="0"/>
              <a:t>normalmente produce cuentas con </a:t>
            </a:r>
            <a:br>
              <a:rPr lang="es-AR" dirty="0" smtClean="0"/>
            </a:br>
            <a:r>
              <a:rPr lang="es-AR" dirty="0" smtClean="0"/>
              <a:t>alrededor de un %20 a %25 más que </a:t>
            </a:r>
            <a:br>
              <a:rPr lang="es-AR" dirty="0" smtClean="0"/>
            </a:br>
            <a:r>
              <a:rPr lang="es-AR" dirty="0" smtClean="0"/>
              <a:t>los puntos de función</a:t>
            </a:r>
            <a:endParaRPr lang="es-AR" dirty="0"/>
          </a:p>
        </p:txBody>
      </p:sp>
      <p:pic>
        <p:nvPicPr>
          <p:cNvPr id="2050" name="Picture 2" descr="http://ts2.mm.bing.net/images/thumbnail.aspx?q=1597997517285&amp;id=1e6a7accc961cad647d05b7dc7f403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4797152"/>
            <a:ext cx="2857500" cy="1628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1223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Feature</a:t>
            </a:r>
            <a:r>
              <a:rPr lang="es-AR" dirty="0" smtClean="0"/>
              <a:t> </a:t>
            </a:r>
            <a:r>
              <a:rPr lang="es-AR" dirty="0" err="1" smtClean="0"/>
              <a:t>Points</a:t>
            </a:r>
            <a:endParaRPr lang="es-AR" dirty="0"/>
          </a:p>
        </p:txBody>
      </p:sp>
      <p:sp>
        <p:nvSpPr>
          <p:cNvPr id="3" name="2 Marcador de contenido"/>
          <p:cNvSpPr>
            <a:spLocks noGrp="1"/>
          </p:cNvSpPr>
          <p:nvPr>
            <p:ph idx="1"/>
          </p:nvPr>
        </p:nvSpPr>
        <p:spPr/>
        <p:txBody>
          <a:bodyPr/>
          <a:lstStyle/>
          <a:p>
            <a:r>
              <a:rPr lang="es-AR" dirty="0" smtClean="0"/>
              <a:t>Son calculados del mismo modo que los </a:t>
            </a:r>
            <a:r>
              <a:rPr lang="es-AR" dirty="0" err="1" smtClean="0"/>
              <a:t>PFs</a:t>
            </a:r>
            <a:r>
              <a:rPr lang="es-AR" dirty="0" smtClean="0"/>
              <a:t> con el agregado de algoritmos como una característica adicional.</a:t>
            </a:r>
          </a:p>
          <a:p>
            <a:endParaRPr lang="es-AR" dirty="0"/>
          </a:p>
          <a:p>
            <a:r>
              <a:rPr lang="es-AR" dirty="0" smtClean="0"/>
              <a:t>Se identifican las 5 funciones de PF, más el concepto de:</a:t>
            </a:r>
          </a:p>
          <a:p>
            <a:pPr lvl="1"/>
            <a:r>
              <a:rPr lang="es-AR" dirty="0" smtClean="0"/>
              <a:t>Algoritmo: Un problema computacional acotado, tal como invertir una matriz, decodificar, trata un interrupción.</a:t>
            </a:r>
            <a:endParaRPr lang="es-AR" dirty="0"/>
          </a:p>
        </p:txBody>
      </p:sp>
    </p:spTree>
    <p:extLst>
      <p:ext uri="{BB962C8B-B14F-4D97-AF65-F5344CB8AC3E}">
        <p14:creationId xmlns:p14="http://schemas.microsoft.com/office/powerpoint/2010/main" val="22242848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Feature</a:t>
            </a:r>
            <a:r>
              <a:rPr lang="es-AR" dirty="0" smtClean="0"/>
              <a:t> </a:t>
            </a:r>
            <a:r>
              <a:rPr lang="es-AR" dirty="0" err="1" smtClean="0"/>
              <a:t>Points</a:t>
            </a:r>
            <a:r>
              <a:rPr lang="es-AR" dirty="0" smtClean="0"/>
              <a:t>: Cálculo</a:t>
            </a:r>
            <a:endParaRPr lang="es-AR" dirty="0"/>
          </a:p>
        </p:txBody>
      </p:sp>
      <p:sp>
        <p:nvSpPr>
          <p:cNvPr id="3" name="2 Marcador de contenido"/>
          <p:cNvSpPr>
            <a:spLocks noGrp="1"/>
          </p:cNvSpPr>
          <p:nvPr>
            <p:ph idx="1"/>
          </p:nvPr>
        </p:nvSpPr>
        <p:spPr/>
        <p:txBody>
          <a:bodyPr/>
          <a:lstStyle/>
          <a:p>
            <a:endParaRPr lang="es-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2348880"/>
            <a:ext cx="4993203"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19783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Medición de Tamaño de Software	</a:t>
            </a:r>
          </a:p>
        </p:txBody>
      </p:sp>
      <p:sp>
        <p:nvSpPr>
          <p:cNvPr id="3" name="2 Marcador de texto"/>
          <p:cNvSpPr>
            <a:spLocks noGrp="1"/>
          </p:cNvSpPr>
          <p:nvPr>
            <p:ph type="body" idx="1"/>
          </p:nvPr>
        </p:nvSpPr>
        <p:spPr/>
        <p:txBody>
          <a:bodyPr/>
          <a:lstStyle/>
          <a:p>
            <a:r>
              <a:rPr lang="es-AR" dirty="0" smtClean="0"/>
              <a:t>Puntos de Casos de Uso</a:t>
            </a:r>
            <a:endParaRPr lang="es-AR" dirty="0"/>
          </a:p>
        </p:txBody>
      </p:sp>
    </p:spTree>
    <p:extLst>
      <p:ext uri="{BB962C8B-B14F-4D97-AF65-F5344CB8AC3E}">
        <p14:creationId xmlns:p14="http://schemas.microsoft.com/office/powerpoint/2010/main" val="34342631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Introducción – Casos de Uso</a:t>
            </a:r>
          </a:p>
        </p:txBody>
      </p:sp>
      <p:sp>
        <p:nvSpPr>
          <p:cNvPr id="3" name="2 Marcador de contenido"/>
          <p:cNvSpPr>
            <a:spLocks noGrp="1"/>
          </p:cNvSpPr>
          <p:nvPr>
            <p:ph idx="1"/>
          </p:nvPr>
        </p:nvSpPr>
        <p:spPr/>
        <p:txBody>
          <a:bodyPr>
            <a:normAutofit fontScale="85000" lnSpcReduction="20000"/>
          </a:bodyPr>
          <a:lstStyle/>
          <a:p>
            <a:r>
              <a:rPr lang="es-AR" sz="2800" dirty="0"/>
              <a:t>Los casos de uso son la representación funcional de los requerimientos.</a:t>
            </a:r>
          </a:p>
          <a:p>
            <a:endParaRPr lang="es-AR" sz="2800" dirty="0"/>
          </a:p>
          <a:p>
            <a:r>
              <a:rPr lang="es-AR" sz="2800" dirty="0"/>
              <a:t>Un Caso de Uso es una secuencia de transacciones en un sistema, cuyo objetivo es entregar un valor medible a un actor individual del sistema.</a:t>
            </a:r>
          </a:p>
          <a:p>
            <a:endParaRPr lang="es-AR" sz="2800" dirty="0"/>
          </a:p>
          <a:p>
            <a:r>
              <a:rPr lang="es-AR" sz="2800" dirty="0"/>
              <a:t>Pueden ser usado para predecir el tamaño funcional del software en etapas tempranas.</a:t>
            </a:r>
          </a:p>
          <a:p>
            <a:endParaRPr lang="es-AR" sz="2800" dirty="0"/>
          </a:p>
          <a:p>
            <a:r>
              <a:rPr lang="es-AR" sz="2800" dirty="0"/>
              <a:t>Es la base para un técnica de estimación de tamaño del producto  sencilla y de cálculo rápido, sin necesidad de herramientas sofisticadas.</a:t>
            </a:r>
          </a:p>
          <a:p>
            <a:endParaRPr lang="es-AR" dirty="0"/>
          </a:p>
        </p:txBody>
      </p:sp>
    </p:spTree>
    <p:extLst>
      <p:ext uri="{BB962C8B-B14F-4D97-AF65-F5344CB8AC3E}">
        <p14:creationId xmlns:p14="http://schemas.microsoft.com/office/powerpoint/2010/main" val="15350125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Introducción – Puntos de Caso de Uso</a:t>
            </a:r>
          </a:p>
        </p:txBody>
      </p:sp>
      <p:sp>
        <p:nvSpPr>
          <p:cNvPr id="3" name="2 Marcador de contenido"/>
          <p:cNvSpPr>
            <a:spLocks noGrp="1"/>
          </p:cNvSpPr>
          <p:nvPr>
            <p:ph idx="1"/>
          </p:nvPr>
        </p:nvSpPr>
        <p:spPr/>
        <p:txBody>
          <a:bodyPr>
            <a:normAutofit fontScale="92500" lnSpcReduction="10000"/>
          </a:bodyPr>
          <a:lstStyle/>
          <a:p>
            <a:pPr>
              <a:buFont typeface="Arial" charset="0"/>
              <a:buChar char="•"/>
            </a:pPr>
            <a:r>
              <a:rPr lang="es-AR" sz="2800" dirty="0"/>
              <a:t>Está basado en el enfoque provisto por FPA.</a:t>
            </a:r>
          </a:p>
          <a:p>
            <a:pPr>
              <a:buFont typeface="Arial" charset="0"/>
              <a:buChar char="•"/>
            </a:pPr>
            <a:endParaRPr lang="es-AR" sz="2800" dirty="0"/>
          </a:p>
          <a:p>
            <a:pPr>
              <a:buFont typeface="Arial" charset="0"/>
              <a:buChar char="•"/>
            </a:pPr>
            <a:r>
              <a:rPr lang="es-AR" sz="2800" dirty="0"/>
              <a:t>La funcionalidad vista por el usuario es la base para la estimación del tamaño del software.</a:t>
            </a:r>
          </a:p>
          <a:p>
            <a:pPr>
              <a:buFont typeface="Arial" charset="0"/>
              <a:buChar char="•"/>
            </a:pPr>
            <a:endParaRPr lang="es-AR" sz="2800" dirty="0"/>
          </a:p>
          <a:p>
            <a:pPr>
              <a:buFont typeface="Arial" charset="0"/>
              <a:buChar char="•"/>
            </a:pPr>
            <a:r>
              <a:rPr lang="es-AR" sz="2800" dirty="0"/>
              <a:t>Fue propuesto por Gustav </a:t>
            </a:r>
            <a:r>
              <a:rPr lang="es-AR" sz="2800" dirty="0" err="1"/>
              <a:t>Karner</a:t>
            </a:r>
            <a:r>
              <a:rPr lang="es-AR" sz="2800" dirty="0"/>
              <a:t>, en su </a:t>
            </a:r>
            <a:r>
              <a:rPr lang="es-AR" sz="2800" dirty="0" err="1"/>
              <a:t>Thesis</a:t>
            </a:r>
            <a:r>
              <a:rPr lang="es-AR" sz="2800" dirty="0"/>
              <a:t> (1993).</a:t>
            </a:r>
          </a:p>
          <a:p>
            <a:pPr>
              <a:buFont typeface="Arial" charset="0"/>
              <a:buChar char="•"/>
            </a:pPr>
            <a:endParaRPr lang="es-AR" sz="2800" dirty="0"/>
          </a:p>
          <a:p>
            <a:pPr>
              <a:buFont typeface="Arial" charset="0"/>
              <a:buChar char="•"/>
            </a:pPr>
            <a:r>
              <a:rPr lang="es-AR" sz="2800" dirty="0"/>
              <a:t>Estaba basado en proyectos chicos.</a:t>
            </a:r>
          </a:p>
          <a:p>
            <a:pPr>
              <a:buFont typeface="Arial" charset="0"/>
              <a:buChar char="•"/>
            </a:pPr>
            <a:endParaRPr lang="es-AR" sz="2800" dirty="0"/>
          </a:p>
          <a:p>
            <a:pPr>
              <a:buFont typeface="Arial" charset="0"/>
              <a:buChar char="•"/>
            </a:pPr>
            <a:r>
              <a:rPr lang="es-AR" sz="2800" dirty="0"/>
              <a:t>Ahora es propiedad de </a:t>
            </a:r>
            <a:r>
              <a:rPr lang="es-AR" sz="2800" dirty="0" err="1"/>
              <a:t>Rational</a:t>
            </a:r>
            <a:endParaRPr lang="es-AR" dirty="0"/>
          </a:p>
        </p:txBody>
      </p:sp>
    </p:spTree>
    <p:extLst>
      <p:ext uri="{BB962C8B-B14F-4D97-AF65-F5344CB8AC3E}">
        <p14:creationId xmlns:p14="http://schemas.microsoft.com/office/powerpoint/2010/main" val="39761003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El Cálculo: Ponderación de Actores</a:t>
            </a:r>
          </a:p>
        </p:txBody>
      </p:sp>
      <p:sp>
        <p:nvSpPr>
          <p:cNvPr id="3" name="2 Marcador de contenido"/>
          <p:cNvSpPr>
            <a:spLocks noGrp="1"/>
          </p:cNvSpPr>
          <p:nvPr>
            <p:ph idx="1"/>
          </p:nvPr>
        </p:nvSpPr>
        <p:spPr/>
        <p:txBody>
          <a:bodyPr/>
          <a:lstStyle/>
          <a:p>
            <a:pPr>
              <a:lnSpc>
                <a:spcPct val="80000"/>
              </a:lnSpc>
              <a:defRPr/>
            </a:pPr>
            <a:r>
              <a:rPr lang="es-AR" dirty="0"/>
              <a:t>Valor de Complejidad:</a:t>
            </a:r>
          </a:p>
          <a:p>
            <a:pPr lvl="2">
              <a:lnSpc>
                <a:spcPct val="80000"/>
              </a:lnSpc>
              <a:defRPr/>
            </a:pPr>
            <a:r>
              <a:rPr lang="es-AR" sz="2400" dirty="0"/>
              <a:t>Simple (1 punto),</a:t>
            </a:r>
          </a:p>
          <a:p>
            <a:pPr lvl="2">
              <a:lnSpc>
                <a:spcPct val="80000"/>
              </a:lnSpc>
              <a:defRPr/>
            </a:pPr>
            <a:r>
              <a:rPr lang="es-AR" sz="2400" dirty="0"/>
              <a:t>Medio (2 puntos), </a:t>
            </a:r>
          </a:p>
          <a:p>
            <a:pPr lvl="2">
              <a:lnSpc>
                <a:spcPct val="80000"/>
              </a:lnSpc>
              <a:defRPr/>
            </a:pPr>
            <a:r>
              <a:rPr lang="es-AR" sz="2400" dirty="0"/>
              <a:t>Complejo (3 puntos).</a:t>
            </a:r>
          </a:p>
          <a:p>
            <a:pPr>
              <a:lnSpc>
                <a:spcPct val="80000"/>
              </a:lnSpc>
              <a:buClr>
                <a:schemeClr val="tx1"/>
              </a:buClr>
              <a:buFont typeface="Wingdings" pitchFamily="2" charset="2"/>
              <a:buNone/>
              <a:defRPr/>
            </a:pPr>
            <a:endParaRPr lang="es-AR" dirty="0"/>
          </a:p>
          <a:p>
            <a:pPr lvl="1">
              <a:lnSpc>
                <a:spcPct val="80000"/>
              </a:lnSpc>
              <a:defRPr/>
            </a:pPr>
            <a:r>
              <a:rPr lang="es-AR" dirty="0"/>
              <a:t>Simple: una máquina con una API programable.</a:t>
            </a:r>
          </a:p>
          <a:p>
            <a:pPr lvl="1">
              <a:lnSpc>
                <a:spcPct val="80000"/>
              </a:lnSpc>
              <a:defRPr/>
            </a:pPr>
            <a:endParaRPr lang="es-AR" dirty="0"/>
          </a:p>
          <a:p>
            <a:pPr lvl="1">
              <a:lnSpc>
                <a:spcPct val="80000"/>
              </a:lnSpc>
              <a:defRPr/>
            </a:pPr>
            <a:r>
              <a:rPr lang="es-AR" dirty="0"/>
              <a:t>Medio: un humano con una interfaz de línea de comando o una máquina con algún protocolo.</a:t>
            </a:r>
          </a:p>
          <a:p>
            <a:pPr lvl="1">
              <a:lnSpc>
                <a:spcPct val="80000"/>
              </a:lnSpc>
              <a:defRPr/>
            </a:pPr>
            <a:endParaRPr lang="es-AR" dirty="0"/>
          </a:p>
          <a:p>
            <a:pPr lvl="1">
              <a:lnSpc>
                <a:spcPct val="80000"/>
              </a:lnSpc>
              <a:defRPr/>
            </a:pPr>
            <a:r>
              <a:rPr lang="es-AR" dirty="0"/>
              <a:t>Complejo: un humano con una GUI.</a:t>
            </a:r>
          </a:p>
          <a:p>
            <a:endParaRPr lang="es-AR" dirty="0"/>
          </a:p>
        </p:txBody>
      </p:sp>
    </p:spTree>
    <p:extLst>
      <p:ext uri="{BB962C8B-B14F-4D97-AF65-F5344CB8AC3E}">
        <p14:creationId xmlns:p14="http://schemas.microsoft.com/office/powerpoint/2010/main" val="40652082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El Cálculo: Ponderación de Casos de Uso</a:t>
            </a:r>
          </a:p>
        </p:txBody>
      </p:sp>
      <p:graphicFrame>
        <p:nvGraphicFramePr>
          <p:cNvPr id="4" name="3 Tabla"/>
          <p:cNvGraphicFramePr>
            <a:graphicFrameLocks noGrp="1"/>
          </p:cNvGraphicFramePr>
          <p:nvPr>
            <p:extLst>
              <p:ext uri="{D42A27DB-BD31-4B8C-83A1-F6EECF244321}">
                <p14:modId xmlns:p14="http://schemas.microsoft.com/office/powerpoint/2010/main" val="89614373"/>
              </p:ext>
            </p:extLst>
          </p:nvPr>
        </p:nvGraphicFramePr>
        <p:xfrm>
          <a:off x="971600" y="2132856"/>
          <a:ext cx="7215188" cy="3932238"/>
        </p:xfrm>
        <a:graphic>
          <a:graphicData uri="http://schemas.openxmlformats.org/drawingml/2006/table">
            <a:tbl>
              <a:tblPr firstRow="1" bandRow="1">
                <a:tableStyleId>{21E4AEA4-8DFA-4A89-87EB-49C32662AFE0}</a:tableStyleId>
              </a:tblPr>
              <a:tblGrid>
                <a:gridCol w="1803797"/>
                <a:gridCol w="1803797"/>
                <a:gridCol w="1803797"/>
                <a:gridCol w="1803797"/>
              </a:tblGrid>
              <a:tr h="1463158">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s-AR" sz="1800" dirty="0" smtClean="0"/>
                        <a:t>Contar Transacciones (</a:t>
                      </a:r>
                      <a:r>
                        <a:rPr lang="es-AR" sz="1800" dirty="0" err="1" smtClean="0"/>
                        <a:t>Ribu</a:t>
                      </a:r>
                      <a:r>
                        <a:rPr lang="es-AR" sz="1800" dirty="0" smtClean="0"/>
                        <a:t> 2001)</a:t>
                      </a:r>
                    </a:p>
                    <a:p>
                      <a:pPr algn="ctr"/>
                      <a:endParaRPr lang="es-AR" sz="1800" dirty="0"/>
                    </a:p>
                  </a:txBody>
                  <a:tcPr marL="91439" marR="91439" marT="45724" marB="45724"/>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s-AR" sz="1800" dirty="0" smtClean="0"/>
                        <a:t>Contar Clases de Análisis (</a:t>
                      </a:r>
                      <a:r>
                        <a:rPr lang="es-AR" sz="1800" dirty="0" err="1" smtClean="0"/>
                        <a:t>Kaner</a:t>
                      </a:r>
                      <a:r>
                        <a:rPr lang="es-AR" sz="1800" dirty="0" smtClean="0"/>
                        <a:t> 1993)</a:t>
                      </a:r>
                    </a:p>
                    <a:p>
                      <a:pPr algn="ctr"/>
                      <a:endParaRPr lang="es-AR" sz="1800" dirty="0"/>
                    </a:p>
                  </a:txBody>
                  <a:tcPr marL="91439" marR="91439" marT="45724" marB="45724"/>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s-AR" sz="1800" dirty="0" smtClean="0"/>
                        <a:t>Contar Escenarios (</a:t>
                      </a:r>
                      <a:r>
                        <a:rPr lang="es-AR" sz="1800" dirty="0" err="1" smtClean="0"/>
                        <a:t>Probasco</a:t>
                      </a:r>
                      <a:r>
                        <a:rPr lang="es-AR" sz="1800" dirty="0" smtClean="0"/>
                        <a:t> 2002)</a:t>
                      </a:r>
                    </a:p>
                    <a:p>
                      <a:pPr algn="ctr"/>
                      <a:endParaRPr lang="es-AR" sz="1800" dirty="0"/>
                    </a:p>
                  </a:txBody>
                  <a:tcPr marL="91439" marR="91439" marT="45724" marB="45724"/>
                </a:tc>
                <a:tc>
                  <a:txBody>
                    <a:bodyPr/>
                    <a:lstStyle/>
                    <a:p>
                      <a:pPr algn="ctr"/>
                      <a:r>
                        <a:rPr lang="es-AR" sz="1800" dirty="0" smtClean="0"/>
                        <a:t>Complejidad</a:t>
                      </a:r>
                      <a:endParaRPr lang="es-AR" sz="1800" dirty="0"/>
                    </a:p>
                  </a:txBody>
                  <a:tcPr marL="91439" marR="91439" marT="45724" marB="45724"/>
                </a:tc>
              </a:tr>
              <a:tr h="640132">
                <a:tc>
                  <a:txBody>
                    <a:bodyPr/>
                    <a:lstStyle/>
                    <a:p>
                      <a:pPr algn="ctr"/>
                      <a:r>
                        <a:rPr lang="es-AR" sz="1800" dirty="0" smtClean="0"/>
                        <a:t>3 o menos transacciones </a:t>
                      </a:r>
                      <a:endParaRPr lang="es-AR" sz="1800" dirty="0"/>
                    </a:p>
                  </a:txBody>
                  <a:tcPr marL="91439" marR="91439" marT="45724" marB="45724"/>
                </a:tc>
                <a:tc>
                  <a:txBody>
                    <a:bodyPr/>
                    <a:lstStyle/>
                    <a:p>
                      <a:pPr algn="ctr"/>
                      <a:r>
                        <a:rPr lang="es-AR" sz="1800" dirty="0" smtClean="0"/>
                        <a:t>Menos 5 clases de análisis</a:t>
                      </a:r>
                      <a:endParaRPr lang="es-AR" sz="1800" dirty="0"/>
                    </a:p>
                  </a:txBody>
                  <a:tcPr marL="91439" marR="91439" marT="45724" marB="45724"/>
                </a:tc>
                <a:tc>
                  <a:txBody>
                    <a:bodyPr/>
                    <a:lstStyle/>
                    <a:p>
                      <a:pPr algn="ctr"/>
                      <a:r>
                        <a:rPr lang="es-AR" sz="1800" dirty="0" smtClean="0"/>
                        <a:t>3 o menos escenarios</a:t>
                      </a:r>
                      <a:endParaRPr lang="es-AR" sz="1800" dirty="0"/>
                    </a:p>
                  </a:txBody>
                  <a:tcPr marL="91439" marR="91439" marT="45724" marB="45724"/>
                </a:tc>
                <a:tc>
                  <a:txBody>
                    <a:bodyPr/>
                    <a:lstStyle/>
                    <a:p>
                      <a:pPr algn="ctr"/>
                      <a:r>
                        <a:rPr lang="es-AR" sz="1800" dirty="0" smtClean="0"/>
                        <a:t>5</a:t>
                      </a:r>
                      <a:endParaRPr lang="es-AR" sz="1800" dirty="0"/>
                    </a:p>
                  </a:txBody>
                  <a:tcPr marL="91439" marR="91439" marT="45724" marB="45724"/>
                </a:tc>
              </a:tr>
              <a:tr h="914474">
                <a:tc>
                  <a:txBody>
                    <a:bodyPr/>
                    <a:lstStyle/>
                    <a:p>
                      <a:pPr algn="ctr"/>
                      <a:r>
                        <a:rPr lang="es-AR" sz="1800" dirty="0" smtClean="0"/>
                        <a:t>4 a 7 transacciones </a:t>
                      </a:r>
                      <a:endParaRPr lang="es-AR" sz="1800" dirty="0"/>
                    </a:p>
                  </a:txBody>
                  <a:tcPr marL="91439" marR="91439" marT="45724" marB="45724"/>
                </a:tc>
                <a:tc>
                  <a:txBody>
                    <a:bodyPr/>
                    <a:lstStyle/>
                    <a:p>
                      <a:pPr algn="ctr"/>
                      <a:r>
                        <a:rPr lang="es-AR" sz="1800" dirty="0" smtClean="0"/>
                        <a:t> entre 5 y 10 clases de análisis</a:t>
                      </a:r>
                      <a:endParaRPr lang="es-AR" sz="1800" dirty="0"/>
                    </a:p>
                  </a:txBody>
                  <a:tcPr marL="91439" marR="91439" marT="45724" marB="45724"/>
                </a:tc>
                <a:tc>
                  <a:txBody>
                    <a:bodyPr/>
                    <a:lstStyle/>
                    <a:p>
                      <a:pPr algn="ctr"/>
                      <a:r>
                        <a:rPr lang="es-AR" sz="1800" dirty="0" smtClean="0"/>
                        <a:t>4 a 7 escenarios</a:t>
                      </a:r>
                      <a:endParaRPr lang="es-AR" sz="1800" dirty="0"/>
                    </a:p>
                  </a:txBody>
                  <a:tcPr marL="91439" marR="91439" marT="45724" marB="45724"/>
                </a:tc>
                <a:tc>
                  <a:txBody>
                    <a:bodyPr/>
                    <a:lstStyle/>
                    <a:p>
                      <a:pPr algn="ctr"/>
                      <a:r>
                        <a:rPr lang="es-AR" sz="1800" dirty="0" smtClean="0"/>
                        <a:t>10</a:t>
                      </a:r>
                      <a:endParaRPr lang="es-AR" sz="1800" dirty="0"/>
                    </a:p>
                  </a:txBody>
                  <a:tcPr marL="91439" marR="91439" marT="45724" marB="45724"/>
                </a:tc>
              </a:tr>
              <a:tr h="914474">
                <a:tc>
                  <a:txBody>
                    <a:bodyPr/>
                    <a:lstStyle/>
                    <a:p>
                      <a:pPr algn="ctr"/>
                      <a:r>
                        <a:rPr lang="es-AR" sz="1800" dirty="0" smtClean="0"/>
                        <a:t>más de 7 transacciones </a:t>
                      </a:r>
                      <a:endParaRPr lang="es-AR" sz="1800" dirty="0"/>
                    </a:p>
                  </a:txBody>
                  <a:tcPr marL="91439" marR="91439" marT="45724" marB="45724"/>
                </a:tc>
                <a:tc>
                  <a:txBody>
                    <a:bodyPr/>
                    <a:lstStyle/>
                    <a:p>
                      <a:pPr algn="ctr"/>
                      <a:r>
                        <a:rPr lang="es-AR" sz="1800" dirty="0" smtClean="0"/>
                        <a:t>Más de 10 clases de análisis</a:t>
                      </a:r>
                      <a:endParaRPr lang="es-AR" sz="1800" dirty="0"/>
                    </a:p>
                  </a:txBody>
                  <a:tcPr marL="91439" marR="91439" marT="45724" marB="45724"/>
                </a:tc>
                <a:tc>
                  <a:txBody>
                    <a:bodyPr/>
                    <a:lstStyle/>
                    <a:p>
                      <a:pPr algn="ctr"/>
                      <a:r>
                        <a:rPr lang="es-AR" sz="1800" dirty="0" smtClean="0"/>
                        <a:t>más de 7 escenarios</a:t>
                      </a:r>
                      <a:endParaRPr lang="es-AR" sz="1800" dirty="0"/>
                    </a:p>
                  </a:txBody>
                  <a:tcPr marL="91439" marR="91439" marT="45724" marB="45724"/>
                </a:tc>
                <a:tc>
                  <a:txBody>
                    <a:bodyPr/>
                    <a:lstStyle/>
                    <a:p>
                      <a:pPr algn="ctr"/>
                      <a:r>
                        <a:rPr lang="es-AR" sz="1800" dirty="0" smtClean="0"/>
                        <a:t>15</a:t>
                      </a:r>
                      <a:endParaRPr lang="es-AR" sz="1800" dirty="0"/>
                    </a:p>
                  </a:txBody>
                  <a:tcPr marL="91439" marR="91439" marT="45724" marB="45724"/>
                </a:tc>
              </a:tr>
            </a:tbl>
          </a:graphicData>
        </a:graphic>
      </p:graphicFrame>
    </p:spTree>
    <p:extLst>
      <p:ext uri="{BB962C8B-B14F-4D97-AF65-F5344CB8AC3E}">
        <p14:creationId xmlns:p14="http://schemas.microsoft.com/office/powerpoint/2010/main" val="15311376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El Cálculo: Ponderación de CU: (</a:t>
            </a:r>
            <a:r>
              <a:rPr lang="es-AR" dirty="0" err="1"/>
              <a:t>Banerjee</a:t>
            </a:r>
            <a:r>
              <a:rPr lang="es-AR" dirty="0"/>
              <a:t> – 2001)</a:t>
            </a:r>
          </a:p>
        </p:txBody>
      </p:sp>
      <p:sp>
        <p:nvSpPr>
          <p:cNvPr id="3" name="2 Marcador de contenido"/>
          <p:cNvSpPr>
            <a:spLocks noGrp="1"/>
          </p:cNvSpPr>
          <p:nvPr>
            <p:ph idx="1"/>
          </p:nvPr>
        </p:nvSpPr>
        <p:spPr/>
        <p:txBody>
          <a:bodyPr>
            <a:normAutofit fontScale="85000" lnSpcReduction="20000"/>
          </a:bodyPr>
          <a:lstStyle/>
          <a:p>
            <a:pPr>
              <a:buFont typeface="Arial" pitchFamily="34" charset="0"/>
              <a:buChar char="•"/>
              <a:defRPr/>
            </a:pPr>
            <a:r>
              <a:rPr lang="es-AR" dirty="0"/>
              <a:t>Un UC es un pieza de trabajo simple:</a:t>
            </a:r>
          </a:p>
          <a:p>
            <a:pPr lvl="1">
              <a:buFont typeface="Arial" pitchFamily="34" charset="0"/>
              <a:buChar char="–"/>
              <a:defRPr/>
            </a:pPr>
            <a:r>
              <a:rPr lang="es-AR" dirty="0"/>
              <a:t>usa una interfaz simple.</a:t>
            </a:r>
          </a:p>
          <a:p>
            <a:pPr lvl="1">
              <a:buFont typeface="Arial" pitchFamily="34" charset="0"/>
              <a:buChar char="–"/>
              <a:defRPr/>
            </a:pPr>
            <a:r>
              <a:rPr lang="es-AR" dirty="0"/>
              <a:t>toca un sola entidad de la BD. </a:t>
            </a:r>
          </a:p>
          <a:p>
            <a:pPr lvl="2">
              <a:buFont typeface="Arial" pitchFamily="34" charset="0"/>
              <a:buChar char="•"/>
              <a:defRPr/>
            </a:pPr>
            <a:r>
              <a:rPr lang="es-AR" dirty="0"/>
              <a:t>5 </a:t>
            </a:r>
            <a:r>
              <a:rPr lang="es-AR" dirty="0" err="1"/>
              <a:t>UCPs</a:t>
            </a:r>
            <a:endParaRPr lang="es-AR" dirty="0"/>
          </a:p>
          <a:p>
            <a:pPr lvl="2">
              <a:buNone/>
              <a:defRPr/>
            </a:pPr>
            <a:endParaRPr lang="es-AR" dirty="0"/>
          </a:p>
          <a:p>
            <a:pPr>
              <a:buFont typeface="Arial" pitchFamily="34" charset="0"/>
              <a:buChar char="•"/>
              <a:defRPr/>
            </a:pPr>
            <a:r>
              <a:rPr lang="es-AR" dirty="0"/>
              <a:t>Un UC es un pieza de trabajo más complejo:</a:t>
            </a:r>
          </a:p>
          <a:p>
            <a:pPr lvl="1">
              <a:buFont typeface="Arial" pitchFamily="34" charset="0"/>
              <a:buChar char="–"/>
              <a:defRPr/>
            </a:pPr>
            <a:r>
              <a:rPr lang="es-AR" dirty="0"/>
              <a:t>Mayor diseño de la IU.</a:t>
            </a:r>
          </a:p>
          <a:p>
            <a:pPr lvl="1">
              <a:buFont typeface="Arial" pitchFamily="34" charset="0"/>
              <a:buChar char="–"/>
              <a:defRPr/>
            </a:pPr>
            <a:r>
              <a:rPr lang="es-AR" dirty="0"/>
              <a:t>toca más de una entidad de la BD.</a:t>
            </a:r>
          </a:p>
          <a:p>
            <a:pPr lvl="2">
              <a:buFont typeface="Arial" pitchFamily="34" charset="0"/>
              <a:buChar char="•"/>
              <a:defRPr/>
            </a:pPr>
            <a:r>
              <a:rPr lang="es-AR" dirty="0"/>
              <a:t>10 </a:t>
            </a:r>
            <a:r>
              <a:rPr lang="es-AR" dirty="0" err="1"/>
              <a:t>UCPs</a:t>
            </a:r>
            <a:endParaRPr lang="es-AR" dirty="0"/>
          </a:p>
          <a:p>
            <a:pPr lvl="2">
              <a:buNone/>
              <a:defRPr/>
            </a:pPr>
            <a:endParaRPr lang="es-AR" dirty="0"/>
          </a:p>
          <a:p>
            <a:pPr>
              <a:buFont typeface="Arial" pitchFamily="34" charset="0"/>
              <a:buChar char="•"/>
              <a:defRPr/>
            </a:pPr>
            <a:r>
              <a:rPr lang="es-AR" dirty="0"/>
              <a:t>Un UC es un pieza de trabajo muy </a:t>
            </a:r>
            <a:r>
              <a:rPr lang="es-AR" dirty="0" err="1"/>
              <a:t>compleo</a:t>
            </a:r>
            <a:r>
              <a:rPr lang="es-AR" dirty="0"/>
              <a:t>:</a:t>
            </a:r>
          </a:p>
          <a:p>
            <a:pPr lvl="1">
              <a:buFont typeface="Arial" pitchFamily="34" charset="0"/>
              <a:buChar char="–"/>
              <a:defRPr/>
            </a:pPr>
            <a:r>
              <a:rPr lang="es-AR" dirty="0"/>
              <a:t> UI complejo con procesamiento.</a:t>
            </a:r>
          </a:p>
          <a:p>
            <a:pPr lvl="1">
              <a:buFont typeface="Arial" pitchFamily="34" charset="0"/>
              <a:buChar char="–"/>
              <a:defRPr/>
            </a:pPr>
            <a:r>
              <a:rPr lang="es-AR" dirty="0"/>
              <a:t>toca más de tres entidades de la BD.</a:t>
            </a:r>
          </a:p>
          <a:p>
            <a:pPr lvl="2">
              <a:buFont typeface="Arial" pitchFamily="34" charset="0"/>
              <a:buChar char="•"/>
              <a:defRPr/>
            </a:pPr>
            <a:r>
              <a:rPr lang="es-AR" dirty="0"/>
              <a:t>15 </a:t>
            </a:r>
            <a:r>
              <a:rPr lang="es-AR" dirty="0" err="1" smtClean="0"/>
              <a:t>UCPs</a:t>
            </a:r>
            <a:endParaRPr lang="es-AR" dirty="0"/>
          </a:p>
        </p:txBody>
      </p:sp>
    </p:spTree>
    <p:extLst>
      <p:ext uri="{BB962C8B-B14F-4D97-AF65-F5344CB8AC3E}">
        <p14:creationId xmlns:p14="http://schemas.microsoft.com/office/powerpoint/2010/main" val="1148433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Longitud: Código - LOC</a:t>
            </a:r>
          </a:p>
        </p:txBody>
      </p:sp>
      <p:sp>
        <p:nvSpPr>
          <p:cNvPr id="3" name="2 Marcador de contenido"/>
          <p:cNvSpPr>
            <a:spLocks noGrp="1"/>
          </p:cNvSpPr>
          <p:nvPr>
            <p:ph idx="1"/>
          </p:nvPr>
        </p:nvSpPr>
        <p:spPr/>
        <p:txBody>
          <a:bodyPr>
            <a:normAutofit lnSpcReduction="10000"/>
          </a:bodyPr>
          <a:lstStyle/>
          <a:p>
            <a:r>
              <a:rPr lang="es-AR" dirty="0" smtClean="0"/>
              <a:t>Variaciones de LOC:</a:t>
            </a:r>
          </a:p>
          <a:p>
            <a:pPr lvl="1"/>
            <a:r>
              <a:rPr lang="es-AR" dirty="0" smtClean="0">
                <a:solidFill>
                  <a:srgbClr val="C00000"/>
                </a:solidFill>
              </a:rPr>
              <a:t>Cuenta líneas físicas incluidas las en blanco.</a:t>
            </a:r>
          </a:p>
          <a:p>
            <a:pPr lvl="1"/>
            <a:r>
              <a:rPr lang="es-AR" dirty="0" smtClean="0">
                <a:solidFill>
                  <a:srgbClr val="C00000"/>
                </a:solidFill>
              </a:rPr>
              <a:t>Cuenta todas la líneas exceptuando líneas en blanco y comentarios.</a:t>
            </a:r>
          </a:p>
          <a:p>
            <a:pPr lvl="1"/>
            <a:r>
              <a:rPr lang="es-AR" dirty="0">
                <a:solidFill>
                  <a:srgbClr val="C00000"/>
                </a:solidFill>
              </a:rPr>
              <a:t>Cuenta </a:t>
            </a:r>
            <a:r>
              <a:rPr lang="es-AR" dirty="0" smtClean="0">
                <a:solidFill>
                  <a:srgbClr val="C00000"/>
                </a:solidFill>
              </a:rPr>
              <a:t>todas </a:t>
            </a:r>
            <a:r>
              <a:rPr lang="es-AR" dirty="0">
                <a:solidFill>
                  <a:srgbClr val="C00000"/>
                </a:solidFill>
              </a:rPr>
              <a:t>la </a:t>
            </a:r>
            <a:r>
              <a:rPr lang="es-AR" dirty="0" smtClean="0">
                <a:solidFill>
                  <a:srgbClr val="C00000"/>
                </a:solidFill>
              </a:rPr>
              <a:t>sentencias exceptuando comentarios (si una sentencia ocupa más de una línea se cuenta como una).</a:t>
            </a:r>
            <a:endParaRPr lang="es-AR" dirty="0">
              <a:solidFill>
                <a:srgbClr val="C00000"/>
              </a:solidFill>
            </a:endParaRPr>
          </a:p>
          <a:p>
            <a:pPr lvl="1"/>
            <a:r>
              <a:rPr lang="es-AR" dirty="0">
                <a:solidFill>
                  <a:srgbClr val="C00000"/>
                </a:solidFill>
              </a:rPr>
              <a:t>Cuenta </a:t>
            </a:r>
            <a:r>
              <a:rPr lang="es-AR" dirty="0" smtClean="0">
                <a:solidFill>
                  <a:srgbClr val="C00000"/>
                </a:solidFill>
              </a:rPr>
              <a:t>todas </a:t>
            </a:r>
            <a:r>
              <a:rPr lang="es-AR" dirty="0">
                <a:solidFill>
                  <a:srgbClr val="C00000"/>
                </a:solidFill>
              </a:rPr>
              <a:t>la líneas exceptuando líneas en </a:t>
            </a:r>
            <a:r>
              <a:rPr lang="es-AR" dirty="0" smtClean="0">
                <a:solidFill>
                  <a:srgbClr val="C00000"/>
                </a:solidFill>
              </a:rPr>
              <a:t>blanco, comentarios, declaraciones, encabezados.</a:t>
            </a:r>
          </a:p>
          <a:p>
            <a:pPr lvl="1"/>
            <a:r>
              <a:rPr lang="es-AR" dirty="0" smtClean="0">
                <a:solidFill>
                  <a:srgbClr val="C00000"/>
                </a:solidFill>
              </a:rPr>
              <a:t>Cuenta solo sentencias ejecutables, no incluyendo las condiciones de excepción.</a:t>
            </a:r>
            <a:endParaRPr lang="es-AR" dirty="0">
              <a:solidFill>
                <a:srgbClr val="C00000"/>
              </a:solidFill>
            </a:endParaRPr>
          </a:p>
          <a:p>
            <a:pPr lvl="1"/>
            <a:endParaRPr lang="es-AR" dirty="0" smtClean="0"/>
          </a:p>
          <a:p>
            <a:pPr lvl="1"/>
            <a:endParaRPr lang="es-AR" dirty="0"/>
          </a:p>
        </p:txBody>
      </p:sp>
    </p:spTree>
    <p:extLst>
      <p:ext uri="{BB962C8B-B14F-4D97-AF65-F5344CB8AC3E}">
        <p14:creationId xmlns:p14="http://schemas.microsoft.com/office/powerpoint/2010/main" val="2355313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Transacciones</a:t>
            </a:r>
          </a:p>
        </p:txBody>
      </p:sp>
      <p:sp>
        <p:nvSpPr>
          <p:cNvPr id="3" name="2 Marcador de contenido"/>
          <p:cNvSpPr>
            <a:spLocks noGrp="1"/>
          </p:cNvSpPr>
          <p:nvPr>
            <p:ph idx="1"/>
          </p:nvPr>
        </p:nvSpPr>
        <p:spPr/>
        <p:txBody>
          <a:bodyPr/>
          <a:lstStyle/>
          <a:p>
            <a:r>
              <a:rPr lang="es-AR" dirty="0"/>
              <a:t>Una transacción es un conjunto de actividades, que se realiza completamente, o ninguna de ellas.</a:t>
            </a:r>
          </a:p>
          <a:p>
            <a:endParaRPr lang="es-AR" dirty="0"/>
          </a:p>
          <a:p>
            <a:r>
              <a:rPr lang="es-AR" dirty="0"/>
              <a:t>Un caso de uso en el que no se describen los pasos de las transacciones correctamente, puede ser clasificado aunque con especificación de riesgos y premisas. </a:t>
            </a:r>
            <a:endParaRPr lang="es-AR" dirty="0">
              <a:solidFill>
                <a:schemeClr val="accent1"/>
              </a:solidFill>
            </a:endParaRPr>
          </a:p>
          <a:p>
            <a:endParaRPr lang="es-AR" dirty="0"/>
          </a:p>
          <a:p>
            <a:r>
              <a:rPr lang="es-AR" dirty="0"/>
              <a:t>Es importante mostrar toda la funcionalidad sin describir con demasiada abstracción y sin detallar demasiado.</a:t>
            </a:r>
          </a:p>
          <a:p>
            <a:endParaRPr lang="es-AR" dirty="0"/>
          </a:p>
        </p:txBody>
      </p:sp>
    </p:spTree>
    <p:extLst>
      <p:ext uri="{BB962C8B-B14F-4D97-AF65-F5344CB8AC3E}">
        <p14:creationId xmlns:p14="http://schemas.microsoft.com/office/powerpoint/2010/main" val="141631651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Transacciones</a:t>
            </a:r>
          </a:p>
        </p:txBody>
      </p:sp>
      <p:sp>
        <p:nvSpPr>
          <p:cNvPr id="3" name="2 Marcador de contenido"/>
          <p:cNvSpPr>
            <a:spLocks noGrp="1"/>
          </p:cNvSpPr>
          <p:nvPr>
            <p:ph idx="1"/>
          </p:nvPr>
        </p:nvSpPr>
        <p:spPr/>
        <p:txBody>
          <a:bodyPr/>
          <a:lstStyle/>
          <a:p>
            <a:pPr marL="476250" lvl="1" indent="-476250">
              <a:lnSpc>
                <a:spcPct val="80000"/>
              </a:lnSpc>
            </a:pPr>
            <a:r>
              <a:rPr lang="es-ES_tradnl" dirty="0"/>
              <a:t>La cuenta de las transacciones incluyen las alternativas.</a:t>
            </a:r>
          </a:p>
          <a:p>
            <a:pPr marL="476250" lvl="1" indent="-476250">
              <a:lnSpc>
                <a:spcPct val="80000"/>
              </a:lnSpc>
            </a:pPr>
            <a:endParaRPr lang="es-ES_tradnl" dirty="0"/>
          </a:p>
          <a:p>
            <a:pPr marL="476250" lvl="1" indent="-476250">
              <a:lnSpc>
                <a:spcPct val="80000"/>
              </a:lnSpc>
            </a:pPr>
            <a:r>
              <a:rPr lang="es-ES_tradnl" dirty="0"/>
              <a:t>No hay un concepto unánime acerca del conteo de UCP en los casos de uso </a:t>
            </a:r>
            <a:r>
              <a:rPr lang="es-ES_tradnl" dirty="0" err="1"/>
              <a:t>Extends</a:t>
            </a:r>
            <a:r>
              <a:rPr lang="es-ES_tradnl" dirty="0"/>
              <a:t> o </a:t>
            </a:r>
            <a:r>
              <a:rPr lang="es-ES_tradnl" dirty="0" err="1"/>
              <a:t>includes</a:t>
            </a:r>
            <a:r>
              <a:rPr lang="es-ES_tradnl" dirty="0"/>
              <a:t> (depende de la forma de modelar los CU).</a:t>
            </a:r>
          </a:p>
          <a:p>
            <a:pPr marL="476250" lvl="1" indent="-476250">
              <a:lnSpc>
                <a:spcPct val="80000"/>
              </a:lnSpc>
            </a:pPr>
            <a:endParaRPr lang="es-ES_tradnl" dirty="0"/>
          </a:p>
          <a:p>
            <a:pPr marL="895350" lvl="2" indent="-476250">
              <a:lnSpc>
                <a:spcPct val="80000"/>
              </a:lnSpc>
            </a:pPr>
            <a:r>
              <a:rPr lang="es-ES_tradnl" dirty="0" err="1"/>
              <a:t>Karner</a:t>
            </a:r>
            <a:r>
              <a:rPr lang="es-ES_tradnl" dirty="0"/>
              <a:t> los desecha, (aunque no está claro el porqué)</a:t>
            </a:r>
          </a:p>
          <a:p>
            <a:pPr marL="476250" lvl="1" indent="-476250">
              <a:lnSpc>
                <a:spcPct val="80000"/>
              </a:lnSpc>
            </a:pPr>
            <a:endParaRPr lang="es-ES_tradnl" dirty="0"/>
          </a:p>
          <a:p>
            <a:pPr marL="895350" lvl="2" indent="-476250">
              <a:lnSpc>
                <a:spcPct val="80000"/>
              </a:lnSpc>
            </a:pPr>
            <a:r>
              <a:rPr lang="es-ES_tradnl" dirty="0"/>
              <a:t>En (</a:t>
            </a:r>
            <a:r>
              <a:rPr lang="es-ES_tradnl" dirty="0" err="1"/>
              <a:t>Bente</a:t>
            </a:r>
            <a:r>
              <a:rPr lang="es-ES_tradnl" dirty="0"/>
              <a:t> Anda – 2001)</a:t>
            </a:r>
            <a:r>
              <a:rPr lang="es-ES_tradnl" dirty="0">
                <a:solidFill>
                  <a:schemeClr val="accent1"/>
                </a:solidFill>
              </a:rPr>
              <a:t> </a:t>
            </a:r>
            <a:r>
              <a:rPr lang="es-ES_tradnl" dirty="0"/>
              <a:t>propone analizar si describen funcionalidad importante para el usuario, en caso afirmativo se deberían contar.</a:t>
            </a:r>
          </a:p>
          <a:p>
            <a:endParaRPr lang="es-AR" dirty="0"/>
          </a:p>
        </p:txBody>
      </p:sp>
    </p:spTree>
    <p:extLst>
      <p:ext uri="{BB962C8B-B14F-4D97-AF65-F5344CB8AC3E}">
        <p14:creationId xmlns:p14="http://schemas.microsoft.com/office/powerpoint/2010/main" val="6436721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El cálculo - Fase 1 </a:t>
            </a:r>
          </a:p>
        </p:txBody>
      </p:sp>
      <p:sp>
        <p:nvSpPr>
          <p:cNvPr id="3" name="2 Marcador de contenido"/>
          <p:cNvSpPr>
            <a:spLocks noGrp="1"/>
          </p:cNvSpPr>
          <p:nvPr>
            <p:ph idx="1"/>
          </p:nvPr>
        </p:nvSpPr>
        <p:spPr/>
        <p:txBody>
          <a:bodyPr/>
          <a:lstStyle/>
          <a:p>
            <a:r>
              <a:rPr lang="es-AR" sz="2000" dirty="0"/>
              <a:t>Paso 1:  Ponderar los actores – </a:t>
            </a:r>
            <a:r>
              <a:rPr lang="es-AR" sz="2000" dirty="0" err="1"/>
              <a:t>Pa</a:t>
            </a:r>
            <a:r>
              <a:rPr lang="es-AR" sz="2000" dirty="0"/>
              <a:t>.</a:t>
            </a:r>
          </a:p>
          <a:p>
            <a:r>
              <a:rPr lang="es-AR" sz="2000" dirty="0"/>
              <a:t>Paso 2:  Ponderar los CU – </a:t>
            </a:r>
            <a:r>
              <a:rPr lang="es-AR" sz="2000" dirty="0" err="1"/>
              <a:t>Puc</a:t>
            </a:r>
            <a:r>
              <a:rPr lang="es-AR" sz="2000" dirty="0"/>
              <a:t>.</a:t>
            </a:r>
          </a:p>
          <a:p>
            <a:r>
              <a:rPr lang="es-AR" sz="2000" dirty="0"/>
              <a:t>Paso 3:  Sumar las Ponderaciones.</a:t>
            </a:r>
          </a:p>
          <a:p>
            <a:endParaRPr lang="es-AR" dirty="0"/>
          </a:p>
          <a:p>
            <a:pPr lvl="1"/>
            <a:r>
              <a:rPr lang="es-AR" sz="2000" dirty="0"/>
              <a:t>UUCP = UUCP a + UUCP </a:t>
            </a:r>
            <a:r>
              <a:rPr lang="es-AR" sz="2000" dirty="0" err="1"/>
              <a:t>cu</a:t>
            </a:r>
            <a:r>
              <a:rPr lang="es-AR" sz="2000" dirty="0"/>
              <a:t>,</a:t>
            </a:r>
          </a:p>
          <a:p>
            <a:pPr lvl="2"/>
            <a:r>
              <a:rPr lang="es-AR" sz="1800" dirty="0"/>
              <a:t>UUCP: Puntos de Casos de Uso no ajustados</a:t>
            </a:r>
          </a:p>
          <a:p>
            <a:pPr lvl="2"/>
            <a:r>
              <a:rPr lang="es-AR" sz="1800" dirty="0"/>
              <a:t>UUCP a: Puntos de Casos de Uso no ajustados de actores</a:t>
            </a:r>
          </a:p>
          <a:p>
            <a:pPr lvl="2"/>
            <a:r>
              <a:rPr lang="es-AR" sz="1800" dirty="0"/>
              <a:t> UUCP </a:t>
            </a:r>
            <a:r>
              <a:rPr lang="es-AR" sz="1800" dirty="0" err="1"/>
              <a:t>cu</a:t>
            </a:r>
            <a:r>
              <a:rPr lang="es-AR" sz="1800" dirty="0"/>
              <a:t>: Puntos de Casos de Uso no ajustados de Casos de Uso.</a:t>
            </a:r>
          </a:p>
          <a:p>
            <a:pPr lvl="2"/>
            <a:endParaRPr lang="es-AR" sz="1800" dirty="0"/>
          </a:p>
          <a:p>
            <a:pPr lvl="1"/>
            <a:r>
              <a:rPr lang="es-AR" sz="2000" dirty="0"/>
              <a:t>UUCP a = </a:t>
            </a:r>
            <a:r>
              <a:rPr lang="el-GR" sz="2000" dirty="0"/>
              <a:t>Σ</a:t>
            </a:r>
            <a:r>
              <a:rPr lang="es-AR" sz="2000" dirty="0"/>
              <a:t> </a:t>
            </a:r>
            <a:r>
              <a:rPr lang="es-AR" sz="2000" dirty="0" err="1"/>
              <a:t>Pa</a:t>
            </a:r>
            <a:r>
              <a:rPr lang="es-AR" sz="2000" dirty="0"/>
              <a:t> i, donde </a:t>
            </a:r>
            <a:r>
              <a:rPr lang="es-AR" sz="2000" dirty="0" err="1"/>
              <a:t>Pa</a:t>
            </a:r>
            <a:r>
              <a:rPr lang="es-AR" sz="2000" dirty="0"/>
              <a:t>= 1,2,3.</a:t>
            </a:r>
          </a:p>
          <a:p>
            <a:endParaRPr lang="es-AR" sz="2000" dirty="0"/>
          </a:p>
          <a:p>
            <a:pPr lvl="1"/>
            <a:r>
              <a:rPr lang="es-AR" sz="2000" dirty="0"/>
              <a:t>UUCP </a:t>
            </a:r>
            <a:r>
              <a:rPr lang="es-AR" sz="2000" dirty="0" err="1"/>
              <a:t>cu</a:t>
            </a:r>
            <a:r>
              <a:rPr lang="es-AR" sz="2000" dirty="0"/>
              <a:t>= </a:t>
            </a:r>
            <a:r>
              <a:rPr lang="el-GR" sz="2000" dirty="0"/>
              <a:t>Σ</a:t>
            </a:r>
            <a:r>
              <a:rPr lang="es-AR" sz="2000" dirty="0"/>
              <a:t> </a:t>
            </a:r>
            <a:r>
              <a:rPr lang="es-AR" sz="2000" dirty="0" err="1"/>
              <a:t>Pcu</a:t>
            </a:r>
            <a:r>
              <a:rPr lang="es-AR" sz="2000" dirty="0"/>
              <a:t> j, donde </a:t>
            </a:r>
            <a:r>
              <a:rPr lang="es-AR" sz="2000" dirty="0" err="1"/>
              <a:t>Pcuj</a:t>
            </a:r>
            <a:r>
              <a:rPr lang="es-AR" sz="2000" dirty="0"/>
              <a:t> = 5,10,15.</a:t>
            </a:r>
          </a:p>
          <a:p>
            <a:endParaRPr lang="es-AR" dirty="0"/>
          </a:p>
        </p:txBody>
      </p:sp>
    </p:spTree>
    <p:extLst>
      <p:ext uri="{BB962C8B-B14F-4D97-AF65-F5344CB8AC3E}">
        <p14:creationId xmlns:p14="http://schemas.microsoft.com/office/powerpoint/2010/main" val="10035315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El cálculo - Fase 2</a:t>
            </a:r>
          </a:p>
        </p:txBody>
      </p:sp>
      <p:sp>
        <p:nvSpPr>
          <p:cNvPr id="3" name="2 Marcador de contenido"/>
          <p:cNvSpPr>
            <a:spLocks noGrp="1"/>
          </p:cNvSpPr>
          <p:nvPr>
            <p:ph idx="1"/>
          </p:nvPr>
        </p:nvSpPr>
        <p:spPr/>
        <p:txBody>
          <a:bodyPr>
            <a:normAutofit fontScale="77500" lnSpcReduction="20000"/>
          </a:bodyPr>
          <a:lstStyle/>
          <a:p>
            <a:pPr>
              <a:defRPr/>
            </a:pPr>
            <a:r>
              <a:rPr lang="es-AR" sz="2800" dirty="0"/>
              <a:t>Paso 1: Ponderar los Factores de Ajuste Técnicos</a:t>
            </a:r>
          </a:p>
          <a:p>
            <a:pPr>
              <a:defRPr/>
            </a:pPr>
            <a:endParaRPr lang="es-AR" sz="2800" dirty="0"/>
          </a:p>
          <a:p>
            <a:pPr>
              <a:defRPr/>
            </a:pPr>
            <a:endParaRPr lang="es-AR" sz="2800" dirty="0"/>
          </a:p>
          <a:p>
            <a:pPr>
              <a:defRPr/>
            </a:pPr>
            <a:endParaRPr lang="es-AR" sz="2800" dirty="0"/>
          </a:p>
          <a:p>
            <a:pPr>
              <a:defRPr/>
            </a:pPr>
            <a:endParaRPr lang="es-AR" sz="2800" dirty="0"/>
          </a:p>
          <a:p>
            <a:pPr>
              <a:defRPr/>
            </a:pPr>
            <a:endParaRPr lang="es-AR" sz="2800" dirty="0"/>
          </a:p>
          <a:p>
            <a:pPr>
              <a:defRPr/>
            </a:pPr>
            <a:endParaRPr lang="es-AR" sz="2800" dirty="0"/>
          </a:p>
          <a:p>
            <a:pPr>
              <a:defRPr/>
            </a:pPr>
            <a:endParaRPr lang="es-AR" sz="2800" dirty="0"/>
          </a:p>
          <a:p>
            <a:pPr>
              <a:defRPr/>
            </a:pPr>
            <a:endParaRPr lang="es-AR" sz="2800" dirty="0"/>
          </a:p>
          <a:p>
            <a:pPr>
              <a:defRPr/>
            </a:pPr>
            <a:endParaRPr lang="es-AR" sz="2800" dirty="0"/>
          </a:p>
          <a:p>
            <a:pPr>
              <a:defRPr/>
            </a:pPr>
            <a:endParaRPr lang="es-AR" sz="2800" dirty="0"/>
          </a:p>
          <a:p>
            <a:pPr>
              <a:defRPr/>
            </a:pPr>
            <a:endParaRPr lang="es-AR" sz="2800" dirty="0"/>
          </a:p>
          <a:p>
            <a:pPr>
              <a:defRPr/>
            </a:pPr>
            <a:r>
              <a:rPr lang="es-AR" sz="2800" dirty="0"/>
              <a:t>Factor de Complejidad Técnica TCF = .06 + (.01* </a:t>
            </a:r>
            <a:r>
              <a:rPr lang="es-AR" sz="2800" dirty="0" err="1"/>
              <a:t>TFactor</a:t>
            </a:r>
            <a:r>
              <a:rPr lang="es-AR" sz="2800" dirty="0"/>
              <a:t>)  </a:t>
            </a:r>
          </a:p>
          <a:p>
            <a:endParaRPr lang="es-AR" dirty="0"/>
          </a:p>
        </p:txBody>
      </p:sp>
      <p:graphicFrame>
        <p:nvGraphicFramePr>
          <p:cNvPr id="5" name="4 Tabla"/>
          <p:cNvGraphicFramePr>
            <a:graphicFrameLocks noGrp="1"/>
          </p:cNvGraphicFramePr>
          <p:nvPr>
            <p:extLst>
              <p:ext uri="{D42A27DB-BD31-4B8C-83A1-F6EECF244321}">
                <p14:modId xmlns:p14="http://schemas.microsoft.com/office/powerpoint/2010/main" val="2434853732"/>
              </p:ext>
            </p:extLst>
          </p:nvPr>
        </p:nvGraphicFramePr>
        <p:xfrm>
          <a:off x="755576" y="2348880"/>
          <a:ext cx="7715250" cy="3583031"/>
        </p:xfrm>
        <a:graphic>
          <a:graphicData uri="http://schemas.openxmlformats.org/drawingml/2006/table">
            <a:tbl>
              <a:tblPr bandRow="1">
                <a:tableStyleId>{2D5ABB26-0587-4C30-8999-92F81FD0307C}</a:tableStyleId>
              </a:tblPr>
              <a:tblGrid>
                <a:gridCol w="4535963"/>
                <a:gridCol w="1004949"/>
                <a:gridCol w="1095507"/>
                <a:gridCol w="1078831"/>
              </a:tblGrid>
              <a:tr h="426691">
                <a:tc>
                  <a:txBody>
                    <a:bodyPr/>
                    <a:lstStyle/>
                    <a:p>
                      <a:pPr marL="0" algn="ctr" defTabSz="914400" rtl="0" eaLnBrk="1" fontAlgn="b" latinLnBrk="0" hangingPunct="1"/>
                      <a:r>
                        <a:rPr lang="es-AR" sz="1400" b="1" kern="1200" dirty="0">
                          <a:solidFill>
                            <a:schemeClr val="dk1"/>
                          </a:solidFill>
                          <a:latin typeface="+mn-lt"/>
                          <a:ea typeface="+mn-ea"/>
                          <a:cs typeface="+mn-cs"/>
                        </a:rPr>
                        <a:t>Factores </a:t>
                      </a:r>
                      <a:r>
                        <a:rPr lang="es-AR" sz="1400" b="1" kern="1200" dirty="0" smtClean="0">
                          <a:solidFill>
                            <a:schemeClr val="dk1"/>
                          </a:solidFill>
                          <a:latin typeface="+mn-lt"/>
                          <a:ea typeface="+mn-ea"/>
                          <a:cs typeface="+mn-cs"/>
                        </a:rPr>
                        <a:t>técnicos</a:t>
                      </a:r>
                    </a:p>
                    <a:p>
                      <a:pPr marL="0" algn="ctr" defTabSz="914400" rtl="0" eaLnBrk="1" fontAlgn="b" latinLnBrk="0" hangingPunct="1"/>
                      <a:endParaRPr lang="es-AR" sz="1400" b="1" kern="1200" dirty="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algn="ctr" defTabSz="914400" rtl="0" eaLnBrk="1" fontAlgn="b" latinLnBrk="0" hangingPunct="1"/>
                      <a:r>
                        <a:rPr lang="es-AR" sz="1400" b="1" kern="1200" dirty="0" smtClean="0">
                          <a:solidFill>
                            <a:schemeClr val="dk1"/>
                          </a:solidFill>
                          <a:latin typeface="+mn-lt"/>
                          <a:ea typeface="+mn-ea"/>
                          <a:cs typeface="+mn-cs"/>
                        </a:rPr>
                        <a:t>Peso </a:t>
                      </a:r>
                    </a:p>
                    <a:p>
                      <a:pPr marL="0" algn="ctr" defTabSz="914400" rtl="0" eaLnBrk="1" fontAlgn="b" latinLnBrk="0" hangingPunct="1"/>
                      <a:r>
                        <a:rPr lang="es-AR" sz="1400" b="1" kern="1200" baseline="0" dirty="0" smtClean="0">
                          <a:solidFill>
                            <a:schemeClr val="dk1"/>
                          </a:solidFill>
                          <a:latin typeface="+mn-lt"/>
                          <a:ea typeface="+mn-ea"/>
                          <a:cs typeface="+mn-cs"/>
                        </a:rPr>
                        <a:t>(pi)</a:t>
                      </a:r>
                      <a:endParaRPr lang="es-AR" sz="1400" b="1"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s-AR" sz="1400" b="1" kern="1200" dirty="0" smtClean="0">
                          <a:solidFill>
                            <a:schemeClr val="dk1"/>
                          </a:solidFill>
                          <a:latin typeface="+mn-lt"/>
                          <a:ea typeface="+mn-ea"/>
                          <a:cs typeface="+mn-cs"/>
                        </a:rPr>
                        <a:t>Valor (0..5)</a:t>
                      </a:r>
                    </a:p>
                    <a:p>
                      <a:pPr marL="0" algn="ctr" defTabSz="914400" rtl="0" eaLnBrk="1" fontAlgn="b" latinLnBrk="0" hangingPunct="1"/>
                      <a:r>
                        <a:rPr lang="es-AR" sz="1400" b="1" kern="1200" baseline="0" dirty="0" smtClean="0">
                          <a:solidFill>
                            <a:schemeClr val="dk1"/>
                          </a:solidFill>
                          <a:latin typeface="+mn-lt"/>
                          <a:ea typeface="+mn-ea"/>
                          <a:cs typeface="+mn-cs"/>
                        </a:rPr>
                        <a:t>(vi)</a:t>
                      </a:r>
                      <a:endParaRPr lang="es-AR" sz="1400" b="1"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algn="ctr" defTabSz="914400" rtl="0" eaLnBrk="1" fontAlgn="b" latinLnBrk="0" hangingPunct="1"/>
                      <a:r>
                        <a:rPr lang="es-AR" sz="1400" b="1" kern="1200" dirty="0" smtClean="0">
                          <a:solidFill>
                            <a:schemeClr val="dk1"/>
                          </a:solidFill>
                          <a:latin typeface="+mn-lt"/>
                          <a:ea typeface="+mn-ea"/>
                          <a:cs typeface="+mn-cs"/>
                        </a:rPr>
                        <a:t>Impacto</a:t>
                      </a:r>
                    </a:p>
                    <a:p>
                      <a:pPr marL="0" algn="ctr" defTabSz="914400" rtl="0" eaLnBrk="1" fontAlgn="b" latinLnBrk="0" hangingPunct="1"/>
                      <a:r>
                        <a:rPr lang="es-AR" sz="1400" b="1" kern="1200" dirty="0" smtClean="0">
                          <a:solidFill>
                            <a:schemeClr val="dk1"/>
                          </a:solidFill>
                          <a:latin typeface="+mn-lt"/>
                          <a:ea typeface="+mn-ea"/>
                          <a:cs typeface="+mn-cs"/>
                        </a:rPr>
                        <a:t>(pi * vi)</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222027">
                <a:tc>
                  <a:txBody>
                    <a:bodyPr/>
                    <a:lstStyle/>
                    <a:p>
                      <a:pPr marL="0" algn="l" defTabSz="914400" rtl="0" eaLnBrk="1" fontAlgn="b" latinLnBrk="0" hangingPunct="1"/>
                      <a:r>
                        <a:rPr lang="es-AR" sz="1400" kern="1200" dirty="0">
                          <a:solidFill>
                            <a:schemeClr val="dk1"/>
                          </a:solidFill>
                          <a:latin typeface="+mn-lt"/>
                          <a:ea typeface="+mn-ea"/>
                          <a:cs typeface="+mn-cs"/>
                        </a:rPr>
                        <a:t>T1  Sistema distribuido</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r>
                        <a:rPr lang="es-AR" sz="1400" kern="1200" dirty="0" smtClean="0">
                          <a:solidFill>
                            <a:schemeClr val="dk1"/>
                          </a:solidFill>
                          <a:latin typeface="+mn-lt"/>
                          <a:ea typeface="+mn-ea"/>
                          <a:cs typeface="+mn-cs"/>
                        </a:rPr>
                        <a:t>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22027">
                <a:tc>
                  <a:txBody>
                    <a:bodyPr/>
                    <a:lstStyle/>
                    <a:p>
                      <a:pPr marL="0" algn="l" defTabSz="914400" rtl="0" eaLnBrk="1" fontAlgn="b" latinLnBrk="0" hangingPunct="1"/>
                      <a:r>
                        <a:rPr lang="es-AR" sz="1400" kern="1200" dirty="0" smtClean="0">
                          <a:solidFill>
                            <a:schemeClr val="dk1"/>
                          </a:solidFill>
                          <a:latin typeface="+mn-lt"/>
                          <a:ea typeface="+mn-ea"/>
                          <a:cs typeface="+mn-cs"/>
                        </a:rPr>
                        <a:t>T2  Objetivos de rendimiento</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r>
                        <a:rPr lang="es-AR" sz="1400" kern="1200" dirty="0" smtClean="0">
                          <a:solidFill>
                            <a:schemeClr val="dk1"/>
                          </a:solidFill>
                          <a:latin typeface="+mn-lt"/>
                          <a:ea typeface="+mn-ea"/>
                          <a:cs typeface="+mn-cs"/>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22027">
                <a:tc>
                  <a:txBody>
                    <a:bodyPr/>
                    <a:lstStyle/>
                    <a:p>
                      <a:pPr marL="0" algn="l" defTabSz="914400" rtl="0" eaLnBrk="1" fontAlgn="b" latinLnBrk="0" hangingPunct="1"/>
                      <a:r>
                        <a:rPr lang="es-AR" sz="1400" kern="1200" dirty="0" smtClean="0">
                          <a:solidFill>
                            <a:schemeClr val="dk1"/>
                          </a:solidFill>
                          <a:latin typeface="+mn-lt"/>
                          <a:ea typeface="+mn-ea"/>
                          <a:cs typeface="+mn-cs"/>
                        </a:rPr>
                        <a:t>T3  Eficiencia para el usuario final</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r>
                        <a:rPr lang="es-AR" sz="1400" kern="1200" dirty="0" smtClean="0">
                          <a:solidFill>
                            <a:schemeClr val="dk1"/>
                          </a:solidFill>
                          <a:latin typeface="+mn-lt"/>
                          <a:ea typeface="+mn-ea"/>
                          <a:cs typeface="+mn-cs"/>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22027">
                <a:tc>
                  <a:txBody>
                    <a:bodyPr/>
                    <a:lstStyle/>
                    <a:p>
                      <a:pPr marL="0" algn="l" defTabSz="914400" rtl="0" eaLnBrk="1" fontAlgn="b" latinLnBrk="0" hangingPunct="1"/>
                      <a:r>
                        <a:rPr lang="es-AR" sz="1400" kern="1200" dirty="0" smtClean="0">
                          <a:solidFill>
                            <a:schemeClr val="dk1"/>
                          </a:solidFill>
                          <a:latin typeface="+mn-lt"/>
                          <a:ea typeface="+mn-ea"/>
                          <a:cs typeface="+mn-cs"/>
                        </a:rPr>
                        <a:t>T4  Procesamiento complejo</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r>
                        <a:rPr lang="es-AR" sz="1400" kern="1200" dirty="0" smtClean="0">
                          <a:solidFill>
                            <a:schemeClr val="dk1"/>
                          </a:solidFill>
                          <a:latin typeface="+mn-lt"/>
                          <a:ea typeface="+mn-ea"/>
                          <a:cs typeface="+mn-cs"/>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22027">
                <a:tc>
                  <a:txBody>
                    <a:bodyPr/>
                    <a:lstStyle/>
                    <a:p>
                      <a:pPr marL="0" algn="l" defTabSz="914400" rtl="0" eaLnBrk="1" fontAlgn="b" latinLnBrk="0" hangingPunct="1"/>
                      <a:r>
                        <a:rPr lang="es-AR" sz="1400" kern="1200" dirty="0" smtClean="0">
                          <a:solidFill>
                            <a:schemeClr val="dk1"/>
                          </a:solidFill>
                          <a:latin typeface="+mn-lt"/>
                          <a:ea typeface="+mn-ea"/>
                          <a:cs typeface="+mn-cs"/>
                        </a:rPr>
                        <a:t>T5  Reusabilidad</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r>
                        <a:rPr lang="es-AR" sz="1400" kern="1200" dirty="0" smtClean="0">
                          <a:solidFill>
                            <a:schemeClr val="dk1"/>
                          </a:solidFill>
                          <a:latin typeface="+mn-lt"/>
                          <a:ea typeface="+mn-ea"/>
                          <a:cs typeface="+mn-cs"/>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22027">
                <a:tc>
                  <a:txBody>
                    <a:bodyPr/>
                    <a:lstStyle/>
                    <a:p>
                      <a:pPr marL="0" algn="l" defTabSz="914400" rtl="0" eaLnBrk="1" fontAlgn="b" latinLnBrk="0" hangingPunct="1"/>
                      <a:r>
                        <a:rPr lang="es-AR" sz="1400" kern="1200" dirty="0" smtClean="0">
                          <a:solidFill>
                            <a:schemeClr val="dk1"/>
                          </a:solidFill>
                          <a:latin typeface="+mn-lt"/>
                          <a:ea typeface="+mn-ea"/>
                          <a:cs typeface="+mn-cs"/>
                        </a:rPr>
                        <a:t>T6  Facilidad de instalación</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r>
                        <a:rPr lang="es-AR" sz="1400" kern="1200" dirty="0" smtClean="0">
                          <a:solidFill>
                            <a:schemeClr val="dk1"/>
                          </a:solidFill>
                          <a:latin typeface="+mn-lt"/>
                          <a:ea typeface="+mn-ea"/>
                          <a:cs typeface="+mn-cs"/>
                        </a:rPr>
                        <a:t>0,5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22027">
                <a:tc>
                  <a:txBody>
                    <a:bodyPr/>
                    <a:lstStyle/>
                    <a:p>
                      <a:pPr marL="0" algn="l" defTabSz="914400" rtl="0" eaLnBrk="1" fontAlgn="b" latinLnBrk="0" hangingPunct="1"/>
                      <a:r>
                        <a:rPr lang="es-AR" sz="1400" kern="1200" dirty="0" smtClean="0">
                          <a:solidFill>
                            <a:schemeClr val="dk1"/>
                          </a:solidFill>
                          <a:latin typeface="+mn-lt"/>
                          <a:ea typeface="+mn-ea"/>
                          <a:cs typeface="+mn-cs"/>
                        </a:rPr>
                        <a:t>T7  Facilidad de operación</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r>
                        <a:rPr lang="es-AR" sz="1400" kern="1200" dirty="0" smtClean="0">
                          <a:solidFill>
                            <a:schemeClr val="dk1"/>
                          </a:solidFill>
                          <a:latin typeface="+mn-lt"/>
                          <a:ea typeface="+mn-ea"/>
                          <a:cs typeface="+mn-cs"/>
                        </a:rPr>
                        <a:t>0,5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22027">
                <a:tc>
                  <a:txBody>
                    <a:bodyPr/>
                    <a:lstStyle/>
                    <a:p>
                      <a:pPr marL="0" algn="l" defTabSz="914400" rtl="0" eaLnBrk="1" fontAlgn="b" latinLnBrk="0" hangingPunct="1"/>
                      <a:r>
                        <a:rPr lang="es-AR" sz="1400" kern="1200" dirty="0" smtClean="0">
                          <a:solidFill>
                            <a:schemeClr val="dk1"/>
                          </a:solidFill>
                          <a:latin typeface="+mn-lt"/>
                          <a:ea typeface="+mn-ea"/>
                          <a:cs typeface="+mn-cs"/>
                        </a:rPr>
                        <a:t>T8  Portabilidad</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r>
                        <a:rPr lang="es-AR" sz="1400" kern="1200" dirty="0" smtClean="0">
                          <a:solidFill>
                            <a:schemeClr val="dk1"/>
                          </a:solidFill>
                          <a:latin typeface="+mn-lt"/>
                          <a:ea typeface="+mn-ea"/>
                          <a:cs typeface="+mn-cs"/>
                        </a:rPr>
                        <a:t>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22027">
                <a:tc>
                  <a:txBody>
                    <a:bodyPr/>
                    <a:lstStyle/>
                    <a:p>
                      <a:pPr marL="0" algn="l" defTabSz="914400" rtl="0" eaLnBrk="1" fontAlgn="b" latinLnBrk="0" hangingPunct="1"/>
                      <a:r>
                        <a:rPr lang="es-AR" sz="1400" kern="1200" dirty="0" smtClean="0">
                          <a:solidFill>
                            <a:schemeClr val="dk1"/>
                          </a:solidFill>
                          <a:latin typeface="+mn-lt"/>
                          <a:ea typeface="+mn-ea"/>
                          <a:cs typeface="+mn-cs"/>
                        </a:rPr>
                        <a:t>T9  Facilidad de modificación</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r>
                        <a:rPr lang="es-AR" sz="1400" kern="1200" dirty="0" smtClean="0">
                          <a:solidFill>
                            <a:schemeClr val="dk1"/>
                          </a:solidFill>
                          <a:latin typeface="+mn-lt"/>
                          <a:ea typeface="+mn-ea"/>
                          <a:cs typeface="+mn-cs"/>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22027">
                <a:tc>
                  <a:txBody>
                    <a:bodyPr/>
                    <a:lstStyle/>
                    <a:p>
                      <a:pPr marL="0" algn="l" defTabSz="914400" rtl="0" eaLnBrk="1" fontAlgn="b" latinLnBrk="0" hangingPunct="1"/>
                      <a:r>
                        <a:rPr lang="es-AR" sz="1400" kern="1200" dirty="0" smtClean="0">
                          <a:solidFill>
                            <a:schemeClr val="dk1"/>
                          </a:solidFill>
                          <a:latin typeface="+mn-lt"/>
                          <a:ea typeface="+mn-ea"/>
                          <a:cs typeface="+mn-cs"/>
                        </a:rPr>
                        <a:t>T10 Concurrencia</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r>
                        <a:rPr lang="es-AR" sz="1400" kern="1200" dirty="0" smtClean="0">
                          <a:solidFill>
                            <a:schemeClr val="dk1"/>
                          </a:solidFill>
                          <a:latin typeface="+mn-lt"/>
                          <a:ea typeface="+mn-ea"/>
                          <a:cs typeface="+mn-cs"/>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22027">
                <a:tc>
                  <a:txBody>
                    <a:bodyPr/>
                    <a:lstStyle/>
                    <a:p>
                      <a:pPr marL="0" algn="l" defTabSz="914400" rtl="0" eaLnBrk="1" fontAlgn="b" latinLnBrk="0" hangingPunct="1"/>
                      <a:r>
                        <a:rPr lang="es-AR" sz="1400" kern="1200" dirty="0" smtClean="0">
                          <a:solidFill>
                            <a:schemeClr val="dk1"/>
                          </a:solidFill>
                          <a:latin typeface="+mn-lt"/>
                          <a:ea typeface="+mn-ea"/>
                          <a:cs typeface="+mn-cs"/>
                        </a:rPr>
                        <a:t>T11 Facilidades especiales de seguridad</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r>
                        <a:rPr lang="es-AR" sz="1400" kern="1200" dirty="0" smtClean="0">
                          <a:solidFill>
                            <a:schemeClr val="dk1"/>
                          </a:solidFill>
                          <a:latin typeface="+mn-lt"/>
                          <a:ea typeface="+mn-ea"/>
                          <a:cs typeface="+mn-cs"/>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48148">
                <a:tc>
                  <a:txBody>
                    <a:bodyPr/>
                    <a:lstStyle/>
                    <a:p>
                      <a:pPr marL="0" algn="l" defTabSz="914400" rtl="0" eaLnBrk="1" fontAlgn="b" latinLnBrk="0" hangingPunct="1"/>
                      <a:r>
                        <a:rPr lang="es-AR" sz="1400" kern="1200" dirty="0" smtClean="0">
                          <a:solidFill>
                            <a:schemeClr val="dk1"/>
                          </a:solidFill>
                          <a:latin typeface="+mn-lt"/>
                          <a:ea typeface="+mn-ea"/>
                          <a:cs typeface="+mn-cs"/>
                        </a:rPr>
                        <a:t>T12 Provee acceso directo a terceras partes</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r>
                        <a:rPr lang="es-AR" sz="1400" kern="1200" dirty="0" smtClean="0">
                          <a:solidFill>
                            <a:schemeClr val="dk1"/>
                          </a:solidFill>
                          <a:latin typeface="+mn-lt"/>
                          <a:ea typeface="+mn-ea"/>
                          <a:cs typeface="+mn-cs"/>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22027">
                <a:tc>
                  <a:txBody>
                    <a:bodyPr/>
                    <a:lstStyle/>
                    <a:p>
                      <a:pPr marL="0" algn="l" defTabSz="914400" rtl="0" eaLnBrk="1" fontAlgn="b" latinLnBrk="0" hangingPunct="1"/>
                      <a:r>
                        <a:rPr lang="es-AR" sz="1400" kern="1200" dirty="0" smtClean="0">
                          <a:solidFill>
                            <a:schemeClr val="dk1"/>
                          </a:solidFill>
                          <a:latin typeface="+mn-lt"/>
                          <a:ea typeface="+mn-ea"/>
                          <a:cs typeface="+mn-cs"/>
                        </a:rPr>
                        <a:t>T13 Facilidades especiales de entrenamiento a usuarios</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r>
                        <a:rPr lang="es-AR" sz="1400" kern="1200" dirty="0" smtClean="0">
                          <a:solidFill>
                            <a:schemeClr val="dk1"/>
                          </a:solidFill>
                          <a:latin typeface="+mn-lt"/>
                          <a:ea typeface="+mn-ea"/>
                          <a:cs typeface="+mn-cs"/>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43824">
                <a:tc gridSpan="3">
                  <a:txBody>
                    <a:bodyPr/>
                    <a:lstStyle/>
                    <a:p>
                      <a:pPr marL="0" algn="l" defTabSz="914400" rtl="0" eaLnBrk="1" fontAlgn="b" latinLnBrk="0" hangingPunct="1"/>
                      <a:r>
                        <a:rPr lang="es-AR" sz="1600" b="1" kern="1200" dirty="0" smtClean="0">
                          <a:solidFill>
                            <a:schemeClr val="accent5">
                              <a:lumMod val="25000"/>
                            </a:schemeClr>
                          </a:solidFill>
                          <a:latin typeface="+mn-lt"/>
                          <a:ea typeface="+mn-ea"/>
                          <a:cs typeface="+mn-cs"/>
                        </a:rPr>
                        <a:t>Total Factores:</a:t>
                      </a:r>
                      <a:r>
                        <a:rPr lang="es-AR" sz="1600" b="1" kern="1200" baseline="0" dirty="0" smtClean="0">
                          <a:solidFill>
                            <a:schemeClr val="accent5">
                              <a:lumMod val="25000"/>
                            </a:schemeClr>
                          </a:solidFill>
                          <a:latin typeface="+mn-lt"/>
                          <a:ea typeface="+mn-ea"/>
                          <a:cs typeface="+mn-cs"/>
                        </a:rPr>
                        <a:t> </a:t>
                      </a:r>
                      <a:r>
                        <a:rPr lang="es-AR" sz="1600" b="1" kern="1200" baseline="0" dirty="0" err="1" smtClean="0">
                          <a:solidFill>
                            <a:schemeClr val="accent5">
                              <a:lumMod val="25000"/>
                            </a:schemeClr>
                          </a:solidFill>
                          <a:latin typeface="+mn-lt"/>
                          <a:ea typeface="+mn-ea"/>
                          <a:cs typeface="+mn-cs"/>
                        </a:rPr>
                        <a:t>TFactor</a:t>
                      </a:r>
                      <a:endParaRPr lang="es-AR" sz="1600" b="1" kern="1200" dirty="0" smtClean="0">
                        <a:solidFill>
                          <a:schemeClr val="accent5">
                            <a:lumMod val="25000"/>
                          </a:schemeClr>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r>
                        <a:rPr lang="el-GR" sz="1600" b="1" kern="1200" dirty="0" smtClean="0">
                          <a:solidFill>
                            <a:schemeClr val="accent5">
                              <a:lumMod val="25000"/>
                            </a:schemeClr>
                          </a:solidFill>
                          <a:latin typeface="+mn-lt"/>
                          <a:ea typeface="+mn-ea"/>
                          <a:cs typeface="+mn-cs"/>
                        </a:rPr>
                        <a:t>Σ</a:t>
                      </a:r>
                      <a:r>
                        <a:rPr lang="es-AR" sz="1600" b="1" kern="1200" dirty="0" smtClean="0">
                          <a:solidFill>
                            <a:schemeClr val="accent5">
                              <a:lumMod val="25000"/>
                            </a:schemeClr>
                          </a:solidFill>
                          <a:latin typeface="+mn-lt"/>
                          <a:ea typeface="+mn-ea"/>
                          <a:cs typeface="+mn-cs"/>
                        </a:rPr>
                        <a:t> pi * vi</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bl>
          </a:graphicData>
        </a:graphic>
      </p:graphicFrame>
    </p:spTree>
    <p:extLst>
      <p:ext uri="{BB962C8B-B14F-4D97-AF65-F5344CB8AC3E}">
        <p14:creationId xmlns:p14="http://schemas.microsoft.com/office/powerpoint/2010/main" val="144327037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El cálculo - Fase 2</a:t>
            </a:r>
          </a:p>
        </p:txBody>
      </p:sp>
      <p:sp>
        <p:nvSpPr>
          <p:cNvPr id="3" name="2 Marcador de contenido"/>
          <p:cNvSpPr>
            <a:spLocks noGrp="1"/>
          </p:cNvSpPr>
          <p:nvPr>
            <p:ph idx="1"/>
          </p:nvPr>
        </p:nvSpPr>
        <p:spPr/>
        <p:txBody>
          <a:bodyPr/>
          <a:lstStyle/>
          <a:p>
            <a:pPr>
              <a:defRPr/>
            </a:pPr>
            <a:r>
              <a:rPr lang="es-AR" sz="2000" dirty="0"/>
              <a:t>Paso 2: Ponderar los Factores de Ajuste de Entorno</a:t>
            </a:r>
          </a:p>
          <a:p>
            <a:pPr>
              <a:defRPr/>
            </a:pPr>
            <a:endParaRPr lang="es-AR" sz="2000" dirty="0"/>
          </a:p>
          <a:p>
            <a:pPr>
              <a:defRPr/>
            </a:pPr>
            <a:endParaRPr lang="es-AR" sz="2000" dirty="0"/>
          </a:p>
          <a:p>
            <a:pPr>
              <a:defRPr/>
            </a:pPr>
            <a:endParaRPr lang="es-AR" sz="2000" dirty="0" smtClean="0"/>
          </a:p>
          <a:p>
            <a:pPr>
              <a:defRPr/>
            </a:pPr>
            <a:endParaRPr lang="es-AR" sz="2000" dirty="0"/>
          </a:p>
          <a:p>
            <a:pPr>
              <a:defRPr/>
            </a:pPr>
            <a:endParaRPr lang="es-AR" sz="2000" dirty="0"/>
          </a:p>
          <a:p>
            <a:pPr>
              <a:defRPr/>
            </a:pPr>
            <a:endParaRPr lang="es-AR" sz="2000" dirty="0"/>
          </a:p>
          <a:p>
            <a:pPr>
              <a:defRPr/>
            </a:pPr>
            <a:endParaRPr lang="es-AR" sz="2000" dirty="0"/>
          </a:p>
          <a:p>
            <a:pPr>
              <a:defRPr/>
            </a:pPr>
            <a:endParaRPr lang="es-AR" sz="2000" dirty="0"/>
          </a:p>
          <a:p>
            <a:pPr>
              <a:defRPr/>
            </a:pPr>
            <a:r>
              <a:rPr lang="es-AR" sz="2000" dirty="0"/>
              <a:t>Factor de Complejidad de Entorno TCE = 1.4 + (−0.03* </a:t>
            </a:r>
            <a:r>
              <a:rPr lang="es-AR" sz="2000" dirty="0" err="1"/>
              <a:t>EFactor</a:t>
            </a:r>
            <a:r>
              <a:rPr lang="es-AR" sz="2000" dirty="0"/>
              <a:t>)  </a:t>
            </a:r>
          </a:p>
          <a:p>
            <a:pPr lvl="1">
              <a:buNone/>
              <a:defRPr/>
            </a:pPr>
            <a:endParaRPr lang="es-AR" dirty="0"/>
          </a:p>
          <a:p>
            <a:endParaRPr lang="es-AR" dirty="0"/>
          </a:p>
        </p:txBody>
      </p:sp>
      <p:graphicFrame>
        <p:nvGraphicFramePr>
          <p:cNvPr id="4" name="3 Tabla"/>
          <p:cNvGraphicFramePr>
            <a:graphicFrameLocks noGrp="1"/>
          </p:cNvGraphicFramePr>
          <p:nvPr>
            <p:extLst>
              <p:ext uri="{D42A27DB-BD31-4B8C-83A1-F6EECF244321}">
                <p14:modId xmlns:p14="http://schemas.microsoft.com/office/powerpoint/2010/main" val="1871359011"/>
              </p:ext>
            </p:extLst>
          </p:nvPr>
        </p:nvGraphicFramePr>
        <p:xfrm>
          <a:off x="683568" y="2636912"/>
          <a:ext cx="7643812" cy="2473322"/>
        </p:xfrm>
        <a:graphic>
          <a:graphicData uri="http://schemas.openxmlformats.org/drawingml/2006/table">
            <a:tbl>
              <a:tblPr bandRow="1">
                <a:tableStyleId>{2D5ABB26-0587-4C30-8999-92F81FD0307C}</a:tableStyleId>
              </a:tblPr>
              <a:tblGrid>
                <a:gridCol w="4464525"/>
                <a:gridCol w="1004949"/>
                <a:gridCol w="1095507"/>
                <a:gridCol w="1078831"/>
              </a:tblGrid>
              <a:tr h="426773">
                <a:tc>
                  <a:txBody>
                    <a:bodyPr/>
                    <a:lstStyle/>
                    <a:p>
                      <a:pPr marL="0" algn="ctr" defTabSz="914400" rtl="0" eaLnBrk="1" fontAlgn="b" latinLnBrk="0" hangingPunct="1"/>
                      <a:r>
                        <a:rPr lang="es-AR" sz="1400" b="1" kern="1200" dirty="0">
                          <a:solidFill>
                            <a:schemeClr val="dk1"/>
                          </a:solidFill>
                          <a:latin typeface="+mn-lt"/>
                          <a:ea typeface="+mn-ea"/>
                          <a:cs typeface="+mn-cs"/>
                        </a:rPr>
                        <a:t>Factores </a:t>
                      </a:r>
                      <a:r>
                        <a:rPr lang="es-AR" sz="1400" b="1" kern="1200" dirty="0" smtClean="0">
                          <a:solidFill>
                            <a:schemeClr val="dk1"/>
                          </a:solidFill>
                          <a:latin typeface="+mn-lt"/>
                          <a:ea typeface="+mn-ea"/>
                          <a:cs typeface="+mn-cs"/>
                        </a:rPr>
                        <a:t>técnicos</a:t>
                      </a:r>
                    </a:p>
                    <a:p>
                      <a:pPr marL="0" algn="ctr" defTabSz="914400" rtl="0" eaLnBrk="1" fontAlgn="b" latinLnBrk="0" hangingPunct="1"/>
                      <a:endParaRPr lang="es-AR" sz="1400" b="1" kern="1200" dirty="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algn="ctr" defTabSz="914400" rtl="0" eaLnBrk="1" fontAlgn="b" latinLnBrk="0" hangingPunct="1"/>
                      <a:r>
                        <a:rPr lang="es-AR" sz="1400" b="1" kern="1200" dirty="0" smtClean="0">
                          <a:solidFill>
                            <a:schemeClr val="dk1"/>
                          </a:solidFill>
                          <a:latin typeface="+mn-lt"/>
                          <a:ea typeface="+mn-ea"/>
                          <a:cs typeface="+mn-cs"/>
                        </a:rPr>
                        <a:t>Peso </a:t>
                      </a:r>
                    </a:p>
                    <a:p>
                      <a:pPr marL="0" algn="ctr" defTabSz="914400" rtl="0" eaLnBrk="1" fontAlgn="b" latinLnBrk="0" hangingPunct="1"/>
                      <a:r>
                        <a:rPr lang="es-AR" sz="1400" b="1" kern="1200" baseline="0" dirty="0" smtClean="0">
                          <a:solidFill>
                            <a:schemeClr val="dk1"/>
                          </a:solidFill>
                          <a:latin typeface="+mn-lt"/>
                          <a:ea typeface="+mn-ea"/>
                          <a:cs typeface="+mn-cs"/>
                        </a:rPr>
                        <a:t>(pi)</a:t>
                      </a:r>
                      <a:endParaRPr lang="es-AR" sz="1400" b="1"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s-AR" sz="1400" b="1" kern="1200" dirty="0" smtClean="0">
                          <a:solidFill>
                            <a:schemeClr val="dk1"/>
                          </a:solidFill>
                          <a:latin typeface="+mn-lt"/>
                          <a:ea typeface="+mn-ea"/>
                          <a:cs typeface="+mn-cs"/>
                        </a:rPr>
                        <a:t>Valor (0..5)</a:t>
                      </a:r>
                    </a:p>
                    <a:p>
                      <a:pPr marL="0" algn="ctr" defTabSz="914400" rtl="0" eaLnBrk="1" fontAlgn="b" latinLnBrk="0" hangingPunct="1"/>
                      <a:r>
                        <a:rPr lang="es-AR" sz="1400" b="1" kern="1200" baseline="0" dirty="0" smtClean="0">
                          <a:solidFill>
                            <a:schemeClr val="dk1"/>
                          </a:solidFill>
                          <a:latin typeface="+mn-lt"/>
                          <a:ea typeface="+mn-ea"/>
                          <a:cs typeface="+mn-cs"/>
                        </a:rPr>
                        <a:t>(vi)</a:t>
                      </a:r>
                      <a:endParaRPr lang="es-AR" sz="1400" b="1"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algn="ctr" defTabSz="914400" rtl="0" eaLnBrk="1" fontAlgn="b" latinLnBrk="0" hangingPunct="1"/>
                      <a:r>
                        <a:rPr lang="es-AR" sz="1400" b="1" kern="1200" dirty="0" smtClean="0">
                          <a:solidFill>
                            <a:schemeClr val="dk1"/>
                          </a:solidFill>
                          <a:latin typeface="+mn-lt"/>
                          <a:ea typeface="+mn-ea"/>
                          <a:cs typeface="+mn-cs"/>
                        </a:rPr>
                        <a:t>Impacto</a:t>
                      </a:r>
                    </a:p>
                    <a:p>
                      <a:pPr marL="0" algn="ctr" defTabSz="914400" rtl="0" eaLnBrk="1" fontAlgn="b" latinLnBrk="0" hangingPunct="1"/>
                      <a:r>
                        <a:rPr lang="es-AR" sz="1400" b="1" kern="1200" dirty="0" smtClean="0">
                          <a:solidFill>
                            <a:schemeClr val="dk1"/>
                          </a:solidFill>
                          <a:latin typeface="+mn-lt"/>
                          <a:ea typeface="+mn-ea"/>
                          <a:cs typeface="+mn-cs"/>
                        </a:rPr>
                        <a:t>(pi * vi)</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222069">
                <a:tc>
                  <a:txBody>
                    <a:bodyPr/>
                    <a:lstStyle/>
                    <a:p>
                      <a:pPr algn="l" fontAlgn="b"/>
                      <a:r>
                        <a:rPr lang="es-AR" sz="1400" b="0" i="0" u="none" strike="noStrike" dirty="0">
                          <a:latin typeface="Arial"/>
                        </a:rPr>
                        <a:t>F1 Familiar con RUP, XP, ..</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s-AR" sz="1400" b="0" i="0" u="none" strike="noStrike" dirty="0">
                          <a:latin typeface="Arial"/>
                        </a:rPr>
                        <a:t>1,5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22069">
                <a:tc>
                  <a:txBody>
                    <a:bodyPr/>
                    <a:lstStyle/>
                    <a:p>
                      <a:pPr algn="l" fontAlgn="b"/>
                      <a:r>
                        <a:rPr lang="es-AR" sz="1400" b="0" i="0" u="none" strike="noStrike">
                          <a:latin typeface="Arial"/>
                        </a:rPr>
                        <a:t>F2 Experiencia en la aplicación</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s-AR" sz="1400" b="0" i="0" u="none" strike="noStrike">
                          <a:latin typeface="Arial"/>
                        </a:rPr>
                        <a:t>0,5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22069">
                <a:tc>
                  <a:txBody>
                    <a:bodyPr/>
                    <a:lstStyle/>
                    <a:p>
                      <a:pPr algn="l" fontAlgn="b"/>
                      <a:r>
                        <a:rPr lang="es-AR" sz="1400" b="0" i="0" u="none" strike="noStrike">
                          <a:latin typeface="Arial"/>
                        </a:rPr>
                        <a:t>F3 Experiencia en orientación a objetos</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s-AR" sz="1400" b="0" i="0" u="none" strike="noStrike">
                          <a:latin typeface="Arial"/>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22069">
                <a:tc>
                  <a:txBody>
                    <a:bodyPr/>
                    <a:lstStyle/>
                    <a:p>
                      <a:pPr algn="l" fontAlgn="b"/>
                      <a:r>
                        <a:rPr lang="es-AR" sz="1400" b="0" i="0" u="none" strike="noStrike">
                          <a:latin typeface="Arial"/>
                        </a:rPr>
                        <a:t>F4 Capacidad de los analistas líderes</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s-AR" sz="1400" b="0" i="0" u="none" strike="noStrike">
                          <a:latin typeface="Arial"/>
                        </a:rPr>
                        <a:t>0,5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22069">
                <a:tc>
                  <a:txBody>
                    <a:bodyPr/>
                    <a:lstStyle/>
                    <a:p>
                      <a:pPr algn="l" fontAlgn="b"/>
                      <a:r>
                        <a:rPr lang="es-AR" sz="1400" b="0" i="0" u="none" strike="noStrike">
                          <a:latin typeface="Arial"/>
                        </a:rPr>
                        <a:t>F5 Motivación</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s-AR" sz="1400" b="0" i="0" u="none" strike="noStrike">
                          <a:latin typeface="Arial"/>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22069">
                <a:tc>
                  <a:txBody>
                    <a:bodyPr/>
                    <a:lstStyle/>
                    <a:p>
                      <a:pPr algn="l" fontAlgn="b"/>
                      <a:r>
                        <a:rPr lang="es-AR" sz="1400" b="0" i="0" u="none" strike="noStrike">
                          <a:latin typeface="Arial"/>
                        </a:rPr>
                        <a:t>F6 Estabilidad de los requerimientos</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s-AR" sz="1400" b="0" i="0" u="none" strike="noStrike">
                          <a:latin typeface="Arial"/>
                        </a:rPr>
                        <a:t>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48196">
                <a:tc>
                  <a:txBody>
                    <a:bodyPr/>
                    <a:lstStyle/>
                    <a:p>
                      <a:pPr algn="l" fontAlgn="b"/>
                      <a:r>
                        <a:rPr lang="es-AR" sz="1400" b="0" i="0" u="none" strike="noStrike">
                          <a:latin typeface="Arial"/>
                        </a:rPr>
                        <a:t>F7 Recursos part-time</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s-AR" sz="1400" b="0" i="0" u="none" strike="noStrike">
                          <a:latin typeface="Arial"/>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22069">
                <a:tc>
                  <a:txBody>
                    <a:bodyPr/>
                    <a:lstStyle/>
                    <a:p>
                      <a:pPr algn="l" fontAlgn="b"/>
                      <a:r>
                        <a:rPr lang="es-AR" sz="1400" b="0" i="0" u="none" strike="noStrike" dirty="0">
                          <a:latin typeface="Arial"/>
                        </a:rPr>
                        <a:t>F8 Dificultad del lenguaje de programación</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s-AR" sz="1400" b="0" i="0" u="none" strike="noStrike" dirty="0">
                          <a:latin typeface="Arial"/>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43870">
                <a:tc gridSpan="3">
                  <a:txBody>
                    <a:bodyPr/>
                    <a:lstStyle/>
                    <a:p>
                      <a:pPr marL="0" algn="l" defTabSz="914400" rtl="0" eaLnBrk="1" fontAlgn="b" latinLnBrk="0" hangingPunct="1"/>
                      <a:r>
                        <a:rPr lang="es-AR" sz="1600" b="1" kern="1200" dirty="0" smtClean="0">
                          <a:solidFill>
                            <a:schemeClr val="accent5">
                              <a:lumMod val="25000"/>
                            </a:schemeClr>
                          </a:solidFill>
                          <a:latin typeface="+mn-lt"/>
                          <a:ea typeface="+mn-ea"/>
                          <a:cs typeface="+mn-cs"/>
                        </a:rPr>
                        <a:t>Total Factores </a:t>
                      </a:r>
                      <a:r>
                        <a:rPr lang="es-AR" sz="1600" b="1" kern="1200" dirty="0" err="1" smtClean="0">
                          <a:solidFill>
                            <a:schemeClr val="accent5">
                              <a:lumMod val="25000"/>
                            </a:schemeClr>
                          </a:solidFill>
                          <a:latin typeface="+mn-lt"/>
                          <a:ea typeface="+mn-ea"/>
                          <a:cs typeface="+mn-cs"/>
                        </a:rPr>
                        <a:t>EFactor</a:t>
                      </a:r>
                      <a:endParaRPr lang="es-AR" sz="1600" b="1" kern="1200" dirty="0" smtClean="0">
                        <a:solidFill>
                          <a:schemeClr val="accent5">
                            <a:lumMod val="25000"/>
                          </a:schemeClr>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r>
                        <a:rPr lang="el-GR" sz="1600" b="1" kern="1200" dirty="0" smtClean="0">
                          <a:solidFill>
                            <a:schemeClr val="accent5">
                              <a:lumMod val="25000"/>
                            </a:schemeClr>
                          </a:solidFill>
                          <a:latin typeface="+mn-lt"/>
                          <a:ea typeface="+mn-ea"/>
                          <a:cs typeface="+mn-cs"/>
                        </a:rPr>
                        <a:t>Σ</a:t>
                      </a:r>
                      <a:r>
                        <a:rPr lang="es-AR" sz="1600" b="1" kern="1200" dirty="0" smtClean="0">
                          <a:solidFill>
                            <a:schemeClr val="accent5">
                              <a:lumMod val="25000"/>
                            </a:schemeClr>
                          </a:solidFill>
                          <a:latin typeface="+mn-lt"/>
                          <a:ea typeface="+mn-ea"/>
                          <a:cs typeface="+mn-cs"/>
                        </a:rPr>
                        <a:t> pi * vi</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bl>
          </a:graphicData>
        </a:graphic>
      </p:graphicFrame>
    </p:spTree>
    <p:extLst>
      <p:ext uri="{BB962C8B-B14F-4D97-AF65-F5344CB8AC3E}">
        <p14:creationId xmlns:p14="http://schemas.microsoft.com/office/powerpoint/2010/main" val="214002056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El cálculo - Fase 3</a:t>
            </a:r>
          </a:p>
        </p:txBody>
      </p:sp>
      <p:sp>
        <p:nvSpPr>
          <p:cNvPr id="3" name="2 Marcador de contenido"/>
          <p:cNvSpPr>
            <a:spLocks noGrp="1"/>
          </p:cNvSpPr>
          <p:nvPr>
            <p:ph idx="1"/>
          </p:nvPr>
        </p:nvSpPr>
        <p:spPr/>
        <p:txBody>
          <a:bodyPr/>
          <a:lstStyle/>
          <a:p>
            <a:r>
              <a:rPr lang="es-AR" dirty="0"/>
              <a:t>Cálculo de los UCP ajustados:</a:t>
            </a:r>
          </a:p>
          <a:p>
            <a:endParaRPr lang="es-AR" dirty="0"/>
          </a:p>
          <a:p>
            <a:pPr lvl="1"/>
            <a:r>
              <a:rPr lang="es-AR" dirty="0"/>
              <a:t>AUCP = UUCP * TFC * EFC,</a:t>
            </a:r>
          </a:p>
          <a:p>
            <a:pPr lvl="1"/>
            <a:endParaRPr lang="es-AR" dirty="0"/>
          </a:p>
          <a:p>
            <a:pPr lvl="1"/>
            <a:r>
              <a:rPr lang="es-AR" dirty="0"/>
              <a:t>AUCP = (UUPC a + UUPC </a:t>
            </a:r>
            <a:r>
              <a:rPr lang="es-AR" dirty="0" err="1"/>
              <a:t>cu</a:t>
            </a:r>
            <a:r>
              <a:rPr lang="es-AR" dirty="0"/>
              <a:t>) * TFC * EFC</a:t>
            </a:r>
          </a:p>
          <a:p>
            <a:endParaRPr lang="es-AR" dirty="0"/>
          </a:p>
        </p:txBody>
      </p:sp>
    </p:spTree>
    <p:extLst>
      <p:ext uri="{BB962C8B-B14F-4D97-AF65-F5344CB8AC3E}">
        <p14:creationId xmlns:p14="http://schemas.microsoft.com/office/powerpoint/2010/main" val="322769302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El cálculo - Fase 4</a:t>
            </a:r>
          </a:p>
        </p:txBody>
      </p:sp>
      <p:sp>
        <p:nvSpPr>
          <p:cNvPr id="3" name="2 Marcador de contenido"/>
          <p:cNvSpPr>
            <a:spLocks noGrp="1"/>
          </p:cNvSpPr>
          <p:nvPr>
            <p:ph idx="1"/>
          </p:nvPr>
        </p:nvSpPr>
        <p:spPr/>
        <p:txBody>
          <a:bodyPr/>
          <a:lstStyle/>
          <a:p>
            <a:pPr>
              <a:defRPr/>
            </a:pPr>
            <a:r>
              <a:rPr lang="es-AR" dirty="0" err="1"/>
              <a:t>Cálcular</a:t>
            </a:r>
            <a:r>
              <a:rPr lang="es-AR" dirty="0"/>
              <a:t> el esfuerzo:</a:t>
            </a:r>
          </a:p>
          <a:p>
            <a:pPr marL="895350" lvl="2" indent="-476250">
              <a:defRPr/>
            </a:pPr>
            <a:r>
              <a:rPr lang="es-AR" dirty="0"/>
              <a:t>E = LOE * AUCP, E = esfuerzo, LOE = factor de productividad (</a:t>
            </a:r>
            <a:r>
              <a:rPr lang="es-AR" dirty="0" err="1"/>
              <a:t>Hrs</a:t>
            </a:r>
            <a:r>
              <a:rPr lang="es-AR" dirty="0"/>
              <a:t> / UCP).</a:t>
            </a:r>
          </a:p>
          <a:p>
            <a:pPr>
              <a:defRPr/>
            </a:pPr>
            <a:r>
              <a:rPr lang="es-AR" sz="1800" dirty="0"/>
              <a:t>Valor de LOE: </a:t>
            </a:r>
          </a:p>
          <a:p>
            <a:pPr lvl="1">
              <a:defRPr/>
            </a:pPr>
            <a:r>
              <a:rPr lang="es-AR" sz="1600" dirty="0" err="1"/>
              <a:t>Karner</a:t>
            </a:r>
            <a:r>
              <a:rPr lang="es-AR" sz="1600" dirty="0"/>
              <a:t> propuso 20 </a:t>
            </a:r>
            <a:r>
              <a:rPr lang="es-AR" sz="1600" dirty="0" err="1"/>
              <a:t>hrs</a:t>
            </a:r>
            <a:r>
              <a:rPr lang="es-AR" sz="1600" dirty="0"/>
              <a:t>/UCP.</a:t>
            </a:r>
          </a:p>
          <a:p>
            <a:pPr lvl="1">
              <a:defRPr/>
            </a:pPr>
            <a:r>
              <a:rPr lang="es-AR" sz="1600" dirty="0"/>
              <a:t>En la industria se ven variaciones de 15 a 30 </a:t>
            </a:r>
            <a:r>
              <a:rPr lang="es-AR" sz="1600" dirty="0" err="1"/>
              <a:t>hrs</a:t>
            </a:r>
            <a:r>
              <a:rPr lang="es-AR" sz="1600" dirty="0"/>
              <a:t>/UCP (</a:t>
            </a:r>
            <a:r>
              <a:rPr lang="es-AR" sz="1600" dirty="0" err="1"/>
              <a:t>Ribu</a:t>
            </a:r>
            <a:r>
              <a:rPr lang="es-AR" sz="1600" dirty="0"/>
              <a:t> 2001).</a:t>
            </a:r>
          </a:p>
          <a:p>
            <a:pPr lvl="1">
              <a:defRPr/>
            </a:pPr>
            <a:r>
              <a:rPr lang="es-AR" sz="1600" dirty="0"/>
              <a:t>Schneider y </a:t>
            </a:r>
            <a:r>
              <a:rPr lang="es-AR" sz="1600" dirty="0" err="1"/>
              <a:t>Winters</a:t>
            </a:r>
            <a:r>
              <a:rPr lang="es-AR" sz="1600" dirty="0"/>
              <a:t> proponen ajustes dependiendo de los factores de ambiente.</a:t>
            </a:r>
          </a:p>
          <a:p>
            <a:endParaRPr lang="es-AR" dirty="0"/>
          </a:p>
        </p:txBody>
      </p:sp>
      <p:graphicFrame>
        <p:nvGraphicFramePr>
          <p:cNvPr id="5" name="4 Tabla"/>
          <p:cNvGraphicFramePr>
            <a:graphicFrameLocks noGrp="1"/>
          </p:cNvGraphicFramePr>
          <p:nvPr>
            <p:extLst>
              <p:ext uri="{D42A27DB-BD31-4B8C-83A1-F6EECF244321}">
                <p14:modId xmlns:p14="http://schemas.microsoft.com/office/powerpoint/2010/main" val="1619063859"/>
              </p:ext>
            </p:extLst>
          </p:nvPr>
        </p:nvGraphicFramePr>
        <p:xfrm>
          <a:off x="971600" y="4509120"/>
          <a:ext cx="7215188" cy="2041526"/>
        </p:xfrm>
        <a:graphic>
          <a:graphicData uri="http://schemas.openxmlformats.org/drawingml/2006/table">
            <a:tbl>
              <a:tblPr firstRow="1" bandRow="1">
                <a:tableStyleId>{21E4AEA4-8DFA-4A89-87EB-49C32662AFE0}</a:tableStyleId>
              </a:tblPr>
              <a:tblGrid>
                <a:gridCol w="5214938"/>
                <a:gridCol w="2000250"/>
              </a:tblGrid>
              <a:tr h="928835">
                <a:tc>
                  <a:txBody>
                    <a:bodyPr/>
                    <a:lstStyle/>
                    <a:p>
                      <a:pPr algn="ctr"/>
                      <a:r>
                        <a:rPr lang="es-AR" sz="1600" dirty="0" err="1" smtClean="0"/>
                        <a:t>Nro</a:t>
                      </a:r>
                      <a:r>
                        <a:rPr lang="es-AR" sz="1600" dirty="0" smtClean="0"/>
                        <a:t> de EF1</a:t>
                      </a:r>
                      <a:r>
                        <a:rPr lang="es-AR" sz="1600" baseline="0" dirty="0" smtClean="0"/>
                        <a:t> a EF6 por debajo de 3 </a:t>
                      </a:r>
                    </a:p>
                    <a:p>
                      <a:pPr algn="ctr"/>
                      <a:r>
                        <a:rPr lang="es-AR" sz="1600" baseline="0" dirty="0" smtClean="0"/>
                        <a:t>+</a:t>
                      </a:r>
                    </a:p>
                    <a:p>
                      <a:pPr marL="0" marR="0" indent="0" algn="ctr" defTabSz="914400" rtl="0" eaLnBrk="1" fontAlgn="auto" latinLnBrk="0" hangingPunct="1">
                        <a:lnSpc>
                          <a:spcPct val="100000"/>
                        </a:lnSpc>
                        <a:spcBef>
                          <a:spcPts val="0"/>
                        </a:spcBef>
                        <a:spcAft>
                          <a:spcPts val="0"/>
                        </a:spcAft>
                        <a:buClrTx/>
                        <a:buSzTx/>
                        <a:buFontTx/>
                        <a:buNone/>
                        <a:tabLst/>
                        <a:defRPr/>
                      </a:pPr>
                      <a:r>
                        <a:rPr lang="es-AR" sz="1600" dirty="0" err="1" smtClean="0"/>
                        <a:t>Nro</a:t>
                      </a:r>
                      <a:r>
                        <a:rPr lang="es-AR" sz="1600" dirty="0" smtClean="0"/>
                        <a:t> de EF7</a:t>
                      </a:r>
                      <a:r>
                        <a:rPr lang="es-AR" sz="1600" baseline="0" dirty="0" smtClean="0"/>
                        <a:t> y EF8 </a:t>
                      </a:r>
                      <a:r>
                        <a:rPr lang="es-AR" sz="1600" dirty="0" smtClean="0"/>
                        <a:t>Por</a:t>
                      </a:r>
                      <a:r>
                        <a:rPr lang="es-AR" sz="1600" baseline="0" dirty="0" smtClean="0"/>
                        <a:t>  arriba de 3</a:t>
                      </a:r>
                      <a:endParaRPr lang="es-AR" sz="1600" dirty="0"/>
                    </a:p>
                  </a:txBody>
                  <a:tcPr marL="91439" marR="91439" marT="45727" marB="45727"/>
                </a:tc>
                <a:tc>
                  <a:txBody>
                    <a:bodyPr/>
                    <a:lstStyle/>
                    <a:p>
                      <a:pPr algn="ctr"/>
                      <a:r>
                        <a:rPr lang="es-AR" sz="1600" dirty="0" smtClean="0"/>
                        <a:t>LOE</a:t>
                      </a:r>
                      <a:r>
                        <a:rPr lang="es-AR" sz="1600" baseline="0" dirty="0" smtClean="0"/>
                        <a:t> (hrs / UCP)</a:t>
                      </a:r>
                      <a:endParaRPr lang="es-AR" sz="1600" dirty="0"/>
                    </a:p>
                  </a:txBody>
                  <a:tcPr marL="91439" marR="91439" marT="45727" marB="45727"/>
                </a:tc>
              </a:tr>
              <a:tr h="370897">
                <a:tc>
                  <a:txBody>
                    <a:bodyPr/>
                    <a:lstStyle/>
                    <a:p>
                      <a:pPr algn="ctr"/>
                      <a:r>
                        <a:rPr lang="es-AR" sz="1600" dirty="0" smtClean="0"/>
                        <a:t>Hasta 2</a:t>
                      </a:r>
                      <a:endParaRPr lang="es-AR" sz="1600" dirty="0"/>
                    </a:p>
                  </a:txBody>
                  <a:tcPr marL="91439" marR="91439" marT="45727" marB="45727"/>
                </a:tc>
                <a:tc>
                  <a:txBody>
                    <a:bodyPr/>
                    <a:lstStyle/>
                    <a:p>
                      <a:pPr algn="ctr"/>
                      <a:r>
                        <a:rPr lang="es-AR" sz="1600" dirty="0" smtClean="0"/>
                        <a:t>20 </a:t>
                      </a:r>
                      <a:endParaRPr lang="es-AR" sz="1600" dirty="0"/>
                    </a:p>
                  </a:txBody>
                  <a:tcPr marL="91439" marR="91439" marT="45727" marB="45727"/>
                </a:tc>
              </a:tr>
              <a:tr h="370897">
                <a:tc>
                  <a:txBody>
                    <a:bodyPr/>
                    <a:lstStyle/>
                    <a:p>
                      <a:pPr algn="ctr"/>
                      <a:r>
                        <a:rPr lang="es-AR" sz="1600" dirty="0" smtClean="0"/>
                        <a:t>3</a:t>
                      </a:r>
                      <a:r>
                        <a:rPr lang="es-AR" sz="1600" baseline="0" dirty="0" smtClean="0"/>
                        <a:t> o 4</a:t>
                      </a:r>
                      <a:endParaRPr lang="es-AR" sz="1600" dirty="0"/>
                    </a:p>
                  </a:txBody>
                  <a:tcPr marL="91439" marR="91439" marT="45727" marB="45727"/>
                </a:tc>
                <a:tc>
                  <a:txBody>
                    <a:bodyPr/>
                    <a:lstStyle/>
                    <a:p>
                      <a:pPr algn="ctr"/>
                      <a:r>
                        <a:rPr lang="es-AR" sz="1600" dirty="0" smtClean="0"/>
                        <a:t>28</a:t>
                      </a:r>
                      <a:endParaRPr lang="es-AR" sz="1600" dirty="0"/>
                    </a:p>
                  </a:txBody>
                  <a:tcPr marL="91439" marR="91439" marT="45727" marB="45727"/>
                </a:tc>
              </a:tr>
              <a:tr h="370897">
                <a:tc>
                  <a:txBody>
                    <a:bodyPr/>
                    <a:lstStyle/>
                    <a:p>
                      <a:pPr algn="ctr"/>
                      <a:r>
                        <a:rPr lang="es-AR" sz="1600" dirty="0" smtClean="0"/>
                        <a:t>5 o más </a:t>
                      </a:r>
                      <a:endParaRPr lang="es-AR" sz="1600" dirty="0"/>
                    </a:p>
                  </a:txBody>
                  <a:tcPr marL="91439" marR="91439" marT="45727" marB="45727"/>
                </a:tc>
                <a:tc>
                  <a:txBody>
                    <a:bodyPr/>
                    <a:lstStyle/>
                    <a:p>
                      <a:pPr algn="ctr"/>
                      <a:r>
                        <a:rPr lang="es-AR" sz="1600" dirty="0" smtClean="0"/>
                        <a:t>36</a:t>
                      </a:r>
                      <a:endParaRPr lang="es-AR" sz="1600" dirty="0"/>
                    </a:p>
                  </a:txBody>
                  <a:tcPr marL="91439" marR="91439" marT="45727" marB="45727"/>
                </a:tc>
              </a:tr>
            </a:tbl>
          </a:graphicData>
        </a:graphic>
      </p:graphicFrame>
    </p:spTree>
    <p:extLst>
      <p:ext uri="{BB962C8B-B14F-4D97-AF65-F5344CB8AC3E}">
        <p14:creationId xmlns:p14="http://schemas.microsoft.com/office/powerpoint/2010/main" val="152522749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UCP y PF - Ejemplo</a:t>
            </a:r>
            <a:endParaRPr lang="es-AR" dirty="0"/>
          </a:p>
        </p:txBody>
      </p:sp>
      <p:sp>
        <p:nvSpPr>
          <p:cNvPr id="3" name="2 Marcador de contenido"/>
          <p:cNvSpPr>
            <a:spLocks noGrp="1"/>
          </p:cNvSpPr>
          <p:nvPr>
            <p:ph idx="1"/>
          </p:nvPr>
        </p:nvSpPr>
        <p:spPr/>
        <p:txBody>
          <a:bodyPr>
            <a:normAutofit fontScale="77500" lnSpcReduction="20000"/>
          </a:bodyPr>
          <a:lstStyle/>
          <a:p>
            <a:r>
              <a:rPr lang="es-AR" dirty="0" smtClean="0"/>
              <a:t>Caso de Uso – Biblioteca</a:t>
            </a:r>
          </a:p>
          <a:p>
            <a:r>
              <a:rPr lang="es-AR" dirty="0" smtClean="0"/>
              <a:t>Escenario</a:t>
            </a:r>
          </a:p>
          <a:p>
            <a:pPr lvl="1"/>
            <a:r>
              <a:rPr lang="es-AR" dirty="0" smtClean="0"/>
              <a:t>El estudiante ingresa el numero de ISBN del libro, el legajo del estudiante o el nombre del estudiante.</a:t>
            </a:r>
          </a:p>
          <a:p>
            <a:pPr lvl="1"/>
            <a:r>
              <a:rPr lang="es-AR" dirty="0" smtClean="0"/>
              <a:t>El estudiante selecciona la opción Buscar</a:t>
            </a:r>
          </a:p>
          <a:p>
            <a:pPr lvl="1"/>
            <a:r>
              <a:rPr lang="es-AR" dirty="0" smtClean="0"/>
              <a:t>Si el estudiante ingresó el ISBN</a:t>
            </a:r>
          </a:p>
          <a:p>
            <a:pPr lvl="2"/>
            <a:r>
              <a:rPr lang="es-AR" dirty="0" smtClean="0"/>
              <a:t>El sistema muestra la información relacionada con el libro y escribe los resultados en un archivo.</a:t>
            </a:r>
          </a:p>
          <a:p>
            <a:pPr lvl="1"/>
            <a:r>
              <a:rPr lang="es-AR" dirty="0" smtClean="0"/>
              <a:t>Si el estudiante ingresó </a:t>
            </a:r>
            <a:r>
              <a:rPr lang="es-AR" dirty="0"/>
              <a:t>el legajo del estudiante o el nombre del </a:t>
            </a:r>
            <a:r>
              <a:rPr lang="es-AR" dirty="0" smtClean="0"/>
              <a:t>estudiante:</a:t>
            </a:r>
          </a:p>
          <a:p>
            <a:pPr lvl="2"/>
            <a:r>
              <a:rPr lang="es-AR" dirty="0" smtClean="0"/>
              <a:t>El sistema muestra la lista de todos los libros que tiene como reserva del estudiante y los resultados en un archivo.</a:t>
            </a:r>
          </a:p>
          <a:p>
            <a:pPr lvl="2"/>
            <a:r>
              <a:rPr lang="es-AR" dirty="0" smtClean="0"/>
              <a:t>El estudiante selecciona un libro de la lista.</a:t>
            </a:r>
          </a:p>
          <a:p>
            <a:pPr lvl="2"/>
            <a:r>
              <a:rPr lang="es-AR" dirty="0" smtClean="0"/>
              <a:t>El sistema busca el libro por su ISBN</a:t>
            </a:r>
          </a:p>
          <a:p>
            <a:pPr lvl="2"/>
            <a:r>
              <a:rPr lang="es-AR" dirty="0" smtClean="0"/>
              <a:t>El </a:t>
            </a:r>
            <a:r>
              <a:rPr lang="es-AR" dirty="0"/>
              <a:t>sistema muestra la información relacionada con el libro y escribe los resultados en un archivo.</a:t>
            </a:r>
          </a:p>
          <a:p>
            <a:pPr lvl="2"/>
            <a:endParaRPr lang="es-AR" dirty="0"/>
          </a:p>
        </p:txBody>
      </p:sp>
      <p:sp>
        <p:nvSpPr>
          <p:cNvPr id="4" name="3 Rectángulo"/>
          <p:cNvSpPr/>
          <p:nvPr/>
        </p:nvSpPr>
        <p:spPr>
          <a:xfrm>
            <a:off x="1115616" y="2492896"/>
            <a:ext cx="7488832" cy="8640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4 Rectángulo"/>
          <p:cNvSpPr/>
          <p:nvPr/>
        </p:nvSpPr>
        <p:spPr>
          <a:xfrm>
            <a:off x="1115616" y="3645024"/>
            <a:ext cx="7488832"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5 Rectángulo"/>
          <p:cNvSpPr/>
          <p:nvPr/>
        </p:nvSpPr>
        <p:spPr>
          <a:xfrm>
            <a:off x="1043608" y="4581128"/>
            <a:ext cx="7488832"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Rectángulo"/>
          <p:cNvSpPr/>
          <p:nvPr/>
        </p:nvSpPr>
        <p:spPr>
          <a:xfrm>
            <a:off x="1009044" y="5013176"/>
            <a:ext cx="7523395" cy="1008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87421601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Otros enfoques</a:t>
            </a:r>
            <a:endParaRPr lang="es-AR" dirty="0"/>
          </a:p>
        </p:txBody>
      </p:sp>
      <p:sp>
        <p:nvSpPr>
          <p:cNvPr id="3" name="2 Marcador de contenido"/>
          <p:cNvSpPr>
            <a:spLocks noGrp="1"/>
          </p:cNvSpPr>
          <p:nvPr>
            <p:ph idx="1"/>
          </p:nvPr>
        </p:nvSpPr>
        <p:spPr/>
        <p:txBody>
          <a:bodyPr/>
          <a:lstStyle/>
          <a:p>
            <a:r>
              <a:rPr lang="es-AR" dirty="0" smtClean="0"/>
              <a:t>Descomposición</a:t>
            </a:r>
          </a:p>
          <a:p>
            <a:endParaRPr lang="es-AR" dirty="0"/>
          </a:p>
          <a:p>
            <a:r>
              <a:rPr lang="es-AR" dirty="0" smtClean="0"/>
              <a:t>Opinión Experta</a:t>
            </a:r>
          </a:p>
          <a:p>
            <a:endParaRPr lang="es-AR" dirty="0"/>
          </a:p>
          <a:p>
            <a:r>
              <a:rPr lang="es-AR" dirty="0" smtClean="0"/>
              <a:t>Analogía</a:t>
            </a:r>
          </a:p>
          <a:p>
            <a:endParaRPr lang="es-AR" dirty="0"/>
          </a:p>
          <a:p>
            <a:r>
              <a:rPr lang="es-AR" dirty="0" smtClean="0"/>
              <a:t>Expansión Clase a código.</a:t>
            </a:r>
            <a:endParaRPr lang="es-AR" dirty="0"/>
          </a:p>
        </p:txBody>
      </p:sp>
    </p:spTree>
    <p:extLst>
      <p:ext uri="{BB962C8B-B14F-4D97-AF65-F5344CB8AC3E}">
        <p14:creationId xmlns:p14="http://schemas.microsoft.com/office/powerpoint/2010/main" val="370963654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Descomposición</a:t>
            </a:r>
            <a:endParaRPr lang="es-AR" dirty="0"/>
          </a:p>
        </p:txBody>
      </p:sp>
      <p:sp>
        <p:nvSpPr>
          <p:cNvPr id="3" name="2 Marcador de contenido"/>
          <p:cNvSpPr>
            <a:spLocks noGrp="1"/>
          </p:cNvSpPr>
          <p:nvPr>
            <p:ph idx="1"/>
          </p:nvPr>
        </p:nvSpPr>
        <p:spPr/>
        <p:txBody>
          <a:bodyPr/>
          <a:lstStyle/>
          <a:p>
            <a:r>
              <a:rPr lang="es-AR" dirty="0" smtClean="0"/>
              <a:t>En muchos casos, el problema de medición o estimación es muy complejo para ser considerado en un sola pieza.</a:t>
            </a:r>
          </a:p>
          <a:p>
            <a:endParaRPr lang="es-AR" dirty="0"/>
          </a:p>
          <a:p>
            <a:r>
              <a:rPr lang="es-AR" dirty="0" smtClean="0"/>
              <a:t>Como resultado, el problema de la medición o estimación es descompuesto en parta más chicas.</a:t>
            </a:r>
          </a:p>
          <a:p>
            <a:endParaRPr lang="es-AR" dirty="0"/>
          </a:p>
          <a:p>
            <a:r>
              <a:rPr lang="es-AR" dirty="0" smtClean="0"/>
              <a:t>La descomposición es realiza de una manera progresiva.</a:t>
            </a:r>
            <a:endParaRPr lang="es-AR" dirty="0"/>
          </a:p>
        </p:txBody>
      </p:sp>
    </p:spTree>
    <p:extLst>
      <p:ext uri="{BB962C8B-B14F-4D97-AF65-F5344CB8AC3E}">
        <p14:creationId xmlns:p14="http://schemas.microsoft.com/office/powerpoint/2010/main" val="1989746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Longitud: Código - LOC</a:t>
            </a:r>
            <a:endParaRPr lang="es-AR" dirty="0"/>
          </a:p>
        </p:txBody>
      </p:sp>
      <p:sp>
        <p:nvSpPr>
          <p:cNvPr id="3" name="2 Marcador de contenido"/>
          <p:cNvSpPr>
            <a:spLocks noGrp="1"/>
          </p:cNvSpPr>
          <p:nvPr>
            <p:ph idx="1"/>
          </p:nvPr>
        </p:nvSpPr>
        <p:spPr/>
        <p:txBody>
          <a:bodyPr/>
          <a:lstStyle/>
          <a:p>
            <a:r>
              <a:rPr lang="es-AR" dirty="0" smtClean="0"/>
              <a:t>Unidad de Medición: Líneas de Código Fuente.</a:t>
            </a:r>
            <a:endParaRPr lang="es-A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343" y="2492896"/>
            <a:ext cx="7200900"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734656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Opinión Experta</a:t>
            </a:r>
            <a:endParaRPr lang="es-AR" dirty="0"/>
          </a:p>
        </p:txBody>
      </p:sp>
      <p:sp>
        <p:nvSpPr>
          <p:cNvPr id="3" name="2 Marcador de contenido"/>
          <p:cNvSpPr>
            <a:spLocks noGrp="1"/>
          </p:cNvSpPr>
          <p:nvPr>
            <p:ph idx="1"/>
          </p:nvPr>
        </p:nvSpPr>
        <p:spPr/>
        <p:txBody>
          <a:bodyPr/>
          <a:lstStyle/>
          <a:p>
            <a:r>
              <a:rPr lang="es-AR" dirty="0" smtClean="0"/>
              <a:t>Se refiere a las predicciones hechas por expertos basada en experiencias pasadas.</a:t>
            </a:r>
          </a:p>
          <a:p>
            <a:r>
              <a:rPr lang="es-AR" dirty="0" smtClean="0"/>
              <a:t>La técnica está basada en la combinación de predicciones individuales.</a:t>
            </a:r>
          </a:p>
          <a:p>
            <a:r>
              <a:rPr lang="es-AR" dirty="0" smtClean="0"/>
              <a:t>El resultado es un grupo de estimaciones que se arribó por consenso. La estimación grupal es típicamente una mejor estimación (integral) que las individuales.</a:t>
            </a:r>
          </a:p>
          <a:p>
            <a:r>
              <a:rPr lang="es-AR" dirty="0" smtClean="0"/>
              <a:t>En general el enfoque de la opinión experta puede ser muy buena, pero depende totalmente de la experiencia del experto.</a:t>
            </a:r>
            <a:endParaRPr lang="es-AR" dirty="0"/>
          </a:p>
        </p:txBody>
      </p:sp>
    </p:spTree>
    <p:extLst>
      <p:ext uri="{BB962C8B-B14F-4D97-AF65-F5344CB8AC3E}">
        <p14:creationId xmlns:p14="http://schemas.microsoft.com/office/powerpoint/2010/main" val="34393770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Opinión Experta</a:t>
            </a:r>
            <a:endParaRPr lang="es-AR" dirty="0"/>
          </a:p>
        </p:txBody>
      </p:sp>
      <p:sp>
        <p:nvSpPr>
          <p:cNvPr id="3" name="2 Marcador de contenido"/>
          <p:cNvSpPr>
            <a:spLocks noGrp="1"/>
          </p:cNvSpPr>
          <p:nvPr>
            <p:ph idx="1"/>
          </p:nvPr>
        </p:nvSpPr>
        <p:spPr/>
        <p:txBody>
          <a:bodyPr/>
          <a:lstStyle/>
          <a:p>
            <a:r>
              <a:rPr lang="es-AR" dirty="0" smtClean="0"/>
              <a:t>Ejemplo: </a:t>
            </a:r>
            <a:r>
              <a:rPr lang="es-AR" dirty="0" err="1" smtClean="0"/>
              <a:t>Ténica</a:t>
            </a:r>
            <a:r>
              <a:rPr lang="es-AR" dirty="0" smtClean="0"/>
              <a:t> Delphi de Banda Ancha</a:t>
            </a:r>
            <a:endParaRPr lang="es-AR" dirty="0"/>
          </a:p>
        </p:txBody>
      </p:sp>
    </p:spTree>
    <p:extLst>
      <p:ext uri="{BB962C8B-B14F-4D97-AF65-F5344CB8AC3E}">
        <p14:creationId xmlns:p14="http://schemas.microsoft.com/office/powerpoint/2010/main" val="137891042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Expansión de Clase a Código</a:t>
            </a:r>
            <a:endParaRPr lang="es-AR" dirty="0"/>
          </a:p>
        </p:txBody>
      </p:sp>
      <p:sp>
        <p:nvSpPr>
          <p:cNvPr id="3" name="2 Marcador de contenido"/>
          <p:cNvSpPr>
            <a:spLocks noGrp="1"/>
          </p:cNvSpPr>
          <p:nvPr>
            <p:ph idx="1"/>
          </p:nvPr>
        </p:nvSpPr>
        <p:spPr>
          <a:xfrm>
            <a:off x="457200" y="1935480"/>
            <a:ext cx="5554960" cy="4389120"/>
          </a:xfrm>
        </p:spPr>
        <p:txBody>
          <a:bodyPr>
            <a:normAutofit fontScale="92500"/>
          </a:bodyPr>
          <a:lstStyle/>
          <a:p>
            <a:r>
              <a:rPr lang="es-AR" dirty="0" smtClean="0"/>
              <a:t>En la fase de diseño, las clase Interfaz son expandidas en una proporción de 1 a 2 y la clases control son expandidas en una proporción de 2 a 3. Las clases entidad son expandidas a un subsistema teniendo de 4 a 8 clases de diseño.</a:t>
            </a:r>
          </a:p>
          <a:p>
            <a:endParaRPr lang="es-AR" dirty="0"/>
          </a:p>
          <a:p>
            <a:r>
              <a:rPr lang="es-AR" dirty="0" smtClean="0"/>
              <a:t>En promedio las clases en Java tiene 20 métodos, y cada método tiene de 10 a 20 líneas de código.</a:t>
            </a:r>
            <a:endParaRPr lang="es-A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2192288"/>
            <a:ext cx="2884541" cy="355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44852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a:t>
            </a:r>
            <a:endParaRPr lang="es-AR"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2132856"/>
            <a:ext cx="6921400" cy="4035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1885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a:t>
            </a:r>
            <a:endParaRPr lang="es-AR" dirty="0"/>
          </a:p>
        </p:txBody>
      </p:sp>
      <p:sp>
        <p:nvSpPr>
          <p:cNvPr id="3" name="2 Marcador de contenido"/>
          <p:cNvSpPr>
            <a:spLocks noGrp="1"/>
          </p:cNvSpPr>
          <p:nvPr>
            <p:ph idx="1"/>
          </p:nvPr>
        </p:nvSpPr>
        <p:spPr>
          <a:xfrm>
            <a:off x="457200" y="1935480"/>
            <a:ext cx="8229600" cy="989464"/>
          </a:xfrm>
        </p:spPr>
        <p:txBody>
          <a:bodyPr/>
          <a:lstStyle/>
          <a:p>
            <a:r>
              <a:rPr lang="es-AR" dirty="0" smtClean="0"/>
              <a:t>Cálculo total del tamaño en </a:t>
            </a:r>
            <a:r>
              <a:rPr lang="es-AR" dirty="0" err="1" smtClean="0"/>
              <a:t>LOCs</a:t>
            </a:r>
            <a:r>
              <a:rPr lang="es-AR" dirty="0" smtClean="0"/>
              <a:t>, asumiendo que el tamaño total es 1,5 X </a:t>
            </a:r>
            <a:r>
              <a:rPr lang="es-AR" dirty="0" err="1" smtClean="0"/>
              <a:t>nro</a:t>
            </a:r>
            <a:r>
              <a:rPr lang="es-AR" dirty="0" smtClean="0"/>
              <a:t> de métodos.</a:t>
            </a:r>
            <a:endParaRPr lang="es-AR" dirty="0"/>
          </a:p>
        </p:txBody>
      </p:sp>
      <p:graphicFrame>
        <p:nvGraphicFramePr>
          <p:cNvPr id="4" name="3 Tabla"/>
          <p:cNvGraphicFramePr>
            <a:graphicFrameLocks noGrp="1"/>
          </p:cNvGraphicFramePr>
          <p:nvPr>
            <p:extLst>
              <p:ext uri="{D42A27DB-BD31-4B8C-83A1-F6EECF244321}">
                <p14:modId xmlns:p14="http://schemas.microsoft.com/office/powerpoint/2010/main" val="3554200583"/>
              </p:ext>
            </p:extLst>
          </p:nvPr>
        </p:nvGraphicFramePr>
        <p:xfrm>
          <a:off x="467544" y="3068960"/>
          <a:ext cx="8280920" cy="3523085"/>
        </p:xfrm>
        <a:graphic>
          <a:graphicData uri="http://schemas.openxmlformats.org/drawingml/2006/table">
            <a:tbl>
              <a:tblPr firstRow="1" bandRow="1">
                <a:tableStyleId>{5C22544A-7EE6-4342-B048-85BDC9FD1C3A}</a:tableStyleId>
              </a:tblPr>
              <a:tblGrid>
                <a:gridCol w="2520280"/>
                <a:gridCol w="792088"/>
                <a:gridCol w="1440160"/>
                <a:gridCol w="1512168"/>
                <a:gridCol w="2016224"/>
              </a:tblGrid>
              <a:tr h="483482">
                <a:tc>
                  <a:txBody>
                    <a:bodyPr/>
                    <a:lstStyle/>
                    <a:p>
                      <a:pPr algn="ctr"/>
                      <a:r>
                        <a:rPr lang="es-AR" sz="1400" dirty="0" smtClean="0"/>
                        <a:t>Clases</a:t>
                      </a:r>
                      <a:r>
                        <a:rPr lang="es-AR" sz="1400" baseline="0" dirty="0" smtClean="0"/>
                        <a:t> de Análisis</a:t>
                      </a:r>
                      <a:endParaRPr lang="es-AR" sz="1400" dirty="0"/>
                    </a:p>
                  </a:txBody>
                  <a:tcPr/>
                </a:tc>
                <a:tc>
                  <a:txBody>
                    <a:bodyPr/>
                    <a:lstStyle/>
                    <a:p>
                      <a:pPr algn="ctr"/>
                      <a:r>
                        <a:rPr lang="es-AR" sz="1400" dirty="0" err="1" smtClean="0"/>
                        <a:t>Nro</a:t>
                      </a:r>
                      <a:endParaRPr lang="es-AR" sz="1400" dirty="0"/>
                    </a:p>
                  </a:txBody>
                  <a:tcPr/>
                </a:tc>
                <a:tc>
                  <a:txBody>
                    <a:bodyPr/>
                    <a:lstStyle/>
                    <a:p>
                      <a:pPr algn="ctr"/>
                      <a:r>
                        <a:rPr lang="es-AR" sz="1400" dirty="0" smtClean="0"/>
                        <a:t>Clases totales</a:t>
                      </a:r>
                      <a:endParaRPr lang="es-AR" sz="1400" dirty="0"/>
                    </a:p>
                  </a:txBody>
                  <a:tcPr/>
                </a:tc>
                <a:tc>
                  <a:txBody>
                    <a:bodyPr/>
                    <a:lstStyle/>
                    <a:p>
                      <a:pPr algn="ctr"/>
                      <a:r>
                        <a:rPr lang="es-AR" sz="1400" dirty="0" smtClean="0"/>
                        <a:t>Operacione</a:t>
                      </a:r>
                      <a:r>
                        <a:rPr lang="es-AR" sz="1400" baseline="0" dirty="0" smtClean="0"/>
                        <a:t>s Totales</a:t>
                      </a:r>
                      <a:endParaRPr lang="es-AR" sz="1400" dirty="0"/>
                    </a:p>
                  </a:txBody>
                  <a:tcPr/>
                </a:tc>
                <a:tc>
                  <a:txBody>
                    <a:bodyPr/>
                    <a:lstStyle/>
                    <a:p>
                      <a:pPr algn="ctr"/>
                      <a:r>
                        <a:rPr lang="es-AR" sz="1400" dirty="0" err="1" smtClean="0"/>
                        <a:t>LOCs</a:t>
                      </a:r>
                      <a:r>
                        <a:rPr lang="es-AR" sz="1400" baseline="0" dirty="0" smtClean="0"/>
                        <a:t> Totales</a:t>
                      </a:r>
                      <a:endParaRPr lang="es-AR" sz="1400" dirty="0"/>
                    </a:p>
                  </a:txBody>
                  <a:tcPr/>
                </a:tc>
              </a:tr>
              <a:tr h="483482">
                <a:tc>
                  <a:txBody>
                    <a:bodyPr/>
                    <a:lstStyle/>
                    <a:p>
                      <a:r>
                        <a:rPr lang="es-AR" sz="1400" dirty="0" smtClean="0"/>
                        <a:t>Interfaz</a:t>
                      </a:r>
                      <a:endParaRPr lang="es-AR" sz="1400" dirty="0"/>
                    </a:p>
                  </a:txBody>
                  <a:tcPr/>
                </a:tc>
                <a:tc>
                  <a:txBody>
                    <a:bodyPr/>
                    <a:lstStyle/>
                    <a:p>
                      <a:pPr algn="ctr"/>
                      <a:r>
                        <a:rPr lang="es-AR" sz="1400" dirty="0" smtClean="0"/>
                        <a:t>6</a:t>
                      </a:r>
                      <a:endParaRPr lang="es-AR" sz="1400" dirty="0"/>
                    </a:p>
                  </a:txBody>
                  <a:tcPr/>
                </a:tc>
                <a:tc rowSpan="6">
                  <a:txBody>
                    <a:bodyPr/>
                    <a:lstStyle/>
                    <a:p>
                      <a:pPr algn="ctr"/>
                      <a:endParaRPr lang="es-AR" sz="2000" dirty="0" smtClean="0"/>
                    </a:p>
                    <a:p>
                      <a:pPr algn="ctr"/>
                      <a:endParaRPr lang="es-AR" sz="2000" dirty="0" smtClean="0"/>
                    </a:p>
                    <a:p>
                      <a:pPr algn="ctr"/>
                      <a:r>
                        <a:rPr lang="es-AR" sz="2000" dirty="0" smtClean="0"/>
                        <a:t>Min</a:t>
                      </a:r>
                      <a:r>
                        <a:rPr lang="es-AR" sz="2000" baseline="0" dirty="0" smtClean="0"/>
                        <a:t> 16</a:t>
                      </a:r>
                    </a:p>
                    <a:p>
                      <a:pPr algn="ctr"/>
                      <a:endParaRPr lang="es-AR" sz="2000" baseline="0" dirty="0" smtClean="0"/>
                    </a:p>
                    <a:p>
                      <a:pPr algn="ctr"/>
                      <a:endParaRPr lang="es-AR" sz="2000" baseline="0" dirty="0" smtClean="0"/>
                    </a:p>
                    <a:p>
                      <a:pPr algn="ctr"/>
                      <a:endParaRPr lang="es-AR" sz="2000" baseline="0" dirty="0" smtClean="0"/>
                    </a:p>
                    <a:p>
                      <a:pPr algn="ctr"/>
                      <a:r>
                        <a:rPr lang="es-AR" sz="2000" baseline="0" dirty="0" smtClean="0"/>
                        <a:t>Max 29</a:t>
                      </a:r>
                      <a:endParaRPr lang="es-AR" sz="2000" dirty="0"/>
                    </a:p>
                  </a:txBody>
                  <a:tcPr/>
                </a:tc>
                <a:tc rowSpan="6">
                  <a:txBody>
                    <a:bodyPr/>
                    <a:lstStyle/>
                    <a:p>
                      <a:pPr algn="ctr"/>
                      <a:endParaRPr lang="es-AR" sz="2000" dirty="0" smtClean="0"/>
                    </a:p>
                    <a:p>
                      <a:pPr algn="ctr"/>
                      <a:endParaRPr lang="es-AR" sz="2000" dirty="0" smtClean="0"/>
                    </a:p>
                    <a:p>
                      <a:pPr algn="ctr"/>
                      <a:r>
                        <a:rPr lang="es-AR" sz="2000" dirty="0" smtClean="0"/>
                        <a:t>Min 320</a:t>
                      </a:r>
                    </a:p>
                    <a:p>
                      <a:pPr algn="ctr"/>
                      <a:endParaRPr lang="es-AR" sz="2000" dirty="0" smtClean="0"/>
                    </a:p>
                    <a:p>
                      <a:pPr algn="ctr"/>
                      <a:endParaRPr lang="es-AR" sz="2000" dirty="0" smtClean="0"/>
                    </a:p>
                    <a:p>
                      <a:pPr algn="ctr"/>
                      <a:endParaRPr lang="es-AR" sz="2000" dirty="0" smtClean="0"/>
                    </a:p>
                    <a:p>
                      <a:pPr algn="ctr"/>
                      <a:r>
                        <a:rPr lang="es-AR" sz="2000" dirty="0" smtClean="0"/>
                        <a:t>Max</a:t>
                      </a:r>
                      <a:r>
                        <a:rPr lang="es-AR" sz="2000" baseline="0" dirty="0" smtClean="0"/>
                        <a:t> 580</a:t>
                      </a:r>
                      <a:endParaRPr lang="es-AR" sz="2000" dirty="0"/>
                    </a:p>
                  </a:txBody>
                  <a:tcPr/>
                </a:tc>
                <a:tc rowSpan="6">
                  <a:txBody>
                    <a:bodyPr/>
                    <a:lstStyle/>
                    <a:p>
                      <a:pPr algn="ctr"/>
                      <a:endParaRPr lang="es-AR" sz="1400" dirty="0" smtClean="0"/>
                    </a:p>
                    <a:p>
                      <a:pPr marL="342900" indent="-342900" algn="ctr">
                        <a:buAutoNum type="arabicPeriod"/>
                      </a:pPr>
                      <a:r>
                        <a:rPr lang="es-AR" sz="2000" dirty="0" smtClean="0"/>
                        <a:t>1,5 x 320</a:t>
                      </a:r>
                      <a:r>
                        <a:rPr lang="es-AR" sz="2000" baseline="0" dirty="0" smtClean="0"/>
                        <a:t> x 10 = 4.800</a:t>
                      </a:r>
                    </a:p>
                    <a:p>
                      <a:pPr marL="342900" indent="-342900" algn="ctr">
                        <a:buAutoNum type="arabicPeriod"/>
                      </a:pPr>
                      <a:r>
                        <a:rPr lang="es-AR" sz="2000" baseline="0" dirty="0" smtClean="0"/>
                        <a:t>1,5 x 320 x 20 = 9.600</a:t>
                      </a:r>
                    </a:p>
                    <a:p>
                      <a:pPr marL="342900" indent="-342900" algn="ctr">
                        <a:buAutoNum type="arabicPeriod"/>
                      </a:pPr>
                      <a:r>
                        <a:rPr lang="es-AR" sz="2000" baseline="0" dirty="0" smtClean="0"/>
                        <a:t>1,5 x 580 x 10 = 8.700</a:t>
                      </a:r>
                    </a:p>
                    <a:p>
                      <a:pPr marL="342900" indent="-342900" algn="ctr">
                        <a:buAutoNum type="arabicPeriod"/>
                      </a:pPr>
                      <a:r>
                        <a:rPr lang="es-AR" sz="2000" baseline="0" dirty="0" smtClean="0"/>
                        <a:t>1,5 x 580 x 20 = 17.400</a:t>
                      </a:r>
                      <a:endParaRPr lang="es-AR" sz="2000" dirty="0"/>
                    </a:p>
                  </a:txBody>
                  <a:tcPr/>
                </a:tc>
              </a:tr>
              <a:tr h="483482">
                <a:tc>
                  <a:txBody>
                    <a:bodyPr/>
                    <a:lstStyle/>
                    <a:p>
                      <a:r>
                        <a:rPr lang="es-AR" sz="1400" dirty="0" smtClean="0"/>
                        <a:t>Min (x</a:t>
                      </a:r>
                      <a:r>
                        <a:rPr lang="es-AR" sz="1400" baseline="0" dirty="0" smtClean="0"/>
                        <a:t>  1)</a:t>
                      </a:r>
                    </a:p>
                    <a:p>
                      <a:r>
                        <a:rPr lang="es-AR" sz="1400" baseline="0" dirty="0" smtClean="0"/>
                        <a:t>Max (x 2)</a:t>
                      </a:r>
                      <a:endParaRPr lang="es-AR" sz="1400" dirty="0"/>
                    </a:p>
                  </a:txBody>
                  <a:tcPr/>
                </a:tc>
                <a:tc>
                  <a:txBody>
                    <a:bodyPr/>
                    <a:lstStyle/>
                    <a:p>
                      <a:pPr algn="ctr"/>
                      <a:r>
                        <a:rPr lang="es-AR" sz="1400" dirty="0" smtClean="0"/>
                        <a:t>6</a:t>
                      </a:r>
                    </a:p>
                    <a:p>
                      <a:pPr algn="ctr"/>
                      <a:r>
                        <a:rPr lang="es-AR" sz="1400" dirty="0" smtClean="0"/>
                        <a:t>12</a:t>
                      </a:r>
                      <a:endParaRPr lang="es-AR" sz="1400" dirty="0"/>
                    </a:p>
                  </a:txBody>
                  <a:tcPr/>
                </a:tc>
                <a:tc vMerge="1">
                  <a:txBody>
                    <a:bodyPr/>
                    <a:lstStyle/>
                    <a:p>
                      <a:endParaRPr lang="es-AR" dirty="0"/>
                    </a:p>
                  </a:txBody>
                  <a:tcPr/>
                </a:tc>
                <a:tc vMerge="1">
                  <a:txBody>
                    <a:bodyPr/>
                    <a:lstStyle/>
                    <a:p>
                      <a:endParaRPr lang="es-AR" dirty="0"/>
                    </a:p>
                  </a:txBody>
                  <a:tcPr/>
                </a:tc>
                <a:tc vMerge="1">
                  <a:txBody>
                    <a:bodyPr/>
                    <a:lstStyle/>
                    <a:p>
                      <a:endParaRPr lang="es-AR" dirty="0"/>
                    </a:p>
                  </a:txBody>
                  <a:tcPr/>
                </a:tc>
              </a:tr>
              <a:tr h="483482">
                <a:tc>
                  <a:txBody>
                    <a:bodyPr/>
                    <a:lstStyle/>
                    <a:p>
                      <a:r>
                        <a:rPr lang="es-AR" sz="1400" dirty="0" smtClean="0"/>
                        <a:t>Control</a:t>
                      </a:r>
                      <a:endParaRPr lang="es-AR" sz="1400" dirty="0"/>
                    </a:p>
                  </a:txBody>
                  <a:tcPr/>
                </a:tc>
                <a:tc>
                  <a:txBody>
                    <a:bodyPr/>
                    <a:lstStyle/>
                    <a:p>
                      <a:pPr algn="ctr"/>
                      <a:r>
                        <a:rPr lang="es-AR" sz="1400" dirty="0" smtClean="0"/>
                        <a:t>3</a:t>
                      </a:r>
                      <a:endParaRPr lang="es-AR" sz="1400" dirty="0"/>
                    </a:p>
                  </a:txBody>
                  <a:tcPr/>
                </a:tc>
                <a:tc vMerge="1">
                  <a:txBody>
                    <a:bodyPr/>
                    <a:lstStyle/>
                    <a:p>
                      <a:endParaRPr lang="es-AR" dirty="0"/>
                    </a:p>
                  </a:txBody>
                  <a:tcPr/>
                </a:tc>
                <a:tc vMerge="1">
                  <a:txBody>
                    <a:bodyPr/>
                    <a:lstStyle/>
                    <a:p>
                      <a:endParaRPr lang="es-AR" dirty="0"/>
                    </a:p>
                  </a:txBody>
                  <a:tcPr/>
                </a:tc>
                <a:tc vMerge="1">
                  <a:txBody>
                    <a:bodyPr/>
                    <a:lstStyle/>
                    <a:p>
                      <a:endParaRPr lang="es-AR" dirty="0"/>
                    </a:p>
                  </a:txBody>
                  <a:tcPr/>
                </a:tc>
              </a:tr>
              <a:tr h="483482">
                <a:tc>
                  <a:txBody>
                    <a:bodyPr/>
                    <a:lstStyle/>
                    <a:p>
                      <a:r>
                        <a:rPr lang="es-AR" sz="1400" dirty="0" smtClean="0"/>
                        <a:t>Min (x 2)</a:t>
                      </a:r>
                    </a:p>
                    <a:p>
                      <a:r>
                        <a:rPr lang="es-AR" sz="1400" dirty="0" smtClean="0"/>
                        <a:t>Max (x 3)</a:t>
                      </a:r>
                      <a:endParaRPr lang="es-AR" sz="1400" dirty="0"/>
                    </a:p>
                  </a:txBody>
                  <a:tcPr/>
                </a:tc>
                <a:tc>
                  <a:txBody>
                    <a:bodyPr/>
                    <a:lstStyle/>
                    <a:p>
                      <a:pPr algn="ctr"/>
                      <a:r>
                        <a:rPr lang="es-AR" sz="1400" dirty="0" smtClean="0"/>
                        <a:t>6</a:t>
                      </a:r>
                    </a:p>
                    <a:p>
                      <a:pPr algn="ctr"/>
                      <a:r>
                        <a:rPr lang="es-AR" sz="1400" dirty="0" smtClean="0"/>
                        <a:t>9</a:t>
                      </a:r>
                      <a:endParaRPr lang="es-AR" sz="1400" dirty="0"/>
                    </a:p>
                  </a:txBody>
                  <a:tcPr/>
                </a:tc>
                <a:tc vMerge="1">
                  <a:txBody>
                    <a:bodyPr/>
                    <a:lstStyle/>
                    <a:p>
                      <a:endParaRPr lang="es-AR" dirty="0"/>
                    </a:p>
                  </a:txBody>
                  <a:tcPr/>
                </a:tc>
                <a:tc vMerge="1">
                  <a:txBody>
                    <a:bodyPr/>
                    <a:lstStyle/>
                    <a:p>
                      <a:endParaRPr lang="es-AR" dirty="0"/>
                    </a:p>
                  </a:txBody>
                  <a:tcPr/>
                </a:tc>
                <a:tc vMerge="1">
                  <a:txBody>
                    <a:bodyPr/>
                    <a:lstStyle/>
                    <a:p>
                      <a:endParaRPr lang="es-AR" dirty="0"/>
                    </a:p>
                  </a:txBody>
                  <a:tcPr/>
                </a:tc>
              </a:tr>
              <a:tr h="483482">
                <a:tc>
                  <a:txBody>
                    <a:bodyPr/>
                    <a:lstStyle/>
                    <a:p>
                      <a:r>
                        <a:rPr lang="es-AR" sz="1400" dirty="0" smtClean="0"/>
                        <a:t>Entidad</a:t>
                      </a:r>
                      <a:endParaRPr lang="es-AR" sz="1400" dirty="0"/>
                    </a:p>
                  </a:txBody>
                  <a:tcPr/>
                </a:tc>
                <a:tc>
                  <a:txBody>
                    <a:bodyPr/>
                    <a:lstStyle/>
                    <a:p>
                      <a:pPr algn="ctr"/>
                      <a:r>
                        <a:rPr lang="es-AR" sz="1400" dirty="0" smtClean="0"/>
                        <a:t>1</a:t>
                      </a:r>
                      <a:endParaRPr lang="es-AR" sz="1400" dirty="0"/>
                    </a:p>
                  </a:txBody>
                  <a:tcPr/>
                </a:tc>
                <a:tc vMerge="1">
                  <a:txBody>
                    <a:bodyPr/>
                    <a:lstStyle/>
                    <a:p>
                      <a:endParaRPr lang="es-AR" dirty="0"/>
                    </a:p>
                  </a:txBody>
                  <a:tcPr/>
                </a:tc>
                <a:tc vMerge="1">
                  <a:txBody>
                    <a:bodyPr/>
                    <a:lstStyle/>
                    <a:p>
                      <a:endParaRPr lang="es-AR" dirty="0"/>
                    </a:p>
                  </a:txBody>
                  <a:tcPr/>
                </a:tc>
                <a:tc vMerge="1">
                  <a:txBody>
                    <a:bodyPr/>
                    <a:lstStyle/>
                    <a:p>
                      <a:endParaRPr lang="es-AR" dirty="0"/>
                    </a:p>
                  </a:txBody>
                  <a:tcPr/>
                </a:tc>
              </a:tr>
              <a:tr h="483482">
                <a:tc>
                  <a:txBody>
                    <a:bodyPr/>
                    <a:lstStyle/>
                    <a:p>
                      <a:r>
                        <a:rPr lang="es-AR" sz="1400" dirty="0" smtClean="0"/>
                        <a:t>Min (x 4)</a:t>
                      </a:r>
                    </a:p>
                    <a:p>
                      <a:r>
                        <a:rPr lang="es-AR" sz="1400" dirty="0" smtClean="0"/>
                        <a:t>Max</a:t>
                      </a:r>
                      <a:r>
                        <a:rPr lang="es-AR" sz="1400" baseline="0" dirty="0" smtClean="0"/>
                        <a:t> (x 8)</a:t>
                      </a:r>
                      <a:endParaRPr lang="es-AR" sz="1400" dirty="0"/>
                    </a:p>
                  </a:txBody>
                  <a:tcPr/>
                </a:tc>
                <a:tc>
                  <a:txBody>
                    <a:bodyPr/>
                    <a:lstStyle/>
                    <a:p>
                      <a:pPr algn="ctr"/>
                      <a:r>
                        <a:rPr lang="es-AR" sz="1400" dirty="0" smtClean="0"/>
                        <a:t>4</a:t>
                      </a:r>
                    </a:p>
                    <a:p>
                      <a:pPr algn="ctr"/>
                      <a:r>
                        <a:rPr lang="es-AR" sz="1400" dirty="0" smtClean="0"/>
                        <a:t>8</a:t>
                      </a:r>
                      <a:endParaRPr lang="es-AR" sz="1400" dirty="0"/>
                    </a:p>
                  </a:txBody>
                  <a:tcPr/>
                </a:tc>
                <a:tc vMerge="1">
                  <a:txBody>
                    <a:bodyPr/>
                    <a:lstStyle/>
                    <a:p>
                      <a:endParaRPr lang="es-AR" dirty="0"/>
                    </a:p>
                  </a:txBody>
                  <a:tcPr/>
                </a:tc>
                <a:tc vMerge="1">
                  <a:txBody>
                    <a:bodyPr/>
                    <a:lstStyle/>
                    <a:p>
                      <a:endParaRPr lang="es-AR" dirty="0"/>
                    </a:p>
                  </a:txBody>
                  <a:tcPr/>
                </a:tc>
                <a:tc vMerge="1">
                  <a:txBody>
                    <a:bodyPr/>
                    <a:lstStyle/>
                    <a:p>
                      <a:endParaRPr lang="es-AR" dirty="0"/>
                    </a:p>
                  </a:txBody>
                  <a:tcPr/>
                </a:tc>
              </a:tr>
            </a:tbl>
          </a:graphicData>
        </a:graphic>
      </p:graphicFrame>
    </p:spTree>
    <p:extLst>
      <p:ext uri="{BB962C8B-B14F-4D97-AF65-F5344CB8AC3E}">
        <p14:creationId xmlns:p14="http://schemas.microsoft.com/office/powerpoint/2010/main" val="4292118003"/>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Medición de Tamaño de Software</a:t>
            </a:r>
          </a:p>
        </p:txBody>
      </p:sp>
      <p:sp>
        <p:nvSpPr>
          <p:cNvPr id="3" name="2 Marcador de texto"/>
          <p:cNvSpPr>
            <a:spLocks noGrp="1"/>
          </p:cNvSpPr>
          <p:nvPr>
            <p:ph type="body" idx="1"/>
          </p:nvPr>
        </p:nvSpPr>
        <p:spPr/>
        <p:txBody>
          <a:bodyPr/>
          <a:lstStyle/>
          <a:p>
            <a:r>
              <a:rPr lang="es-AR" dirty="0" smtClean="0"/>
              <a:t>Midiendo el reuso</a:t>
            </a:r>
            <a:endParaRPr lang="es-AR" dirty="0"/>
          </a:p>
        </p:txBody>
      </p:sp>
    </p:spTree>
    <p:extLst>
      <p:ext uri="{BB962C8B-B14F-4D97-AF65-F5344CB8AC3E}">
        <p14:creationId xmlns:p14="http://schemas.microsoft.com/office/powerpoint/2010/main" val="2211650561"/>
      </p:ext>
    </p:extLst>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Reuso</a:t>
            </a:r>
            <a:endParaRPr lang="es-AR" dirty="0"/>
          </a:p>
        </p:txBody>
      </p:sp>
      <p:sp>
        <p:nvSpPr>
          <p:cNvPr id="3" name="2 Marcador de contenido"/>
          <p:cNvSpPr>
            <a:spLocks noGrp="1"/>
          </p:cNvSpPr>
          <p:nvPr>
            <p:ph idx="1"/>
          </p:nvPr>
        </p:nvSpPr>
        <p:spPr/>
        <p:txBody>
          <a:bodyPr>
            <a:normAutofit fontScale="85000" lnSpcReduction="20000"/>
          </a:bodyPr>
          <a:lstStyle/>
          <a:p>
            <a:r>
              <a:rPr lang="es-AR" dirty="0" smtClean="0"/>
              <a:t>El </a:t>
            </a:r>
            <a:r>
              <a:rPr lang="es-AR" dirty="0" err="1" smtClean="0"/>
              <a:t>reuso</a:t>
            </a:r>
            <a:r>
              <a:rPr lang="es-AR" dirty="0" smtClean="0"/>
              <a:t> mide que tanto del producto es copiado o modificado.</a:t>
            </a:r>
          </a:p>
          <a:p>
            <a:r>
              <a:rPr lang="es-AR" dirty="0" smtClean="0"/>
              <a:t>La medición del tamaño debe incluir algún método de conteo de los productos reusados.</a:t>
            </a:r>
          </a:p>
          <a:p>
            <a:endParaRPr lang="es-AR" dirty="0" smtClean="0"/>
          </a:p>
          <a:p>
            <a:r>
              <a:rPr lang="es-AR" dirty="0" smtClean="0"/>
              <a:t>Es difícil definir formalmente lo que significa el código reusado. Programa enteros pueden ser reusados sin modificación, pero es mucho más común reusar alguna parte del código. </a:t>
            </a:r>
          </a:p>
          <a:p>
            <a:endParaRPr lang="es-AR" dirty="0" smtClean="0"/>
          </a:p>
          <a:p>
            <a:r>
              <a:rPr lang="es-AR" dirty="0" smtClean="0"/>
              <a:t>El grado de </a:t>
            </a:r>
            <a:r>
              <a:rPr lang="es-AR" dirty="0" err="1" smtClean="0"/>
              <a:t>reuso</a:t>
            </a:r>
            <a:r>
              <a:rPr lang="es-AR" dirty="0" smtClean="0"/>
              <a:t> es definido como sigue: </a:t>
            </a:r>
          </a:p>
          <a:p>
            <a:pPr lvl="1"/>
            <a:r>
              <a:rPr lang="es-AR" dirty="0" err="1" smtClean="0"/>
              <a:t>Reuso</a:t>
            </a:r>
            <a:r>
              <a:rPr lang="es-AR" dirty="0" smtClean="0"/>
              <a:t> fiel: código que es usado sin ningún cambio.</a:t>
            </a:r>
          </a:p>
          <a:p>
            <a:pPr lvl="1"/>
            <a:r>
              <a:rPr lang="es-AR" dirty="0" smtClean="0"/>
              <a:t>Modificado parcialmente: un poco menos de 25% de LOC fue modificada.</a:t>
            </a:r>
          </a:p>
          <a:p>
            <a:pPr lvl="1"/>
            <a:r>
              <a:rPr lang="es-AR" dirty="0" smtClean="0"/>
              <a:t>Modificado extensamente: 25% o más fue modificada.</a:t>
            </a:r>
          </a:p>
          <a:p>
            <a:pPr lvl="1"/>
            <a:r>
              <a:rPr lang="es-AR" dirty="0" smtClean="0"/>
              <a:t>Nuevo: ningún código viene de algo ya construido.</a:t>
            </a:r>
          </a:p>
        </p:txBody>
      </p:sp>
    </p:spTree>
    <p:extLst>
      <p:ext uri="{BB962C8B-B14F-4D97-AF65-F5344CB8AC3E}">
        <p14:creationId xmlns:p14="http://schemas.microsoft.com/office/powerpoint/2010/main" val="42150456"/>
      </p:ext>
    </p:extLst>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Reuso</a:t>
            </a:r>
            <a:endParaRPr lang="es-AR" dirty="0"/>
          </a:p>
        </p:txBody>
      </p:sp>
      <p:sp>
        <p:nvSpPr>
          <p:cNvPr id="3" name="2 Marcador de contenido"/>
          <p:cNvSpPr>
            <a:spLocks noGrp="1"/>
          </p:cNvSpPr>
          <p:nvPr>
            <p:ph idx="1"/>
          </p:nvPr>
        </p:nvSpPr>
        <p:spPr>
          <a:xfrm>
            <a:off x="457200" y="1935480"/>
            <a:ext cx="4984670" cy="4389120"/>
          </a:xfrm>
        </p:spPr>
        <p:txBody>
          <a:bodyPr>
            <a:normAutofit fontScale="85000" lnSpcReduction="20000"/>
          </a:bodyPr>
          <a:lstStyle/>
          <a:p>
            <a:r>
              <a:rPr lang="es-AR" dirty="0" smtClean="0"/>
              <a:t>El </a:t>
            </a:r>
            <a:r>
              <a:rPr lang="es-AR" dirty="0" err="1" smtClean="0"/>
              <a:t>reuso</a:t>
            </a:r>
            <a:r>
              <a:rPr lang="es-AR" dirty="0" smtClean="0"/>
              <a:t> necesita de un repositorio de componentes reusables.</a:t>
            </a:r>
          </a:p>
          <a:p>
            <a:r>
              <a:rPr lang="es-AR" dirty="0" smtClean="0"/>
              <a:t>Métricas de </a:t>
            </a:r>
            <a:r>
              <a:rPr lang="es-AR" dirty="0" err="1" smtClean="0"/>
              <a:t>reuso</a:t>
            </a:r>
            <a:r>
              <a:rPr lang="es-AR" dirty="0" smtClean="0"/>
              <a:t>:</a:t>
            </a:r>
          </a:p>
          <a:p>
            <a:pPr lvl="1"/>
            <a:r>
              <a:rPr lang="es-AR" dirty="0" smtClean="0"/>
              <a:t>Nivel de </a:t>
            </a:r>
            <a:r>
              <a:rPr lang="es-AR" dirty="0" err="1" smtClean="0"/>
              <a:t>reuso</a:t>
            </a:r>
            <a:r>
              <a:rPr lang="es-AR" dirty="0" smtClean="0"/>
              <a:t>: porcentaje de los diferentes elementos que se obtienen desde una fuente determinada en un repositorio.</a:t>
            </a:r>
          </a:p>
          <a:p>
            <a:pPr lvl="1"/>
            <a:r>
              <a:rPr lang="es-AR" dirty="0" smtClean="0"/>
              <a:t>Frecuencia de </a:t>
            </a:r>
            <a:r>
              <a:rPr lang="es-AR" dirty="0" err="1" smtClean="0"/>
              <a:t>reuso</a:t>
            </a:r>
            <a:r>
              <a:rPr lang="es-AR" dirty="0" smtClean="0"/>
              <a:t>: porcentaje de referencias a los elementos de </a:t>
            </a:r>
            <a:r>
              <a:rPr lang="es-AR" dirty="0"/>
              <a:t>una fuente determinada en un repositorio.</a:t>
            </a:r>
          </a:p>
          <a:p>
            <a:pPr lvl="1"/>
            <a:r>
              <a:rPr lang="es-AR" dirty="0" smtClean="0"/>
              <a:t>Densidad de </a:t>
            </a:r>
            <a:r>
              <a:rPr lang="es-AR" dirty="0" err="1" smtClean="0"/>
              <a:t>reuso</a:t>
            </a:r>
            <a:r>
              <a:rPr lang="es-AR" dirty="0" smtClean="0"/>
              <a:t>: número normalizado de elementos </a:t>
            </a:r>
            <a:r>
              <a:rPr lang="es-AR" dirty="0"/>
              <a:t>de una fuente determinada en un </a:t>
            </a:r>
            <a:r>
              <a:rPr lang="es-AR" dirty="0" smtClean="0"/>
              <a:t>repositorio.</a:t>
            </a:r>
            <a:endParaRPr lang="es-AR"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2204864"/>
            <a:ext cx="3469777" cy="3317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767603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339752" y="3068960"/>
            <a:ext cx="4536504" cy="584776"/>
          </a:xfrm>
          <a:prstGeom prst="rect">
            <a:avLst/>
          </a:prstGeom>
          <a:noFill/>
        </p:spPr>
        <p:txBody>
          <a:bodyPr wrap="square" rtlCol="0">
            <a:spAutoFit/>
          </a:bodyPr>
          <a:lstStyle/>
          <a:p>
            <a:pPr algn="ctr"/>
            <a:r>
              <a:rPr lang="es-ES" sz="3200" b="1" dirty="0" smtClean="0">
                <a:solidFill>
                  <a:schemeClr val="bg2">
                    <a:lumMod val="25000"/>
                  </a:schemeClr>
                </a:solidFill>
              </a:rPr>
              <a:t>Fin del Módulo</a:t>
            </a:r>
            <a:endParaRPr lang="es-ES" sz="3200" b="1" dirty="0">
              <a:solidFill>
                <a:schemeClr val="bg2">
                  <a:lumMod val="25000"/>
                </a:schemeClr>
              </a:solidFill>
            </a:endParaRPr>
          </a:p>
        </p:txBody>
      </p:sp>
    </p:spTree>
    <p:extLst>
      <p:ext uri="{BB962C8B-B14F-4D97-AF65-F5344CB8AC3E}">
        <p14:creationId xmlns:p14="http://schemas.microsoft.com/office/powerpoint/2010/main" val="9439052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1277</TotalTime>
  <Words>5867</Words>
  <Application>Microsoft Macintosh PowerPoint</Application>
  <PresentationFormat>Presentación en pantalla (4:3)</PresentationFormat>
  <Paragraphs>1183</Paragraphs>
  <Slides>98</Slides>
  <Notes>97</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98</vt:i4>
      </vt:variant>
    </vt:vector>
  </HeadingPairs>
  <TitlesOfParts>
    <vt:vector size="100" baseType="lpstr">
      <vt:lpstr>Flujo</vt:lpstr>
      <vt:lpstr>Hoja de cálculo</vt:lpstr>
      <vt:lpstr>Métricas de Software</vt:lpstr>
      <vt:lpstr>Agenda</vt:lpstr>
      <vt:lpstr>Métricas de Tamaño: Resumen</vt:lpstr>
      <vt:lpstr>Tamaño de Software</vt:lpstr>
      <vt:lpstr>Tamaño del software</vt:lpstr>
      <vt:lpstr>Tamaño del Software: Longitud</vt:lpstr>
      <vt:lpstr>Longitud: Código - LOC</vt:lpstr>
      <vt:lpstr>Longitud: Código - LOC</vt:lpstr>
      <vt:lpstr>Longitud: Código - LOC</vt:lpstr>
      <vt:lpstr>Longitud: Código - LOC</vt:lpstr>
      <vt:lpstr>Longitud: La teoría de Hasltead</vt:lpstr>
      <vt:lpstr>Longitud: La teoría de Hasltead</vt:lpstr>
      <vt:lpstr>Longitud: La teoría de Hasltead</vt:lpstr>
      <vt:lpstr>Longitud: La teoría de Hasltead</vt:lpstr>
      <vt:lpstr>Longitud: La teoría de Hasltead</vt:lpstr>
      <vt:lpstr>Ejemplo 1</vt:lpstr>
      <vt:lpstr>Ejemplo 1</vt:lpstr>
      <vt:lpstr>Ejemplo 1</vt:lpstr>
      <vt:lpstr>Ejemplo 2</vt:lpstr>
      <vt:lpstr>Longitud: La teoría de Hasltead</vt:lpstr>
      <vt:lpstr>Longitud: Código -métodos alternativos</vt:lpstr>
      <vt:lpstr>Longitud: Código - Problemas</vt:lpstr>
      <vt:lpstr>Longitud: Especificación y Diseño</vt:lpstr>
      <vt:lpstr>Longitud: Predicción</vt:lpstr>
      <vt:lpstr>Medición de Tamaño de Software </vt:lpstr>
      <vt:lpstr>Revisión: Medición de Tamaño</vt:lpstr>
      <vt:lpstr>Origen de la Métrica</vt:lpstr>
      <vt:lpstr>Enfoque económico</vt:lpstr>
      <vt:lpstr>Enfoque económico</vt:lpstr>
      <vt:lpstr>Usos de la métrica</vt:lpstr>
      <vt:lpstr>Listado de Técnicas de Métrica Funcional </vt:lpstr>
      <vt:lpstr>Puntos de Función</vt:lpstr>
      <vt:lpstr>Análisis por Puntos de Función</vt:lpstr>
      <vt:lpstr>PF: Historia</vt:lpstr>
      <vt:lpstr>FP: Estándares</vt:lpstr>
      <vt:lpstr>Presentación de PowerPoint</vt:lpstr>
      <vt:lpstr>Presentación de PowerPoint</vt:lpstr>
      <vt:lpstr>Presentación de PowerPoint</vt:lpstr>
      <vt:lpstr>Reglas para la identificación del ambiente</vt:lpstr>
      <vt:lpstr>Definición de Funciones - Datos</vt:lpstr>
      <vt:lpstr>Definición de tipos de funciones de Datos</vt:lpstr>
      <vt:lpstr>Algunas definiciones</vt:lpstr>
      <vt:lpstr>Algunas definiciones (Cont.)</vt:lpstr>
      <vt:lpstr>Algunas definiciones (Cont.)</vt:lpstr>
      <vt:lpstr>Definición de tipos de funciones de Transacciones</vt:lpstr>
      <vt:lpstr>Resumen de la Funciones de Transacción</vt:lpstr>
      <vt:lpstr>Procesamiento lógico</vt:lpstr>
      <vt:lpstr>Cuenta de FP Sin Ajustar</vt:lpstr>
      <vt:lpstr>Cuenta de FP Sin Ajustar</vt:lpstr>
      <vt:lpstr>Tipos de Función: Evaluación de la Complejidad</vt:lpstr>
      <vt:lpstr>Asignación de Complejidades – Funciones de Datos</vt:lpstr>
      <vt:lpstr>Ejemplos</vt:lpstr>
      <vt:lpstr>Ejemplo</vt:lpstr>
      <vt:lpstr>Asignación de Complejidades – Funciones de Transacciones</vt:lpstr>
      <vt:lpstr>Ejemplo</vt:lpstr>
      <vt:lpstr>Ejemplo</vt:lpstr>
      <vt:lpstr>Aspectos No Funcionales  - PF Ajustados</vt:lpstr>
      <vt:lpstr>GCS</vt:lpstr>
      <vt:lpstr>Puntos de Función Ajustados</vt:lpstr>
      <vt:lpstr>Ejemplo</vt:lpstr>
      <vt:lpstr>Puntos Función de Mantenimientos</vt:lpstr>
      <vt:lpstr>Puntos Función de Mantenimientos</vt:lpstr>
      <vt:lpstr>Relación entre PF y LOC - Backfiring</vt:lpstr>
      <vt:lpstr>Relación entre PF y LOC</vt:lpstr>
      <vt:lpstr>Tabla de lenguajes y niveles</vt:lpstr>
      <vt:lpstr>Tabla de lenguajes y niveles</vt:lpstr>
      <vt:lpstr>Predicción y Cálculo reverso</vt:lpstr>
      <vt:lpstr>Conclusiones</vt:lpstr>
      <vt:lpstr>Conclusiones</vt:lpstr>
      <vt:lpstr>Medición de Tamaño de Software </vt:lpstr>
      <vt:lpstr>Feature Point</vt:lpstr>
      <vt:lpstr>Feature Points</vt:lpstr>
      <vt:lpstr>Feature Points: Cálculo</vt:lpstr>
      <vt:lpstr>Medición de Tamaño de Software </vt:lpstr>
      <vt:lpstr>Introducción – Casos de Uso</vt:lpstr>
      <vt:lpstr>Introducción – Puntos de Caso de Uso</vt:lpstr>
      <vt:lpstr>El Cálculo: Ponderación de Actores</vt:lpstr>
      <vt:lpstr>El Cálculo: Ponderación de Casos de Uso</vt:lpstr>
      <vt:lpstr>El Cálculo: Ponderación de CU: (Banerjee – 2001)</vt:lpstr>
      <vt:lpstr>Transacciones</vt:lpstr>
      <vt:lpstr>Transacciones</vt:lpstr>
      <vt:lpstr>El cálculo - Fase 1 </vt:lpstr>
      <vt:lpstr>El cálculo - Fase 2</vt:lpstr>
      <vt:lpstr>El cálculo - Fase 2</vt:lpstr>
      <vt:lpstr>El cálculo - Fase 3</vt:lpstr>
      <vt:lpstr>El cálculo - Fase 4</vt:lpstr>
      <vt:lpstr>UCP y PF - Ejemplo</vt:lpstr>
      <vt:lpstr>Otros enfoques</vt:lpstr>
      <vt:lpstr>Descomposición</vt:lpstr>
      <vt:lpstr>Opinión Experta</vt:lpstr>
      <vt:lpstr>Opinión Experta</vt:lpstr>
      <vt:lpstr>Expansión de Clase a Código</vt:lpstr>
      <vt:lpstr>Ejemplo</vt:lpstr>
      <vt:lpstr>Ejemplo</vt:lpstr>
      <vt:lpstr>Medición de Tamaño de Software</vt:lpstr>
      <vt:lpstr>Reuso</vt:lpstr>
      <vt:lpstr>Reuso</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Victor Valotto</cp:lastModifiedBy>
  <cp:revision>55</cp:revision>
  <dcterms:modified xsi:type="dcterms:W3CDTF">2014-09-25T18:02:27Z</dcterms:modified>
</cp:coreProperties>
</file>