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324" r:id="rId32"/>
    <p:sldId id="325" r:id="rId33"/>
    <p:sldId id="326" r:id="rId34"/>
    <p:sldId id="327" r:id="rId35"/>
    <p:sldId id="328" r:id="rId36"/>
    <p:sldId id="287" r:id="rId37"/>
    <p:sldId id="288" r:id="rId38"/>
    <p:sldId id="290" r:id="rId39"/>
    <p:sldId id="291" r:id="rId40"/>
    <p:sldId id="289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7" r:id="rId53"/>
    <p:sldId id="305" r:id="rId54"/>
    <p:sldId id="302" r:id="rId55"/>
    <p:sldId id="308" r:id="rId56"/>
    <p:sldId id="306" r:id="rId57"/>
    <p:sldId id="309" r:id="rId58"/>
    <p:sldId id="304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40926-0F87-4402-B974-362BF59D28DC}" type="datetimeFigureOut">
              <a:rPr lang="es-ES"/>
              <a:t>01/11/2012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8A477-DD2E-4C3F-B10D-BE177E5D8C2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3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85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96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236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60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952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3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88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993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85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500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2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107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489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077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456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311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596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460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457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0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278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75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686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0742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588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648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648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305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340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787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645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697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79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821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3577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795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9627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6129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5163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220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2206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220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2206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1357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8153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815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8153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80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7184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7184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1461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2646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9076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24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255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345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108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709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1425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3936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704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0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08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64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8A477-DD2E-4C3F-B10D-BE177E5D8C2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05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1708-CD0F-424E-8C12-34EAE626FCF2}" type="datetime1">
              <a:rPr lang="es-ES" smtClean="0"/>
              <a:t>01/11/2012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84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0D6-EA2C-4251-9AC1-370E50F17919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6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39E-AEF3-429E-AFD8-B3C6815AEA70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5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793-0987-43F5-BAE5-F8C29E8E7E8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89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2B5E-CFC4-4C5A-92ED-706F7F0E0AF3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60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3035-B0A9-49F3-B87F-02BF387149D6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2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12C9-7EE4-4644-9A29-552D9D3FBAD3}" type="datetime1">
              <a:rPr lang="es-ES" smtClean="0"/>
              <a:t>01/11/2012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44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3798-0845-4329-8A0F-6E71AC751159}" type="datetime1">
              <a:rPr lang="es-ES" smtClean="0"/>
              <a:t>01/11/2012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86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9509-069B-45AD-BF33-A82F6AAE120B}" type="datetime1">
              <a:rPr lang="es-ES" smtClean="0"/>
              <a:t>01/11/2012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1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C568-C6EF-407C-8FD3-736AB3EB9728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84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DEC9-1660-4066-A563-0A045464E639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51BFD0-E0FD-42A1-B2FC-73C90DE4B864}" type="datetime1">
              <a:rPr lang="es-ES" smtClean="0"/>
              <a:t>01/11/2012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5856" y="6381328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59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Métricas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Métricas de </a:t>
            </a:r>
            <a:r>
              <a:rPr lang="es-ES" dirty="0" err="1" smtClean="0"/>
              <a:t>Testing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Unitaria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Es una </a:t>
            </a: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prueba de caja blanca </a:t>
            </a:r>
            <a:r>
              <a:rPr lang="es-AR" dirty="0" smtClean="0"/>
              <a:t>en un entorno de prueba controlado de un módulo aislado del resto.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La unidad es un función o una biblioteca pequeña.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Suficientemente pequeño para probarlo a fondo.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Ejecuta una unidad aislada del resto.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Entorno controlado.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Caja Blanca.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8DD6-99DB-4346-B799-6242CE4AAC33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6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de Integración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Las unidades son combinadas y los módulos son ejecutados.</a:t>
            </a:r>
          </a:p>
          <a:p>
            <a:r>
              <a:rPr lang="es-AR" dirty="0" smtClean="0"/>
              <a:t>Se enfoca en las interfaces entre los módulos-</a:t>
            </a:r>
          </a:p>
          <a:p>
            <a:r>
              <a:rPr lang="es-AR" dirty="0" smtClean="0"/>
              <a:t>Caja blanca con parte de caja negra.</a:t>
            </a:r>
          </a:p>
          <a:p>
            <a:r>
              <a:rPr lang="es-AR" dirty="0" smtClean="0"/>
              <a:t>Tres enfoques principales:</a:t>
            </a:r>
          </a:p>
          <a:p>
            <a:pPr lvl="1"/>
            <a:r>
              <a:rPr lang="es-AR" dirty="0" smtClean="0"/>
              <a:t>Top-</a:t>
            </a:r>
            <a:r>
              <a:rPr lang="es-AR" dirty="0" err="1" smtClean="0"/>
              <a:t>down</a:t>
            </a:r>
            <a:endParaRPr lang="es-AR" dirty="0" smtClean="0"/>
          </a:p>
          <a:p>
            <a:pPr lvl="1"/>
            <a:r>
              <a:rPr lang="es-AR" dirty="0" err="1" smtClean="0"/>
              <a:t>Botom</a:t>
            </a:r>
            <a:r>
              <a:rPr lang="es-AR" dirty="0" smtClean="0"/>
              <a:t>-up</a:t>
            </a:r>
          </a:p>
          <a:p>
            <a:pPr lvl="1"/>
            <a:r>
              <a:rPr lang="es-AR" dirty="0" smtClean="0"/>
              <a:t>Big </a:t>
            </a:r>
            <a:r>
              <a:rPr lang="es-AR" dirty="0" err="1" smtClean="0"/>
              <a:t>Bang</a:t>
            </a:r>
            <a:endParaRPr lang="es-AR" dirty="0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889-8DC5-420A-B0E7-3D38F8674215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Pruebas de Integración: Top-Down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programa de control se prueba primero.</a:t>
            </a:r>
          </a:p>
          <a:p>
            <a:r>
              <a:rPr lang="es-AR" dirty="0" smtClean="0"/>
              <a:t>Los módulos son integrado de uno al vez.</a:t>
            </a:r>
          </a:p>
          <a:p>
            <a:r>
              <a:rPr lang="es-AR" dirty="0" smtClean="0"/>
              <a:t>Mayor énfasis en las pruebas de interfaz.</a:t>
            </a:r>
          </a:p>
          <a:p>
            <a:pPr lvl="1"/>
            <a:r>
              <a:rPr lang="es-AR" dirty="0" smtClean="0"/>
              <a:t>Los errores de interfaz son descubiertos tempranamente.</a:t>
            </a:r>
          </a:p>
          <a:p>
            <a:pPr lvl="1"/>
            <a:r>
              <a:rPr lang="es-AR" dirty="0" smtClean="0"/>
              <a:t>Forma un base para los prototipos iniciales.</a:t>
            </a:r>
          </a:p>
          <a:p>
            <a:pPr lvl="1"/>
            <a:r>
              <a:rPr lang="es-AR" dirty="0" smtClean="0"/>
              <a:t>Son necesarios los </a:t>
            </a:r>
            <a:r>
              <a:rPr lang="es-AR" dirty="0" err="1" smtClean="0"/>
              <a:t>stub</a:t>
            </a:r>
            <a:r>
              <a:rPr lang="es-AR" dirty="0" smtClean="0"/>
              <a:t> (simuladores de comportamiento)</a:t>
            </a:r>
          </a:p>
          <a:p>
            <a:pPr lvl="1"/>
            <a:r>
              <a:rPr lang="es-AR" dirty="0" smtClean="0"/>
              <a:t>Los errores de bajo nivel son encontrados más tarde.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70CC-7DF3-470D-8675-38CB08DCE3BA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Pruebas de Integración: </a:t>
            </a:r>
            <a:r>
              <a:rPr lang="es-AR" dirty="0" err="1" smtClean="0"/>
              <a:t>Bottom</a:t>
            </a:r>
            <a:r>
              <a:rPr lang="es-AR" dirty="0" smtClean="0"/>
              <a:t>-up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módulos son integrados en grupos.</a:t>
            </a:r>
          </a:p>
          <a:p>
            <a:r>
              <a:rPr lang="es-AR" dirty="0" smtClean="0"/>
              <a:t>Muestra las factibilidad temprana en los módulos.</a:t>
            </a:r>
          </a:p>
          <a:p>
            <a:r>
              <a:rPr lang="es-AR" dirty="0" smtClean="0"/>
              <a:t>El énfasis es en la performance y funcionalidad.</a:t>
            </a:r>
          </a:p>
          <a:p>
            <a:pPr lvl="1"/>
            <a:r>
              <a:rPr lang="es-AR" dirty="0" smtClean="0"/>
              <a:t>Usualmente los </a:t>
            </a:r>
            <a:r>
              <a:rPr lang="es-AR" dirty="0" err="1" smtClean="0"/>
              <a:t>stub</a:t>
            </a:r>
            <a:r>
              <a:rPr lang="es-AR" dirty="0" smtClean="0"/>
              <a:t> no son necesarios.</a:t>
            </a:r>
          </a:p>
          <a:p>
            <a:pPr lvl="1"/>
            <a:r>
              <a:rPr lang="es-AR" dirty="0" smtClean="0"/>
              <a:t>Los errores en los módulos críticos son encontrados tempranamente.</a:t>
            </a:r>
          </a:p>
          <a:p>
            <a:pPr lvl="1"/>
            <a:r>
              <a:rPr lang="es-AR" dirty="0" smtClean="0"/>
              <a:t>Muchos módulos deben ser integrados antes que un programa este disponible para trabajar.</a:t>
            </a:r>
          </a:p>
          <a:p>
            <a:pPr lvl="1"/>
            <a:r>
              <a:rPr lang="es-AR" dirty="0" smtClean="0"/>
              <a:t>Los errores de interfaz son descubiertos tardíamente.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2469-626B-4AF8-AF9F-0A1F0D89A263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3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Prueba de Integración – Big </a:t>
            </a:r>
            <a:r>
              <a:rPr lang="es-AR" dirty="0" err="1" smtClean="0"/>
              <a:t>Bang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unidades son completadas y probadas independientemente.</a:t>
            </a:r>
          </a:p>
          <a:p>
            <a:r>
              <a:rPr lang="es-AR" dirty="0" smtClean="0"/>
              <a:t>Código integrado todo a la vez:</a:t>
            </a:r>
          </a:p>
          <a:p>
            <a:pPr lvl="1"/>
            <a:r>
              <a:rPr lang="es-AR" dirty="0" smtClean="0"/>
              <a:t>Rápido y barato (sin </a:t>
            </a:r>
            <a:r>
              <a:rPr lang="es-AR" dirty="0" err="1" smtClean="0"/>
              <a:t>stubs</a:t>
            </a:r>
            <a:r>
              <a:rPr lang="es-AR" dirty="0" smtClean="0"/>
              <a:t>, ni drivers)</a:t>
            </a:r>
          </a:p>
          <a:p>
            <a:pPr lvl="1"/>
            <a:r>
              <a:rPr lang="es-AR" dirty="0" smtClean="0"/>
              <a:t>Errores:</a:t>
            </a:r>
          </a:p>
          <a:p>
            <a:pPr lvl="2"/>
            <a:r>
              <a:rPr lang="es-AR" dirty="0" smtClean="0"/>
              <a:t>Se descubren tarde</a:t>
            </a:r>
          </a:p>
          <a:p>
            <a:pPr lvl="2"/>
            <a:r>
              <a:rPr lang="es-AR" dirty="0" smtClean="0"/>
              <a:t>Mayor cantidad</a:t>
            </a:r>
          </a:p>
          <a:p>
            <a:pPr lvl="2"/>
            <a:r>
              <a:rPr lang="es-AR" dirty="0" smtClean="0"/>
              <a:t>Más caro de reparar.</a:t>
            </a:r>
          </a:p>
          <a:p>
            <a:r>
              <a:rPr lang="es-AR" dirty="0" smtClean="0"/>
              <a:t>Es el enfoque más común.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2F17-F0A9-4113-B87D-68A224665C63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0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de función externa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800" dirty="0" smtClean="0"/>
              <a:t>Prueba de caja negra.</a:t>
            </a:r>
          </a:p>
          <a:p>
            <a:endParaRPr lang="es-AR" sz="2800" dirty="0" smtClean="0"/>
          </a:p>
          <a:p>
            <a:r>
              <a:rPr lang="es-AR" sz="2800" dirty="0" smtClean="0"/>
              <a:t>Verifica que el sistema implementa correctamente las funciones especificadas.</a:t>
            </a:r>
          </a:p>
          <a:p>
            <a:endParaRPr lang="es-AR" sz="2800" dirty="0" smtClean="0"/>
          </a:p>
          <a:p>
            <a:r>
              <a:rPr lang="es-AR" sz="2800" dirty="0" smtClean="0"/>
              <a:t>Algunas veces es conocido como pruebas Alfa.</a:t>
            </a:r>
          </a:p>
          <a:p>
            <a:endParaRPr lang="es-AR" sz="2800" dirty="0" smtClean="0"/>
          </a:p>
          <a:p>
            <a:r>
              <a:rPr lang="es-AR" sz="2800" dirty="0" smtClean="0"/>
              <a:t>Los </a:t>
            </a:r>
            <a:r>
              <a:rPr lang="es-AR" sz="2800" dirty="0" err="1" smtClean="0"/>
              <a:t>testers</a:t>
            </a:r>
            <a:r>
              <a:rPr lang="es-AR" sz="2800" dirty="0" smtClean="0"/>
              <a:t> in-</a:t>
            </a:r>
            <a:r>
              <a:rPr lang="es-AR" sz="2800" dirty="0" err="1" smtClean="0"/>
              <a:t>house</a:t>
            </a:r>
            <a:r>
              <a:rPr lang="es-AR" sz="2800" dirty="0" smtClean="0"/>
              <a:t> simulan el uso final del sistema.</a:t>
            </a:r>
            <a:endParaRPr lang="es-AR" sz="28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F503-8A41-4B97-970B-BAB33AB93F5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de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Es la versión más robusta de una prueba externa.</a:t>
            </a:r>
          </a:p>
          <a:p>
            <a:endParaRPr lang="es-AR" dirty="0"/>
          </a:p>
          <a:p>
            <a:r>
              <a:rPr lang="es-AR" dirty="0" smtClean="0"/>
              <a:t>La diferencia es la plataforma de prueba</a:t>
            </a:r>
          </a:p>
          <a:p>
            <a:endParaRPr lang="es-AR" dirty="0"/>
          </a:p>
          <a:p>
            <a:r>
              <a:rPr lang="es-AR" dirty="0" smtClean="0"/>
              <a:t>Refleja el entorno y el uso</a:t>
            </a:r>
          </a:p>
          <a:p>
            <a:pPr lvl="1"/>
            <a:r>
              <a:rPr lang="es-AR" dirty="0" smtClean="0"/>
              <a:t>Incluye hardware, tamaño de la base de datos, complejidad del sistema, factores externos.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Se puede probar más precisamente los requerimientos no funcionales (performance, seguridad)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8FD2-1D06-4CC2-8625-9372151263F7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de aceptación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También conocidas como pruebas </a:t>
            </a:r>
            <a:r>
              <a:rPr lang="es-AR" dirty="0" smtClean="0"/>
              <a:t>Beta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Los sistemas realizados son probados por lo usuarios.</a:t>
            </a:r>
          </a:p>
          <a:p>
            <a:endParaRPr lang="es-AR" dirty="0"/>
          </a:p>
          <a:p>
            <a:r>
              <a:rPr lang="es-AR" dirty="0" smtClean="0"/>
              <a:t>Son pruebas más realistas que los realizados en la fase de sistema.</a:t>
            </a:r>
          </a:p>
          <a:p>
            <a:endParaRPr lang="es-AR" dirty="0"/>
          </a:p>
          <a:p>
            <a:r>
              <a:rPr lang="es-AR" dirty="0" smtClean="0"/>
              <a:t>Se valida es sistema según las expectativas del usuario.</a:t>
            </a:r>
          </a:p>
          <a:p>
            <a:endParaRPr lang="es-AR" dirty="0"/>
          </a:p>
          <a:p>
            <a:r>
              <a:rPr lang="es-AR" dirty="0" smtClean="0"/>
              <a:t>Determina si el sistema está listo para el despliegue.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684F-4FB9-46F9-876B-131AFA67B5BB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5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de instalación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la prueba de proceso de instalación y desinstalación total, parcial o actualización.</a:t>
            </a:r>
          </a:p>
          <a:p>
            <a:endParaRPr lang="es-AR" dirty="0"/>
          </a:p>
          <a:p>
            <a:r>
              <a:rPr lang="es-AR" dirty="0" smtClean="0"/>
              <a:t>No está bien documentado en la literatura.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AF88-6E23-48DF-930D-0EB3413EB53E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de Regresión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Se prueba el software que ha sido modificado.</a:t>
            </a:r>
          </a:p>
          <a:p>
            <a:endParaRPr lang="es-AR" dirty="0"/>
          </a:p>
          <a:p>
            <a:r>
              <a:rPr lang="es-AR" dirty="0" smtClean="0"/>
              <a:t>Se verifican los cambios y que no afecten de manera adversa otros componentes del sistema.</a:t>
            </a:r>
          </a:p>
          <a:p>
            <a:endParaRPr lang="es-AR" dirty="0"/>
          </a:p>
          <a:p>
            <a:r>
              <a:rPr lang="es-AR" dirty="0" smtClean="0"/>
              <a:t>Se seleccionan casos de pruebas existentes que se consideran necesarios para validar la modificación.</a:t>
            </a:r>
          </a:p>
          <a:p>
            <a:endParaRPr lang="es-AR" dirty="0"/>
          </a:p>
          <a:p>
            <a:r>
              <a:rPr lang="es-AR" dirty="0" smtClean="0"/>
              <a:t>Con los defectos corregidos, cuatro cosas pueden ocurrir.</a:t>
            </a:r>
          </a:p>
          <a:p>
            <a:pPr lvl="1"/>
            <a:r>
              <a:rPr lang="es-AR" dirty="0" smtClean="0"/>
              <a:t>Corregir el defecto, agregar un defecto, dañar la estructura del programa, dañar la integridad del programa.</a:t>
            </a:r>
          </a:p>
          <a:p>
            <a:pPr lvl="1"/>
            <a:r>
              <a:rPr lang="es-AR" dirty="0" smtClean="0"/>
              <a:t>Los tres últimos son los no deseados.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6B39-40B1-41C9-AE61-818800E933EB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9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s-AR" dirty="0" smtClean="0"/>
              <a:t>Conceptos, definiciones y técnicas.</a:t>
            </a:r>
          </a:p>
          <a:p>
            <a:pPr>
              <a:buFont typeface="Wingdings" pitchFamily="2" charset="2"/>
              <a:buChar char="q"/>
            </a:pPr>
            <a:r>
              <a:rPr lang="es-AR" dirty="0" smtClean="0"/>
              <a:t>Estimando el número de casos de prueba.</a:t>
            </a:r>
          </a:p>
          <a:p>
            <a:pPr>
              <a:buFont typeface="Wingdings" pitchFamily="2" charset="2"/>
              <a:buChar char="q"/>
            </a:pPr>
            <a:r>
              <a:rPr lang="es-AR" dirty="0" smtClean="0"/>
              <a:t>Asignando tiempos a las pruebas.</a:t>
            </a:r>
          </a:p>
          <a:p>
            <a:pPr>
              <a:buFont typeface="Wingdings" pitchFamily="2" charset="2"/>
              <a:buChar char="q"/>
            </a:pPr>
            <a:r>
              <a:rPr lang="es-AR" dirty="0" smtClean="0"/>
              <a:t>Administración de casos de pruebas.</a:t>
            </a:r>
          </a:p>
          <a:p>
            <a:pPr>
              <a:buFont typeface="Wingdings" pitchFamily="2" charset="2"/>
              <a:buChar char="q"/>
            </a:pPr>
            <a:r>
              <a:rPr lang="es-AR" dirty="0" smtClean="0"/>
              <a:t>Decisiones basadas en las pruebas.</a:t>
            </a:r>
          </a:p>
          <a:p>
            <a:pPr>
              <a:buFont typeface="Wingdings" pitchFamily="2" charset="2"/>
              <a:buChar char="q"/>
            </a:pPr>
            <a:r>
              <a:rPr lang="es-AR" dirty="0" smtClean="0"/>
              <a:t>Medición de la cobertura de las pruebas.</a:t>
            </a:r>
          </a:p>
          <a:p>
            <a:pPr>
              <a:buFont typeface="Wingdings" pitchFamily="2" charset="2"/>
              <a:buChar char="q"/>
            </a:pPr>
            <a:r>
              <a:rPr lang="es-AR" dirty="0" smtClean="0"/>
              <a:t>Medición de la </a:t>
            </a:r>
            <a:r>
              <a:rPr lang="es-AR" dirty="0" err="1" smtClean="0"/>
              <a:t>testeabilidad</a:t>
            </a:r>
            <a:r>
              <a:rPr lang="es-AR" dirty="0" smtClean="0"/>
              <a:t> del software.</a:t>
            </a:r>
          </a:p>
          <a:p>
            <a:pPr>
              <a:buFont typeface="Wingdings" pitchFamily="2" charset="2"/>
              <a:buChar char="q"/>
            </a:pPr>
            <a:r>
              <a:rPr lang="es-AR" dirty="0" smtClean="0"/>
              <a:t>Medición de los defectos remanentes.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7B19-1449-48BD-B60D-2F85E9EF9DB8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Estimar el </a:t>
            </a:r>
            <a:r>
              <a:rPr lang="es-AR" dirty="0" err="1" smtClean="0"/>
              <a:t>nro</a:t>
            </a:r>
            <a:r>
              <a:rPr lang="es-AR" dirty="0" smtClean="0"/>
              <a:t> de Casos de Prueba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¿Cuántos casos de prueba son necesarios?</a:t>
                </a:r>
              </a:p>
              <a:p>
                <a:r>
                  <a:rPr lang="es-AR" dirty="0" smtClean="0"/>
                  <a:t>Son afectados por dos factores: tiempo y costo.</a:t>
                </a:r>
              </a:p>
              <a:p>
                <a:r>
                  <a:rPr lang="es-AR" dirty="0" smtClean="0"/>
                  <a:t>Métodos:</a:t>
                </a:r>
              </a:p>
              <a:p>
                <a:pPr lvl="1"/>
                <a:r>
                  <a:rPr lang="es-AR" dirty="0" smtClean="0"/>
                  <a:t>Calcular el número de casos de prueba para un tiempo dado:</a:t>
                </a:r>
              </a:p>
              <a:p>
                <a:pPr lvl="2"/>
                <a:r>
                  <a:rPr lang="es-AR" dirty="0" smtClean="0"/>
                  <a:t>Tiempo: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AR" dirty="0"/>
                          <m:t> </m:t>
                        </m:r>
                        <m:r>
                          <a:rPr lang="es-AR" i="1" dirty="0">
                            <a:latin typeface="Cambria Math"/>
                          </a:rPr>
                          <m:t>(</m:t>
                        </m:r>
                        <m:r>
                          <a:rPr lang="es-AR" i="1" dirty="0">
                            <a:latin typeface="Cambria Math"/>
                          </a:rPr>
                          <m:t>𝑡𝑖𝑒𝑚𝑝𝑜</m:t>
                        </m:r>
                        <m:r>
                          <a:rPr lang="es-AR" i="1" dirty="0">
                            <a:latin typeface="Cambria Math"/>
                          </a:rPr>
                          <m:t> </m:t>
                        </m:r>
                        <m:r>
                          <a:rPr lang="es-AR" i="1" dirty="0">
                            <a:latin typeface="Cambria Math"/>
                          </a:rPr>
                          <m:t>𝑑𝑖𝑠𝑝𝑜𝑛𝑖𝑏𝑙𝑒</m:t>
                        </m:r>
                        <m:r>
                          <a:rPr lang="es-AR" i="1" dirty="0">
                            <a:latin typeface="Cambria Math"/>
                          </a:rPr>
                          <m:t> × </m:t>
                        </m:r>
                        <m:r>
                          <a:rPr lang="es-AR" i="1" dirty="0">
                            <a:latin typeface="Cambria Math"/>
                          </a:rPr>
                          <m:t>𝑠𝑡𝑎𝑓𝑓</m:t>
                        </m:r>
                        <m:r>
                          <a:rPr lang="es-AR" i="1" dirty="0">
                            <a:latin typeface="Cambria Math"/>
                          </a:rPr>
                          <m:t> </m:t>
                        </m:r>
                        <m:r>
                          <a:rPr lang="es-AR" i="1" dirty="0">
                            <a:latin typeface="Cambria Math"/>
                          </a:rPr>
                          <m:t>𝑑𝑖𝑠𝑝𝑜𝑛𝑖𝑏𝑙𝑒</m:t>
                        </m:r>
                        <m:r>
                          <a:rPr lang="es-AR" i="1" dirty="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AR" dirty="0"/>
                          <m:t> 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</a:rPr>
                          <m:t>𝑝𝑟𝑜𝑚𝑒𝑑𝑖𝑜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𝑑𝑒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𝑡𝑖𝑒𝑚𝑝𝑜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𝑝𝑎𝑟𝑎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𝑝𝑟𝑒𝑝𝑎𝑟𝑎𝑟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𝑢𝑛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𝑐𝑎𝑠𝑜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𝑑𝑒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𝑝𝑟𝑢𝑒𝑏𝑎</m:t>
                        </m:r>
                        <m:r>
                          <a:rPr lang="es-A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dirty="0" smtClean="0"/>
                  <a:t> </a:t>
                </a:r>
              </a:p>
              <a:p>
                <a:pPr lvl="2"/>
                <a:r>
                  <a:rPr lang="es-AR" dirty="0" smtClean="0"/>
                  <a:t>Costo: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</a:rPr>
                          <m:t>𝑝𝑟𝑒𝑠𝑢𝑝𝑢𝑒𝑠𝑡𝑜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𝑑𝑖𝑠𝑝𝑜𝑛𝑖𝑏𝑙𝑒</m:t>
                        </m:r>
                        <m:r>
                          <a:rPr lang="es-A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s-AR" b="0" i="1" smtClean="0">
                            <a:latin typeface="Cambria Math"/>
                          </a:rPr>
                          <m:t>(</m:t>
                        </m:r>
                        <m:r>
                          <a:rPr lang="es-AR" b="0" i="1" smtClean="0">
                            <a:latin typeface="Cambria Math"/>
                          </a:rPr>
                          <m:t>𝑐𝑜𝑠𝑡𝑜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𝑝𝑟𝑜𝑚𝑒𝑑𝑖𝑜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𝑑𝑒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𝑝𝑟𝑒𝑝𝑎𝑟𝑎𝑐𝑖</m:t>
                        </m:r>
                        <m:r>
                          <a:rPr lang="es-AR" b="0" i="1" smtClean="0">
                            <a:latin typeface="Cambria Math"/>
                          </a:rPr>
                          <m:t>ó</m:t>
                        </m:r>
                        <m:r>
                          <a:rPr lang="es-AR" b="0" i="1" smtClean="0">
                            <a:latin typeface="Cambria Math"/>
                          </a:rPr>
                          <m:t>𝑛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𝑝𝑜𝑟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𝑐𝑎𝑠𝑜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𝑑𝑒</m:t>
                        </m:r>
                        <m:r>
                          <a:rPr lang="es-AR" b="0" i="1" smtClean="0">
                            <a:latin typeface="Cambria Math"/>
                          </a:rPr>
                          <m:t> </m:t>
                        </m:r>
                        <m:r>
                          <a:rPr lang="es-AR" b="0" i="1" smtClean="0">
                            <a:latin typeface="Cambria Math"/>
                          </a:rPr>
                          <m:t>𝑝𝑟𝑢𝑒𝑏𝑎</m:t>
                        </m:r>
                        <m:r>
                          <a:rPr lang="es-AR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dirty="0" smtClean="0"/>
                  <a:t> </a:t>
                </a:r>
              </a:p>
              <a:p>
                <a:pPr lvl="1"/>
                <a:r>
                  <a:rPr lang="es-AR" dirty="0" smtClean="0"/>
                  <a:t>Se seleccione el menor de los números </a:t>
                </a: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EA3E-76A6-410D-A170-F8C9E52C0E49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AR" dirty="0" smtClean="0"/>
                  <a:t>El presupuesto de un desarrollo para un proyecto es de $4 millones y el 10% del mismo puede ser gastado para la preparación de los casos de prueba. Cada caso de prueba cuesta $250 o 4 horas de preparación. La duración del proyecto es de 25 semanas (de 40 horas cada una) y un equipo de 5 personas es usado para preparar los casos de prueba. ¿Cuántos casos de prueba podrían ser preparados?</a:t>
                </a:r>
              </a:p>
              <a:p>
                <a:endParaRPr lang="es-AR" dirty="0" smtClean="0"/>
              </a:p>
              <a:p>
                <a:r>
                  <a:rPr lang="es-AR" dirty="0" smtClean="0"/>
                  <a:t>Desde el punto de vista del costo: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𝑁</m:t>
                    </m:r>
                    <m:r>
                      <a:rPr lang="es-MX" b="0" i="1" smtClean="0">
                        <a:latin typeface="Cambria Math"/>
                      </a:rPr>
                      <m:t>1=</m:t>
                    </m:r>
                    <m:f>
                      <m:fPr>
                        <m:ctrlPr>
                          <a:rPr lang="es-MX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/>
                              </a:rPr>
                              <m:t>4.000.000 </m:t>
                            </m:r>
                            <m:r>
                              <a:rPr lang="es-MX" b="0" i="1" smtClean="0">
                                <a:latin typeface="Cambria Math"/>
                                <a:ea typeface="Cambria Math"/>
                              </a:rPr>
                              <m:t>×0,1</m:t>
                            </m:r>
                          </m:e>
                        </m:d>
                      </m:num>
                      <m:den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250</m:t>
                        </m:r>
                      </m:den>
                    </m:f>
                    <m:r>
                      <a:rPr lang="es-MX" b="0" i="1" smtClean="0">
                        <a:latin typeface="Cambria Math"/>
                        <a:ea typeface="Cambria Math"/>
                      </a:rPr>
                      <m:t>=1.600</m:t>
                    </m:r>
                  </m:oMath>
                </a14:m>
                <a:r>
                  <a:rPr lang="es-AR" dirty="0" smtClean="0"/>
                  <a:t> </a:t>
                </a:r>
                <a:endParaRPr lang="es-AR" dirty="0" smtClean="0"/>
              </a:p>
              <a:p>
                <a:r>
                  <a:rPr lang="es-AR" dirty="0" smtClean="0"/>
                  <a:t>Desde el punto de vista del tiempo: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𝑁</m:t>
                      </m:r>
                      <m:r>
                        <a:rPr lang="es-MX" b="0" i="1" smtClean="0">
                          <a:latin typeface="Cambria Math"/>
                        </a:rPr>
                        <m:t>2=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25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×40×5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=1.250</m:t>
                      </m:r>
                    </m:oMath>
                  </m:oMathPara>
                </a14:m>
                <a:endParaRPr lang="es-AR" b="0" dirty="0" smtClean="0"/>
              </a:p>
              <a:p>
                <a:pPr marL="0" indent="0">
                  <a:buNone/>
                </a:pPr>
                <a:r>
                  <a:rPr lang="es-AR" dirty="0" smtClean="0"/>
                  <a:t>Entonces se selección 1250.</a:t>
                </a: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9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D7B7-D9F8-442B-95A4-64313586A188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195736" y="4077072"/>
            <a:ext cx="496855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1907704" y="4869160"/>
            <a:ext cx="496855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323528" y="5301208"/>
            <a:ext cx="496855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296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¿Cómo especificar los Casos de Prueba?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Para una operación dada, cuantificar el valor de las variables de entrada directa basada en niveles para los cuales </a:t>
            </a:r>
            <a:r>
              <a:rPr lang="es-AR" dirty="0"/>
              <a:t>es </a:t>
            </a:r>
            <a:r>
              <a:rPr lang="es-AR" dirty="0" smtClean="0"/>
              <a:t>esperado el mismo comportamiento.</a:t>
            </a:r>
          </a:p>
          <a:p>
            <a:endParaRPr lang="es-AR" dirty="0"/>
          </a:p>
          <a:p>
            <a:r>
              <a:rPr lang="es-AR" dirty="0" smtClean="0"/>
              <a:t>Un caso de prueba para una operación dada será especificado usando una combinación de niveles de las variables de entrada directa.</a:t>
            </a:r>
          </a:p>
          <a:p>
            <a:endParaRPr lang="es-AR" dirty="0"/>
          </a:p>
          <a:p>
            <a:r>
              <a:rPr lang="es-AR" dirty="0" smtClean="0"/>
              <a:t>Si el número de combinaciones excede el número de casos de prueba asignados a la operación, entonces solo una porción de combinaciones deberá ser seleccionada.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ED22F-5725-4A7E-A043-A3EA6CF34D1D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2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 Caso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1512"/>
          </a:xfrm>
        </p:spPr>
        <p:txBody>
          <a:bodyPr>
            <a:noAutofit/>
          </a:bodyPr>
          <a:lstStyle/>
          <a:p>
            <a:r>
              <a:rPr lang="es-AR" sz="2000" dirty="0" smtClean="0"/>
              <a:t>Suponga que van a realizar casos de prueba para un cajero automático. La operación que nos gustaría probar es “Extracción desde una cuenta”. Suponer que una variable de entrada se denomina “</a:t>
            </a:r>
            <a:r>
              <a:rPr lang="es-AR" sz="2000" dirty="0" err="1" smtClean="0"/>
              <a:t>Cantidad_Extracción</a:t>
            </a:r>
            <a:r>
              <a:rPr lang="es-AR" sz="2000" dirty="0" smtClean="0"/>
              <a:t>” con la siguiente especificación.</a:t>
            </a:r>
          </a:p>
          <a:p>
            <a:endParaRPr lang="es-AR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85141"/>
              </p:ext>
            </p:extLst>
          </p:nvPr>
        </p:nvGraphicFramePr>
        <p:xfrm>
          <a:off x="611560" y="3429000"/>
          <a:ext cx="806489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Nombre de Variable/Definición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Especificación</a:t>
                      </a:r>
                      <a:endParaRPr lang="es-AR" dirty="0"/>
                    </a:p>
                  </a:txBody>
                  <a:tcPr/>
                </a:tc>
              </a:tr>
              <a:tr h="2381240">
                <a:tc>
                  <a:txBody>
                    <a:bodyPr/>
                    <a:lstStyle/>
                    <a:p>
                      <a:r>
                        <a:rPr lang="es-AR" dirty="0" smtClean="0"/>
                        <a:t>Nombre: </a:t>
                      </a:r>
                      <a:r>
                        <a:rPr lang="es-AR" dirty="0" err="1" smtClean="0"/>
                        <a:t>Cantidad_Extracción</a:t>
                      </a:r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Definición:</a:t>
                      </a:r>
                      <a:r>
                        <a:rPr lang="es-AR" baseline="0" dirty="0" smtClean="0"/>
                        <a:t> Cantidad de dinero que puede ser extraído en un sola transacción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s-AR" dirty="0" smtClean="0"/>
                        <a:t>Número</a:t>
                      </a:r>
                      <a:r>
                        <a:rPr lang="es-AR" baseline="0" dirty="0" smtClean="0"/>
                        <a:t> de 3 dígitos son aceptados (extracciones entre $100 y $1000)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AR" baseline="0" dirty="0" smtClean="0"/>
                        <a:t>El número no puede comenzar con 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AR" baseline="0" dirty="0" smtClean="0"/>
                        <a:t>El dígito de mas a la derecha debe ser 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AR" baseline="0" dirty="0" smtClean="0"/>
                        <a:t>Si el número es de 4 dígitos, solo $1000 es aceptable.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s-AR" baseline="0" dirty="0" smtClean="0"/>
                        <a:t>Cualquier otro número de dígitos no es aceptable.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E321-54F2-49C5-95C9-5DA0CFF669C1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3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 Caso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93520"/>
          </a:xfrm>
        </p:spPr>
        <p:txBody>
          <a:bodyPr/>
          <a:lstStyle/>
          <a:p>
            <a:r>
              <a:rPr lang="es-AR" dirty="0" smtClean="0"/>
              <a:t>Especifica el conjunto mínimo de casos de prueba para probar la operación para es variable. Notar que se debería evitar los casos de prueba redundantes.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49494"/>
              </p:ext>
            </p:extLst>
          </p:nvPr>
        </p:nvGraphicFramePr>
        <p:xfrm>
          <a:off x="755576" y="3284984"/>
          <a:ext cx="7848873" cy="309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616624"/>
                <a:gridCol w="1512169"/>
              </a:tblGrid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Caso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Valor de la variable “</a:t>
                      </a:r>
                      <a:r>
                        <a:rPr lang="es-AR" dirty="0" err="1" smtClean="0"/>
                        <a:t>Extracción_cantidad</a:t>
                      </a:r>
                      <a:r>
                        <a:rPr lang="es-AR" dirty="0" smtClean="0"/>
                        <a:t>”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Criterio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</a:t>
                      </a:r>
                      <a:r>
                        <a:rPr lang="es-AR" baseline="0" dirty="0" smtClean="0"/>
                        <a:t> donde  0 &lt;= i &lt;= 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</a:t>
                      </a:r>
                      <a:r>
                        <a:rPr lang="es-AR" baseline="0" dirty="0" smtClean="0"/>
                        <a:t> donde  0 &lt;= i &lt;= 9 y 0 &lt;= j &lt;= 9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</a:t>
                      </a:r>
                      <a:r>
                        <a:rPr lang="es-AR" baseline="0" dirty="0" smtClean="0"/>
                        <a:t>  donde  0 = i &lt;= 9 y 0 &lt;= j &lt;= 9 y 0 &lt;= k &lt;= 9 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</a:t>
                      </a:r>
                      <a:r>
                        <a:rPr lang="es-AR" baseline="0" dirty="0" smtClean="0"/>
                        <a:t>  donde  0 &lt;= i &lt;= 9 y 0 &lt;= j &lt;= 9 y k != 0 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</a:t>
                      </a:r>
                      <a:r>
                        <a:rPr lang="es-AR" baseline="0" dirty="0" smtClean="0"/>
                        <a:t>  donde  0 &lt;= i &lt;= 9 y 0 &lt;= j &lt;= 9 y k = 0 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Pasa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ijkl</a:t>
                      </a:r>
                      <a:r>
                        <a:rPr lang="es-AR" baseline="0" dirty="0" smtClean="0"/>
                        <a:t>  donde i=1 y j=k=l=0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Pasa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</a:t>
                      </a:r>
                      <a:r>
                        <a:rPr lang="es-AR" baseline="0" dirty="0" smtClean="0"/>
                        <a:t>  donde  0 &lt;= i, </a:t>
                      </a:r>
                      <a:r>
                        <a:rPr lang="es-AR" baseline="0" dirty="0" err="1" smtClean="0"/>
                        <a:t>j,k</a:t>
                      </a:r>
                      <a:r>
                        <a:rPr lang="es-AR" baseline="0" dirty="0" smtClean="0"/>
                        <a:t> &lt;=  y i != 1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875-47C6-4C3E-9A46-9554EF1C4268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6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¿Cómo crear los casos de prueba?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Crear de los casos de prueba basados en clases equivalentes.</a:t>
            </a:r>
          </a:p>
          <a:p>
            <a:pPr marL="393192" lvl="1" indent="0" algn="ctr">
              <a:buNone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Preparar solamente un caso de prueba para las clases representativas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Crear </a:t>
            </a:r>
            <a:r>
              <a:rPr lang="es-AR" dirty="0"/>
              <a:t>de los casos de </a:t>
            </a:r>
            <a:r>
              <a:rPr lang="es-AR" dirty="0" smtClean="0"/>
              <a:t>prueba basados en condiciones límites.</a:t>
            </a:r>
          </a:p>
          <a:p>
            <a:pPr marL="393192" lvl="1" indent="0" algn="ctr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Los programas que fallan con valores no-límites  también fallaran en los límites.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Crear de casos de prueba basadas en transiciones de estados visibles.</a:t>
            </a:r>
          </a:p>
          <a:p>
            <a:pPr marL="880110" lvl="1" indent="-514350">
              <a:buFont typeface="+mj-lt"/>
              <a:buAutoNum type="arabicPeriod"/>
            </a:pPr>
            <a:endParaRPr lang="es-AR" dirty="0" smtClean="0"/>
          </a:p>
          <a:p>
            <a:pPr marL="365760" lvl="1" indent="0">
              <a:buNone/>
            </a:pP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5CC7-AAB6-4503-9399-93E1D346A946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2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Clases de equivalencias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Un grupo de casos de prueba son equivalentes si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Prueban la misma operación.</a:t>
            </a:r>
          </a:p>
          <a:p>
            <a:pPr lvl="1"/>
            <a:r>
              <a:rPr lang="es-AR" dirty="0" smtClean="0"/>
              <a:t>Si uno de los casos de prueba puede levantar un defecto, los otros probablemente también los harán.</a:t>
            </a:r>
          </a:p>
          <a:p>
            <a:pPr lvl="1"/>
            <a:r>
              <a:rPr lang="es-AR" dirty="0" smtClean="0"/>
              <a:t>Si caso de prueba no puede detectar el defecto, los otros probablemente no lo harán.</a:t>
            </a:r>
          </a:p>
          <a:p>
            <a:pPr lvl="1"/>
            <a:r>
              <a:rPr lang="es-AR" dirty="0" smtClean="0"/>
              <a:t>Involucran las mismas variables de entrada.</a:t>
            </a:r>
          </a:p>
          <a:p>
            <a:pPr lvl="1"/>
            <a:r>
              <a:rPr lang="es-AR" dirty="0" smtClean="0"/>
              <a:t>Afectan las mismas variables de salida.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D129-7D9E-4045-AEB1-416897B2EEB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3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Ejemplo: Casos de Pruebas equivalentes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701432"/>
          </a:xfrm>
        </p:spPr>
        <p:txBody>
          <a:bodyPr/>
          <a:lstStyle/>
          <a:p>
            <a:r>
              <a:rPr lang="es-AR" dirty="0" smtClean="0"/>
              <a:t>El caso de prueba 2 también cubre el caso de prueba 1.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11329"/>
              </p:ext>
            </p:extLst>
          </p:nvPr>
        </p:nvGraphicFramePr>
        <p:xfrm>
          <a:off x="827584" y="2924944"/>
          <a:ext cx="7848873" cy="309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5616624"/>
                <a:gridCol w="1512169"/>
              </a:tblGrid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Caso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Valor de la variable “</a:t>
                      </a:r>
                      <a:r>
                        <a:rPr lang="es-AR" dirty="0" err="1" smtClean="0"/>
                        <a:t>Extracción_cantidad</a:t>
                      </a:r>
                      <a:r>
                        <a:rPr lang="es-AR" dirty="0" smtClean="0"/>
                        <a:t>”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Criterio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donde  0 &lt;= i &lt;= 9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Falla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>
                          <a:solidFill>
                            <a:srgbClr val="FF0000"/>
                          </a:solidFill>
                        </a:rPr>
                        <a:t>ij</a:t>
                      </a:r>
                      <a:r>
                        <a:rPr lang="es-AR" baseline="0" dirty="0" smtClean="0">
                          <a:solidFill>
                            <a:srgbClr val="FF0000"/>
                          </a:solidFill>
                        </a:rPr>
                        <a:t> donde  0 &lt;= i &lt;= 9 y 0 &lt;= j &lt;= 9</a:t>
                      </a:r>
                      <a:endParaRPr lang="es-AR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Falla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</a:t>
                      </a:r>
                      <a:r>
                        <a:rPr lang="es-AR" baseline="0" dirty="0" smtClean="0"/>
                        <a:t>  donde  0 = i &lt;= 9 y 0 &lt;= j &lt;= 9 y 0 &lt;= k &lt;= 9 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</a:t>
                      </a:r>
                      <a:r>
                        <a:rPr lang="es-AR" baseline="0" dirty="0" smtClean="0"/>
                        <a:t>  donde  0 &lt;= i &lt;= 9 y 0 &lt;= j &lt;= 9 y k != 0 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</a:t>
                      </a:r>
                      <a:r>
                        <a:rPr lang="es-AR" baseline="0" dirty="0" smtClean="0"/>
                        <a:t>  donde  0 &lt;= i &lt;= 9 y 0 &lt;= j &lt;= 9 y k = 0 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Pasa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ijkl</a:t>
                      </a:r>
                      <a:r>
                        <a:rPr lang="es-AR" baseline="0" dirty="0" smtClean="0"/>
                        <a:t>  donde i=1 y j=k=l=0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Pasa</a:t>
                      </a:r>
                      <a:endParaRPr lang="es-AR" dirty="0"/>
                    </a:p>
                  </a:txBody>
                  <a:tcPr/>
                </a:tc>
              </a:tr>
              <a:tr h="387043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aseline="0" dirty="0" err="1" smtClean="0"/>
                        <a:t>ijk</a:t>
                      </a:r>
                      <a:r>
                        <a:rPr lang="es-AR" baseline="0" dirty="0" smtClean="0"/>
                        <a:t>  donde  0 &lt;= i, </a:t>
                      </a:r>
                      <a:r>
                        <a:rPr lang="es-AR" baseline="0" dirty="0" err="1" smtClean="0"/>
                        <a:t>j,k</a:t>
                      </a:r>
                      <a:r>
                        <a:rPr lang="es-AR" baseline="0" dirty="0" smtClean="0"/>
                        <a:t> &lt;=  y i != 1</a:t>
                      </a:r>
                      <a:endParaRPr lang="es-A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Falla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875A-38D3-4617-BACB-8FD31EC95746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0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Transiciones de Estados visibles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Cada interacción con el programa (p.e: colocar la variable de entrada, seleccionar un item del menú, etc.)  hace que el programa se mueva de un estado a otro (</a:t>
            </a:r>
            <a:r>
              <a:rPr lang="es-AR" dirty="0" smtClean="0">
                <a:solidFill>
                  <a:srgbClr val="FF0000"/>
                </a:solidFill>
              </a:rPr>
              <a:t>Uso de diagramas de actividad o de estado</a:t>
            </a:r>
            <a:r>
              <a:rPr lang="es-AR" dirty="0" smtClean="0"/>
              <a:t>).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Probar todas los caminos que son los más probables de ser seguidos por los usuarios comunes bajo condiciones normales. (Diagrama de actividad)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Probar cualquier configuración en un lugar donde los efectos puede ser propagados a otro lugar el programa (diagrama de estados)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Probar uno pocos caminos de manera aleatoria a través del programa.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47EA-E865-4466-9EEF-2467EB3CACAD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7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 Diagrama de actividad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56619" t="-864" r="-15" b="864"/>
          <a:stretch/>
        </p:blipFill>
        <p:spPr>
          <a:xfrm>
            <a:off x="569703" y="1854302"/>
            <a:ext cx="7859216" cy="4389437"/>
          </a:xfrm>
        </p:spPr>
      </p:pic>
      <p:sp>
        <p:nvSpPr>
          <p:cNvPr id="6" name="CuadroTexto 5"/>
          <p:cNvSpPr txBox="1"/>
          <p:nvPr/>
        </p:nvSpPr>
        <p:spPr>
          <a:xfrm>
            <a:off x="1115616" y="3284984"/>
            <a:ext cx="2868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 diagrama de actividad </a:t>
            </a:r>
          </a:p>
          <a:p>
            <a:r>
              <a:rPr lang="es-ES" dirty="0"/>
              <a:t>m</a:t>
            </a:r>
            <a:r>
              <a:rPr lang="es-ES" dirty="0" smtClean="0"/>
              <a:t>uestra el flujo de eventos </a:t>
            </a:r>
          </a:p>
          <a:p>
            <a:r>
              <a:rPr lang="es-ES" dirty="0"/>
              <a:t>d</a:t>
            </a:r>
            <a:r>
              <a:rPr lang="es-ES" dirty="0" smtClean="0"/>
              <a:t>entro de un caso de Uso 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685D-64AF-4DDF-9882-0ED30D293290}" type="datetime1">
              <a:rPr lang="es-ES" smtClean="0"/>
              <a:t>01/11/2012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9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Corrida: </a:t>
            </a:r>
            <a:r>
              <a:rPr lang="es-AR" dirty="0" smtClean="0"/>
              <a:t>es la menor división de trabajo que puede ser iniciada por una intervención externa en un componente de software. Una corrida está asociada a un estado de entrada (conjunto de variables de entrada).</a:t>
            </a:r>
          </a:p>
          <a:p>
            <a:endParaRPr lang="es-AR" dirty="0" smtClean="0"/>
          </a:p>
          <a:p>
            <a:r>
              <a:rPr lang="es-AR" b="1" dirty="0" smtClean="0">
                <a:solidFill>
                  <a:srgbClr val="FF0000"/>
                </a:solidFill>
              </a:rPr>
              <a:t>Variable de entrada directa</a:t>
            </a:r>
            <a:r>
              <a:rPr lang="es-AR" dirty="0" smtClean="0"/>
              <a:t>: es una variable que controla la operación directamente.</a:t>
            </a:r>
          </a:p>
          <a:p>
            <a:pPr lvl="1"/>
            <a:r>
              <a:rPr lang="es-AR" dirty="0" smtClean="0"/>
              <a:t>Ejemplo: argumentos, menú de selección, campo de entrada de datos.</a:t>
            </a:r>
          </a:p>
          <a:p>
            <a:pPr lvl="1"/>
            <a:endParaRPr lang="es-AR" dirty="0" smtClean="0"/>
          </a:p>
          <a:p>
            <a:r>
              <a:rPr lang="es-AR" b="1" dirty="0" smtClean="0">
                <a:solidFill>
                  <a:srgbClr val="FF0000"/>
                </a:solidFill>
              </a:rPr>
              <a:t>Variable de entrada indirecta</a:t>
            </a:r>
            <a:r>
              <a:rPr lang="es-AR" dirty="0" smtClean="0"/>
              <a:t>: es una variable que solamente influye las operaciones o sus efectos son propagadas en la operación.</a:t>
            </a:r>
          </a:p>
          <a:p>
            <a:pPr lvl="1"/>
            <a:r>
              <a:rPr lang="es-AR" dirty="0" smtClean="0"/>
              <a:t>Ejemplo: carga del tráfico, variable de entorno.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9ADF-FEDA-469B-97BC-E4AB23E6721E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6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 Diagrama de estado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rcRect l="-3646" r="-3646"/>
          <a:stretch>
            <a:fillRect/>
          </a:stretch>
        </p:blipFill>
        <p:spPr/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BA1A-ADB3-4E3C-9A0C-5B761E9E5477}" type="datetime1">
              <a:rPr lang="es-ES" smtClean="0"/>
              <a:t>01/11/2012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7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Basado de Casos de Uso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793-0987-43F5-BAE5-F8C29E8E7E8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650" y="1844749"/>
            <a:ext cx="7778750" cy="79216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s-ES" sz="1400" dirty="0" smtClean="0">
                <a:latin typeface="+mj-lt"/>
              </a:rPr>
              <a:t>Caso de Uso: Registrar Matrícula</a:t>
            </a:r>
          </a:p>
          <a:p>
            <a:pPr>
              <a:buFont typeface="Wingdings" pitchFamily="2" charset="2"/>
              <a:buNone/>
              <a:defRPr/>
            </a:pPr>
            <a:r>
              <a:rPr lang="es-ES" sz="1400" dirty="0" smtClean="0">
                <a:latin typeface="+mj-lt"/>
              </a:rPr>
              <a:t>Actor primario: Estudiante</a:t>
            </a:r>
          </a:p>
          <a:p>
            <a:pPr>
              <a:buFont typeface="Wingdings" pitchFamily="2" charset="2"/>
              <a:buNone/>
              <a:defRPr/>
            </a:pPr>
            <a:r>
              <a:rPr lang="es-ES" sz="1400" dirty="0" smtClean="0">
                <a:latin typeface="+mj-lt"/>
              </a:rPr>
              <a:t>Nivel: Objetivo de usuario</a:t>
            </a:r>
            <a:endParaRPr lang="es-ES" sz="1400" dirty="0" smtClean="0">
              <a:latin typeface="+mj-lt"/>
            </a:endParaRP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13488405"/>
              </p:ext>
            </p:extLst>
          </p:nvPr>
        </p:nvGraphicFramePr>
        <p:xfrm>
          <a:off x="755650" y="2664762"/>
          <a:ext cx="7920038" cy="1844358"/>
        </p:xfrm>
        <a:graphic>
          <a:graphicData uri="http://schemas.openxmlformats.org/drawingml/2006/table">
            <a:tbl>
              <a:tblPr/>
              <a:tblGrid>
                <a:gridCol w="3960813"/>
                <a:gridCol w="3959225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D582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El estudiante solicita la construcción de una matrícula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D582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El sistema prepara la matrícula en blanco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D582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D582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El sistema despliega la lista de cursos abiertos y disponibles desde el Sistema de Catálogos de Cursos.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D582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El estudiante selecciona hasta 4 cursos principales y 2 cursos alternativos desde la lista ofrecida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D582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Para cada curso, el sistema verifica que el estudiante tiene los prerequisitos necesarios y agrega el estudiante a los cursos, marcando al estudiante como incluido en el curso.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D582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 Cuando el estudiante indica que la matrícula está completa, el sistema guarda la matrícula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D582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714375" y="4508202"/>
            <a:ext cx="777875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b="1" dirty="0">
                <a:latin typeface="+mj-lt"/>
                <a:cs typeface="Times New Roman" pitchFamily="18" charset="0"/>
              </a:rPr>
              <a:t>Extensiones:</a:t>
            </a:r>
          </a:p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dirty="0">
                <a:latin typeface="+mj-lt"/>
                <a:cs typeface="Times New Roman" pitchFamily="18" charset="0"/>
              </a:rPr>
              <a:t>1a. El estudiante ya está matriculado:</a:t>
            </a:r>
          </a:p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dirty="0">
                <a:latin typeface="+mj-lt"/>
                <a:cs typeface="Times New Roman" pitchFamily="18" charset="0"/>
              </a:rPr>
              <a:t>	El sistema muestra la versión actual de la matrícula para edición</a:t>
            </a:r>
          </a:p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dirty="0">
                <a:latin typeface="+mj-lt"/>
                <a:cs typeface="Times New Roman" pitchFamily="18" charset="0"/>
              </a:rPr>
              <a:t>1b. El semestre actual está cerrado y el próximo no se abrió.</a:t>
            </a:r>
          </a:p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dirty="0">
                <a:latin typeface="+mj-lt"/>
                <a:cs typeface="Times New Roman" pitchFamily="18" charset="0"/>
              </a:rPr>
              <a:t>	El sistema le deja al estudiante ver las matrículas existentes, pero no puede crear ninguna.</a:t>
            </a:r>
          </a:p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dirty="0">
                <a:latin typeface="+mj-lt"/>
                <a:cs typeface="Times New Roman" pitchFamily="18" charset="0"/>
              </a:rPr>
              <a:t>3a. El Sistema de Catalogo de Cursos no responde</a:t>
            </a:r>
          </a:p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dirty="0">
                <a:latin typeface="+mj-lt"/>
                <a:cs typeface="Times New Roman" pitchFamily="18" charset="0"/>
              </a:rPr>
              <a:t>	El sistema notifica al estudiante y el caso de uso termina</a:t>
            </a:r>
          </a:p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dirty="0">
                <a:latin typeface="+mj-lt"/>
                <a:cs typeface="Times New Roman" pitchFamily="18" charset="0"/>
              </a:rPr>
              <a:t>4a. El curso está lleno o el estudiante no cumple con los </a:t>
            </a:r>
            <a:r>
              <a:rPr kumimoji="1" lang="es-ES" sz="1200" dirty="0" err="1">
                <a:latin typeface="+mj-lt"/>
                <a:cs typeface="Times New Roman" pitchFamily="18" charset="0"/>
              </a:rPr>
              <a:t>prerequisitos</a:t>
            </a:r>
            <a:endParaRPr kumimoji="1" lang="es-ES" sz="1200" dirty="0">
              <a:latin typeface="+mj-lt"/>
              <a:cs typeface="Times New Roman" pitchFamily="18" charset="0"/>
            </a:endParaRPr>
          </a:p>
          <a:p>
            <a:pPr marL="476250" indent="-476250">
              <a:spcBef>
                <a:spcPct val="5000"/>
              </a:spcBef>
              <a:buClr>
                <a:srgbClr val="FD5825"/>
              </a:buClr>
              <a:buFont typeface="Wingdings" pitchFamily="2" charset="2"/>
              <a:buNone/>
              <a:defRPr/>
            </a:pPr>
            <a:r>
              <a:rPr kumimoji="1" lang="es-ES" sz="1200" dirty="0">
                <a:latin typeface="+mj-lt"/>
                <a:cs typeface="Times New Roman" pitchFamily="18" charset="0"/>
              </a:rPr>
              <a:t>	El sistema deshabilita la selección de cursos y notifica el estudiante</a:t>
            </a:r>
          </a:p>
        </p:txBody>
      </p:sp>
    </p:spTree>
    <p:extLst>
      <p:ext uri="{BB962C8B-B14F-4D97-AF65-F5344CB8AC3E}">
        <p14:creationId xmlns:p14="http://schemas.microsoft.com/office/powerpoint/2010/main" val="5511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Cálculo de Circuitos de Prueba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793-0987-43F5-BAE5-F8C29E8E7E8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820988" y="2383680"/>
            <a:ext cx="384175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1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844800" y="3098055"/>
            <a:ext cx="384175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844800" y="3745755"/>
            <a:ext cx="384175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3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44800" y="4393455"/>
            <a:ext cx="384175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4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844800" y="5041155"/>
            <a:ext cx="384175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5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844800" y="5690443"/>
            <a:ext cx="384175" cy="420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6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708400" y="2377330"/>
            <a:ext cx="504825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1a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4500563" y="2377330"/>
            <a:ext cx="504825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1b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1620838" y="3745755"/>
            <a:ext cx="503237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3a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755650" y="4466480"/>
            <a:ext cx="504825" cy="420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4a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987675" y="2809130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987675" y="352985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987675" y="417755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987675" y="4825255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987675" y="547454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2052638" y="3385393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1260475" y="4033093"/>
            <a:ext cx="158432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2786063" y="1747093"/>
            <a:ext cx="358775" cy="4032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 sz="1200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5364163" y="6338143"/>
            <a:ext cx="358775" cy="4032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987675" y="2089993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987675" y="6122243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987675" y="2016968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916238" y="2016968"/>
            <a:ext cx="16557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971550" y="489828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1908175" y="417755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997325" y="2809130"/>
            <a:ext cx="71438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716463" y="2809130"/>
            <a:ext cx="71437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971550" y="6409580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979613" y="1874093"/>
            <a:ext cx="796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Inicio CU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303838" y="5906343"/>
            <a:ext cx="641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Fin CU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1619250" y="2448768"/>
            <a:ext cx="79216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>
                <a:solidFill>
                  <a:srgbClr val="0000CC"/>
                </a:solidFill>
              </a:rPr>
              <a:t>N: Nodo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149850" y="2953593"/>
            <a:ext cx="4921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>
                <a:solidFill>
                  <a:srgbClr val="0000CC"/>
                </a:solidFill>
              </a:rPr>
              <a:t>A:</a:t>
            </a:r>
          </a:p>
          <a:p>
            <a:pPr>
              <a:buFont typeface="Wingdings" pitchFamily="2" charset="2"/>
              <a:buNone/>
            </a:pPr>
            <a:r>
              <a:rPr lang="es-ES" sz="1200">
                <a:solidFill>
                  <a:srgbClr val="0000CC"/>
                </a:solidFill>
              </a:rPr>
              <a:t>Arco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5078413" y="3674318"/>
            <a:ext cx="63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>
                <a:solidFill>
                  <a:srgbClr val="0000CC"/>
                </a:solidFill>
              </a:rPr>
              <a:t>R:</a:t>
            </a:r>
          </a:p>
          <a:p>
            <a:pPr>
              <a:buFont typeface="Wingdings" pitchFamily="2" charset="2"/>
              <a:buNone/>
            </a:pPr>
            <a:r>
              <a:rPr lang="es-ES" sz="1200">
                <a:solidFill>
                  <a:srgbClr val="0000CC"/>
                </a:solidFill>
              </a:rPr>
              <a:t>Región</a:t>
            </a: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V="1">
            <a:off x="2195513" y="2593230"/>
            <a:ext cx="576262" cy="730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 flipV="1">
            <a:off x="4716463" y="3240930"/>
            <a:ext cx="360362" cy="730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H="1">
            <a:off x="4427538" y="4033093"/>
            <a:ext cx="649287" cy="3603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262063" y="5391993"/>
            <a:ext cx="261937" cy="285750"/>
          </a:xfrm>
          <a:prstGeom prst="rect">
            <a:avLst/>
          </a:prstGeom>
          <a:solidFill>
            <a:srgbClr val="FFB36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4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419475" y="3098055"/>
            <a:ext cx="261938" cy="285750"/>
          </a:xfrm>
          <a:prstGeom prst="rect">
            <a:avLst/>
          </a:prstGeom>
          <a:solidFill>
            <a:srgbClr val="FFB36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1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2268538" y="5041155"/>
            <a:ext cx="261937" cy="285750"/>
          </a:xfrm>
          <a:prstGeom prst="rect">
            <a:avLst/>
          </a:prstGeom>
          <a:solidFill>
            <a:srgbClr val="FFB36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3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4284663" y="4609355"/>
            <a:ext cx="261937" cy="285750"/>
          </a:xfrm>
          <a:prstGeom prst="rect">
            <a:avLst/>
          </a:prstGeom>
          <a:solidFill>
            <a:srgbClr val="FFB36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2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5219700" y="4898280"/>
            <a:ext cx="282575" cy="285750"/>
          </a:xfrm>
          <a:prstGeom prst="rect">
            <a:avLst/>
          </a:prstGeom>
          <a:solidFill>
            <a:srgbClr val="FFB36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5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755650" y="3098055"/>
            <a:ext cx="863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>
                <a:solidFill>
                  <a:srgbClr val="0000CC"/>
                </a:solidFill>
              </a:rPr>
              <a:t>P: Nodo</a:t>
            </a:r>
          </a:p>
          <a:p>
            <a:pPr>
              <a:buFont typeface="Wingdings" pitchFamily="2" charset="2"/>
              <a:buNone/>
            </a:pPr>
            <a:r>
              <a:rPr lang="es-ES" sz="1200">
                <a:solidFill>
                  <a:srgbClr val="0000CC"/>
                </a:solidFill>
              </a:rPr>
              <a:t>Predicado</a:t>
            </a:r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1403350" y="3674318"/>
            <a:ext cx="288925" cy="14287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6011863" y="2012185"/>
            <a:ext cx="2376487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Caminos Independientes:</a:t>
            </a:r>
          </a:p>
          <a:p>
            <a:pPr>
              <a:buFont typeface="Wingdings" pitchFamily="2" charset="2"/>
              <a:buNone/>
            </a:pPr>
            <a:endParaRPr lang="es-ES" sz="1200"/>
          </a:p>
          <a:p>
            <a:pPr>
              <a:buFont typeface="Wingdings" pitchFamily="2" charset="2"/>
              <a:buNone/>
            </a:pPr>
            <a:r>
              <a:rPr lang="es-ES" sz="1200"/>
              <a:t>V(G) = A – N + 2 = 17 – 14 + 2 = 5</a:t>
            </a:r>
          </a:p>
          <a:p>
            <a:pPr>
              <a:buFont typeface="Wingdings" pitchFamily="2" charset="2"/>
              <a:buNone/>
            </a:pPr>
            <a:endParaRPr lang="es-ES" sz="1200"/>
          </a:p>
          <a:p>
            <a:pPr>
              <a:buFont typeface="Wingdings" pitchFamily="2" charset="2"/>
              <a:buNone/>
            </a:pPr>
            <a:r>
              <a:rPr lang="es-ES" sz="1200"/>
              <a:t>V(G) = P + 1 = 4 + 1 = 5</a:t>
            </a:r>
          </a:p>
          <a:p>
            <a:pPr>
              <a:buFont typeface="Wingdings" pitchFamily="2" charset="2"/>
              <a:buNone/>
            </a:pPr>
            <a:endParaRPr lang="es-ES" sz="1200"/>
          </a:p>
          <a:p>
            <a:pPr>
              <a:buFont typeface="Wingdings" pitchFamily="2" charset="2"/>
              <a:buNone/>
            </a:pPr>
            <a:r>
              <a:rPr lang="es-ES" sz="1200"/>
              <a:t>R = 5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6156325" y="4101335"/>
            <a:ext cx="1181100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C1 = 1,2,3,4,5,6</a:t>
            </a:r>
          </a:p>
          <a:p>
            <a:pPr>
              <a:buFont typeface="Wingdings" pitchFamily="2" charset="2"/>
              <a:buNone/>
            </a:pPr>
            <a:r>
              <a:rPr lang="es-ES" sz="1200"/>
              <a:t>C2 = 1,2,3a</a:t>
            </a:r>
          </a:p>
          <a:p>
            <a:pPr>
              <a:buFont typeface="Wingdings" pitchFamily="2" charset="2"/>
              <a:buNone/>
            </a:pPr>
            <a:r>
              <a:rPr lang="es-ES" sz="1200"/>
              <a:t>C3 = 1,2,3,4a</a:t>
            </a:r>
          </a:p>
          <a:p>
            <a:pPr>
              <a:buFont typeface="Wingdings" pitchFamily="2" charset="2"/>
              <a:buNone/>
            </a:pPr>
            <a:r>
              <a:rPr lang="es-ES" sz="1200"/>
              <a:t>C4 = 1a</a:t>
            </a:r>
          </a:p>
          <a:p>
            <a:pPr>
              <a:buFont typeface="Wingdings" pitchFamily="2" charset="2"/>
              <a:buNone/>
            </a:pPr>
            <a:r>
              <a:rPr lang="es-ES" sz="1200"/>
              <a:t>C5 = 1b</a:t>
            </a:r>
          </a:p>
        </p:txBody>
      </p:sp>
    </p:spTree>
    <p:extLst>
      <p:ext uri="{BB962C8B-B14F-4D97-AF65-F5344CB8AC3E}">
        <p14:creationId xmlns:p14="http://schemas.microsoft.com/office/powerpoint/2010/main" val="41308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Nro</a:t>
            </a:r>
            <a:r>
              <a:rPr lang="es-MX" dirty="0" smtClean="0"/>
              <a:t> de Casos de Prueba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793-0987-43F5-BAE5-F8C29E8E7E8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756025" y="2483247"/>
            <a:ext cx="384175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1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779838" y="3197622"/>
            <a:ext cx="384175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2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779838" y="3845322"/>
            <a:ext cx="384175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3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779838" y="4493022"/>
            <a:ext cx="384175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4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779838" y="5140722"/>
            <a:ext cx="384175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5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779838" y="5790009"/>
            <a:ext cx="384175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6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435600" y="2476897"/>
            <a:ext cx="504825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1a</a:t>
            </a: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227763" y="2476897"/>
            <a:ext cx="504825" cy="401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 sz="1200"/>
              <a:t>1b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555875" y="3845322"/>
            <a:ext cx="503238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3a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690688" y="4566047"/>
            <a:ext cx="504825" cy="447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4a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922713" y="2908697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922713" y="3629422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3922713" y="4277122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3922713" y="4924822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922713" y="5574109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2987675" y="3484959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2195513" y="4132659"/>
            <a:ext cx="15843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3714750" y="1846659"/>
            <a:ext cx="374650" cy="44767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7091363" y="6437709"/>
            <a:ext cx="374650" cy="44767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3922713" y="2189559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922713" y="6221809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922713" y="2116534"/>
            <a:ext cx="15128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851275" y="2116534"/>
            <a:ext cx="25923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1906588" y="4997847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2843213" y="4277122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5724525" y="2908697"/>
            <a:ext cx="71438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6443663" y="2908697"/>
            <a:ext cx="71437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906588" y="6509147"/>
            <a:ext cx="5256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s-AR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643188" y="1918097"/>
            <a:ext cx="89852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Inicio CU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6659563" y="6077347"/>
            <a:ext cx="719137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"/>
              <a:t>Fin CU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3203575" y="2260997"/>
            <a:ext cx="4095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0,8</a:t>
            </a:r>
            <a:endParaRPr lang="es-E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3276600" y="2908697"/>
            <a:ext cx="274638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1</a:t>
            </a:r>
            <a:endParaRPr lang="es-ES"/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3203575" y="3700859"/>
            <a:ext cx="40957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0,2</a:t>
            </a:r>
            <a:endParaRPr lang="es-ES"/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138613" y="4205684"/>
            <a:ext cx="40957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0,8</a:t>
            </a:r>
            <a:endParaRPr lang="es-ES"/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3275013" y="4348559"/>
            <a:ext cx="40957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0,2</a:t>
            </a:r>
            <a:endParaRPr lang="es-E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211638" y="4853384"/>
            <a:ext cx="27463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1</a:t>
            </a:r>
            <a:endParaRPr lang="es-ES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4214813" y="5456634"/>
            <a:ext cx="274637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1</a:t>
            </a:r>
            <a:endParaRPr lang="es-ES"/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354513" y="2405459"/>
            <a:ext cx="49847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0,16</a:t>
            </a:r>
            <a:endParaRPr lang="es-ES"/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5938838" y="2099072"/>
            <a:ext cx="4984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0,04</a:t>
            </a:r>
            <a:endParaRPr lang="es-ES"/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4140200" y="3556397"/>
            <a:ext cx="4095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s-ES_tradnl"/>
              <a:t>0,8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0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Nro</a:t>
            </a:r>
            <a:r>
              <a:rPr lang="es-MX" dirty="0"/>
              <a:t> de Casos de Prueba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793-0987-43F5-BAE5-F8C29E8E7E8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726159"/>
              </p:ext>
            </p:extLst>
          </p:nvPr>
        </p:nvGraphicFramePr>
        <p:xfrm>
          <a:off x="457200" y="2027854"/>
          <a:ext cx="7923212" cy="2481266"/>
        </p:xfrm>
        <a:graphic>
          <a:graphicData uri="http://schemas.openxmlformats.org/drawingml/2006/table">
            <a:tbl>
              <a:tblPr/>
              <a:tblGrid>
                <a:gridCol w="1408112"/>
                <a:gridCol w="2120900"/>
                <a:gridCol w="2751138"/>
                <a:gridCol w="1643062"/>
              </a:tblGrid>
              <a:tr h="42703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Escenario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Pasos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Cálculo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Probabildad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1,2,3,4,5,6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0,8 * 1 * 0,8 * 0,8 * 1 * 1 =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0,512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1,2,3a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0,8 * 1 * 0,2 =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0,160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1,2,3,4a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0,8 * 1 * 0,8 * 0,2 =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0,128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0,16 =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0,160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0,04 =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0,040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1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Nro</a:t>
            </a:r>
            <a:r>
              <a:rPr lang="es-MX" dirty="0"/>
              <a:t> de Casos de Prueba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9793-0987-43F5-BAE5-F8C29E8E7E82}" type="datetime1">
              <a:rPr lang="es-ES" smtClean="0"/>
              <a:t>01/11/2012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  <p:graphicFrame>
        <p:nvGraphicFramePr>
          <p:cNvPr id="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616148"/>
              </p:ext>
            </p:extLst>
          </p:nvPr>
        </p:nvGraphicFramePr>
        <p:xfrm>
          <a:off x="1475656" y="1844824"/>
          <a:ext cx="6122988" cy="2139952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992313"/>
                <a:gridCol w="1817687"/>
                <a:gridCol w="2312988"/>
              </a:tblGrid>
              <a:tr h="235124">
                <a:tc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Escenario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Probabilidad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Tiempo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por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Escenario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0,512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1,54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0,160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0,48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0,128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0,38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0,160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0,48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0,040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0,12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Tiempo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asignado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(hrs.)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476250" marR="0" lvl="0" indent="-47625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55972"/>
              </p:ext>
            </p:extLst>
          </p:nvPr>
        </p:nvGraphicFramePr>
        <p:xfrm>
          <a:off x="1115268" y="4149080"/>
          <a:ext cx="6769100" cy="229711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14437"/>
                <a:gridCol w="1354138"/>
                <a:gridCol w="1412875"/>
                <a:gridCol w="1393825"/>
                <a:gridCol w="1393825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Escenario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Probabilidad</a:t>
                      </a: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Pruebas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por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Escenario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(A)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Pruebas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por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Escenario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(B)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Pruebas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por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Escenario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(C)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0,512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2,56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0,16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0,128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0,64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0,16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0,8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0,04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0,2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09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Asignación del tiempo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¿Cómo manejar el tiempo de prueba?</a:t>
            </a:r>
          </a:p>
          <a:p>
            <a:endParaRPr lang="es-AR" dirty="0"/>
          </a:p>
          <a:p>
            <a:r>
              <a:rPr lang="es-AR" dirty="0" smtClean="0"/>
              <a:t>¿Cómo asignar el tiempo de prueba entre:</a:t>
            </a:r>
          </a:p>
          <a:p>
            <a:endParaRPr lang="es-AR" dirty="0"/>
          </a:p>
          <a:p>
            <a:pPr lvl="1"/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Los componentes del sistema (</a:t>
            </a:r>
            <a:r>
              <a:rPr lang="es-AR" b="1" dirty="0" err="1" smtClean="0">
                <a:solidFill>
                  <a:schemeClr val="accent6">
                    <a:lumMod val="75000"/>
                  </a:schemeClr>
                </a:solidFill>
              </a:rPr>
              <a:t>p.e</a:t>
            </a: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: componente comprados, componentes desarrollados)</a:t>
            </a:r>
          </a:p>
          <a:p>
            <a:pPr lvl="1"/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Tipo de pruebas (</a:t>
            </a:r>
            <a:r>
              <a:rPr lang="es-AR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p.e</a:t>
            </a:r>
            <a:r>
              <a:rPr lang="es-A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pruebas de certificación, de características, de cargar, de regresión)</a:t>
            </a:r>
          </a:p>
          <a:p>
            <a:pPr lvl="1"/>
            <a:r>
              <a:rPr lang="es-AR" b="1" dirty="0" smtClean="0">
                <a:solidFill>
                  <a:srgbClr val="FFC000"/>
                </a:solidFill>
              </a:rPr>
              <a:t>Modos de operación (</a:t>
            </a:r>
            <a:r>
              <a:rPr lang="es-AR" b="1" dirty="0" err="1" smtClean="0">
                <a:solidFill>
                  <a:srgbClr val="FFC000"/>
                </a:solidFill>
              </a:rPr>
              <a:t>p.e</a:t>
            </a:r>
            <a:r>
              <a:rPr lang="es-AR" b="1" dirty="0" smtClean="0">
                <a:solidFill>
                  <a:srgbClr val="FFC000"/>
                </a:solidFill>
              </a:rPr>
              <a:t>.: horas pico, hora normales, horas sin carga)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E762-1DB7-47E4-A713-ED9ACD63395C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7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Tiempo de prueba: Sistemas - 1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Asignar el tiempo a las interfaces con otros sistemas basados en una estimación de riesgos.</a:t>
            </a:r>
          </a:p>
          <a:p>
            <a:endParaRPr lang="es-AR" dirty="0" smtClean="0"/>
          </a:p>
          <a:p>
            <a:r>
              <a:rPr lang="es-AR" dirty="0" smtClean="0"/>
              <a:t>Asignar menos del 10% del resto del tiempo para certificar los componentes comprados.</a:t>
            </a:r>
          </a:p>
          <a:p>
            <a:endParaRPr lang="es-AR" dirty="0" smtClean="0"/>
          </a:p>
          <a:p>
            <a:r>
              <a:rPr lang="es-AR" dirty="0" smtClean="0"/>
              <a:t>Asignar el tiempo a los componentes desarrollados basados en su importancia.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5148064" y="2204864"/>
            <a:ext cx="3384376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Interfaz con otros sistemas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148064" y="2996952"/>
            <a:ext cx="1656184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Componentes Comprados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6876256" y="2996952"/>
            <a:ext cx="1656184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Componentes Desarrollados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148064" y="3789040"/>
            <a:ext cx="3384376" cy="6480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OS, Software del Sistema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148064" y="4581128"/>
            <a:ext cx="3418206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Hardware</a:t>
            </a:r>
            <a:endParaRPr lang="es-AR" dirty="0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D05A-7CC3-497A-8851-DDE0957F97F4}" type="datetime1">
              <a:rPr lang="es-ES" smtClean="0"/>
              <a:t>01/11/2012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7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Tiempo de prueba: Sistemas - 2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Ejemplo:</a:t>
            </a:r>
          </a:p>
          <a:p>
            <a:pPr lvl="1"/>
            <a:r>
              <a:rPr lang="es-AR" dirty="0" smtClean="0"/>
              <a:t>Tiempo total de pruebas: 340 horas (8.5 semanas)</a:t>
            </a:r>
          </a:p>
          <a:p>
            <a:pPr lvl="1"/>
            <a:endParaRPr lang="es-AR" dirty="0"/>
          </a:p>
          <a:p>
            <a:pPr lvl="1"/>
            <a:endParaRPr lang="es-AR" dirty="0" smtClean="0"/>
          </a:p>
          <a:p>
            <a:pPr lvl="1"/>
            <a:endParaRPr lang="es-AR" dirty="0"/>
          </a:p>
          <a:p>
            <a:pPr lvl="1"/>
            <a:r>
              <a:rPr lang="es-AR" dirty="0" smtClean="0"/>
              <a:t>Proporción de los casos de prueba</a:t>
            </a:r>
          </a:p>
          <a:p>
            <a:pPr lvl="2"/>
            <a:r>
              <a:rPr lang="es-AR" dirty="0" smtClean="0"/>
              <a:t>Para los componentes del sistema (64.7 %)</a:t>
            </a:r>
          </a:p>
          <a:p>
            <a:pPr lvl="2"/>
            <a:r>
              <a:rPr lang="es-AR" dirty="0" smtClean="0"/>
              <a:t>Para los componentes del SO (23.5 %)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148064" y="2204864"/>
            <a:ext cx="3384376" cy="648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Interfaz con otros sistemas </a:t>
            </a:r>
          </a:p>
          <a:p>
            <a:pPr algn="ctr"/>
            <a:r>
              <a:rPr lang="es-AR" b="1" dirty="0" smtClean="0"/>
              <a:t>40 horas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5148064" y="2996952"/>
            <a:ext cx="1656184" cy="108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Componentes Comprados</a:t>
            </a:r>
          </a:p>
          <a:p>
            <a:pPr algn="ctr"/>
            <a:r>
              <a:rPr lang="es-AR" b="1" dirty="0" smtClean="0"/>
              <a:t>20 horas</a:t>
            </a:r>
            <a:endParaRPr lang="es-AR" b="1" dirty="0"/>
          </a:p>
        </p:txBody>
      </p:sp>
      <p:sp>
        <p:nvSpPr>
          <p:cNvPr id="6" name="5 Rectángulo"/>
          <p:cNvSpPr/>
          <p:nvPr/>
        </p:nvSpPr>
        <p:spPr>
          <a:xfrm>
            <a:off x="6876256" y="2996952"/>
            <a:ext cx="1656184" cy="1080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Componentes Desarrollados</a:t>
            </a:r>
          </a:p>
          <a:p>
            <a:pPr algn="ctr"/>
            <a:r>
              <a:rPr lang="es-AR" b="1" dirty="0" smtClean="0"/>
              <a:t>200 horas</a:t>
            </a:r>
            <a:endParaRPr lang="es-AR" b="1" dirty="0"/>
          </a:p>
        </p:txBody>
      </p:sp>
      <p:sp>
        <p:nvSpPr>
          <p:cNvPr id="7" name="6 Rectángulo"/>
          <p:cNvSpPr/>
          <p:nvPr/>
        </p:nvSpPr>
        <p:spPr>
          <a:xfrm>
            <a:off x="5150238" y="4221088"/>
            <a:ext cx="3384376" cy="6480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OS, Software del Sistema</a:t>
            </a:r>
          </a:p>
          <a:p>
            <a:pPr algn="ctr"/>
            <a:r>
              <a:rPr lang="es-AR" b="1" dirty="0" smtClean="0"/>
              <a:t>80 horas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5184068" y="5013176"/>
            <a:ext cx="3384376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Hardware</a:t>
            </a:r>
            <a:endParaRPr lang="es-AR" dirty="0"/>
          </a:p>
        </p:txBody>
      </p:sp>
      <p:sp>
        <p:nvSpPr>
          <p:cNvPr id="10" name="Abrir llave 9"/>
          <p:cNvSpPr/>
          <p:nvPr/>
        </p:nvSpPr>
        <p:spPr>
          <a:xfrm>
            <a:off x="4572000" y="2852936"/>
            <a:ext cx="288032" cy="1368152"/>
          </a:xfrm>
          <a:prstGeom prst="leftBrace">
            <a:avLst>
              <a:gd name="adj1" fmla="val 8333"/>
              <a:gd name="adj2" fmla="val 48615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2555776" y="321297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3366FF"/>
                </a:solidFill>
              </a:rPr>
              <a:t>Componentes del Sistema 220 </a:t>
            </a:r>
            <a:r>
              <a:rPr lang="es-ES" dirty="0" err="1" smtClean="0">
                <a:solidFill>
                  <a:srgbClr val="3366FF"/>
                </a:solidFill>
              </a:rPr>
              <a:t>hrs</a:t>
            </a:r>
            <a:r>
              <a:rPr lang="es-ES" dirty="0" smtClean="0">
                <a:solidFill>
                  <a:srgbClr val="3366FF"/>
                </a:solidFill>
              </a:rPr>
              <a:t>.</a:t>
            </a:r>
            <a:endParaRPr lang="es-ES" dirty="0">
              <a:solidFill>
                <a:srgbClr val="3366FF"/>
              </a:solidFill>
            </a:endParaRPr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60A6-19CF-4845-BF02-B23FE1C18C13}" type="datetime1">
              <a:rPr lang="es-ES" smtClean="0"/>
              <a:t>01/11/2012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21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Tiempo de prueba: Tipo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Para cada componente del sistema desarrollado durante la prueba de crecimiento de la confiabilidad: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Para todos los casos de pruebas nuevos: asignar tiempo de pruebas de característica (primer </a:t>
            </a:r>
            <a:r>
              <a:rPr lang="es-AR" dirty="0" err="1" smtClean="0"/>
              <a:t>release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Para todos los casos de pruebas nuevos: asignar tiempo a las pruebas de regresión. (</a:t>
            </a:r>
            <a:r>
              <a:rPr lang="es-AR" dirty="0" err="1" smtClean="0"/>
              <a:t>release</a:t>
            </a:r>
            <a:r>
              <a:rPr lang="es-AR" dirty="0" smtClean="0"/>
              <a:t> siguientes)</a:t>
            </a:r>
          </a:p>
          <a:p>
            <a:pPr lvl="1"/>
            <a:endParaRPr lang="es-AR" dirty="0"/>
          </a:p>
          <a:p>
            <a:r>
              <a:rPr lang="es-AR" dirty="0" smtClean="0"/>
              <a:t>De esta manera las pruebas de todas la operaciones críticas nuevas están aseguradas.</a:t>
            </a:r>
          </a:p>
          <a:p>
            <a:endParaRPr lang="es-AR" dirty="0"/>
          </a:p>
          <a:p>
            <a:r>
              <a:rPr lang="es-AR" dirty="0" smtClean="0"/>
              <a:t>Ejemplo: dejar 20 horas para las pruebas de características.</a:t>
            </a:r>
          </a:p>
          <a:p>
            <a:endParaRPr lang="es-AR" dirty="0" smtClean="0"/>
          </a:p>
          <a:p>
            <a:r>
              <a:rPr lang="es-AR" dirty="0" smtClean="0"/>
              <a:t>El resto del tiempo es para pruebas de carga.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0A9F-8637-4411-AF75-714289E224EB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3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5373216"/>
            <a:ext cx="8136904" cy="936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un caso de prueba?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Definición</a:t>
            </a:r>
            <a:r>
              <a:rPr lang="es-AR" dirty="0" smtClean="0"/>
              <a:t>: un caso de prueba es una </a:t>
            </a:r>
            <a:r>
              <a:rPr lang="es-A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especificación parcial</a:t>
            </a:r>
            <a:r>
              <a:rPr lang="es-AR" dirty="0" smtClean="0"/>
              <a:t> de una corrida a través del nombre de sus variables de entrada directas y sus valores.</a:t>
            </a:r>
          </a:p>
          <a:p>
            <a:endParaRPr lang="es-AR" dirty="0" smtClean="0"/>
          </a:p>
          <a:p>
            <a:r>
              <a:rPr lang="es-AR" b="1" dirty="0" smtClean="0">
                <a:solidFill>
                  <a:srgbClr val="FF0000"/>
                </a:solidFill>
              </a:rPr>
              <a:t>Mejor definición</a:t>
            </a:r>
            <a:r>
              <a:rPr lang="es-AR" dirty="0" smtClean="0"/>
              <a:t>: un caso de prueba es una </a:t>
            </a:r>
            <a:r>
              <a:rPr lang="es-A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instancia (o escenario) de un caso de uso </a:t>
            </a:r>
            <a:r>
              <a:rPr lang="es-AR" dirty="0" smtClean="0"/>
              <a:t>compuesto de un conjunto de entradas de prueba, condiciones de ejecución y resultados esperados.</a:t>
            </a:r>
          </a:p>
          <a:p>
            <a:endParaRPr lang="es-AR" dirty="0"/>
          </a:p>
          <a:p>
            <a:pPr marL="0" indent="0" algn="ctr">
              <a:buNone/>
            </a:pPr>
            <a:r>
              <a:rPr lang="es-AR" dirty="0" smtClean="0">
                <a:solidFill>
                  <a:schemeClr val="bg1"/>
                </a:solidFill>
              </a:rPr>
              <a:t>Previa a la ejecución de los casos de prueba se deberían documentar los casos de uso.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29F5B-3F4B-4075-877F-EA1483EEA14D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Tiempo de prueba: Pruebas de carga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>
            <a:normAutofit fontScale="92500"/>
          </a:bodyPr>
          <a:lstStyle/>
          <a:p>
            <a:r>
              <a:rPr lang="es-AR" dirty="0" smtClean="0"/>
              <a:t>Asignar el tiempo para la prueba de carga basada en la proporción de las ocurrencias en los modos de operación.</a:t>
            </a:r>
          </a:p>
          <a:p>
            <a:endParaRPr lang="es-AR" dirty="0"/>
          </a:p>
          <a:p>
            <a:r>
              <a:rPr lang="es-AR" dirty="0" smtClean="0"/>
              <a:t>Ejemplo: Sistema de transacción de datos basado en Web.</a:t>
            </a:r>
            <a:endParaRPr lang="es-AR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5530"/>
              </p:ext>
            </p:extLst>
          </p:nvPr>
        </p:nvGraphicFramePr>
        <p:xfrm>
          <a:off x="323528" y="3861048"/>
          <a:ext cx="2880320" cy="169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87"/>
                <a:gridCol w="1403233"/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Modo</a:t>
                      </a:r>
                      <a:r>
                        <a:rPr lang="es-AR" sz="1400" baseline="0" dirty="0" smtClean="0"/>
                        <a:t> de Operación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Proporción de </a:t>
                      </a:r>
                    </a:p>
                    <a:p>
                      <a:pPr algn="ctr"/>
                      <a:r>
                        <a:rPr lang="es-AR" sz="1400" dirty="0" err="1" smtClean="0"/>
                        <a:t>Transac</a:t>
                      </a:r>
                      <a:r>
                        <a:rPr lang="es-AR" sz="1400" dirty="0" smtClean="0"/>
                        <a:t>.</a:t>
                      </a:r>
                      <a:endParaRPr lang="es-AR" sz="1400" dirty="0"/>
                    </a:p>
                  </a:txBody>
                  <a:tcPr/>
                </a:tc>
              </a:tr>
              <a:tr h="4400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Horas</a:t>
                      </a:r>
                      <a:r>
                        <a:rPr lang="es-AR" sz="1400" baseline="0" dirty="0" smtClean="0"/>
                        <a:t> Pico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0.10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Hora</a:t>
                      </a:r>
                      <a:r>
                        <a:rPr lang="es-AR" sz="1400" baseline="0" dirty="0" smtClean="0"/>
                        <a:t> normales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0.70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Horas sin </a:t>
                      </a:r>
                      <a:r>
                        <a:rPr lang="es-AR" sz="1400" dirty="0" err="1" smtClean="0"/>
                        <a:t>op</a:t>
                      </a:r>
                      <a:r>
                        <a:rPr lang="es-AR" sz="1400" dirty="0" smtClean="0"/>
                        <a:t>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0.20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97796"/>
              </p:ext>
            </p:extLst>
          </p:nvPr>
        </p:nvGraphicFramePr>
        <p:xfrm>
          <a:off x="3347864" y="3861048"/>
          <a:ext cx="5328593" cy="212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440160"/>
                <a:gridCol w="1152128"/>
                <a:gridCol w="1152129"/>
              </a:tblGrid>
              <a:tr h="568072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Modo</a:t>
                      </a:r>
                      <a:r>
                        <a:rPr lang="es-AR" sz="1400" baseline="0" dirty="0" smtClean="0"/>
                        <a:t> de Operación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Interfaz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Producto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OS</a:t>
                      </a:r>
                      <a:endParaRPr lang="es-AR" sz="1400" dirty="0"/>
                    </a:p>
                  </a:txBody>
                  <a:tcPr/>
                </a:tc>
              </a:tr>
              <a:tr h="4400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Horas</a:t>
                      </a:r>
                      <a:r>
                        <a:rPr lang="es-AR" sz="1400" baseline="0" dirty="0" smtClean="0"/>
                        <a:t> Pico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4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8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Hora</a:t>
                      </a:r>
                      <a:r>
                        <a:rPr lang="es-AR" sz="1400" baseline="0" dirty="0" smtClean="0"/>
                        <a:t> normales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28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126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56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Horas sin </a:t>
                      </a:r>
                      <a:r>
                        <a:rPr lang="es-AR" sz="1400" dirty="0" err="1" smtClean="0"/>
                        <a:t>op</a:t>
                      </a:r>
                      <a:r>
                        <a:rPr lang="es-AR" sz="1400" dirty="0" smtClean="0"/>
                        <a:t>.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8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36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smtClean="0"/>
                        <a:t>16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Total</a:t>
                      </a:r>
                      <a:r>
                        <a:rPr lang="es-AR" sz="1400" baseline="0" dirty="0" smtClean="0"/>
                        <a:t> (horas)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>
                          <a:solidFill>
                            <a:srgbClr val="00B0F0"/>
                          </a:solidFill>
                        </a:rPr>
                        <a:t>40</a:t>
                      </a:r>
                      <a:endParaRPr lang="es-AR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>
                          <a:solidFill>
                            <a:srgbClr val="00B0F0"/>
                          </a:solidFill>
                        </a:rPr>
                        <a:t>180</a:t>
                      </a:r>
                      <a:endParaRPr lang="es-AR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>
                          <a:solidFill>
                            <a:srgbClr val="00B0F0"/>
                          </a:solidFill>
                        </a:rPr>
                        <a:t>80</a:t>
                      </a:r>
                      <a:endParaRPr lang="es-AR" sz="14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259632" y="6196662"/>
            <a:ext cx="719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El resto de las 20 horas es entre las prueba de características y regresión</a:t>
            </a:r>
            <a:endParaRPr lang="es-AR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BA78-45BA-4F1F-8D40-B7BD6918F718}" type="datetime1">
              <a:rPr lang="es-ES" smtClean="0"/>
              <a:t>01/11/2012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3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Administración de los Casos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El procedimiento para la preparación de los casos de prueba involucra: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Estimar el número de nuevos casos de prueba necesarios para el </a:t>
            </a:r>
            <a:r>
              <a:rPr lang="es-AR" dirty="0" err="1" smtClean="0"/>
              <a:t>release</a:t>
            </a:r>
            <a:r>
              <a:rPr lang="es-AR" dirty="0" smtClean="0"/>
              <a:t> actual.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Asignar el número de casos de prueba entre todos los subsistemas que serán probados (nivel de sistema).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Asignar el número de casos de prueba para cada subsistema entre las nuevas operaciones (nivel de operación).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Especificar nuevos casos de prueba.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Agregar los nuevos casos de prueba a los que ya están disponibles (pueden ser lo </a:t>
            </a:r>
            <a:r>
              <a:rPr lang="es-AR" dirty="0" err="1" smtClean="0"/>
              <a:t>releases</a:t>
            </a:r>
            <a:r>
              <a:rPr lang="es-AR" dirty="0" smtClean="0"/>
              <a:t> anteriores).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AFF3-F919-46F3-9792-0D985D76805C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9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Asignación de los Casos de Prueba: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86808" cy="4389120"/>
          </a:xfrm>
        </p:spPr>
        <p:txBody>
          <a:bodyPr/>
          <a:lstStyle/>
          <a:p>
            <a:r>
              <a:rPr lang="es-AR" dirty="0" smtClean="0"/>
              <a:t>Asignar todos los casos de prueba a los componentes desarrollados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5148064" y="2204864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Interfaz con otros sistemas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148064" y="299695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Componentes Comprados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6876256" y="2996952"/>
            <a:ext cx="1656184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Componentes Desarrollados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148064" y="3789040"/>
            <a:ext cx="3384376" cy="6480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OS, Software del Sistema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181894" y="4581128"/>
            <a:ext cx="3384376" cy="6480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Hardware</a:t>
            </a:r>
            <a:endParaRPr lang="es-AR" dirty="0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2211-14B9-40F1-84B4-3481358EC6AF}" type="datetime1">
              <a:rPr lang="es-ES" smtClean="0"/>
              <a:t>01/11/2012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8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Asignación de los Casos de Prueba: </a:t>
            </a:r>
            <a:r>
              <a:rPr lang="es-AR" dirty="0" smtClean="0"/>
              <a:t>Operación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4389120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Determinar el umbral de la probabilidad de ocurrencia: 0,5 dividido el número de nuevos casos de prueba. Asignar un caso de prueba a </a:t>
            </a:r>
            <a:r>
              <a:rPr lang="es-AR" b="1" dirty="0" smtClean="0">
                <a:solidFill>
                  <a:srgbClr val="3366FF"/>
                </a:solidFill>
              </a:rPr>
              <a:t>cada nueva operación infrecuente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r>
              <a:rPr lang="es-AR" dirty="0" smtClean="0"/>
              <a:t>Identificar las nuevas </a:t>
            </a:r>
            <a:r>
              <a:rPr lang="es-AR" b="1" dirty="0" smtClean="0">
                <a:solidFill>
                  <a:srgbClr val="3366FF"/>
                </a:solidFill>
              </a:rPr>
              <a:t>operaciones críticas </a:t>
            </a:r>
            <a:r>
              <a:rPr lang="es-AR" b="1" dirty="0">
                <a:solidFill>
                  <a:srgbClr val="3366FF"/>
                </a:solidFill>
              </a:rPr>
              <a:t>raramente ocurridas </a:t>
            </a:r>
            <a:r>
              <a:rPr lang="es-AR" dirty="0"/>
              <a:t>y </a:t>
            </a:r>
            <a:r>
              <a:rPr lang="es-AR" dirty="0" smtClean="0"/>
              <a:t>asignar de 2 a 4 casos de prueba a cada una.</a:t>
            </a:r>
          </a:p>
          <a:p>
            <a:endParaRPr lang="es-AR" dirty="0" smtClean="0"/>
          </a:p>
          <a:p>
            <a:r>
              <a:rPr lang="es-AR" dirty="0" smtClean="0"/>
              <a:t>Asignar el resto de los casos de prueba al resto de las nuevas operaciones de acuerdo la probabilidad de ocurrencia.</a:t>
            </a:r>
            <a:endParaRPr lang="es-AR" dirty="0"/>
          </a:p>
        </p:txBody>
      </p:sp>
      <p:sp>
        <p:nvSpPr>
          <p:cNvPr id="4" name="3 Elipse"/>
          <p:cNvSpPr/>
          <p:nvPr/>
        </p:nvSpPr>
        <p:spPr>
          <a:xfrm>
            <a:off x="4716016" y="1844824"/>
            <a:ext cx="3888432" cy="4104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724128" y="3429000"/>
            <a:ext cx="1872208" cy="1440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Elipse"/>
          <p:cNvSpPr/>
          <p:nvPr/>
        </p:nvSpPr>
        <p:spPr>
          <a:xfrm>
            <a:off x="5976156" y="4278546"/>
            <a:ext cx="1368152" cy="792088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5489366" y="256490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Nuevas operaciones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876459" y="3519797"/>
            <a:ext cx="15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Infrecuentes</a:t>
            </a:r>
            <a:endParaRPr lang="es-AR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148712" y="448992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Críticas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A8B8-BF2A-4B83-93B1-6FFAA0971730}" type="datetime1">
              <a:rPr lang="es-ES" smtClean="0"/>
              <a:t>01/11/2012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41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Total de número de Casos de prueba: 500</a:t>
            </a:r>
          </a:p>
          <a:p>
            <a:r>
              <a:rPr lang="es-AR" dirty="0" smtClean="0"/>
              <a:t>Primer </a:t>
            </a:r>
            <a:r>
              <a:rPr lang="es-AR" dirty="0" err="1" smtClean="0"/>
              <a:t>release</a:t>
            </a:r>
            <a:r>
              <a:rPr lang="es-AR" dirty="0" smtClean="0"/>
              <a:t>: Todos los casos de prueba son nuevos.</a:t>
            </a:r>
          </a:p>
          <a:p>
            <a:r>
              <a:rPr lang="es-AR" dirty="0" smtClean="0"/>
              <a:t>Suponer que se tiene una operación crítica: Asignarle dos casos de prueba.</a:t>
            </a:r>
          </a:p>
          <a:p>
            <a:r>
              <a:rPr lang="es-AR" dirty="0" smtClean="0"/>
              <a:t>Umbral de probabilidad de ocurrencia: 0,5/500 = 0,001</a:t>
            </a:r>
          </a:p>
          <a:p>
            <a:r>
              <a:rPr lang="es-AR" dirty="0" smtClean="0"/>
              <a:t>Suponer que el número de operaciones infrecuentes con las probabilidad de ocurrencia debajo del umbral son 2.</a:t>
            </a:r>
          </a:p>
          <a:p>
            <a:r>
              <a:rPr lang="es-AR" dirty="0" smtClean="0"/>
              <a:t>Asignar 1 caso de prueba a cada operación infrecuente.</a:t>
            </a:r>
          </a:p>
          <a:p>
            <a:r>
              <a:rPr lang="es-AR" dirty="0" smtClean="0"/>
              <a:t>Distribuir el resto 500 – (2+2) = 496 entre el resto de las operaciones basadas en la probabilidad de ocurrencia.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23C0-0AE6-4610-92C5-A25F19494AAC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2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Ejemplo: Probabilidad de Ocurrencia en modo normal de operación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56102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7020272" y="4509120"/>
            <a:ext cx="1493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Operaciones </a:t>
            </a:r>
          </a:p>
          <a:p>
            <a:r>
              <a:rPr lang="es-AR" dirty="0" smtClean="0"/>
              <a:t>Infrecuentes </a:t>
            </a:r>
          </a:p>
          <a:p>
            <a:r>
              <a:rPr lang="es-AR" dirty="0" smtClean="0"/>
              <a:t>Del umbral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283968" y="5927056"/>
            <a:ext cx="149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Operaciones </a:t>
            </a:r>
          </a:p>
          <a:p>
            <a:r>
              <a:rPr lang="es-AR" dirty="0" smtClean="0"/>
              <a:t>Críticas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6F40-451C-4CFB-A70C-0F37E6FB8948}" type="datetime1">
              <a:rPr lang="es-ES" smtClean="0"/>
              <a:t>01/11/2012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Ejemplo: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35896"/>
            <a:ext cx="61245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300192" y="2708920"/>
            <a:ext cx="23015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División basada </a:t>
            </a:r>
          </a:p>
          <a:p>
            <a:r>
              <a:rPr lang="es-AR" dirty="0" smtClean="0"/>
              <a:t>En la probabilidad de</a:t>
            </a:r>
          </a:p>
          <a:p>
            <a:r>
              <a:rPr lang="es-AR" dirty="0" smtClean="0"/>
              <a:t>ocurrencia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6516216" y="4220491"/>
            <a:ext cx="1493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Operaciones </a:t>
            </a:r>
          </a:p>
          <a:p>
            <a:r>
              <a:rPr lang="es-AR" dirty="0" smtClean="0"/>
              <a:t>Infrecuentes </a:t>
            </a:r>
          </a:p>
          <a:p>
            <a:r>
              <a:rPr lang="es-AR" dirty="0" smtClean="0"/>
              <a:t>Del umbral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3968" y="5927055"/>
            <a:ext cx="1493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Operaciones </a:t>
            </a:r>
          </a:p>
          <a:p>
            <a:r>
              <a:rPr lang="es-AR" dirty="0" smtClean="0"/>
              <a:t>Críticas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F8EB-9F18-4035-8762-AD17D8C05698}" type="datetime1">
              <a:rPr lang="es-ES" smtClean="0"/>
              <a:t>01/11/2012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8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Invocación de los casos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200" dirty="0" smtClean="0"/>
              <a:t>¿En qué orden debería ser probado el sistema?</a:t>
            </a:r>
          </a:p>
          <a:p>
            <a:pPr lvl="1"/>
            <a:r>
              <a:rPr lang="es-AR" dirty="0" smtClean="0"/>
              <a:t>Secuencia recomendada de prueba del sistema</a:t>
            </a:r>
          </a:p>
          <a:p>
            <a:pPr lvl="2"/>
            <a:r>
              <a:rPr lang="es-AR" dirty="0" smtClean="0"/>
              <a:t>Componente comprados (prueba de certificación solamente)</a:t>
            </a:r>
          </a:p>
          <a:p>
            <a:pPr lvl="2"/>
            <a:r>
              <a:rPr lang="es-AR" dirty="0" smtClean="0"/>
              <a:t>Producto desarrollado</a:t>
            </a:r>
          </a:p>
          <a:p>
            <a:pPr lvl="3"/>
            <a:r>
              <a:rPr lang="es-AR" dirty="0" smtClean="0"/>
              <a:t>Prueba de característica y prueba de carga para un producto nuevo.</a:t>
            </a:r>
          </a:p>
          <a:p>
            <a:pPr lvl="3"/>
            <a:r>
              <a:rPr lang="es-AR" dirty="0" smtClean="0"/>
              <a:t>Prueba </a:t>
            </a:r>
            <a:r>
              <a:rPr lang="es-AR" dirty="0"/>
              <a:t>de característica </a:t>
            </a:r>
            <a:r>
              <a:rPr lang="es-AR" dirty="0" smtClean="0"/>
              <a:t>y luego prueba de regresión para los </a:t>
            </a:r>
            <a:r>
              <a:rPr lang="es-AR" dirty="0" err="1" smtClean="0"/>
              <a:t>release</a:t>
            </a:r>
            <a:r>
              <a:rPr lang="es-AR" dirty="0" smtClean="0"/>
              <a:t> siguientes.</a:t>
            </a:r>
          </a:p>
          <a:p>
            <a:pPr lvl="2"/>
            <a:r>
              <a:rPr lang="es-AR" dirty="0" smtClean="0"/>
              <a:t>Otros sistemas, OS, etc. (Prueba del sistema solamente)</a:t>
            </a:r>
            <a:endParaRPr lang="es-AR" dirty="0"/>
          </a:p>
          <a:p>
            <a:pPr lvl="3"/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14635-758D-4767-BB2E-80CB6BC5CDF3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1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Métricas de Cobertura de Pruebas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6938-2508-4578-A3F4-46F321900F8B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0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Métricas de Cobertura de </a:t>
            </a:r>
            <a:r>
              <a:rPr lang="es-AR" dirty="0" smtClean="0"/>
              <a:t>Pruebas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¿Cobertura de qué?</a:t>
            </a:r>
          </a:p>
          <a:p>
            <a:endParaRPr lang="es-AR" dirty="0"/>
          </a:p>
          <a:p>
            <a:pPr lvl="1"/>
            <a:r>
              <a:rPr lang="es-AR" dirty="0" smtClean="0"/>
              <a:t>Cobertura de sentencias</a:t>
            </a:r>
          </a:p>
          <a:p>
            <a:pPr lvl="1"/>
            <a:r>
              <a:rPr lang="es-AR" dirty="0" smtClean="0"/>
              <a:t>Cobertura de ramas</a:t>
            </a:r>
          </a:p>
          <a:p>
            <a:pPr lvl="1"/>
            <a:r>
              <a:rPr lang="es-AR" dirty="0" smtClean="0"/>
              <a:t>Cobertura de Módulos/Componentes</a:t>
            </a:r>
          </a:p>
          <a:p>
            <a:pPr lvl="1"/>
            <a:r>
              <a:rPr lang="es-AR" dirty="0" smtClean="0"/>
              <a:t>Cobertura de especificación</a:t>
            </a:r>
          </a:p>
          <a:p>
            <a:pPr lvl="1"/>
            <a:r>
              <a:rPr lang="es-AR" dirty="0" smtClean="0"/>
              <a:t>Cobertura de GUI.</a:t>
            </a:r>
          </a:p>
          <a:p>
            <a:pPr lvl="1"/>
            <a:r>
              <a:rPr lang="es-AR" dirty="0" smtClean="0"/>
              <a:t>…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358A-4D61-4572-A36F-825AA043349B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 de Pruebas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626968" cy="4389120"/>
          </a:xfrm>
        </p:spPr>
        <p:txBody>
          <a:bodyPr>
            <a:normAutofit fontScale="77500" lnSpcReduction="20000"/>
          </a:bodyPr>
          <a:lstStyle/>
          <a:p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Prueba de certificación</a:t>
            </a:r>
            <a:r>
              <a:rPr lang="es-AR" dirty="0" smtClean="0"/>
              <a:t>: aceptar o rechazar (decisión binaria) un componente adquirido para una intensidad de falla objetivo.</a:t>
            </a:r>
          </a:p>
          <a:p>
            <a:endParaRPr lang="es-AR" dirty="0" smtClean="0"/>
          </a:p>
          <a:p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Prueba de característica</a:t>
            </a:r>
            <a:r>
              <a:rPr lang="es-AR" dirty="0" smtClean="0"/>
              <a:t>: una ejecución única de una operación con interacción entre operaciones minimizadas. </a:t>
            </a:r>
          </a:p>
          <a:p>
            <a:endParaRPr lang="es-AR" dirty="0"/>
          </a:p>
          <a:p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Prueba de Carga</a:t>
            </a:r>
            <a:r>
              <a:rPr lang="es-AR" dirty="0" smtClean="0"/>
              <a:t>: Pruebas con campos usando datos y contando las interacciones entre las operaciones.</a:t>
            </a:r>
          </a:p>
          <a:p>
            <a:endParaRPr lang="es-AR" dirty="0"/>
          </a:p>
          <a:p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Prueba de regresión</a:t>
            </a:r>
            <a:r>
              <a:rPr lang="es-AR" dirty="0" smtClean="0"/>
              <a:t>: Prueba de características después de cada entrega con cambios significativos.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869160"/>
            <a:ext cx="2818581" cy="119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D763-566D-4AE6-B99E-BABF1EA2103D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4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Cobertura de Pruebas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Cobertura de sentencias (</a:t>
                </a:r>
                <a:r>
                  <a:rPr lang="es-AR" b="1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CVs</a:t>
                </a:r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s-AR" dirty="0" smtClean="0"/>
                  <a:t>Porción de las sentencias probadas por al menos un caso de prueba</a:t>
                </a:r>
              </a:p>
              <a:p>
                <a:pPr lvl="1"/>
                <a:endParaRPr lang="es-AR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𝐶𝑉</m:t>
                      </m:r>
                      <m:r>
                        <a:rPr lang="es-AR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s-AR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s-AR" b="0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100%</m:t>
                      </m:r>
                    </m:oMath>
                  </m:oMathPara>
                </a14:m>
                <a:endParaRPr lang="es-AR" dirty="0" smtClean="0">
                  <a:solidFill>
                    <a:srgbClr val="FF0000"/>
                  </a:solidFill>
                </a:endParaRPr>
              </a:p>
              <a:p>
                <a:pPr marL="393192" lvl="1" indent="0" algn="ctr">
                  <a:buNone/>
                </a:pPr>
                <a:endParaRPr lang="es-AR" i="1" dirty="0" smtClean="0"/>
              </a:p>
              <a:p>
                <a:pPr marL="393192" lvl="1" indent="0" algn="ctr">
                  <a:buNone/>
                </a:pPr>
                <a:r>
                  <a:rPr lang="es-AR" i="1" dirty="0" err="1" smtClean="0"/>
                  <a:t>S</a:t>
                </a:r>
                <a:r>
                  <a:rPr lang="es-AR" i="1" baseline="-25000" dirty="0" err="1" smtClean="0"/>
                  <a:t>t</a:t>
                </a:r>
                <a:r>
                  <a:rPr lang="es-AR" dirty="0" smtClean="0"/>
                  <a:t>: número de sentencias probados</a:t>
                </a:r>
              </a:p>
              <a:p>
                <a:pPr marL="393192" lvl="1" indent="0" algn="ctr">
                  <a:buNone/>
                </a:pPr>
                <a:r>
                  <a:rPr lang="es-AR" i="1" dirty="0" err="1" smtClean="0"/>
                  <a:t>S</a:t>
                </a:r>
                <a:r>
                  <a:rPr lang="es-AR" i="1" baseline="-25000" dirty="0" err="1" smtClean="0"/>
                  <a:t>p</a:t>
                </a:r>
                <a:r>
                  <a:rPr lang="es-AR" dirty="0" smtClean="0"/>
                  <a:t>: número total de sentencias</a:t>
                </a: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 r="-11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0E4-EB3A-44EB-B2C4-A5B2D82B0170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0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Cobertura de Pruebas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Cobertura de componentes (CV</a:t>
                </a:r>
                <a:r>
                  <a:rPr lang="es-AR" b="1" baseline="-25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s-AR" b="1" baseline="-25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cm</a:t>
                </a:r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s-AR" dirty="0" smtClean="0"/>
                  <a:t>Porción de las componentes probados  y cubiertos por al menos un caso de prueba</a:t>
                </a:r>
              </a:p>
              <a:p>
                <a:pPr lvl="1"/>
                <a:endParaRPr lang="es-AR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𝐶𝑉</m:t>
                      </m:r>
                      <m:r>
                        <a:rPr lang="es-AR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𝑐𝑚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𝑐𝑚𝑡</m:t>
                              </m:r>
                            </m:num>
                            <m:den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𝑐𝑚</m:t>
                              </m:r>
                            </m:den>
                          </m:f>
                        </m:e>
                      </m:d>
                      <m:r>
                        <a:rPr lang="es-AR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s-AR" b="0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100%</m:t>
                      </m:r>
                    </m:oMath>
                  </m:oMathPara>
                </a14:m>
                <a:endParaRPr lang="es-AR" dirty="0" smtClean="0">
                  <a:solidFill>
                    <a:srgbClr val="FF0000"/>
                  </a:solidFill>
                </a:endParaRPr>
              </a:p>
              <a:p>
                <a:pPr marL="393192" lvl="1" indent="0" algn="ctr">
                  <a:buNone/>
                </a:pPr>
                <a:endParaRPr lang="es-AR" i="1" dirty="0" smtClean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𝑐𝑚𝑡</m:t>
                    </m:r>
                    <m:r>
                      <a:rPr lang="es-AR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es-AR" dirty="0" smtClean="0"/>
                  <a:t>: número de componentes probados</a:t>
                </a:r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𝑐𝑚</m:t>
                    </m:r>
                    <m:r>
                      <a:rPr lang="es-AR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es-AR" dirty="0" smtClean="0"/>
                  <a:t>: número total de componentes</a:t>
                </a: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 r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A42A-334D-46D4-9EA2-DF0AF97135B3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Cobertura de Pruebas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Cobertura de ramas(CV</a:t>
                </a:r>
                <a:r>
                  <a:rPr lang="es-AR" b="1" baseline="-25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cm</a:t>
                </a:r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s-AR" dirty="0" smtClean="0"/>
                  <a:t>Porción de las componentes probados  y cubiertos por al menos un caso de prueba</a:t>
                </a:r>
              </a:p>
              <a:p>
                <a:pPr lvl="1"/>
                <a:endParaRPr lang="es-AR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𝐶𝑉</m:t>
                      </m:r>
                      <m:r>
                        <a:rPr lang="es-AR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𝑐𝑚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𝑐𝑚𝑡</m:t>
                              </m:r>
                            </m:num>
                            <m:den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𝑐𝑚</m:t>
                              </m:r>
                            </m:den>
                          </m:f>
                        </m:e>
                      </m:d>
                      <m:r>
                        <a:rPr lang="es-AR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s-AR" b="0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100%</m:t>
                      </m:r>
                    </m:oMath>
                  </m:oMathPara>
                </a14:m>
                <a:endParaRPr lang="es-AR" dirty="0" smtClean="0">
                  <a:solidFill>
                    <a:srgbClr val="FF0000"/>
                  </a:solidFill>
                </a:endParaRPr>
              </a:p>
              <a:p>
                <a:pPr marL="393192" lvl="1" indent="0" algn="ctr">
                  <a:buNone/>
                </a:pPr>
                <a:endParaRPr lang="es-AR" i="1" dirty="0" smtClean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𝑐𝑚𝑡</m:t>
                    </m:r>
                    <m:r>
                      <a:rPr lang="es-AR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es-AR" dirty="0" smtClean="0"/>
                  <a:t>: número de ramas probados</a:t>
                </a:r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𝑐𝑚</m:t>
                    </m:r>
                    <m:r>
                      <a:rPr lang="es-AR" i="1" baseline="-25000">
                        <a:latin typeface="Cambria Math"/>
                      </a:rPr>
                      <m:t> </m:t>
                    </m:r>
                  </m:oMath>
                </a14:m>
                <a:r>
                  <a:rPr lang="es-AR" dirty="0" smtClean="0"/>
                  <a:t>: número total de ramas</a:t>
                </a: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 r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90A4-0A59-490D-8217-D827E6880924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3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Cobertura de Pruebas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Cobertura de GUI(CV</a:t>
                </a:r>
                <a:r>
                  <a:rPr lang="es-AR" b="1" baseline="-25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GUI</a:t>
                </a:r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s-AR" dirty="0" smtClean="0"/>
                  <a:t>Porción de los componentes de GUI (menús, botones, selecciones múltiples, campos de textos, etc.) probados y cubiertos por al menos un caso de prueba</a:t>
                </a:r>
              </a:p>
              <a:p>
                <a:pPr lvl="1"/>
                <a:endParaRPr lang="es-AR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𝐶𝑉</m:t>
                      </m:r>
                      <m:r>
                        <a:rPr lang="es-AR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𝐺𝑈𝐼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𝐺𝑈𝐼𝑡</m:t>
                              </m:r>
                            </m:num>
                            <m:den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𝐺𝑈𝐼</m:t>
                              </m:r>
                            </m:den>
                          </m:f>
                        </m:e>
                      </m:d>
                      <m:r>
                        <a:rPr lang="es-AR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s-AR" b="0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100%</m:t>
                      </m:r>
                    </m:oMath>
                  </m:oMathPara>
                </a14:m>
                <a:endParaRPr lang="es-AR" dirty="0" smtClean="0">
                  <a:solidFill>
                    <a:srgbClr val="FF0000"/>
                  </a:solidFill>
                </a:endParaRPr>
              </a:p>
              <a:p>
                <a:pPr marL="393192" lvl="1" indent="0" algn="ctr">
                  <a:buNone/>
                </a:pPr>
                <a:endParaRPr lang="es-AR" i="1" dirty="0" smtClean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𝐺𝑈𝐼𝑡</m:t>
                    </m:r>
                  </m:oMath>
                </a14:m>
                <a:r>
                  <a:rPr lang="es-AR" dirty="0" smtClean="0"/>
                  <a:t>: número de elementos GUI probados</a:t>
                </a:r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𝐺𝑈𝐼</m:t>
                    </m:r>
                  </m:oMath>
                </a14:m>
                <a:r>
                  <a:rPr lang="es-AR" dirty="0" smtClean="0"/>
                  <a:t>: número total de elementos GUI</a:t>
                </a: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 r="-18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9F11-2270-4581-89B1-B31CBE48D313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5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Otras métricas de cobertura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b="1" dirty="0" smtClean="0">
                <a:solidFill>
                  <a:schemeClr val="accent5">
                    <a:lumMod val="50000"/>
                  </a:schemeClr>
                </a:solidFill>
              </a:rPr>
              <a:t>Cobertura de caminos</a:t>
            </a:r>
          </a:p>
          <a:p>
            <a:pPr lvl="1"/>
            <a:r>
              <a:rPr lang="es-AR" dirty="0" smtClean="0"/>
              <a:t>Probar todos los posibles caminos que puede recorrer el programa. El número puede ser muy grande y no se podrían probar adecuadamente todos los caminos.</a:t>
            </a:r>
          </a:p>
          <a:p>
            <a:pPr lvl="1"/>
            <a:endParaRPr lang="es-AR" dirty="0" smtClean="0"/>
          </a:p>
          <a:p>
            <a:r>
              <a:rPr lang="es-AR" b="1" dirty="0" smtClean="0">
                <a:solidFill>
                  <a:schemeClr val="accent5">
                    <a:lumMod val="50000"/>
                  </a:schemeClr>
                </a:solidFill>
              </a:rPr>
              <a:t>Cobertura de límites</a:t>
            </a:r>
          </a:p>
          <a:p>
            <a:pPr lvl="1"/>
            <a:r>
              <a:rPr lang="es-AR" dirty="0" smtClean="0"/>
              <a:t>Para cada variable de entrada/salida e interna se prueban sus valores limites.</a:t>
            </a:r>
          </a:p>
          <a:p>
            <a:endParaRPr lang="es-AR" dirty="0"/>
          </a:p>
          <a:p>
            <a:r>
              <a:rPr lang="es-AR" b="1" dirty="0" smtClean="0">
                <a:solidFill>
                  <a:schemeClr val="accent5">
                    <a:lumMod val="50000"/>
                  </a:schemeClr>
                </a:solidFill>
              </a:rPr>
              <a:t>Cobertura de Datos</a:t>
            </a:r>
          </a:p>
          <a:p>
            <a:pPr lvl="1"/>
            <a:r>
              <a:rPr lang="es-AR" dirty="0" smtClean="0"/>
              <a:t>Proveer al menos un caso de prueba para cada tipo de dato o variables del programa.</a:t>
            </a:r>
          </a:p>
          <a:p>
            <a:pPr lvl="1"/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85DD-02A8-4B2D-A943-F5E8B41A3AA0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0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Proporción de pruebas, exitosas y fallida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Proporción de pruebas e</a:t>
                </a:r>
                <a14:m>
                  <m:oMath xmlns:m="http://schemas.openxmlformats.org/officeDocument/2006/math">
                    <m:r>
                      <a:rPr lang="es-AR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𝐱𝐢𝐬𝐭𝐨𝐬𝐚𝐬</m:t>
                    </m:r>
                    <m:r>
                      <a:rPr lang="es-AR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 (</m:t>
                    </m:r>
                    <m:r>
                      <a:rPr lang="es-AR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𝑹</m:t>
                    </m:r>
                    <m:r>
                      <a:rPr lang="es-AR" b="1" i="1" baseline="-25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𝒕𝒑</m:t>
                    </m:r>
                    <m:r>
                      <a:rPr lang="es-AR" b="1" i="1" baseline="-25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):</a:t>
                </a:r>
              </a:p>
              <a:p>
                <a:pPr lvl="1"/>
                <a:r>
                  <a:rPr lang="es-AR" dirty="0" smtClean="0"/>
                  <a:t>Porción de las casos de prueba que fueron ejecutados exitosamente. (se produce la salida esperada)</a:t>
                </a:r>
              </a:p>
              <a:p>
                <a:pPr lvl="1"/>
                <a:endParaRPr lang="es-AR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s-AR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𝑡𝑝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𝑡𝑝𝑎𝑠𝑠</m:t>
                              </m:r>
                            </m:num>
                            <m:den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𝑡𝑐𝑎𝑠𝑒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×100%</m:t>
                      </m:r>
                    </m:oMath>
                  </m:oMathPara>
                </a14:m>
                <a:endParaRPr lang="es-AR" dirty="0" smtClean="0">
                  <a:solidFill>
                    <a:srgbClr val="FF0000"/>
                  </a:solidFill>
                </a:endParaRPr>
              </a:p>
              <a:p>
                <a:pPr marL="393192" lvl="1" indent="0">
                  <a:buNone/>
                </a:pPr>
                <a:endParaRPr lang="es-AR" dirty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𝑡𝑝𝑎𝑠𝑠</m:t>
                    </m:r>
                  </m:oMath>
                </a14:m>
                <a:r>
                  <a:rPr lang="es-AR" dirty="0"/>
                  <a:t>: número de </a:t>
                </a:r>
                <a:r>
                  <a:rPr lang="es-AR" dirty="0" smtClean="0"/>
                  <a:t>casos de pruebas exitosos</a:t>
                </a:r>
                <a:endParaRPr lang="es-AR" dirty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𝑡𝑐𝑎𝑠𝑒</m:t>
                    </m:r>
                  </m:oMath>
                </a14:m>
                <a:r>
                  <a:rPr lang="es-AR" dirty="0"/>
                  <a:t>: número total </a:t>
                </a:r>
                <a:r>
                  <a:rPr lang="es-AR" dirty="0" smtClean="0"/>
                  <a:t>casos de prueba</a:t>
                </a:r>
                <a:endParaRPr lang="es-AR" dirty="0"/>
              </a:p>
              <a:p>
                <a:pPr marL="393192" lvl="1" indent="0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17D6-7A0D-47B0-BC9B-2D9DE1BC10BC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6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Proporción de pruebas, exitosas y fallida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Proporción de pruebas fallidas (</a:t>
                </a:r>
                <a14:m>
                  <m:oMath xmlns:m="http://schemas.openxmlformats.org/officeDocument/2006/math">
                    <m:r>
                      <a:rPr lang="es-AR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𝑹</m:t>
                    </m:r>
                    <m:r>
                      <a:rPr lang="es-AR" b="1" i="1" baseline="-25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𝒕</m:t>
                    </m:r>
                    <m:r>
                      <a:rPr lang="es-AR" b="1" i="1" baseline="-2500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𝒇</m:t>
                    </m:r>
                    <m:r>
                      <a:rPr lang="es-AR" b="1" i="1" baseline="-25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):</a:t>
                </a:r>
              </a:p>
              <a:p>
                <a:pPr lvl="1"/>
                <a:r>
                  <a:rPr lang="es-AR" dirty="0" smtClean="0"/>
                  <a:t>Porción de las casos de prueba que no fueron ejecutados exitosamente. (se produce la salida diferentes a la esperada)</a:t>
                </a:r>
              </a:p>
              <a:p>
                <a:pPr lvl="1"/>
                <a:endParaRPr lang="es-AR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s-AR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𝑡𝑓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𝑡𝑓𝑎𝑖𝑙</m:t>
                              </m:r>
                            </m:num>
                            <m:den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𝑡𝑐𝑎𝑠𝑒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×100%</m:t>
                      </m:r>
                    </m:oMath>
                  </m:oMathPara>
                </a14:m>
                <a:endParaRPr lang="es-AR" dirty="0" smtClean="0">
                  <a:solidFill>
                    <a:srgbClr val="FF0000"/>
                  </a:solidFill>
                </a:endParaRPr>
              </a:p>
              <a:p>
                <a:pPr marL="393192" lvl="1" indent="0">
                  <a:buNone/>
                </a:pPr>
                <a:endParaRPr lang="es-AR" dirty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𝑡</m:t>
                    </m:r>
                    <m:r>
                      <a:rPr lang="es-AR" b="0" i="1" baseline="-25000" smtClean="0">
                        <a:latin typeface="Cambria Math"/>
                      </a:rPr>
                      <m:t>𝑓𝑎𝑖𝑙</m:t>
                    </m:r>
                  </m:oMath>
                </a14:m>
                <a:r>
                  <a:rPr lang="es-AR" dirty="0"/>
                  <a:t>: número de </a:t>
                </a:r>
                <a:r>
                  <a:rPr lang="es-AR" dirty="0" smtClean="0"/>
                  <a:t>casos de pruebas fallidos</a:t>
                </a:r>
                <a:endParaRPr lang="es-AR" dirty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𝑡𝑐𝑎𝑠𝑒</m:t>
                    </m:r>
                  </m:oMath>
                </a14:m>
                <a:r>
                  <a:rPr lang="es-AR" dirty="0"/>
                  <a:t>: número total </a:t>
                </a:r>
                <a:r>
                  <a:rPr lang="es-AR" dirty="0" smtClean="0"/>
                  <a:t>casos de prueba</a:t>
                </a:r>
                <a:endParaRPr lang="es-AR" dirty="0"/>
              </a:p>
              <a:p>
                <a:pPr marL="393192" lvl="1" indent="0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 r="-8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0121-778B-4BEA-8D01-E714F012760D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6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Proporción de pruebas, exitosas y fallida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Proporción de pruebas p</a:t>
                </a:r>
                <a14:m>
                  <m:oMath xmlns:m="http://schemas.openxmlformats.org/officeDocument/2006/math">
                    <m:r>
                      <a:rPr lang="es-AR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𝐞𝐧𝐝𝐢𝐞𝐧𝐭𝐞𝐬</m:t>
                    </m:r>
                    <m:r>
                      <a:rPr lang="es-AR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 (</m:t>
                    </m:r>
                    <m:r>
                      <a:rPr lang="es-AR" b="1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𝑹</m:t>
                    </m:r>
                    <m:r>
                      <a:rPr lang="es-AR" b="1" i="1" baseline="-25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𝒕</m:t>
                    </m:r>
                    <m:r>
                      <a:rPr lang="es-AR" b="1" i="1" baseline="-2500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𝒑𝒆𝒏𝒅</m:t>
                    </m:r>
                    <m:r>
                      <a:rPr lang="es-AR" b="1" i="1" baseline="-25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s-AR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):</a:t>
                </a:r>
              </a:p>
              <a:p>
                <a:pPr lvl="1"/>
                <a:r>
                  <a:rPr lang="es-AR" dirty="0" smtClean="0"/>
                  <a:t>Porción de las casos de prueba que están pendientes de ejecución. (se produce la salida esperada)</a:t>
                </a:r>
              </a:p>
              <a:p>
                <a:pPr lvl="1"/>
                <a:endParaRPr lang="es-AR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s-AR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𝑡𝑝𝑒𝑛𝑑𝑝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𝑡𝑝𝑒𝑛𝑑</m:t>
                              </m:r>
                            </m:num>
                            <m:den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AR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𝑡𝑐𝑎𝑠𝑒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×100%</m:t>
                      </m:r>
                    </m:oMath>
                  </m:oMathPara>
                </a14:m>
                <a:endParaRPr lang="es-AR" dirty="0" smtClean="0">
                  <a:solidFill>
                    <a:srgbClr val="FF0000"/>
                  </a:solidFill>
                </a:endParaRPr>
              </a:p>
              <a:p>
                <a:pPr marL="393192" lvl="1" indent="0">
                  <a:buNone/>
                </a:pPr>
                <a:endParaRPr lang="es-AR" dirty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𝑡𝑝𝑎𝑠𝑠</m:t>
                    </m:r>
                  </m:oMath>
                </a14:m>
                <a:r>
                  <a:rPr lang="es-AR" dirty="0"/>
                  <a:t>: número de </a:t>
                </a:r>
                <a:r>
                  <a:rPr lang="es-AR" dirty="0" smtClean="0"/>
                  <a:t>casos de pruebas pendientes</a:t>
                </a:r>
                <a:endParaRPr lang="es-AR" dirty="0"/>
              </a:p>
              <a:p>
                <a:pPr marL="393192" lvl="1" indent="0" algn="ctr">
                  <a:buNone/>
                </a:pP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𝑛</m:t>
                    </m:r>
                    <m:r>
                      <a:rPr lang="es-AR" i="1" baseline="-25000">
                        <a:latin typeface="Cambria Math"/>
                      </a:rPr>
                      <m:t>𝑡𝑐𝑎𝑠𝑒</m:t>
                    </m:r>
                  </m:oMath>
                </a14:m>
                <a:r>
                  <a:rPr lang="es-AR" dirty="0"/>
                  <a:t>: número total </a:t>
                </a:r>
                <a:r>
                  <a:rPr lang="es-AR" dirty="0" smtClean="0"/>
                  <a:t>casos de prueba</a:t>
                </a:r>
                <a:endParaRPr lang="es-AR" dirty="0"/>
              </a:p>
              <a:p>
                <a:pPr marL="393192" lvl="1" indent="0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01B4-0BDA-406E-B422-27407B060D60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2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Métricas de </a:t>
            </a:r>
            <a:r>
              <a:rPr lang="es-AR" dirty="0" err="1" smtClean="0"/>
              <a:t>Testeabilidad</a:t>
            </a:r>
            <a:r>
              <a:rPr lang="es-AR" dirty="0" smtClean="0"/>
              <a:t> del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¿Qué es un software </a:t>
            </a:r>
            <a:r>
              <a:rPr lang="es-AR" dirty="0" err="1" smtClean="0"/>
              <a:t>testeable</a:t>
            </a:r>
            <a:r>
              <a:rPr lang="es-AR" dirty="0" smtClean="0"/>
              <a:t>?</a:t>
            </a:r>
          </a:p>
          <a:p>
            <a:endParaRPr lang="es-AR" dirty="0"/>
          </a:p>
          <a:p>
            <a:pPr lvl="1"/>
            <a:r>
              <a:rPr lang="es-AR" dirty="0" smtClean="0"/>
              <a:t>Un producto de software es </a:t>
            </a:r>
            <a:r>
              <a:rPr lang="es-AR" dirty="0" err="1" smtClean="0"/>
              <a:t>testeable</a:t>
            </a:r>
            <a:r>
              <a:rPr lang="es-AR" dirty="0"/>
              <a:t> </a:t>
            </a:r>
            <a:r>
              <a:rPr lang="es-AR" dirty="0" smtClean="0"/>
              <a:t>si tiene mecanismos de prueba (</a:t>
            </a:r>
            <a:r>
              <a:rPr lang="es-AR" dirty="0" err="1" smtClean="0"/>
              <a:t>Build</a:t>
            </a:r>
            <a:r>
              <a:rPr lang="es-AR" dirty="0" smtClean="0"/>
              <a:t>-in Test – BIT) internos implementados y explícitamente descriptos y aquellos </a:t>
            </a:r>
            <a:r>
              <a:rPr lang="es-AR" dirty="0" err="1" smtClean="0"/>
              <a:t>BITs</a:t>
            </a:r>
            <a:r>
              <a:rPr lang="es-AR" dirty="0" smtClean="0"/>
              <a:t> pueden ser activados desde una interfaz externa del software.</a:t>
            </a:r>
          </a:p>
          <a:p>
            <a:pPr lvl="1"/>
            <a:endParaRPr lang="es-AR" dirty="0"/>
          </a:p>
          <a:p>
            <a:pPr lvl="1"/>
            <a:r>
              <a:rPr lang="es-AR" dirty="0" smtClean="0"/>
              <a:t>Los </a:t>
            </a:r>
            <a:r>
              <a:rPr lang="es-AR" dirty="0" err="1" smtClean="0"/>
              <a:t>BITs</a:t>
            </a:r>
            <a:r>
              <a:rPr lang="es-AR" dirty="0" smtClean="0"/>
              <a:t> pueden ser implementados en diferentes fases (diseño, código, etc.) y niveles (nivel de componentes, nivel de módulo, nivel de sistema, nivel de </a:t>
            </a:r>
            <a:r>
              <a:rPr lang="es-AR" dirty="0" err="1" smtClean="0"/>
              <a:t>framework</a:t>
            </a:r>
            <a:r>
              <a:rPr lang="es-AR" dirty="0" smtClean="0"/>
              <a:t>).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2ED6-3622-4565-A7D1-37BB2C37902B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3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Componentes determinables independientemente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Un componente es determinable independientemente (ID_BCS) si los valores de sus variables booleanas o expresiones son dependientes solamente de las entradas externas del componente.</a:t>
                </a:r>
              </a:p>
              <a:p>
                <a:endParaRPr lang="es-AR" dirty="0"/>
              </a:p>
              <a:p>
                <a:r>
                  <a:rPr lang="es-AR" dirty="0" err="1" smtClean="0"/>
                  <a:t>Controlabilidad</a:t>
                </a:r>
                <a:r>
                  <a:rPr lang="es-AR" dirty="0" smtClean="0"/>
                  <a:t> para ID_BCS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𝐶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𝐼𝐷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_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b="0" dirty="0" smtClean="0"/>
              </a:p>
              <a:p>
                <a:pPr marL="393192" lvl="1" indent="0">
                  <a:buNone/>
                </a:pPr>
                <a:endParaRPr lang="es-AR" dirty="0" smtClean="0"/>
              </a:p>
              <a:p>
                <a:pPr marL="393192" lvl="1" indent="0">
                  <a:buNone/>
                </a:pPr>
                <a:r>
                  <a:rPr lang="es-AR" dirty="0" smtClean="0"/>
                  <a:t>Donde {I} es el conjunto de entradas directas del componente</a:t>
                </a:r>
              </a:p>
              <a:p>
                <a:pPr lvl="1"/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 r="-9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EDC-55CE-4949-BD5D-DB7CE5677A4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05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Básicos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5122912" cy="4389120"/>
          </a:xfrm>
        </p:spPr>
        <p:txBody>
          <a:bodyPr>
            <a:noAutofit/>
          </a:bodyPr>
          <a:lstStyle/>
          <a:p>
            <a:r>
              <a:rPr lang="es-AR" sz="2800" dirty="0" smtClean="0"/>
              <a:t>Dos métodos de pruebas ampliamente reconocidos:</a:t>
            </a:r>
          </a:p>
          <a:p>
            <a:endParaRPr lang="es-AR" sz="2800" dirty="0" smtClean="0"/>
          </a:p>
          <a:p>
            <a:pPr lvl="1"/>
            <a:r>
              <a:rPr lang="es-AR" sz="2000" b="1" dirty="0" smtClean="0">
                <a:solidFill>
                  <a:schemeClr val="tx2">
                    <a:lumMod val="75000"/>
                  </a:schemeClr>
                </a:solidFill>
              </a:rPr>
              <a:t>Prueba de caja blanca:</a:t>
            </a:r>
          </a:p>
          <a:p>
            <a:pPr lvl="2"/>
            <a:r>
              <a:rPr lang="es-AR" sz="2000" dirty="0" smtClean="0"/>
              <a:t>Revela los problemas relacionados con la estructura interna del programa.</a:t>
            </a:r>
          </a:p>
          <a:p>
            <a:pPr lvl="2"/>
            <a:endParaRPr lang="es-AR" sz="2000" dirty="0"/>
          </a:p>
          <a:p>
            <a:pPr lvl="1"/>
            <a:r>
              <a:rPr lang="es-AR" sz="2000" b="1" dirty="0" smtClean="0">
                <a:solidFill>
                  <a:schemeClr val="tx2">
                    <a:lumMod val="75000"/>
                  </a:schemeClr>
                </a:solidFill>
              </a:rPr>
              <a:t>Prueba de caja negra:</a:t>
            </a:r>
          </a:p>
          <a:p>
            <a:pPr lvl="2"/>
            <a:r>
              <a:rPr lang="es-AR" sz="2000" dirty="0" smtClean="0"/>
              <a:t>Evalúa que tan bien un programa cumple los requerimientos.</a:t>
            </a:r>
            <a:endParaRPr lang="es-A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8960"/>
            <a:ext cx="3256700" cy="136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200.69.103.48/comunidad/grupos/arquisoft/fileadmin/Estudiantes/Pruebas/HTML%20-%20Pruebas%20de%20software/cb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14" y="4941168"/>
            <a:ext cx="3232181" cy="136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35E5-7EA2-4BA1-8C88-547A9962203A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9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Componentes determinables no independientemente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AR" dirty="0" smtClean="0"/>
                  <a:t>Un componente es determinable no independientemente si los valores de sus variables booleanas o expresiones son dependientes de las entradas externas y del conjunto de variables del componente.</a:t>
                </a:r>
              </a:p>
              <a:p>
                <a:endParaRPr lang="es-AR" dirty="0"/>
              </a:p>
              <a:p>
                <a:r>
                  <a:rPr lang="es-AR" dirty="0" err="1" smtClean="0"/>
                  <a:t>Controlabilidad</a:t>
                </a:r>
                <a:r>
                  <a:rPr lang="es-AR" dirty="0" smtClean="0"/>
                  <a:t> para BCS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𝐶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r>
                        <a:rPr lang="es-A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b="0" dirty="0" smtClean="0"/>
              </a:p>
              <a:p>
                <a:pPr marL="393192" lvl="1" indent="0">
                  <a:buNone/>
                </a:pPr>
                <a:endParaRPr lang="es-AR" dirty="0" smtClean="0"/>
              </a:p>
              <a:p>
                <a:pPr marL="393192" lvl="1" indent="0">
                  <a:buNone/>
                </a:pPr>
                <a:r>
                  <a:rPr lang="es-AR" dirty="0" smtClean="0"/>
                  <a:t>{I} es el conjunto de entradas directas del componente.</a:t>
                </a:r>
              </a:p>
              <a:p>
                <a:pPr marL="393192" lvl="1" indent="0">
                  <a:buNone/>
                </a:pPr>
                <a:r>
                  <a:rPr lang="es-AR" dirty="0" smtClean="0"/>
                  <a:t>{V} es el conjunto de variables internas del componente.</a:t>
                </a:r>
              </a:p>
              <a:p>
                <a:r>
                  <a:rPr lang="es-AR" dirty="0" smtClean="0"/>
                  <a:t>Ejemplo: sensibilidad del camino en un programa (el camino siguientes es seleccionado en base a los caminos ejecutados anteriormente en el componente)</a:t>
                </a:r>
              </a:p>
              <a:p>
                <a:pPr marL="393192" lvl="1" indent="0">
                  <a:buNone/>
                </a:pPr>
                <a:endParaRPr lang="es-AR" dirty="0" smtClean="0"/>
              </a:p>
              <a:p>
                <a:pPr lvl="1"/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2639" r="-2000" b="-8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E6B3-7B71-456F-B2BA-238E736B3EAA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231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Prueba de </a:t>
            </a:r>
            <a:r>
              <a:rPr lang="es-AR" dirty="0" err="1" smtClean="0"/>
              <a:t>controlabilidad</a:t>
            </a:r>
            <a:r>
              <a:rPr lang="es-AR" dirty="0" smtClean="0"/>
              <a:t> de un Componente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La prueba de </a:t>
                </a:r>
                <a:r>
                  <a:rPr lang="es-AR" dirty="0" err="1" smtClean="0"/>
                  <a:t>controlabilidad</a:t>
                </a:r>
                <a:r>
                  <a:rPr lang="es-AR" dirty="0" smtClean="0"/>
                  <a:t> de un componente (TC</a:t>
                </a:r>
                <a:r>
                  <a:rPr lang="es-AR" baseline="-25000" dirty="0" smtClean="0"/>
                  <a:t>BCS</a:t>
                </a:r>
                <a:r>
                  <a:rPr lang="es-AR" dirty="0" smtClean="0"/>
                  <a:t>) es la capacidad para determinar directamente las variables de control del componente mediante el conjunto de entradas directas del componente.</a:t>
                </a:r>
              </a:p>
              <a:p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/>
                        </a:rPr>
                        <m:t>𝑇</m:t>
                      </m:r>
                      <m:sSub>
                        <m:sSubPr>
                          <m:ctrlPr>
                            <a:rPr lang="es-A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/>
                            </a:rPr>
                            <m:t>𝐵𝐶𝑆</m:t>
                          </m:r>
                        </m:sub>
                      </m:sSub>
                      <m:r>
                        <a:rPr lang="es-AR" sz="2000" b="0" i="1" smtClean="0">
                          <a:latin typeface="Cambria Math"/>
                        </a:rPr>
                        <m:t>=1           </m:t>
                      </m:r>
                      <m:r>
                        <a:rPr lang="es-AR" sz="2000" b="0" i="1" smtClean="0">
                          <a:latin typeface="Cambria Math"/>
                        </a:rPr>
                        <m:t>𝑠𝑖</m:t>
                      </m:r>
                      <m:r>
                        <a:rPr lang="es-AR" sz="2000" b="0" i="1" smtClean="0">
                          <a:latin typeface="Cambria Math"/>
                        </a:rPr>
                        <m:t> </m:t>
                      </m:r>
                      <m:r>
                        <a:rPr lang="es-AR" sz="2000" b="0" i="1" smtClean="0">
                          <a:latin typeface="Cambria Math"/>
                        </a:rPr>
                        <m:t>𝑒𝑙</m:t>
                      </m:r>
                      <m:r>
                        <a:rPr lang="es-AR" sz="2000" b="0" i="1" smtClean="0">
                          <a:latin typeface="Cambria Math"/>
                        </a:rPr>
                        <m:t> </m:t>
                      </m:r>
                      <m:r>
                        <a:rPr lang="es-AR" sz="2000" b="0" i="1" smtClean="0">
                          <a:latin typeface="Cambria Math"/>
                        </a:rPr>
                        <m:t>𝑐𝑜𝑚𝑝𝑜𝑛𝑒𝑛𝑡𝑒</m:t>
                      </m:r>
                      <m:r>
                        <a:rPr lang="es-AR" sz="2000" b="0" i="1" smtClean="0">
                          <a:latin typeface="Cambria Math"/>
                        </a:rPr>
                        <m:t> </m:t>
                      </m:r>
                      <m:r>
                        <a:rPr lang="es-AR" sz="2000" b="0" i="1" smtClean="0">
                          <a:latin typeface="Cambria Math"/>
                        </a:rPr>
                        <m:t>𝑒𝑠</m:t>
                      </m:r>
                      <m:r>
                        <a:rPr lang="es-AR" sz="2000" b="0" i="1" smtClean="0">
                          <a:latin typeface="Cambria Math"/>
                        </a:rPr>
                        <m:t> </m:t>
                      </m:r>
                      <m:r>
                        <a:rPr lang="es-AR" sz="2000" b="0" i="1" smtClean="0">
                          <a:latin typeface="Cambria Math"/>
                        </a:rPr>
                        <m:t>𝑑𝑒𝑡𝑒𝑟𝑚𝑖𝑛𝑎𝑏𝑙𝑒</m:t>
                      </m:r>
                      <m:r>
                        <a:rPr lang="es-AR" sz="2000" b="0" i="1" smtClean="0">
                          <a:latin typeface="Cambria Math"/>
                        </a:rPr>
                        <m:t> </m:t>
                      </m:r>
                      <m:r>
                        <a:rPr lang="es-AR" sz="2000" b="0" i="1" smtClean="0">
                          <a:latin typeface="Cambria Math"/>
                        </a:rPr>
                        <m:t>𝑖𝑛𝑑𝑒𝑝𝑒𝑛𝑑𝑖𝑒𝑛𝑡𝑒𝑚𝑒𝑛𝑡𝑒</m:t>
                      </m:r>
                    </m:oMath>
                  </m:oMathPara>
                </a14:m>
                <a:endParaRPr lang="es-AR" sz="20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s-AR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AR" sz="2000" b="0" i="1" smtClean="0">
                            <a:latin typeface="Cambria Math"/>
                          </a:rPr>
                          <m:t>𝐵𝐶𝑆</m:t>
                        </m:r>
                      </m:sub>
                    </m:sSub>
                    <m:r>
                      <a:rPr lang="es-AR" sz="2000" b="0" i="1" smtClean="0">
                        <a:latin typeface="Cambria Math"/>
                      </a:rPr>
                      <m:t>=0                  </m:t>
                    </m:r>
                  </m:oMath>
                </a14:m>
                <a:r>
                  <a:rPr lang="es-AR" sz="2000" b="0" dirty="0" smtClean="0"/>
                  <a:t>   </a:t>
                </a:r>
              </a:p>
              <a:p>
                <a:pPr marL="0" indent="0">
                  <a:buNone/>
                </a:pPr>
                <a:r>
                  <a:rPr lang="es-AR" dirty="0" smtClean="0"/>
                  <a:t>	</a:t>
                </a: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032E-61A2-4A25-AA6F-94A34D40D377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9612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Prueba de </a:t>
            </a:r>
            <a:r>
              <a:rPr lang="es-AR" dirty="0" err="1"/>
              <a:t>controlabilidad</a:t>
            </a:r>
            <a:r>
              <a:rPr lang="es-AR" dirty="0"/>
              <a:t> de un Componente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El test de </a:t>
                </a:r>
                <a:r>
                  <a:rPr lang="es-AR" dirty="0" err="1" smtClean="0"/>
                  <a:t>controlabilidad</a:t>
                </a:r>
                <a:r>
                  <a:rPr lang="es-AR" dirty="0" smtClean="0"/>
                  <a:t> de un componente (TC) es la media matemática de los TC</a:t>
                </a:r>
                <a:r>
                  <a:rPr lang="es-AR" baseline="-25000" dirty="0" smtClean="0"/>
                  <a:t>BCS  </a:t>
                </a:r>
                <a:r>
                  <a:rPr lang="es-AR" dirty="0" smtClean="0"/>
                  <a:t>de sus </a:t>
                </a:r>
                <a:r>
                  <a:rPr lang="es-AR" dirty="0" err="1" smtClean="0"/>
                  <a:t>BCSs</a:t>
                </a:r>
                <a:r>
                  <a:rPr lang="es-AR" dirty="0" smtClean="0"/>
                  <a:t>.</a:t>
                </a:r>
              </a:p>
              <a:p>
                <a:endParaRPr lang="es-A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/>
                        </a:rPr>
                        <m:t>𝑇𝐶</m:t>
                      </m:r>
                      <m:r>
                        <a:rPr lang="es-A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s-AR" b="0" i="1" smtClean="0">
                              <a:latin typeface="Cambria Math"/>
                            </a:rPr>
                            <m:t>𝑇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/>
                                </a:rPr>
                                <m:t>𝐵𝐶𝑆𝑖</m:t>
                              </m:r>
                            </m:sub>
                          </m:sSub>
                        </m:e>
                      </m:nary>
                      <m:r>
                        <a:rPr lang="es-A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r>
                  <a:rPr lang="es-AR" dirty="0" smtClean="0"/>
                  <a:t>Un componente con TC = 1 significa que el </a:t>
                </a:r>
                <a:r>
                  <a:rPr lang="es-AR" dirty="0" err="1" smtClean="0"/>
                  <a:t>testing</a:t>
                </a:r>
                <a:r>
                  <a:rPr lang="es-AR" dirty="0" smtClean="0"/>
                  <a:t> del componente es totalmente controlable.</a:t>
                </a:r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 r="-125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8322-5B0E-4FB4-8D28-11C5CF670D79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9000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1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042792" cy="4389120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6872"/>
            <a:ext cx="34099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86472"/>
            <a:ext cx="24765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C1CB-505F-4B95-8B09-051ABDE913F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4876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24944"/>
            <a:ext cx="38766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27362"/>
            <a:ext cx="1838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56" y="5054224"/>
            <a:ext cx="2971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6121-EC99-4089-8091-D195199844B5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2984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Métricas de defectos </a:t>
            </a:r>
            <a:r>
              <a:rPr lang="es-AR" sz="4400" dirty="0" smtClean="0"/>
              <a:t>remanentes -1</a:t>
            </a:r>
            <a:endParaRPr lang="es-AR" sz="4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¿Cómo determinar el número defectos remanentes?</a:t>
            </a:r>
          </a:p>
          <a:p>
            <a:pPr>
              <a:buFont typeface="Wingdings" pitchFamily="2" charset="2"/>
              <a:buChar char="Ø"/>
            </a:pPr>
            <a:endParaRPr lang="es-AR" dirty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La idea es inyectar algunas fallas en el programa y calcular los defectos remanentes basados en las fallas sembradas. Asumiendo que la probabilidad de detección de las fallas sembradas y no sembradas es la misma.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17" y="2060848"/>
            <a:ext cx="43529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623C-38B5-4704-9C97-C3C6F0FBFC8F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344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4000" dirty="0"/>
              <a:t>Métricas de defectos </a:t>
            </a:r>
            <a:r>
              <a:rPr lang="es-AR" sz="4000" dirty="0" smtClean="0"/>
              <a:t>remanentes - 2</a:t>
            </a:r>
            <a:endParaRPr lang="es-A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35480"/>
                <a:ext cx="4906888" cy="438912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s-AR" b="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s-MX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s-MX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s-MX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s-MX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r>
                  <a:rPr lang="es-AR" b="0" dirty="0" smtClean="0"/>
                  <a:t>  o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/>
                      </a:rPr>
                      <m:t>𝑁𝑑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s-MX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s-MX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s-MX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s-MX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𝑁𝑠</m:t>
                    </m:r>
                  </m:oMath>
                </a14:m>
                <a:r>
                  <a:rPr lang="es-AR" b="0" dirty="0" smtClean="0">
                    <a:solidFill>
                      <a:srgbClr val="FF0000"/>
                    </a:solidFill>
                  </a:rPr>
                  <a:t>  </a:t>
                </a:r>
                <a:endParaRPr lang="es-AR" b="0" dirty="0" smtClean="0"/>
              </a:p>
              <a:p>
                <a:pPr marL="0" indent="0">
                  <a:buNone/>
                </a:pPr>
                <a:endParaRPr lang="es-AR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AR" sz="2000" i="1" dirty="0" err="1" smtClean="0"/>
                  <a:t>n</a:t>
                </a:r>
                <a:r>
                  <a:rPr lang="es-AR" sz="2000" i="1" baseline="-25000" dirty="0" err="1" smtClean="0"/>
                  <a:t>s</a:t>
                </a:r>
                <a:r>
                  <a:rPr lang="es-AR" sz="2000" dirty="0" smtClean="0"/>
                  <a:t> : fallas sembradas detectadas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AR" sz="2000" i="1" dirty="0" err="1" smtClean="0"/>
                  <a:t>N</a:t>
                </a:r>
                <a:r>
                  <a:rPr lang="es-AR" sz="2000" i="1" baseline="-25000" dirty="0" err="1" smtClean="0"/>
                  <a:t>s</a:t>
                </a:r>
                <a:r>
                  <a:rPr lang="es-AR" sz="2000" dirty="0" smtClean="0"/>
                  <a:t>: total de fallas sembradas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AR" sz="2000" i="1" dirty="0" err="1"/>
                  <a:t>n</a:t>
                </a:r>
                <a:r>
                  <a:rPr lang="es-AR" sz="2000" i="1" baseline="-25000" dirty="0" err="1" smtClean="0"/>
                  <a:t>d</a:t>
                </a:r>
                <a:r>
                  <a:rPr lang="es-AR" sz="2000" dirty="0" smtClean="0"/>
                  <a:t>: fallas remanentes detectadas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AR" sz="2000" i="1" dirty="0" smtClean="0"/>
                  <a:t>N</a:t>
                </a:r>
                <a:r>
                  <a:rPr lang="es-AR" sz="2000" i="1" baseline="-25000" dirty="0" smtClean="0"/>
                  <a:t>d</a:t>
                </a:r>
                <a:r>
                  <a:rPr lang="es-AR" sz="2000" dirty="0" smtClean="0"/>
                  <a:t>: total de fallas remanentes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AR" sz="2000" i="1" dirty="0" err="1" smtClean="0"/>
                  <a:t>N</a:t>
                </a:r>
                <a:r>
                  <a:rPr lang="es-AR" sz="2000" i="1" baseline="-25000" dirty="0" err="1" smtClean="0"/>
                  <a:t>r</a:t>
                </a:r>
                <a:r>
                  <a:rPr lang="es-AR" sz="2000" dirty="0" smtClean="0"/>
                  <a:t>: fallas remanentes no </a:t>
                </a:r>
                <a:r>
                  <a:rPr lang="es-AR" sz="2000" dirty="0" smtClean="0"/>
                  <a:t>detectadas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A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s-MX" sz="2400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s-MX" sz="2400" b="0" i="1" baseline="-2500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−</m:t>
                          </m:r>
                          <m:r>
                            <a:rPr lang="es-MX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𝑛𝑑</m:t>
                          </m:r>
                        </m:e>
                      </m:d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+(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𝑁𝑠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𝑛𝑠</m:t>
                      </m:r>
                      <m:r>
                        <a:rPr lang="es-MX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AR" sz="2400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35480"/>
                <a:ext cx="4906888" cy="4389120"/>
              </a:xfrm>
              <a:blipFill rotWithShape="1">
                <a:blip r:embed="rId3"/>
                <a:stretch>
                  <a:fillRect l="-1242" t="-8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2 Marcador de contenido"/>
          <p:cNvSpPr txBox="1">
            <a:spLocks/>
          </p:cNvSpPr>
          <p:nvPr/>
        </p:nvSpPr>
        <p:spPr>
          <a:xfrm>
            <a:off x="4788024" y="1916832"/>
            <a:ext cx="3898776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5508104" y="1895011"/>
            <a:ext cx="3384376" cy="438912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El total de fallas inyectadas (</a:t>
            </a:r>
            <a:r>
              <a:rPr lang="es-AR" dirty="0" err="1" smtClean="0"/>
              <a:t>N</a:t>
            </a:r>
            <a:r>
              <a:rPr lang="es-AR" baseline="-25000" dirty="0" err="1" smtClean="0"/>
              <a:t>s</a:t>
            </a:r>
            <a:r>
              <a:rPr lang="es-AR" dirty="0" smtClean="0"/>
              <a:t>) es conocida; </a:t>
            </a:r>
            <a:r>
              <a:rPr lang="es-AR" dirty="0" err="1" smtClean="0"/>
              <a:t>n</a:t>
            </a:r>
            <a:r>
              <a:rPr lang="es-AR" baseline="-25000" dirty="0" err="1" smtClean="0"/>
              <a:t>d</a:t>
            </a:r>
            <a:r>
              <a:rPr lang="es-AR" dirty="0" smtClean="0"/>
              <a:t> y </a:t>
            </a:r>
            <a:r>
              <a:rPr lang="es-AR" dirty="0" err="1" smtClean="0"/>
              <a:t>n</a:t>
            </a:r>
            <a:r>
              <a:rPr lang="es-AR" baseline="-25000" dirty="0" err="1" smtClean="0"/>
              <a:t>s</a:t>
            </a:r>
            <a:r>
              <a:rPr lang="es-AR" baseline="-25000" dirty="0" smtClean="0"/>
              <a:t> </a:t>
            </a:r>
            <a:r>
              <a:rPr lang="es-AR" dirty="0" smtClean="0"/>
              <a:t>son medidas en un período de tiempo determinado.</a:t>
            </a:r>
          </a:p>
          <a:p>
            <a:endParaRPr lang="es-AR" dirty="0" smtClean="0"/>
          </a:p>
          <a:p>
            <a:r>
              <a:rPr lang="es-AR" b="1" dirty="0" smtClean="0">
                <a:solidFill>
                  <a:schemeClr val="accent2">
                    <a:lumMod val="75000"/>
                  </a:schemeClr>
                </a:solidFill>
              </a:rPr>
              <a:t>Asunción</a:t>
            </a:r>
            <a:r>
              <a:rPr lang="es-AR" dirty="0" smtClean="0"/>
              <a:t>: todas las fallas deberían tener la misma probabilidad de ser detectada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EBCA-DFA3-46C8-8B82-824CE3A261A8}" type="datetime1">
              <a:rPr lang="es-ES" smtClean="0"/>
              <a:t>01/11/2012</a:t>
            </a:fld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9133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AR" dirty="0" smtClean="0"/>
                  <a:t>Asumir que:</a:t>
                </a:r>
              </a:p>
              <a:p>
                <a:pPr marL="0" indent="0" algn="ctr">
                  <a:buNone/>
                </a:pPr>
                <a:r>
                  <a:rPr lang="es-AR" i="1" dirty="0" err="1" smtClean="0"/>
                  <a:t>N</a:t>
                </a:r>
                <a:r>
                  <a:rPr lang="es-AR" i="1" baseline="-25000" dirty="0" err="1" smtClean="0"/>
                  <a:t>s</a:t>
                </a:r>
                <a:r>
                  <a:rPr lang="es-AR" i="1" dirty="0" smtClean="0"/>
                  <a:t> </a:t>
                </a:r>
                <a:r>
                  <a:rPr lang="es-AR" dirty="0" smtClean="0"/>
                  <a:t>= 20	</a:t>
                </a:r>
                <a:r>
                  <a:rPr lang="es-AR" i="1" dirty="0" err="1" smtClean="0"/>
                  <a:t>n</a:t>
                </a:r>
                <a:r>
                  <a:rPr lang="es-AR" i="1" baseline="-25000" dirty="0" err="1" smtClean="0"/>
                  <a:t>s</a:t>
                </a:r>
                <a:r>
                  <a:rPr lang="es-AR" i="1" dirty="0" smtClean="0"/>
                  <a:t> </a:t>
                </a:r>
                <a:r>
                  <a:rPr lang="es-AR" dirty="0" smtClean="0"/>
                  <a:t>=10 		</a:t>
                </a:r>
                <a:r>
                  <a:rPr lang="es-AR" dirty="0" err="1" smtClean="0"/>
                  <a:t>n</a:t>
                </a:r>
                <a:r>
                  <a:rPr lang="es-AR" baseline="-25000" dirty="0" err="1" smtClean="0"/>
                  <a:t>d</a:t>
                </a:r>
                <a:r>
                  <a:rPr lang="es-AR" dirty="0" smtClean="0"/>
                  <a:t>=50</a:t>
                </a:r>
              </a:p>
              <a:p>
                <a:pPr marL="0" indent="0" algn="ctr">
                  <a:buNone/>
                </a:pPr>
                <a:endParaRPr lang="es-A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s-AR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AR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A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s-A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A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AR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s-AR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s-AR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s-AR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s-AR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AR" dirty="0" smtClean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i="1">
                            <a:latin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/>
                          </a:rPr>
                          <m:t>50</m:t>
                        </m:r>
                      </m:num>
                      <m:den>
                        <m:r>
                          <a:rPr lang="es-AR" i="1" smtClean="0">
                            <a:latin typeface="Cambria Math"/>
                          </a:rPr>
                          <m:t>1</m:t>
                        </m:r>
                        <m:r>
                          <a:rPr lang="es-AR" b="0" i="1" smtClean="0">
                            <a:latin typeface="Cambria Math"/>
                          </a:rPr>
                          <m:t>0</m:t>
                        </m:r>
                      </m:den>
                    </m:f>
                    <m:r>
                      <a:rPr lang="es-AR" i="1">
                        <a:latin typeface="Cambria Math"/>
                      </a:rPr>
                      <m:t> </m:t>
                    </m:r>
                    <m:r>
                      <a:rPr lang="es-AR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s-AR" b="0" i="1" smtClean="0">
                        <a:latin typeface="Cambria Math"/>
                        <a:ea typeface="Cambria Math"/>
                      </a:rPr>
                      <m:t>20=100 </m:t>
                    </m:r>
                  </m:oMath>
                </a14:m>
                <a:endParaRPr lang="es-AR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:endParaRPr lang="es-A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s-AR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s-AR" i="1">
                          <a:solidFill>
                            <a:srgbClr val="FF0000"/>
                          </a:solidFill>
                          <a:latin typeface="Cambria Math"/>
                        </a:rPr>
                        <m:t>+(</m:t>
                      </m:r>
                      <m:sSub>
                        <m:sSubPr>
                          <m:ctrlP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s-AR" i="1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s-AR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s-AR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AR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s-A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s-AR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s-AR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/>
                            </a:rPr>
                            <m:t>100</m:t>
                          </m:r>
                          <m:r>
                            <a:rPr lang="es-AR" i="1">
                              <a:latin typeface="Cambria Math"/>
                            </a:rPr>
                            <m:t> −</m:t>
                          </m:r>
                          <m:r>
                            <a:rPr lang="es-AR" i="1" smtClean="0">
                              <a:latin typeface="Cambria Math"/>
                            </a:rPr>
                            <m:t>5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AR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i="1" smtClean="0">
                              <a:latin typeface="Cambria Math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0</m:t>
                          </m:r>
                          <m:r>
                            <a:rPr lang="es-AR" i="1">
                              <a:latin typeface="Cambria Math"/>
                            </a:rPr>
                            <m:t> −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s-AR" b="0" i="1" smtClean="0">
                          <a:latin typeface="Cambria Math"/>
                        </a:rPr>
                        <m:t>=60</m:t>
                      </m:r>
                    </m:oMath>
                  </m:oMathPara>
                </a14:m>
                <a:endParaRPr lang="es-AR" dirty="0"/>
              </a:p>
              <a:p>
                <a:pPr marL="0" indent="0" algn="ctr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1619672" y="3284984"/>
            <a:ext cx="5976664" cy="273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C80B-883E-4426-A730-C52E08908C87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26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4000" dirty="0" smtClean="0"/>
              <a:t>Defectos remanente </a:t>
            </a:r>
            <a:r>
              <a:rPr lang="es-AR" sz="4000" dirty="0" smtClean="0"/>
              <a:t>comparativos - 1</a:t>
            </a:r>
            <a:endParaRPr lang="es-AR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Dos equipos de pruebas serán asignados para probar el mismo producto.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s-A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s-AR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s-AR" dirty="0" smtClean="0"/>
                  <a:t>Defectos detectados por el equipo 1 : </a:t>
                </a:r>
                <a:r>
                  <a:rPr lang="es-AR" i="1" dirty="0" smtClean="0"/>
                  <a:t>d</a:t>
                </a:r>
                <a:r>
                  <a:rPr lang="es-AR" i="1" baseline="-25000" dirty="0" smtClean="0"/>
                  <a:t>1</a:t>
                </a:r>
                <a:r>
                  <a:rPr lang="es-AR" dirty="0" smtClean="0"/>
                  <a:t>; y por el equipo 2 </a:t>
                </a:r>
                <a:r>
                  <a:rPr lang="es-AR" i="1" dirty="0" smtClean="0"/>
                  <a:t>d</a:t>
                </a:r>
                <a:r>
                  <a:rPr lang="es-AR" i="1" baseline="-25000" dirty="0" smtClean="0"/>
                  <a:t>2</a:t>
                </a:r>
                <a:r>
                  <a:rPr lang="es-AR" dirty="0" smtClean="0"/>
                  <a:t>:</a:t>
                </a:r>
              </a:p>
              <a:p>
                <a:pPr marL="0" indent="0">
                  <a:buNone/>
                </a:pPr>
                <a:r>
                  <a:rPr lang="es-AR" dirty="0" smtClean="0"/>
                  <a:t>Defectos detectados por ambos equipos: </a:t>
                </a:r>
                <a:r>
                  <a:rPr lang="es-AR" i="1" dirty="0" smtClean="0"/>
                  <a:t>d</a:t>
                </a:r>
                <a:r>
                  <a:rPr lang="es-AR" i="1" baseline="-25000" dirty="0" smtClean="0"/>
                  <a:t>12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i="1" dirty="0" smtClean="0"/>
                  <a:t>N</a:t>
                </a:r>
                <a:r>
                  <a:rPr lang="es-AR" i="1" baseline="-25000" dirty="0" smtClean="0"/>
                  <a:t>d</a:t>
                </a:r>
                <a:r>
                  <a:rPr lang="es-AR" dirty="0" smtClean="0"/>
                  <a:t>: total de defectos remanentes</a:t>
                </a:r>
              </a:p>
              <a:p>
                <a:pPr marL="0" indent="0">
                  <a:buNone/>
                </a:pPr>
                <a:r>
                  <a:rPr lang="es-AR" i="1" dirty="0" err="1" smtClean="0"/>
                  <a:t>N</a:t>
                </a:r>
                <a:r>
                  <a:rPr lang="es-AR" i="1" baseline="-25000" dirty="0" err="1" smtClean="0"/>
                  <a:t>r</a:t>
                </a:r>
                <a:r>
                  <a:rPr lang="es-AR" dirty="0" smtClean="0"/>
                  <a:t>: defectos remanentes no detectados</a:t>
                </a: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2083" r="-14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45A7-EC0F-426F-9FB7-B4299EECF21F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9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1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AR" dirty="0" smtClean="0"/>
                  <a:t>Defectos detectados</a:t>
                </a:r>
              </a:p>
              <a:p>
                <a:pPr lvl="1"/>
                <a:r>
                  <a:rPr lang="es-AR" dirty="0" smtClean="0"/>
                  <a:t>Por el equipo 1: </a:t>
                </a:r>
                <a:r>
                  <a:rPr lang="es-AR" i="1" dirty="0" smtClean="0"/>
                  <a:t>d</a:t>
                </a:r>
                <a:r>
                  <a:rPr lang="es-AR" i="1" baseline="-25000" dirty="0" smtClean="0"/>
                  <a:t>1</a:t>
                </a:r>
                <a:r>
                  <a:rPr lang="es-AR" dirty="0" smtClean="0"/>
                  <a:t> = 50; por el equipo 2: </a:t>
                </a:r>
                <a:r>
                  <a:rPr lang="es-AR" i="1" dirty="0" smtClean="0"/>
                  <a:t>d</a:t>
                </a:r>
                <a:r>
                  <a:rPr lang="es-AR" i="1" baseline="-25000" dirty="0" smtClean="0"/>
                  <a:t>2</a:t>
                </a:r>
                <a:r>
                  <a:rPr lang="es-AR" dirty="0" smtClean="0"/>
                  <a:t> = 40</a:t>
                </a:r>
              </a:p>
              <a:p>
                <a:r>
                  <a:rPr lang="es-AR" dirty="0" smtClean="0"/>
                  <a:t>Defectos detectados por ambos equipos: </a:t>
                </a:r>
                <a:r>
                  <a:rPr lang="es-AR" i="1" dirty="0" smtClean="0"/>
                  <a:t>d</a:t>
                </a:r>
                <a:r>
                  <a:rPr lang="es-AR" i="1" baseline="-25000" dirty="0" smtClean="0"/>
                  <a:t>12</a:t>
                </a:r>
                <a:r>
                  <a:rPr lang="es-AR" dirty="0" smtClean="0"/>
                  <a:t> = 20</a:t>
                </a:r>
              </a:p>
              <a:p>
                <a:endParaRPr lang="es-A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s-MX" sz="3200" b="0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r>
                      <a:rPr lang="es-MX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MX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s-MX" sz="3200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s-MX" sz="3200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s-MX" sz="3200" b="0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12</m:t>
                        </m:r>
                      </m:den>
                    </m:f>
                  </m:oMath>
                </a14:m>
                <a:r>
                  <a:rPr lang="es-AR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sz="3200" b="0" i="1" smtClean="0">
                            <a:latin typeface="Cambria Math"/>
                          </a:rPr>
                          <m:t>50 </m:t>
                        </m:r>
                        <m:r>
                          <a:rPr lang="es-MX" sz="3200" b="0" i="1" smtClean="0">
                            <a:latin typeface="Cambria Math"/>
                            <a:ea typeface="Cambria Math"/>
                          </a:rPr>
                          <m:t>×40</m:t>
                        </m:r>
                      </m:num>
                      <m:den>
                        <m:r>
                          <a:rPr lang="es-MX" sz="3200" b="0" i="1" smtClean="0">
                            <a:latin typeface="Cambria Math"/>
                          </a:rPr>
                          <m:t>20 </m:t>
                        </m:r>
                      </m:den>
                    </m:f>
                  </m:oMath>
                </a14:m>
                <a:r>
                  <a:rPr lang="es-AR" sz="3200" dirty="0" smtClean="0"/>
                  <a:t> = 100</a:t>
                </a:r>
                <a:endParaRPr lang="es-AR" sz="3200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</m:t>
                      </m:r>
                      <m:r>
                        <a:rPr lang="es-MX" b="0" i="1" baseline="-25000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𝑁𝑑</m:t>
                      </m:r>
                      <m:r>
                        <a:rPr lang="es-MX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d>
                        <m:d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s-MX" b="0" i="1" baseline="-2500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s-MX" b="0" i="1" baseline="-2500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s-MX" b="0" i="1" baseline="-2500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 algn="ctr">
                  <a:buNone/>
                </a:pPr>
                <a:r>
                  <a:rPr lang="es-MX" i="1" dirty="0" err="1" smtClean="0"/>
                  <a:t>N</a:t>
                </a:r>
                <a:r>
                  <a:rPr lang="es-MX" i="1" baseline="-25000" dirty="0" err="1" smtClean="0"/>
                  <a:t>r</a:t>
                </a:r>
                <a:r>
                  <a:rPr lang="es-MX" dirty="0" smtClean="0"/>
                  <a:t> = 100 – (50 + 40 - 20) = 30</a:t>
                </a:r>
                <a:endParaRPr lang="es-AR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208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3EE8-DCB9-4340-A899-1DC74AF55CEA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9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de Caja Blanca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Chequea las estructura interna de un programa.</a:t>
            </a:r>
          </a:p>
          <a:p>
            <a:endParaRPr lang="es-AR" dirty="0"/>
          </a:p>
          <a:p>
            <a:r>
              <a:rPr lang="es-AR" dirty="0" smtClean="0"/>
              <a:t>Requiere de un conocimiento detallado del estructura.</a:t>
            </a:r>
          </a:p>
          <a:p>
            <a:endParaRPr lang="es-AR" dirty="0"/>
          </a:p>
          <a:p>
            <a:r>
              <a:rPr lang="es-AR" dirty="0" smtClean="0"/>
              <a:t>El objetivo es la cobertura del camino:</a:t>
            </a:r>
          </a:p>
          <a:p>
            <a:pPr lvl="1"/>
            <a:r>
              <a:rPr lang="es-AR" dirty="0" smtClean="0"/>
              <a:t>¿Cuántos caminos de ejecución son posibles de ser realmente probados?</a:t>
            </a:r>
          </a:p>
          <a:p>
            <a:pPr lvl="1"/>
            <a:r>
              <a:rPr lang="es-AR" dirty="0" smtClean="0"/>
              <a:t>La efectividad a menudo es medida como la fracción del código revisado por los casos de prueba.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C389-AB34-47E9-95DC-93CA62E93565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2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AR" dirty="0" smtClean="0"/>
                  <a:t>De acuerdo a Stephen Kan [ ] la fase de efectividad contenedora (PCE) en el proceso de desarrollo de software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/>
                        </a:rPr>
                        <m:t>𝑃𝐶𝐸</m:t>
                      </m:r>
                      <m:r>
                        <a:rPr lang="es-AR" sz="1800" b="0" i="1" smtClean="0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s-AR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latin typeface="Cambria Math"/>
                            </a:rPr>
                            <m:t>𝐷𝑒𝑓𝑒𝑐𝑡𝑜𝑠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𝑟𝑒𝑚𝑜𝑣𝑖𝑑𝑜𝑠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 ×100%</m:t>
                          </m:r>
                        </m:num>
                        <m:den>
                          <m:r>
                            <a:rPr lang="es-AR" sz="1800" b="0" i="1" smtClean="0">
                              <a:latin typeface="Cambria Math"/>
                            </a:rPr>
                            <m:t>𝐷𝑒𝑓𝑒𝑐𝑡𝑜𝑠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𝑒𝑥𝑖𝑠𝑡𝑒𝑛𝑡𝑒𝑠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MX" sz="1800" b="0" i="1" smtClean="0">
                              <a:latin typeface="Cambria Math"/>
                            </a:rPr>
                            <m:t>𝑎𝑙</m:t>
                          </m:r>
                          <m:r>
                            <a:rPr lang="es-MX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MX" sz="1800" b="0" i="1" smtClean="0">
                              <a:latin typeface="Cambria Math"/>
                            </a:rPr>
                            <m:t>𝑖𝑛𝑖𝑐𝑖𝑜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𝐷𝑒𝑓𝑒𝑐𝑡𝑜𝑠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AR" sz="1800" b="0" i="1" smtClean="0">
                              <a:latin typeface="Cambria Math"/>
                            </a:rPr>
                            <m:t>𝑖𝑛𝑦𝑒𝑐𝑡𝑎𝑑𝑜𝑠</m:t>
                          </m:r>
                        </m:den>
                      </m:f>
                    </m:oMath>
                  </m:oMathPara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r>
                  <a:rPr lang="es-AR" dirty="0" smtClean="0"/>
                  <a:t>Cuanto mayor es el PCE, es mejor </a:t>
                </a:r>
                <a:r>
                  <a:rPr lang="es-AR" dirty="0" smtClean="0"/>
                  <a:t>por que </a:t>
                </a:r>
                <a:r>
                  <a:rPr lang="es-AR" dirty="0" smtClean="0"/>
                  <a:t>indica una mejor respuesta a las fallas en la fase. Un mayor PCE significa que menos fallas son trasladadas a fases posteriores.</a:t>
                </a: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0C82-5719-4B1A-A710-E05B093ACFD5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6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2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AR" dirty="0" smtClean="0"/>
                  <a:t>Usando los datos de la siguiente tabla, calcular el PCE de las fases de requerimientos, diseño y código.</a:t>
                </a:r>
              </a:p>
              <a:p>
                <a:endParaRPr lang="es-AR" dirty="0"/>
              </a:p>
              <a:p>
                <a:endParaRPr lang="es-AR" dirty="0" smtClean="0"/>
              </a:p>
              <a:p>
                <a:endParaRPr lang="es-AR" dirty="0"/>
              </a:p>
              <a:p>
                <a:endParaRPr lang="es-AR" dirty="0" smtClean="0"/>
              </a:p>
              <a:p>
                <a:endParaRPr lang="es-AR" dirty="0"/>
              </a:p>
              <a:p>
                <a:pPr marL="0" indent="0" algn="ctr">
                  <a:buNone/>
                </a:pPr>
                <a:r>
                  <a:rPr lang="es-AR" sz="2000" b="0" dirty="0" smtClean="0"/>
                  <a:t>   </a:t>
                </a:r>
                <a:r>
                  <a:rPr lang="es-AR" sz="2000" dirty="0"/>
                  <a:t>   </a:t>
                </a:r>
              </a:p>
              <a:p>
                <a:pPr marL="0" indent="0" algn="ctr">
                  <a:buNone/>
                </a:pPr>
                <a:r>
                  <a:rPr lang="es-AR" sz="2000" dirty="0"/>
                  <a:t>   </a:t>
                </a:r>
              </a:p>
              <a:p>
                <a:pPr marL="0" indent="0">
                  <a:buNone/>
                </a:pPr>
                <a:endParaRPr lang="es-AR" b="0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15803"/>
              </p:ext>
            </p:extLst>
          </p:nvPr>
        </p:nvGraphicFramePr>
        <p:xfrm>
          <a:off x="971600" y="2852936"/>
          <a:ext cx="73921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036"/>
                <a:gridCol w="1848036"/>
                <a:gridCol w="1848036"/>
                <a:gridCol w="184803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Fase</a:t>
                      </a:r>
                      <a:endParaRPr lang="es-A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Número</a:t>
                      </a:r>
                      <a:r>
                        <a:rPr lang="es-AR" baseline="0" dirty="0" smtClean="0"/>
                        <a:t> de defectos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Introducidos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Encontrados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Removidos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Requerimientos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Diseño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25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12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Código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36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AD42-17BC-4BF8-A754-04766188A6F6}" type="datetime1">
              <a:rPr lang="es-ES" smtClean="0"/>
              <a:t>01/11/2012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2 - Resultado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𝑃𝐶𝐸</m:t>
                      </m:r>
                      <m:r>
                        <a:rPr lang="es-MX" b="0" i="1" baseline="-25000" smtClean="0">
                          <a:latin typeface="Cambria Math"/>
                        </a:rPr>
                        <m:t>𝑟𝑒𝑞</m:t>
                      </m:r>
                      <m:r>
                        <a:rPr lang="es-MX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9 </m:t>
                          </m:r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100%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0+12 </m:t>
                          </m:r>
                        </m:den>
                      </m:f>
                      <m:r>
                        <a:rPr lang="es-MX" b="0" i="0" smtClean="0">
                          <a:latin typeface="Cambria Math"/>
                        </a:rPr>
                        <m:t>=%75</m:t>
                      </m:r>
                    </m:oMath>
                  </m:oMathPara>
                </a14:m>
                <a:endParaRPr lang="es-MX" b="0" dirty="0" smtClean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𝑃𝐶𝐸</m:t>
                      </m:r>
                      <m:r>
                        <a:rPr lang="es-MX" b="0" i="1" baseline="-25000" smtClean="0">
                          <a:latin typeface="Cambria Math"/>
                        </a:rPr>
                        <m:t>𝑑𝑖𝑠</m:t>
                      </m:r>
                      <m:r>
                        <a:rPr lang="es-MX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MX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12</m:t>
                          </m:r>
                          <m:r>
                            <a:rPr lang="es-MX" i="1">
                              <a:latin typeface="Cambria Math"/>
                            </a:rPr>
                            <m:t> 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s-MX" i="1">
                              <a:latin typeface="Cambria Math"/>
                            </a:rPr>
                            <m:t>100%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3+25</m:t>
                          </m:r>
                        </m:den>
                      </m:f>
                      <m:r>
                        <a:rPr lang="es-MX">
                          <a:latin typeface="Cambria Math"/>
                        </a:rPr>
                        <m:t>=%</m:t>
                      </m:r>
                      <m:r>
                        <a:rPr lang="es-MX" b="0" i="0" smtClean="0">
                          <a:latin typeface="Cambria Math"/>
                        </a:rPr>
                        <m:t>42.85</m:t>
                      </m:r>
                    </m:oMath>
                  </m:oMathPara>
                </a14:m>
                <a:endParaRPr lang="es-AR" dirty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𝑃𝐶𝐸</m:t>
                      </m:r>
                      <m:r>
                        <a:rPr lang="es-MX" b="0" i="1" baseline="-25000" smtClean="0">
                          <a:latin typeface="Cambria Math"/>
                        </a:rPr>
                        <m:t>𝑐𝑜𝑑</m:t>
                      </m:r>
                      <m:r>
                        <a:rPr lang="es-MX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36</m:t>
                          </m:r>
                          <m:r>
                            <a:rPr lang="es-MX" i="1">
                              <a:latin typeface="Cambria Math"/>
                            </a:rPr>
                            <m:t> 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s-MX" i="1">
                              <a:latin typeface="Cambria Math"/>
                            </a:rPr>
                            <m:t>100%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(13 +3)</m:t>
                          </m:r>
                          <m:r>
                            <a:rPr lang="es-MX" i="1">
                              <a:latin typeface="Cambria Math"/>
                            </a:rPr>
                            <m:t>+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47</m:t>
                          </m:r>
                        </m:den>
                      </m:f>
                      <m:r>
                        <a:rPr lang="es-MX">
                          <a:latin typeface="Cambria Math"/>
                        </a:rPr>
                        <m:t>=%</m:t>
                      </m:r>
                      <m:r>
                        <a:rPr lang="es-MX" b="0" i="0" smtClean="0">
                          <a:latin typeface="Cambria Math"/>
                        </a:rPr>
                        <m:t>57.14</m:t>
                      </m:r>
                    </m:oMath>
                  </m:oMathPara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A001C-C612-4301-9BBC-28DF6A784148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4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 de Caja Negra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Evalúa que tan bien un programa cumple los </a:t>
            </a:r>
            <a:r>
              <a:rPr lang="es-AR" sz="2800" dirty="0" smtClean="0"/>
              <a:t>requerimientos.</a:t>
            </a:r>
          </a:p>
          <a:p>
            <a:pPr lvl="1"/>
            <a:r>
              <a:rPr lang="es-AR" dirty="0" smtClean="0"/>
              <a:t>Asume que los requerimientos ya están validados.</a:t>
            </a:r>
          </a:p>
          <a:p>
            <a:pPr lvl="1"/>
            <a:r>
              <a:rPr lang="es-AR" dirty="0" smtClean="0"/>
              <a:t>Se enfoca en la ausencia o incorrección de la funcionalidad.</a:t>
            </a:r>
          </a:p>
          <a:p>
            <a:pPr lvl="1"/>
            <a:r>
              <a:rPr lang="es-AR" dirty="0" smtClean="0"/>
              <a:t>Ejecuta el sistema con entradas para las cuales la salida esperada es conocida.</a:t>
            </a:r>
          </a:p>
          <a:p>
            <a:pPr lvl="1"/>
            <a:r>
              <a:rPr lang="es-AR" dirty="0" smtClean="0"/>
              <a:t>Varios métodos:</a:t>
            </a:r>
          </a:p>
          <a:p>
            <a:pPr lvl="2"/>
            <a:r>
              <a:rPr lang="es-AR" dirty="0" smtClean="0"/>
              <a:t>Performance, stress, confiabilidad, seguridad.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A560-BF19-4CEA-A1DF-4491C5CE2E62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17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Prueba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3970784" cy="4389120"/>
          </a:xfrm>
        </p:spPr>
        <p:txBody>
          <a:bodyPr/>
          <a:lstStyle/>
          <a:p>
            <a:r>
              <a:rPr lang="es-AR" dirty="0" smtClean="0"/>
              <a:t>La prueba ocurre a través de todo el ciclo de vida del software:</a:t>
            </a:r>
          </a:p>
          <a:p>
            <a:pPr lvl="1"/>
            <a:r>
              <a:rPr lang="es-AR" dirty="0" smtClean="0"/>
              <a:t>Unitario</a:t>
            </a:r>
          </a:p>
          <a:p>
            <a:pPr lvl="1"/>
            <a:r>
              <a:rPr lang="es-AR" dirty="0" smtClean="0"/>
              <a:t>Integración y sistema</a:t>
            </a:r>
          </a:p>
          <a:p>
            <a:pPr lvl="1"/>
            <a:r>
              <a:rPr lang="es-AR" dirty="0" smtClean="0"/>
              <a:t>Evaluación y aceptación</a:t>
            </a:r>
          </a:p>
          <a:p>
            <a:pPr lvl="1"/>
            <a:r>
              <a:rPr lang="es-AR" dirty="0" smtClean="0"/>
              <a:t>Instalación</a:t>
            </a:r>
          </a:p>
          <a:p>
            <a:pPr lvl="1"/>
            <a:r>
              <a:rPr lang="es-AR" dirty="0" smtClean="0"/>
              <a:t>Regresión </a:t>
            </a: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0848"/>
            <a:ext cx="4327620" cy="339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A0A9-6F5B-4E72-A088-16ED7E378620}" type="datetime1">
              <a:rPr lang="es-ES" smtClean="0"/>
              <a:t>01/11/2012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Métricas de Software - Métricas de Testing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3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1564</TotalTime>
  <Words>5191</Words>
  <Application>Microsoft Office PowerPoint</Application>
  <PresentationFormat>Presentación en pantalla (4:3)</PresentationFormat>
  <Paragraphs>1039</Paragraphs>
  <Slides>72</Slides>
  <Notes>66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3" baseType="lpstr">
      <vt:lpstr>Flujo</vt:lpstr>
      <vt:lpstr>Métricas de Software</vt:lpstr>
      <vt:lpstr>Agenda</vt:lpstr>
      <vt:lpstr>Definición</vt:lpstr>
      <vt:lpstr>¿Qué es un caso de prueba?</vt:lpstr>
      <vt:lpstr>Tipo de Pruebas de Software</vt:lpstr>
      <vt:lpstr>Métodos Básicos de prueba</vt:lpstr>
      <vt:lpstr>Prueba de Caja Blanca</vt:lpstr>
      <vt:lpstr>Prueba de Caja Negra</vt:lpstr>
      <vt:lpstr>Niveles de Prueba</vt:lpstr>
      <vt:lpstr>Prueba Unitaria</vt:lpstr>
      <vt:lpstr>Prueba de Integración</vt:lpstr>
      <vt:lpstr>Pruebas de Integración: Top-Down</vt:lpstr>
      <vt:lpstr>Pruebas de Integración: Bottom-up</vt:lpstr>
      <vt:lpstr>Prueba de Integración – Big Bang</vt:lpstr>
      <vt:lpstr>Prueba de función externa</vt:lpstr>
      <vt:lpstr>Prueba de sistema</vt:lpstr>
      <vt:lpstr>Prueba de aceptación</vt:lpstr>
      <vt:lpstr>Prueba de instalación</vt:lpstr>
      <vt:lpstr>Prueba de Regresión</vt:lpstr>
      <vt:lpstr>Estimar el nro de Casos de Prueba</vt:lpstr>
      <vt:lpstr>Ejemplo</vt:lpstr>
      <vt:lpstr>¿Cómo especificar los Casos de Prueba?</vt:lpstr>
      <vt:lpstr>Ejemplo: Caso de Prueba</vt:lpstr>
      <vt:lpstr>Ejemplo: Caso de Prueba</vt:lpstr>
      <vt:lpstr>¿Cómo crear los casos de prueba?</vt:lpstr>
      <vt:lpstr>Clases de equivalencias</vt:lpstr>
      <vt:lpstr>Ejemplo: Casos de Pruebas equivalentes</vt:lpstr>
      <vt:lpstr>Transiciones de Estados visibles</vt:lpstr>
      <vt:lpstr>Ejemplo: Diagrama de actividad</vt:lpstr>
      <vt:lpstr>Ejemplo: Diagrama de estado</vt:lpstr>
      <vt:lpstr>Basado de Casos de Uso</vt:lpstr>
      <vt:lpstr>Cálculo de Circuitos de Prueba</vt:lpstr>
      <vt:lpstr>Nro de Casos de Prueba</vt:lpstr>
      <vt:lpstr>Nro de Casos de Prueba</vt:lpstr>
      <vt:lpstr>Nro de Casos de Prueba</vt:lpstr>
      <vt:lpstr>Asignación del tiempo de prueba</vt:lpstr>
      <vt:lpstr>Tiempo de prueba: Sistemas - 1</vt:lpstr>
      <vt:lpstr>Tiempo de prueba: Sistemas - 2</vt:lpstr>
      <vt:lpstr>Tiempo de prueba: Tipo de prueba</vt:lpstr>
      <vt:lpstr>Tiempo de prueba: Pruebas de carga</vt:lpstr>
      <vt:lpstr>Administración de los Casos de Prueba</vt:lpstr>
      <vt:lpstr>Asignación de los Casos de Prueba: Sistema</vt:lpstr>
      <vt:lpstr>Asignación de los Casos de Prueba: Operación</vt:lpstr>
      <vt:lpstr>Ejemplo:</vt:lpstr>
      <vt:lpstr>Ejemplo</vt:lpstr>
      <vt:lpstr>Ejemplo: </vt:lpstr>
      <vt:lpstr>Invocación de los casos de prueba</vt:lpstr>
      <vt:lpstr>Métricas de Cobertura de Pruebas</vt:lpstr>
      <vt:lpstr>Métricas de Cobertura de Pruebas</vt:lpstr>
      <vt:lpstr>Cobertura de Pruebas</vt:lpstr>
      <vt:lpstr>Cobertura de Pruebas</vt:lpstr>
      <vt:lpstr>Cobertura de Pruebas</vt:lpstr>
      <vt:lpstr>Cobertura de Pruebas</vt:lpstr>
      <vt:lpstr>Otras métricas de cobertura</vt:lpstr>
      <vt:lpstr>Proporción de pruebas, exitosas y fallida</vt:lpstr>
      <vt:lpstr>Proporción de pruebas, exitosas y fallida</vt:lpstr>
      <vt:lpstr>Proporción de pruebas, exitosas y fallida</vt:lpstr>
      <vt:lpstr>Métricas de Testeabilidad del Software</vt:lpstr>
      <vt:lpstr>Componentes determinables independientemente</vt:lpstr>
      <vt:lpstr>Componentes determinables no independientemente</vt:lpstr>
      <vt:lpstr>Prueba de controlabilidad de un Componente</vt:lpstr>
      <vt:lpstr>Prueba de controlabilidad de un Componente</vt:lpstr>
      <vt:lpstr>Ejemplo 1</vt:lpstr>
      <vt:lpstr>Ejemplo 2</vt:lpstr>
      <vt:lpstr>Métricas de defectos remanentes -1</vt:lpstr>
      <vt:lpstr>Métricas de defectos remanentes - 2</vt:lpstr>
      <vt:lpstr>Ejemplo</vt:lpstr>
      <vt:lpstr>Defectos remanente comparativos - 1</vt:lpstr>
      <vt:lpstr>Ejemplo 1</vt:lpstr>
      <vt:lpstr>Ejemplo 2</vt:lpstr>
      <vt:lpstr>Ejemplo 2</vt:lpstr>
      <vt:lpstr>Ejemplo 2 - Resultado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</cp:lastModifiedBy>
  <cp:revision>50</cp:revision>
  <dcterms:modified xsi:type="dcterms:W3CDTF">2012-11-01T13:59:22Z</dcterms:modified>
</cp:coreProperties>
</file>