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27" r:id="rId39"/>
    <p:sldId id="292" r:id="rId40"/>
    <p:sldId id="293" r:id="rId41"/>
    <p:sldId id="294" r:id="rId42"/>
    <p:sldId id="295" r:id="rId43"/>
    <p:sldId id="296" r:id="rId44"/>
    <p:sldId id="298" r:id="rId45"/>
    <p:sldId id="297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2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Documents%20and%20Settings\Victor\My%20Documents\Mi%20Trabajo\Liveware\Proyectos%20Internos\EducacionContinua\Liveware\Cursos\Curso%20Estimaciones\Ejercicio\LW%20Change%20WBS%20COCOM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Documents%20and%20Settings\Victor\My%20Documents\Mi%20Trabajo\Liveware\Proyectos%20Internos\EducacionContinua\Liveware\Cursos\Curso%20Estimaciones\Ejercicio\LW%20Change%20WBS%20COCOM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C:\Documents%20and%20Settings\Victor\My%20Documents\Mi%20Trabajo\Liveware\Proyectos%20Internos\EducacionContinua\Liveware\Cursos\Curso%20Estimaciones\Ejercicio\LW%20Change%20WBS%20COCOM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1400"/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Hoja3!$B$6</c:f>
              <c:strCache>
                <c:ptCount val="1"/>
                <c:pt idx="0">
                  <c:v>Esfuerzo Acumulado</c:v>
                </c:pt>
              </c:strCache>
            </c:strRef>
          </c:tx>
          <c:invertIfNegative val="0"/>
          <c:val>
            <c:numRef>
              <c:f>Hoja3!$B$7:$B$30</c:f>
              <c:numCache>
                <c:formatCode>General</c:formatCode>
                <c:ptCount val="24"/>
                <c:pt idx="0">
                  <c:v>0.497508312541595</c:v>
                </c:pt>
                <c:pt idx="1">
                  <c:v>1.960528042383842</c:v>
                </c:pt>
                <c:pt idx="2">
                  <c:v>4.303440736438588</c:v>
                </c:pt>
                <c:pt idx="3">
                  <c:v>7.392810551689397</c:v>
                </c:pt>
                <c:pt idx="4">
                  <c:v>11.05996084642978</c:v>
                </c:pt>
                <c:pt idx="5">
                  <c:v>15.11618369644845</c:v>
                </c:pt>
                <c:pt idx="6">
                  <c:v>19.36868029077906</c:v>
                </c:pt>
                <c:pt idx="7">
                  <c:v>23.63537879784766</c:v>
                </c:pt>
                <c:pt idx="8">
                  <c:v>27.75709668885294</c:v>
                </c:pt>
                <c:pt idx="9">
                  <c:v>31.60602794142788</c:v>
                </c:pt>
                <c:pt idx="10">
                  <c:v>35.09013602850594</c:v>
                </c:pt>
                <c:pt idx="11">
                  <c:v>38.1536120658939</c:v>
                </c:pt>
                <c:pt idx="12">
                  <c:v>40.77402380035053</c:v>
                </c:pt>
                <c:pt idx="13">
                  <c:v>42.95707895394754</c:v>
                </c:pt>
                <c:pt idx="14">
                  <c:v>44.73003877190681</c:v>
                </c:pt>
                <c:pt idx="15">
                  <c:v>46.13476297783502</c:v>
                </c:pt>
                <c:pt idx="16">
                  <c:v>47.221189369426</c:v>
                </c:pt>
                <c:pt idx="17">
                  <c:v>48.04180524505065</c:v>
                </c:pt>
                <c:pt idx="18">
                  <c:v>48.64740765668213</c:v>
                </c:pt>
                <c:pt idx="19">
                  <c:v>49.08421805556313</c:v>
                </c:pt>
                <c:pt idx="20">
                  <c:v>49.39224108350425</c:v>
                </c:pt>
                <c:pt idx="21">
                  <c:v>49.60464729742019</c:v>
                </c:pt>
                <c:pt idx="22">
                  <c:v>49.74791198701546</c:v>
                </c:pt>
                <c:pt idx="23">
                  <c:v>49.84244442007778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5468200"/>
        <c:axId val="2115471240"/>
      </c:barChart>
      <c:catAx>
        <c:axId val="2115468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5471240"/>
        <c:crosses val="autoZero"/>
        <c:auto val="1"/>
        <c:lblAlgn val="ctr"/>
        <c:lblOffset val="100"/>
        <c:noMultiLvlLbl val="0"/>
      </c:catAx>
      <c:valAx>
        <c:axId val="2115471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546820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25203305287085"/>
          <c:y val="0.0413459252719468"/>
        </c:manualLayout>
      </c:layout>
      <c:overlay val="0"/>
      <c:txPr>
        <a:bodyPr/>
        <a:lstStyle/>
        <a:p>
          <a:pPr>
            <a:defRPr sz="1400"/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0475525307673581"/>
          <c:y val="0.274266870983764"/>
          <c:w val="0.915474600985967"/>
          <c:h val="0.501080606793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Hoja3!$D$6</c:f>
              <c:strCache>
                <c:ptCount val="1"/>
                <c:pt idx="0">
                  <c:v>Recursos/Mes</c:v>
                </c:pt>
              </c:strCache>
            </c:strRef>
          </c:tx>
          <c:invertIfNegative val="0"/>
          <c:val>
            <c:numRef>
              <c:f>Hoja3!$D$7:$D$30</c:f>
              <c:numCache>
                <c:formatCode>General</c:formatCode>
                <c:ptCount val="24"/>
                <c:pt idx="0">
                  <c:v>0.990049833749171</c:v>
                </c:pt>
                <c:pt idx="1">
                  <c:v>1.921578878304646</c:v>
                </c:pt>
                <c:pt idx="2">
                  <c:v>2.741793555813685</c:v>
                </c:pt>
                <c:pt idx="3">
                  <c:v>3.408575155864843</c:v>
                </c:pt>
                <c:pt idx="4">
                  <c:v>3.894003915357023</c:v>
                </c:pt>
                <c:pt idx="5">
                  <c:v>4.186057956426175</c:v>
                </c:pt>
                <c:pt idx="6">
                  <c:v>4.288384759290905</c:v>
                </c:pt>
                <c:pt idx="7">
                  <c:v>4.218339392344407</c:v>
                </c:pt>
                <c:pt idx="8">
                  <c:v>4.00372259600647</c:v>
                </c:pt>
                <c:pt idx="9">
                  <c:v>3.678794411714424</c:v>
                </c:pt>
                <c:pt idx="10">
                  <c:v>3.280170073728761</c:v>
                </c:pt>
                <c:pt idx="11">
                  <c:v>2.843133104185461</c:v>
                </c:pt>
                <c:pt idx="12">
                  <c:v>2.398753811908857</c:v>
                </c:pt>
                <c:pt idx="13">
                  <c:v>1.97201789289463</c:v>
                </c:pt>
                <c:pt idx="14">
                  <c:v>1.580988368427965</c:v>
                </c:pt>
                <c:pt idx="15">
                  <c:v>1.236875847092796</c:v>
                </c:pt>
                <c:pt idx="16">
                  <c:v>0.944795614395216</c:v>
                </c:pt>
                <c:pt idx="17">
                  <c:v>0.704950111781767</c:v>
                </c:pt>
                <c:pt idx="18">
                  <c:v>0.513985090460658</c:v>
                </c:pt>
                <c:pt idx="19">
                  <c:v>0.366312777774687</c:v>
                </c:pt>
                <c:pt idx="20">
                  <c:v>0.255258744928214</c:v>
                </c:pt>
                <c:pt idx="21">
                  <c:v>0.173955189135056</c:v>
                </c:pt>
                <c:pt idx="22">
                  <c:v>0.115960485972893</c:v>
                </c:pt>
                <c:pt idx="23">
                  <c:v>0.0756266783626666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4324872"/>
        <c:axId val="2104327736"/>
      </c:barChart>
      <c:catAx>
        <c:axId val="2104324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4327736"/>
        <c:crosses val="autoZero"/>
        <c:auto val="1"/>
        <c:lblAlgn val="ctr"/>
        <c:lblOffset val="100"/>
        <c:noMultiLvlLbl val="0"/>
      </c:catAx>
      <c:valAx>
        <c:axId val="2104327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43248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1400"/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0764399899213305"/>
          <c:y val="0.318877518752294"/>
          <c:w val="0.885634349599187"/>
          <c:h val="0.584736329483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Hoja3!$E$6</c:f>
              <c:strCache>
                <c:ptCount val="1"/>
                <c:pt idx="0">
                  <c:v>Inyección de Recursos</c:v>
                </c:pt>
              </c:strCache>
            </c:strRef>
          </c:tx>
          <c:invertIfNegative val="0"/>
          <c:val>
            <c:numRef>
              <c:f>Hoja3!$E$7:$E$30</c:f>
              <c:numCache>
                <c:formatCode>General</c:formatCode>
                <c:ptCount val="24"/>
                <c:pt idx="0">
                  <c:v>0.970248837074191</c:v>
                </c:pt>
                <c:pt idx="1">
                  <c:v>0.883926284020137</c:v>
                </c:pt>
                <c:pt idx="2">
                  <c:v>0.749423571922407</c:v>
                </c:pt>
                <c:pt idx="3">
                  <c:v>0.579457776497024</c:v>
                </c:pt>
                <c:pt idx="4">
                  <c:v>0.389400391535705</c:v>
                </c:pt>
                <c:pt idx="5">
                  <c:v>0.195349371299889</c:v>
                </c:pt>
                <c:pt idx="6">
                  <c:v>0.0122525278836883</c:v>
                </c:pt>
                <c:pt idx="7">
                  <c:v>-0.147641878732054</c:v>
                </c:pt>
                <c:pt idx="8">
                  <c:v>-0.275812001058225</c:v>
                </c:pt>
                <c:pt idx="9">
                  <c:v>-0.367879441171445</c:v>
                </c:pt>
                <c:pt idx="10">
                  <c:v>-0.423440136790441</c:v>
                </c:pt>
                <c:pt idx="11">
                  <c:v>-0.44542418632239</c:v>
                </c:pt>
                <c:pt idx="12">
                  <c:v>-0.439156467103316</c:v>
                </c:pt>
                <c:pt idx="13">
                  <c:v>-0.411306589089455</c:v>
                </c:pt>
                <c:pt idx="14">
                  <c:v>-0.368897285966525</c:v>
                </c:pt>
                <c:pt idx="15">
                  <c:v>-0.318495530626395</c:v>
                </c:pt>
                <c:pt idx="16">
                  <c:v>-0.26565429628289</c:v>
                </c:pt>
                <c:pt idx="17">
                  <c:v>-0.21461814514245</c:v>
                </c:pt>
                <c:pt idx="18">
                  <c:v>-0.1682624875087</c:v>
                </c:pt>
                <c:pt idx="19">
                  <c:v>-0.128209472221139</c:v>
                </c:pt>
                <c:pt idx="20">
                  <c:v>-0.0950534945399348</c:v>
                </c:pt>
                <c:pt idx="21">
                  <c:v>-0.0686332291678311</c:v>
                </c:pt>
                <c:pt idx="22">
                  <c:v>-0.0483000632878396</c:v>
                </c:pt>
                <c:pt idx="23">
                  <c:v>-0.0331496940156355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4358104"/>
        <c:axId val="2104360968"/>
      </c:barChart>
      <c:catAx>
        <c:axId val="2104358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4360968"/>
        <c:crosses val="autoZero"/>
        <c:auto val="1"/>
        <c:lblAlgn val="ctr"/>
        <c:lblOffset val="100"/>
        <c:noMultiLvlLbl val="0"/>
      </c:catAx>
      <c:valAx>
        <c:axId val="2104360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435810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8E57F-BD8D-4284-9507-759609F4425C}" type="datetimeFigureOut">
              <a:rPr lang="es-AR" smtClean="0"/>
              <a:t>14/11/13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EBE3B-FAF9-4566-864E-A346DE0C66E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741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945F-59CE-400F-BD80-21B1A708CC28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D3F-E887-4653-865F-927A527BF412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E510-5C2B-4EE8-BD84-8795CF43D73C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3594-DD1E-4A7A-9F01-BD373C2ACE47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5C2-48EE-4D73-8DFB-73E0CDE68BE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818F-E102-4AE3-97AC-02929F075E82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B6C-7A67-4FA3-9293-8AB308AE1C6F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B98-FDED-49E3-9F38-2A3BE58956B8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CE9-B362-4DED-B663-C1CA36132AA5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C52C-1547-4E61-8B68-00CACC8FF8AB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C1-6F6C-4610-8E0B-27C048AD7FE4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F7E67D-A997-4BDB-8BDE-8E7B723AB0FC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456929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Word_97_-_20041.doc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Métricas de Software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Métricas de Esfuerzo, Tiempo y Costo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641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COCOMO II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cs typeface="Arial" charset="0"/>
            </a:endParaRPr>
          </a:p>
          <a:p>
            <a:r>
              <a:rPr lang="es-AR" dirty="0" smtClean="0">
                <a:cs typeface="Arial" charset="0"/>
              </a:rPr>
              <a:t>Una </a:t>
            </a:r>
            <a:r>
              <a:rPr lang="es-AR" dirty="0">
                <a:cs typeface="Arial" charset="0"/>
              </a:rPr>
              <a:t>de las principales diferencias entre COCOMO 81 y COCOMO II consiste en la existencia de un modelo de composición de aplicaciones que permite estimar el esfuerzo en etapas tempranas de desarrollo a partir de la </a:t>
            </a:r>
            <a:r>
              <a:rPr lang="es-AR" dirty="0" err="1">
                <a:cs typeface="Arial" charset="0"/>
              </a:rPr>
              <a:t>prototipación</a:t>
            </a:r>
            <a:r>
              <a:rPr lang="es-AR" dirty="0">
                <a:cs typeface="Arial" charset="0"/>
              </a:rPr>
              <a:t>. Además posee dos modelos de estimación detallada.</a:t>
            </a:r>
            <a:r>
              <a:rPr lang="es-AR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671A-4073-45F9-AA43-5851D89D5E95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432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COCOMO II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El modelo de COCOMO II está basado en las siguientes etapas:</a:t>
            </a:r>
          </a:p>
          <a:p>
            <a:endParaRPr lang="es-ES" sz="3200" dirty="0"/>
          </a:p>
          <a:p>
            <a:pPr lvl="1"/>
            <a:r>
              <a:rPr lang="es-ES" sz="2800" dirty="0"/>
              <a:t>Etapa de diseño temprano.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Etapa post-arquitectura.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836C-9630-4A4F-989E-96E240A33A3B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672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las aplicaciones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14500" y="2214563"/>
            <a:ext cx="58578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Programación de Usuarios Finales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14500" y="4500563"/>
            <a:ext cx="58578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Infraestructura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14500" y="3357563"/>
            <a:ext cx="18573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Generadores de Aplicaciones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714750" y="3357563"/>
            <a:ext cx="18573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Composición de Aplicaciones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715000" y="3357563"/>
            <a:ext cx="18573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Integración de Sistemas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2897-9A18-4255-891B-2138E2232B9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991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las aplicaciones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dirty="0"/>
              <a:t>Las fases o ciclos más tempranos en general involucran </a:t>
            </a:r>
            <a:r>
              <a:rPr lang="es-AR" sz="2800" dirty="0" err="1"/>
              <a:t>prototipación</a:t>
            </a:r>
            <a:r>
              <a:rPr lang="es-AR" sz="2800" dirty="0"/>
              <a:t>. (</a:t>
            </a:r>
            <a:r>
              <a:rPr lang="es-AR" sz="2800" dirty="0" err="1"/>
              <a:t>Object</a:t>
            </a:r>
            <a:r>
              <a:rPr lang="es-AR" sz="2800" dirty="0"/>
              <a:t> </a:t>
            </a:r>
            <a:r>
              <a:rPr lang="es-AR" sz="2800" dirty="0" err="1"/>
              <a:t>Points</a:t>
            </a:r>
            <a:r>
              <a:rPr lang="es-AR" sz="2800" dirty="0"/>
              <a:t>)</a:t>
            </a:r>
          </a:p>
          <a:p>
            <a:endParaRPr lang="es-AR" sz="2800" dirty="0"/>
          </a:p>
          <a:p>
            <a:r>
              <a:rPr lang="es-AR" sz="2800" dirty="0"/>
              <a:t>Las siguientes fases involucran la exploración de las alternativas de las arquitecturas y estrategias de desarrollo </a:t>
            </a:r>
            <a:r>
              <a:rPr lang="es-AR" sz="2800" dirty="0" smtClean="0"/>
              <a:t>incremental. </a:t>
            </a:r>
            <a:r>
              <a:rPr lang="es-AR" sz="2800" dirty="0"/>
              <a:t>(</a:t>
            </a:r>
            <a:r>
              <a:rPr lang="es-AR" sz="2800" dirty="0" err="1"/>
              <a:t>Function</a:t>
            </a:r>
            <a:r>
              <a:rPr lang="es-AR" sz="2800" dirty="0"/>
              <a:t> </a:t>
            </a:r>
            <a:r>
              <a:rPr lang="es-AR" sz="2800" dirty="0" err="1"/>
              <a:t>Points</a:t>
            </a:r>
            <a:r>
              <a:rPr lang="es-AR" sz="2800" dirty="0"/>
              <a:t> y un conjuntos de </a:t>
            </a:r>
            <a:r>
              <a:rPr lang="es-AR" sz="2800" dirty="0" smtClean="0"/>
              <a:t>drivers de </a:t>
            </a:r>
            <a:r>
              <a:rPr lang="es-AR" sz="2800" dirty="0"/>
              <a:t>grano grueso).</a:t>
            </a:r>
          </a:p>
          <a:p>
            <a:endParaRPr lang="es-AR" sz="2800" dirty="0"/>
          </a:p>
          <a:p>
            <a:r>
              <a:rPr lang="es-AR" sz="2800" dirty="0"/>
              <a:t>Una vez que el proyecto esta listo para desarrollarse ya debería estar definido el ciclo de vida y por la tanto hay mayor conocimientos y mas preciso.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2912-4E58-4A85-BAE8-ADFC326C5E38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727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Object</a:t>
            </a:r>
            <a:r>
              <a:rPr lang="es-AR" dirty="0"/>
              <a:t> </a:t>
            </a:r>
            <a:r>
              <a:rPr lang="es-AR" dirty="0" err="1"/>
              <a:t>Points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s-AR" dirty="0"/>
              <a:t>Los objetos incluyen:</a:t>
            </a:r>
          </a:p>
          <a:p>
            <a:pPr lvl="1">
              <a:defRPr/>
            </a:pPr>
            <a:r>
              <a:rPr lang="es-AR" dirty="0" smtClean="0"/>
              <a:t>las </a:t>
            </a:r>
            <a:r>
              <a:rPr lang="es-AR" dirty="0"/>
              <a:t>pantallas</a:t>
            </a:r>
          </a:p>
          <a:p>
            <a:pPr lvl="1">
              <a:defRPr/>
            </a:pPr>
            <a:r>
              <a:rPr lang="es-AR" dirty="0"/>
              <a:t>los informes </a:t>
            </a:r>
          </a:p>
          <a:p>
            <a:pPr lvl="1">
              <a:defRPr/>
            </a:pPr>
            <a:r>
              <a:rPr lang="es-AR" dirty="0"/>
              <a:t>los módulos en lenguajes de programación de la tercera generación. </a:t>
            </a:r>
          </a:p>
          <a:p>
            <a:pPr lvl="1">
              <a:defRPr/>
            </a:pPr>
            <a:endParaRPr lang="es-AR" dirty="0"/>
          </a:p>
          <a:p>
            <a:pPr>
              <a:defRPr/>
            </a:pPr>
            <a:r>
              <a:rPr lang="es-AR" dirty="0"/>
              <a:t>Los </a:t>
            </a:r>
            <a:r>
              <a:rPr lang="es-AR" dirty="0" err="1"/>
              <a:t>Object</a:t>
            </a:r>
            <a:r>
              <a:rPr lang="es-AR" dirty="0"/>
              <a:t> </a:t>
            </a:r>
            <a:r>
              <a:rPr lang="es-AR" dirty="0" err="1"/>
              <a:t>Points</a:t>
            </a:r>
            <a:r>
              <a:rPr lang="es-AR" dirty="0"/>
              <a:t> no se relacionan necesariamente con los objetos en la programación orientados a objeto.</a:t>
            </a:r>
          </a:p>
          <a:p>
            <a:pPr>
              <a:defRPr/>
            </a:pPr>
            <a:endParaRPr lang="es-AR" dirty="0"/>
          </a:p>
          <a:p>
            <a:pPr>
              <a:defRPr/>
            </a:pPr>
            <a:r>
              <a:rPr lang="es-AR" dirty="0"/>
              <a:t>Se estima en número de objetos y la complejidad de cada objeto y se calcula el peso total (cuenta del Objeto-Punto). </a:t>
            </a:r>
          </a:p>
          <a:p>
            <a:pPr>
              <a:defRPr/>
            </a:pPr>
            <a:endParaRPr lang="es-AR" dirty="0"/>
          </a:p>
          <a:p>
            <a:pPr>
              <a:defRPr/>
            </a:pPr>
            <a:r>
              <a:rPr lang="es-AR" dirty="0"/>
              <a:t>El porcentaje de la reutilización y la productividad anticipada también se estiman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C54-F4E3-4444-8859-A79AFD2EE66D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021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 de diseño temprano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200" dirty="0">
                <a:cs typeface="Arial" charset="0"/>
              </a:rPr>
              <a:t>En esta etapa no se conoce lo suficiente como para soportar una estimación detallada del costo. El modelo COCOMO II involucra el uso de puntos de función y/o líneas de código junto a un pequeño número de ponderadores adicionales (se realiza con la Especificación funcional preliminar).</a:t>
            </a:r>
            <a:r>
              <a:rPr lang="es-AR" sz="3200" dirty="0"/>
              <a:t> </a:t>
            </a:r>
          </a:p>
          <a:p>
            <a:endParaRPr lang="es-AR" sz="32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3A0-C649-40C0-8D15-5086265AC2D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579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 post-arquitectura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En esta etapa se logra una estimación del costo más efectiva si ha sido desarrollada una arquitectura de ciclo de vida, se ha validado con respecto a los objetivos del sistema y con los riesgos, y se ha establecido un marco para el producto.</a:t>
            </a:r>
          </a:p>
          <a:p>
            <a:pPr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El modelo 2.0 posee la misma granularidad que la versión anterior (COCOMO I). </a:t>
            </a:r>
          </a:p>
          <a:p>
            <a:pPr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Utiliza los puntos de función y/o las líneas de código para estimar el tamaño con modificadores para </a:t>
            </a:r>
            <a:r>
              <a:rPr lang="es-AR" sz="2000" dirty="0" err="1">
                <a:cs typeface="Arial" charset="0"/>
              </a:rPr>
              <a:t>reuso</a:t>
            </a:r>
            <a:r>
              <a:rPr lang="es-AR" sz="2000" dirty="0">
                <a:cs typeface="Arial" charset="0"/>
              </a:rPr>
              <a:t> y software </a:t>
            </a:r>
            <a:r>
              <a:rPr lang="es-AR" sz="2000" dirty="0" err="1" smtClean="0">
                <a:cs typeface="Arial" charset="0"/>
              </a:rPr>
              <a:t>breakage</a:t>
            </a:r>
            <a:r>
              <a:rPr lang="es-AR" sz="2000" dirty="0" smtClean="0">
                <a:cs typeface="Arial" charset="0"/>
              </a:rPr>
              <a:t>  (desperdicio). </a:t>
            </a:r>
            <a:endParaRPr lang="es-AR" sz="2000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Un conjunto de 17 multiplicadores y 5 factores determinan la escala de exponenciación del modelo</a:t>
            </a:r>
            <a:r>
              <a:rPr lang="es-AR" sz="2000" dirty="0" smtClean="0">
                <a:cs typeface="Arial" charset="0"/>
              </a:rPr>
              <a:t>.</a:t>
            </a:r>
            <a:endParaRPr lang="es-AR" sz="20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523-00A1-4109-8048-EDB85E677A0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6966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Tamaño</a:t>
            </a:r>
            <a:r>
              <a:rPr lang="en-US" dirty="0"/>
              <a:t> - COCOMO II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Estimadores de tamaño:</a:t>
            </a:r>
          </a:p>
          <a:p>
            <a:endParaRPr lang="es-ES" dirty="0"/>
          </a:p>
          <a:p>
            <a:pPr lvl="1"/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Puntos de función sin ajustar.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Líneas de código fuente.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8145-0308-40C7-A348-D9BDB57C31F0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229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Esfuerzo</a:t>
            </a:r>
            <a:r>
              <a:rPr lang="en-US" dirty="0"/>
              <a:t> - COCOMO II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s-ES" dirty="0" smtClean="0"/>
                  <a:t>El modelado del esfuerzo consta de:</a:t>
                </a:r>
              </a:p>
              <a:p>
                <a:pPr lvl="1" defTabSz="762000">
                  <a:lnSpc>
                    <a:spcPct val="90000"/>
                  </a:lnSpc>
                </a:pPr>
                <a:r>
                  <a:rPr lang="es-ES" sz="2000" dirty="0"/>
                  <a:t>Multiplicadores de esfuerzo (</a:t>
                </a:r>
                <a:r>
                  <a:rPr lang="es-ES" sz="2000" dirty="0" err="1"/>
                  <a:t>EMs</a:t>
                </a:r>
                <a:r>
                  <a:rPr lang="es-ES" sz="2000" dirty="0"/>
                  <a:t>) cuyo peso nominal es 1.0, que miden la complejidad del producto, del proyecto, del personal, de la plataforma.</a:t>
                </a:r>
              </a:p>
              <a:p>
                <a:pPr lvl="1" defTabSz="762000">
                  <a:lnSpc>
                    <a:spcPct val="90000"/>
                  </a:lnSpc>
                </a:pPr>
                <a:endParaRPr lang="es-ES" sz="2000" dirty="0"/>
              </a:p>
              <a:p>
                <a:pPr lvl="1" defTabSz="762000">
                  <a:lnSpc>
                    <a:spcPct val="90000"/>
                  </a:lnSpc>
                </a:pPr>
                <a:r>
                  <a:rPr lang="es-ES" sz="2000" dirty="0"/>
                  <a:t>Un costo exponencial, llamado factor de escala y representado por el exponente ß. Este factor representa la magnitud de economías o </a:t>
                </a:r>
                <a:r>
                  <a:rPr lang="es-ES" sz="2000" dirty="0" err="1"/>
                  <a:t>diseconomias</a:t>
                </a:r>
                <a:r>
                  <a:rPr lang="es-ES" sz="2000" dirty="0"/>
                  <a:t> de escala encontrados en el software cuando incrementa su tamaño.</a:t>
                </a:r>
              </a:p>
              <a:p>
                <a:pPr lvl="1" defTabSz="762000">
                  <a:lnSpc>
                    <a:spcPct val="90000"/>
                  </a:lnSpc>
                </a:pPr>
                <a:endParaRPr lang="es-ES" sz="2000" dirty="0"/>
              </a:p>
              <a:p>
                <a:pPr lvl="1" defTabSz="762000">
                  <a:lnSpc>
                    <a:spcPct val="90000"/>
                  </a:lnSpc>
                </a:pPr>
                <a:r>
                  <a:rPr lang="es-ES" sz="2000" dirty="0"/>
                  <a:t>Una constante A, que es usada para capturar el efecto lineal sobre el esfuerzo en proyectos de tamaño creciente (productividad).</a:t>
                </a:r>
              </a:p>
              <a:p>
                <a:pPr lvl="1" defTabSz="762000">
                  <a:lnSpc>
                    <a:spcPct val="90000"/>
                  </a:lnSpc>
                </a:pP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𝑃𝑀𝑒𝑠𝑡𝑖𝑚𝑎𝑑𝑜</m:t>
                      </m:r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r>
                        <a:rPr lang="es-MX" b="0" i="1" smtClean="0">
                          <a:latin typeface="Cambria Math"/>
                        </a:rPr>
                        <m:t>𝐴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𝑇𝑎𝑚𝑎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ñ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𝐸𝑀𝑖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778" r="-14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0CD6-7CB7-4731-B139-4C2132836E40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692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COCOMO II</a:t>
            </a:r>
          </a:p>
        </p:txBody>
      </p:sp>
      <p:sp>
        <p:nvSpPr>
          <p:cNvPr id="4" name="5 Rectángulo"/>
          <p:cNvSpPr>
            <a:spLocks noChangeArrowheads="1"/>
          </p:cNvSpPr>
          <p:nvPr/>
        </p:nvSpPr>
        <p:spPr bwMode="auto">
          <a:xfrm>
            <a:off x="1143000" y="2090067"/>
            <a:ext cx="2787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Esfuerzo  = </a:t>
            </a:r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3857625" y="2090067"/>
            <a:ext cx="25193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f(Tamaño) </a:t>
            </a: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6429375" y="2090067"/>
            <a:ext cx="15176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; LOC</a:t>
            </a: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090192"/>
            <a:ext cx="2787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Esfuerzo  = 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4572000" y="3090192"/>
            <a:ext cx="18002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KLOCs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3429000" y="3090192"/>
            <a:ext cx="6207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A</a:t>
            </a:r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2786063" y="3733130"/>
            <a:ext cx="23193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Productividad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4143375" y="3090192"/>
            <a:ext cx="492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143750" y="3018755"/>
            <a:ext cx="1827213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/>
              <a:t>Π  EM</a:t>
            </a:r>
            <a:r>
              <a:rPr lang="en-US" sz="4000" baseline="-25000"/>
              <a:t>i</a:t>
            </a:r>
            <a:r>
              <a:rPr lang="en-US" sz="4000"/>
              <a:t> </a:t>
            </a:r>
            <a:endParaRPr lang="es-AR" sz="4000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715125" y="3090192"/>
            <a:ext cx="492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428750" y="5376192"/>
            <a:ext cx="62865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200"/>
              <a:t>B = 0,91 + 0.01 x Σ SF</a:t>
            </a:r>
            <a:r>
              <a:rPr lang="en-US" sz="3200" baseline="-25000"/>
              <a:t>j 	</a:t>
            </a:r>
            <a:r>
              <a:rPr lang="en-US" sz="3200" baseline="10000"/>
              <a:t>(j = 1 to 5)</a:t>
            </a:r>
            <a:endParaRPr lang="es-AR" sz="320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6215063" y="2804442"/>
            <a:ext cx="62071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B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3214688" y="3018755"/>
            <a:ext cx="11826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2.94</a:t>
            </a:r>
            <a:endParaRPr lang="es-AR" sz="4000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5715000" y="4090317"/>
            <a:ext cx="19970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Factores de</a:t>
            </a:r>
          </a:p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Ajuste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072188" y="2661567"/>
            <a:ext cx="11826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0,91</a:t>
            </a:r>
            <a:endParaRPr lang="es-AR" sz="4000">
              <a:solidFill>
                <a:srgbClr val="0070C0"/>
              </a:solidFill>
            </a:endParaRPr>
          </a:p>
        </p:txBody>
      </p:sp>
      <p:cxnSp>
        <p:nvCxnSpPr>
          <p:cNvPr id="19" name="18 Conector recto de flecha"/>
          <p:cNvCxnSpPr>
            <a:cxnSpLocks noChangeShapeType="1"/>
          </p:cNvCxnSpPr>
          <p:nvPr/>
        </p:nvCxnSpPr>
        <p:spPr bwMode="auto">
          <a:xfrm rot="5400000">
            <a:off x="5715000" y="4947567"/>
            <a:ext cx="642938" cy="357188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6429375" y="3661692"/>
            <a:ext cx="252571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Factores </a:t>
            </a:r>
          </a:p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Multiplicadores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9F5-F411-4473-9FCE-6358CF0C602C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259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/>
      <p:bldP spid="13" grpId="1"/>
      <p:bldP spid="14" grpId="0"/>
      <p:bldP spid="15" grpId="0"/>
      <p:bldP spid="15" grpId="1"/>
      <p:bldP spid="16" grpId="0"/>
      <p:bldP spid="17" grpId="0"/>
      <p:bldP spid="17" grpId="1"/>
      <p:bldP spid="18" grpId="0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métodos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Métodos holísticos.</a:t>
            </a:r>
          </a:p>
          <a:p>
            <a:pPr lvl="1"/>
            <a:r>
              <a:rPr lang="es-AR" dirty="0"/>
              <a:t>Son métodos generales que estiman el total del esfuerzo/duración del desarrollo.</a:t>
            </a:r>
          </a:p>
          <a:p>
            <a:pPr lvl="1"/>
            <a:endParaRPr lang="es-AR" dirty="0"/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Métodos basados en actividades.</a:t>
            </a:r>
          </a:p>
          <a:p>
            <a:pPr lvl="1"/>
            <a:r>
              <a:rPr lang="es-AR" dirty="0"/>
              <a:t>Utilizan un enfoque </a:t>
            </a:r>
            <a:r>
              <a:rPr lang="es-AR" dirty="0" err="1"/>
              <a:t>bottom</a:t>
            </a:r>
            <a:r>
              <a:rPr lang="es-AR" dirty="0"/>
              <a:t>-up para estimación basados en un análisis de los costos de las actividades que componen el proceso de desarrollo. Requieren datos históricos.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A0C1-B558-4AF4-863D-FB266F51D77F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80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COCOMO II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1285875" y="4347244"/>
            <a:ext cx="60007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4000" baseline="10000"/>
          </a:p>
          <a:p>
            <a:pPr>
              <a:buFontTx/>
              <a:buChar char=" "/>
            </a:pPr>
            <a:r>
              <a:rPr lang="en-US" sz="4000"/>
              <a:t>Personal:	PM / TDEV</a:t>
            </a:r>
            <a:endParaRPr lang="es-AR" sz="4000"/>
          </a:p>
        </p:txBody>
      </p:sp>
      <p:sp>
        <p:nvSpPr>
          <p:cNvPr id="5" name="6 Rectángulo"/>
          <p:cNvSpPr>
            <a:spLocks noChangeArrowheads="1"/>
          </p:cNvSpPr>
          <p:nvPr/>
        </p:nvSpPr>
        <p:spPr bwMode="auto">
          <a:xfrm>
            <a:off x="1143000" y="1918369"/>
            <a:ext cx="22320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Tiempo= </a:t>
            </a: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3857625" y="1918369"/>
            <a:ext cx="26987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f(Esfuerzo) </a:t>
            </a: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6429375" y="1918369"/>
            <a:ext cx="12620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; PM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4572000" y="2918494"/>
            <a:ext cx="10048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PM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3429000" y="2918494"/>
            <a:ext cx="6461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C</a:t>
            </a:r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4143375" y="2918494"/>
            <a:ext cx="492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6215063" y="2632744"/>
            <a:ext cx="64611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D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3143250" y="2847057"/>
            <a:ext cx="118268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3.67</a:t>
            </a:r>
            <a:endParaRPr lang="es-AR" sz="4000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000750" y="2561307"/>
            <a:ext cx="146843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0,328</a:t>
            </a:r>
            <a:endParaRPr lang="es-AR" sz="4000">
              <a:solidFill>
                <a:srgbClr val="0070C0"/>
              </a:solidFill>
            </a:endParaRP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857250" y="2847057"/>
            <a:ext cx="223202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Tiempo=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F97E-7ED1-4219-B8EB-E806A5E32D27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638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9" grpId="1"/>
      <p:bldP spid="10" grpId="0"/>
      <p:bldP spid="11" grpId="0"/>
      <p:bldP spid="11" grpId="1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COCOMO II – Ejemplo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642938" y="1819994"/>
            <a:ext cx="2787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Esfuerzo  = </a:t>
            </a:r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4643438" y="1819994"/>
            <a:ext cx="12112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100 </a:t>
            </a: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4214813" y="1819994"/>
            <a:ext cx="492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3214688" y="1748557"/>
            <a:ext cx="11826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2.94</a:t>
            </a:r>
            <a:endParaRPr lang="es-AR" sz="400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642938" y="2677244"/>
            <a:ext cx="41989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Esfuerzo  = </a:t>
            </a:r>
            <a:r>
              <a:rPr lang="es-AR" sz="3600"/>
              <a:t>586.61</a:t>
            </a:r>
            <a:endParaRPr lang="en-US" sz="360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4643438" y="3748807"/>
            <a:ext cx="17240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s-AR" sz="3600"/>
              <a:t>586.61</a:t>
            </a:r>
            <a:endParaRPr lang="en-US" sz="360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4214813" y="3748807"/>
            <a:ext cx="4921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3143250" y="3748807"/>
            <a:ext cx="118268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3.67</a:t>
            </a:r>
            <a:endParaRPr lang="es-AR" sz="400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928688" y="3677369"/>
            <a:ext cx="22320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Tiempo= 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5929313" y="3177307"/>
            <a:ext cx="1468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0,	328</a:t>
            </a:r>
            <a:endParaRPr lang="es-AR" sz="4000">
              <a:solidFill>
                <a:srgbClr val="0070C0"/>
              </a:solidFill>
            </a:endParaRP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857250" y="4606057"/>
            <a:ext cx="223202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Tiempo= 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3214688" y="4606057"/>
            <a:ext cx="10826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 sz="3600"/>
              <a:t>29.7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785813" y="5606182"/>
            <a:ext cx="26590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Personal = 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3643313" y="5248994"/>
            <a:ext cx="17240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s-AR" sz="3600"/>
              <a:t>586.61</a:t>
            </a:r>
            <a:endParaRPr lang="en-US" sz="360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4000500" y="5891932"/>
            <a:ext cx="10826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 sz="3600"/>
              <a:t>29.7</a:t>
            </a:r>
          </a:p>
        </p:txBody>
      </p:sp>
      <p:cxnSp>
        <p:nvCxnSpPr>
          <p:cNvPr id="19" name="18 Conector recto"/>
          <p:cNvCxnSpPr>
            <a:cxnSpLocks noChangeShapeType="1"/>
          </p:cNvCxnSpPr>
          <p:nvPr/>
        </p:nvCxnSpPr>
        <p:spPr bwMode="auto">
          <a:xfrm>
            <a:off x="3643313" y="5891932"/>
            <a:ext cx="1785937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5643563" y="5606182"/>
            <a:ext cx="19923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= </a:t>
            </a:r>
            <a:r>
              <a:rPr lang="es-AR" sz="3600"/>
              <a:t>19.75</a:t>
            </a:r>
            <a:r>
              <a:rPr lang="en-US" sz="3600"/>
              <a:t>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A7E-358A-486F-A7C2-4C74D78BA88F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133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5" grpId="1"/>
      <p:bldP spid="16" grpId="0"/>
      <p:bldP spid="17" grpId="0"/>
      <p:bldP spid="18" grpId="0"/>
      <p:bldP spid="18" grpId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Factores de escala</a:t>
            </a:r>
            <a:endParaRPr lang="es-AR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609600" y="1828800"/>
            <a:ext cx="8229600" cy="4576763"/>
            <a:chOff x="-3" y="-3"/>
            <a:chExt cx="4228" cy="4134"/>
          </a:xfrm>
        </p:grpSpPr>
        <p:grpSp>
          <p:nvGrpSpPr>
            <p:cNvPr id="5" name="Group 114"/>
            <p:cNvGrpSpPr>
              <a:grpSpLocks/>
            </p:cNvGrpSpPr>
            <p:nvPr/>
          </p:nvGrpSpPr>
          <p:grpSpPr bwMode="auto">
            <a:xfrm>
              <a:off x="0" y="0"/>
              <a:ext cx="4222" cy="4128"/>
              <a:chOff x="0" y="0"/>
              <a:chExt cx="4222" cy="4128"/>
            </a:xfrm>
          </p:grpSpPr>
          <p:grpSp>
            <p:nvGrpSpPr>
              <p:cNvPr id="7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603" cy="480"/>
                <a:chOff x="0" y="0"/>
                <a:chExt cx="603" cy="480"/>
              </a:xfrm>
            </p:grpSpPr>
            <p:sp>
              <p:nvSpPr>
                <p:cNvPr id="116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Escala del Factor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7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603" y="0"/>
                <a:ext cx="603" cy="480"/>
                <a:chOff x="603" y="0"/>
                <a:chExt cx="603" cy="480"/>
              </a:xfrm>
            </p:grpSpPr>
            <p:sp>
              <p:nvSpPr>
                <p:cNvPr id="114" name="Rectangle 4"/>
                <p:cNvSpPr>
                  <a:spLocks noChangeArrowheads="1"/>
                </p:cNvSpPr>
                <p:nvPr/>
              </p:nvSpPr>
              <p:spPr bwMode="auto">
                <a:xfrm>
                  <a:off x="646" y="0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Muy bajo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5" name="Rectangle 42"/>
                <p:cNvSpPr>
                  <a:spLocks noChangeArrowheads="1"/>
                </p:cNvSpPr>
                <p:nvPr/>
              </p:nvSpPr>
              <p:spPr bwMode="auto">
                <a:xfrm>
                  <a:off x="603" y="0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1206" y="0"/>
                <a:ext cx="603" cy="480"/>
                <a:chOff x="1206" y="0"/>
                <a:chExt cx="603" cy="480"/>
              </a:xfrm>
            </p:grpSpPr>
            <p:sp>
              <p:nvSpPr>
                <p:cNvPr id="112" name="Rectangle 5"/>
                <p:cNvSpPr>
                  <a:spLocks noChangeArrowheads="1"/>
                </p:cNvSpPr>
                <p:nvPr/>
              </p:nvSpPr>
              <p:spPr bwMode="auto">
                <a:xfrm>
                  <a:off x="1249" y="0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Bajo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3" name="Rectangle 44"/>
                <p:cNvSpPr>
                  <a:spLocks noChangeArrowheads="1"/>
                </p:cNvSpPr>
                <p:nvPr/>
              </p:nvSpPr>
              <p:spPr bwMode="auto">
                <a:xfrm>
                  <a:off x="1206" y="0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1809" y="0"/>
                <a:ext cx="603" cy="480"/>
                <a:chOff x="1809" y="0"/>
                <a:chExt cx="603" cy="480"/>
              </a:xfrm>
            </p:grpSpPr>
            <p:sp>
              <p:nvSpPr>
                <p:cNvPr id="110" name="Rectangle 6"/>
                <p:cNvSpPr>
                  <a:spLocks noChangeArrowheads="1"/>
                </p:cNvSpPr>
                <p:nvPr/>
              </p:nvSpPr>
              <p:spPr bwMode="auto">
                <a:xfrm>
                  <a:off x="1852" y="0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Nominal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1" name="Rectangle 46"/>
                <p:cNvSpPr>
                  <a:spLocks noChangeArrowheads="1"/>
                </p:cNvSpPr>
                <p:nvPr/>
              </p:nvSpPr>
              <p:spPr bwMode="auto">
                <a:xfrm>
                  <a:off x="1809" y="0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2412" y="0"/>
                <a:ext cx="580" cy="480"/>
                <a:chOff x="2412" y="0"/>
                <a:chExt cx="580" cy="480"/>
              </a:xfrm>
            </p:grpSpPr>
            <p:sp>
              <p:nvSpPr>
                <p:cNvPr id="108" name="Rectangle 7"/>
                <p:cNvSpPr>
                  <a:spLocks noChangeArrowheads="1"/>
                </p:cNvSpPr>
                <p:nvPr/>
              </p:nvSpPr>
              <p:spPr bwMode="auto">
                <a:xfrm>
                  <a:off x="2455" y="0"/>
                  <a:ext cx="49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Alto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9" name="Rectangle 48"/>
                <p:cNvSpPr>
                  <a:spLocks noChangeArrowheads="1"/>
                </p:cNvSpPr>
                <p:nvPr/>
              </p:nvSpPr>
              <p:spPr bwMode="auto">
                <a:xfrm>
                  <a:off x="2412" y="0"/>
                  <a:ext cx="58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2992" y="0"/>
                <a:ext cx="615" cy="480"/>
                <a:chOff x="2992" y="0"/>
                <a:chExt cx="615" cy="480"/>
              </a:xfrm>
            </p:grpSpPr>
            <p:sp>
              <p:nvSpPr>
                <p:cNvPr id="106" name="Rectangle 8"/>
                <p:cNvSpPr>
                  <a:spLocks noChangeArrowheads="1"/>
                </p:cNvSpPr>
                <p:nvPr/>
              </p:nvSpPr>
              <p:spPr bwMode="auto">
                <a:xfrm>
                  <a:off x="3035" y="0"/>
                  <a:ext cx="529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Muy alto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7" name="Rectangle 50"/>
                <p:cNvSpPr>
                  <a:spLocks noChangeArrowheads="1"/>
                </p:cNvSpPr>
                <p:nvPr/>
              </p:nvSpPr>
              <p:spPr bwMode="auto">
                <a:xfrm>
                  <a:off x="2992" y="0"/>
                  <a:ext cx="61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3607" y="0"/>
                <a:ext cx="615" cy="480"/>
                <a:chOff x="3607" y="0"/>
                <a:chExt cx="615" cy="480"/>
              </a:xfrm>
            </p:grpSpPr>
            <p:sp>
              <p:nvSpPr>
                <p:cNvPr id="104" name="Rectangle 9"/>
                <p:cNvSpPr>
                  <a:spLocks noChangeArrowheads="1"/>
                </p:cNvSpPr>
                <p:nvPr/>
              </p:nvSpPr>
              <p:spPr bwMode="auto">
                <a:xfrm>
                  <a:off x="3650" y="0"/>
                  <a:ext cx="529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Extra alto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5" name="Rectangle 52"/>
                <p:cNvSpPr>
                  <a:spLocks noChangeArrowheads="1"/>
                </p:cNvSpPr>
                <p:nvPr/>
              </p:nvSpPr>
              <p:spPr bwMode="auto">
                <a:xfrm>
                  <a:off x="3607" y="0"/>
                  <a:ext cx="61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4" name="Group 55"/>
              <p:cNvGrpSpPr>
                <a:grpSpLocks/>
              </p:cNvGrpSpPr>
              <p:nvPr/>
            </p:nvGrpSpPr>
            <p:grpSpPr bwMode="auto">
              <a:xfrm>
                <a:off x="0" y="480"/>
                <a:ext cx="603" cy="672"/>
                <a:chOff x="0" y="480"/>
                <a:chExt cx="603" cy="672"/>
              </a:xfrm>
            </p:grpSpPr>
            <p:sp>
              <p:nvSpPr>
                <p:cNvPr id="10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Precedencia (experiencia en sistemas similares)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3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5" name="Group 57"/>
              <p:cNvGrpSpPr>
                <a:grpSpLocks/>
              </p:cNvGrpSpPr>
              <p:nvPr/>
            </p:nvGrpSpPr>
            <p:grpSpPr bwMode="auto">
              <a:xfrm>
                <a:off x="603" y="480"/>
                <a:ext cx="603" cy="672"/>
                <a:chOff x="603" y="480"/>
                <a:chExt cx="603" cy="672"/>
              </a:xfrm>
            </p:grpSpPr>
            <p:sp>
              <p:nvSpPr>
                <p:cNvPr id="100" name="Rectangle 11"/>
                <p:cNvSpPr>
                  <a:spLocks noChangeArrowheads="1"/>
                </p:cNvSpPr>
                <p:nvPr/>
              </p:nvSpPr>
              <p:spPr bwMode="auto">
                <a:xfrm>
                  <a:off x="646" y="480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Sin ninguna precedencia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1" name="Rectangle 56"/>
                <p:cNvSpPr>
                  <a:spLocks noChangeArrowheads="1"/>
                </p:cNvSpPr>
                <p:nvPr/>
              </p:nvSpPr>
              <p:spPr bwMode="auto">
                <a:xfrm>
                  <a:off x="603" y="480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6" name="Group 59"/>
              <p:cNvGrpSpPr>
                <a:grpSpLocks/>
              </p:cNvGrpSpPr>
              <p:nvPr/>
            </p:nvGrpSpPr>
            <p:grpSpPr bwMode="auto">
              <a:xfrm>
                <a:off x="1206" y="480"/>
                <a:ext cx="603" cy="672"/>
                <a:chOff x="1206" y="480"/>
                <a:chExt cx="603" cy="672"/>
              </a:xfrm>
            </p:grpSpPr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49" y="480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Con mínimas precedencias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9" name="Rectangle 58"/>
                <p:cNvSpPr>
                  <a:spLocks noChangeArrowheads="1"/>
                </p:cNvSpPr>
                <p:nvPr/>
              </p:nvSpPr>
              <p:spPr bwMode="auto">
                <a:xfrm>
                  <a:off x="1206" y="480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1809" y="480"/>
                <a:ext cx="603" cy="672"/>
                <a:chOff x="1809" y="480"/>
                <a:chExt cx="603" cy="672"/>
              </a:xfrm>
            </p:grpSpPr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1852" y="480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Con pocas  precedencias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7" name="Rectangle 60"/>
                <p:cNvSpPr>
                  <a:spLocks noChangeArrowheads="1"/>
                </p:cNvSpPr>
                <p:nvPr/>
              </p:nvSpPr>
              <p:spPr bwMode="auto">
                <a:xfrm>
                  <a:off x="1809" y="480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2412" y="480"/>
                <a:ext cx="580" cy="672"/>
                <a:chOff x="2412" y="480"/>
                <a:chExt cx="580" cy="672"/>
              </a:xfrm>
            </p:grpSpPr>
            <p:sp>
              <p:nvSpPr>
                <p:cNvPr id="94" name="Rectangle 14"/>
                <p:cNvSpPr>
                  <a:spLocks noChangeArrowheads="1"/>
                </p:cNvSpPr>
                <p:nvPr/>
              </p:nvSpPr>
              <p:spPr bwMode="auto">
                <a:xfrm>
                  <a:off x="2455" y="480"/>
                  <a:ext cx="494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Bastante familiar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5" name="Rectangle 62"/>
                <p:cNvSpPr>
                  <a:spLocks noChangeArrowheads="1"/>
                </p:cNvSpPr>
                <p:nvPr/>
              </p:nvSpPr>
              <p:spPr bwMode="auto">
                <a:xfrm>
                  <a:off x="2412" y="480"/>
                  <a:ext cx="580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9" name="Group 65"/>
              <p:cNvGrpSpPr>
                <a:grpSpLocks/>
              </p:cNvGrpSpPr>
              <p:nvPr/>
            </p:nvGrpSpPr>
            <p:grpSpPr bwMode="auto">
              <a:xfrm>
                <a:off x="2992" y="480"/>
                <a:ext cx="615" cy="672"/>
                <a:chOff x="2992" y="480"/>
                <a:chExt cx="615" cy="672"/>
              </a:xfrm>
            </p:grpSpPr>
            <p:sp>
              <p:nvSpPr>
                <p:cNvPr id="92" name="Rectangle 15"/>
                <p:cNvSpPr>
                  <a:spLocks noChangeArrowheads="1"/>
                </p:cNvSpPr>
                <p:nvPr/>
              </p:nvSpPr>
              <p:spPr bwMode="auto">
                <a:xfrm>
                  <a:off x="3035" y="480"/>
                  <a:ext cx="52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Altamente familiar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3" name="Rectangle 64"/>
                <p:cNvSpPr>
                  <a:spLocks noChangeArrowheads="1"/>
                </p:cNvSpPr>
                <p:nvPr/>
              </p:nvSpPr>
              <p:spPr bwMode="auto">
                <a:xfrm>
                  <a:off x="2992" y="480"/>
                  <a:ext cx="61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0" name="Group 67"/>
              <p:cNvGrpSpPr>
                <a:grpSpLocks/>
              </p:cNvGrpSpPr>
              <p:nvPr/>
            </p:nvGrpSpPr>
            <p:grpSpPr bwMode="auto">
              <a:xfrm>
                <a:off x="3607" y="480"/>
                <a:ext cx="615" cy="672"/>
                <a:chOff x="3607" y="480"/>
                <a:chExt cx="615" cy="672"/>
              </a:xfrm>
            </p:grpSpPr>
            <p:sp>
              <p:nvSpPr>
                <p:cNvPr id="90" name="Rectangle 16"/>
                <p:cNvSpPr>
                  <a:spLocks noChangeArrowheads="1"/>
                </p:cNvSpPr>
                <p:nvPr/>
              </p:nvSpPr>
              <p:spPr bwMode="auto">
                <a:xfrm>
                  <a:off x="3650" y="480"/>
                  <a:ext cx="52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Muy familiar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1" name="Rectangle 66"/>
                <p:cNvSpPr>
                  <a:spLocks noChangeArrowheads="1"/>
                </p:cNvSpPr>
                <p:nvPr/>
              </p:nvSpPr>
              <p:spPr bwMode="auto">
                <a:xfrm>
                  <a:off x="3607" y="480"/>
                  <a:ext cx="61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1" name="Group 69"/>
              <p:cNvGrpSpPr>
                <a:grpSpLocks/>
              </p:cNvGrpSpPr>
              <p:nvPr/>
            </p:nvGrpSpPr>
            <p:grpSpPr bwMode="auto">
              <a:xfrm>
                <a:off x="0" y="1152"/>
                <a:ext cx="603" cy="1056"/>
                <a:chOff x="0" y="1152"/>
                <a:chExt cx="603" cy="1056"/>
              </a:xfrm>
            </p:grpSpPr>
            <p:sp>
              <p:nvSpPr>
                <p:cNvPr id="88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517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Flexibilidad de desarrollo (grado de acatamiento de los requerim. iniciales)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9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603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2" name="Group 71"/>
              <p:cNvGrpSpPr>
                <a:grpSpLocks/>
              </p:cNvGrpSpPr>
              <p:nvPr/>
            </p:nvGrpSpPr>
            <p:grpSpPr bwMode="auto">
              <a:xfrm>
                <a:off x="603" y="1152"/>
                <a:ext cx="603" cy="1056"/>
                <a:chOff x="603" y="1152"/>
                <a:chExt cx="603" cy="1056"/>
              </a:xfrm>
            </p:grpSpPr>
            <p:sp>
              <p:nvSpPr>
                <p:cNvPr id="86" name="Rectangle 18"/>
                <p:cNvSpPr>
                  <a:spLocks noChangeArrowheads="1"/>
                </p:cNvSpPr>
                <p:nvPr/>
              </p:nvSpPr>
              <p:spPr bwMode="auto">
                <a:xfrm>
                  <a:off x="646" y="1152"/>
                  <a:ext cx="517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Rigurosa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7" name="Rectangle 70"/>
                <p:cNvSpPr>
                  <a:spLocks noChangeArrowheads="1"/>
                </p:cNvSpPr>
                <p:nvPr/>
              </p:nvSpPr>
              <p:spPr bwMode="auto">
                <a:xfrm>
                  <a:off x="603" y="1152"/>
                  <a:ext cx="603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3" name="Group 73"/>
              <p:cNvGrpSpPr>
                <a:grpSpLocks/>
              </p:cNvGrpSpPr>
              <p:nvPr/>
            </p:nvGrpSpPr>
            <p:grpSpPr bwMode="auto">
              <a:xfrm>
                <a:off x="1206" y="1152"/>
                <a:ext cx="603" cy="1056"/>
                <a:chOff x="1206" y="1152"/>
                <a:chExt cx="603" cy="1056"/>
              </a:xfrm>
            </p:grpSpPr>
            <p:sp>
              <p:nvSpPr>
                <p:cNvPr id="84" name="Rectangle 19"/>
                <p:cNvSpPr>
                  <a:spLocks noChangeArrowheads="1"/>
                </p:cNvSpPr>
                <p:nvPr/>
              </p:nvSpPr>
              <p:spPr bwMode="auto">
                <a:xfrm>
                  <a:off x="1249" y="1152"/>
                  <a:ext cx="517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Disminución ocasional de la rigurosidad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5" name="Rectangle 72"/>
                <p:cNvSpPr>
                  <a:spLocks noChangeArrowheads="1"/>
                </p:cNvSpPr>
                <p:nvPr/>
              </p:nvSpPr>
              <p:spPr bwMode="auto">
                <a:xfrm>
                  <a:off x="1206" y="1152"/>
                  <a:ext cx="603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4" name="Group 75"/>
              <p:cNvGrpSpPr>
                <a:grpSpLocks/>
              </p:cNvGrpSpPr>
              <p:nvPr/>
            </p:nvGrpSpPr>
            <p:grpSpPr bwMode="auto">
              <a:xfrm>
                <a:off x="1809" y="1152"/>
                <a:ext cx="603" cy="1056"/>
                <a:chOff x="1809" y="1152"/>
                <a:chExt cx="603" cy="1056"/>
              </a:xfrm>
            </p:grpSpPr>
            <p:sp>
              <p:nvSpPr>
                <p:cNvPr id="82" name="Rectangle 20"/>
                <p:cNvSpPr>
                  <a:spLocks noChangeArrowheads="1"/>
                </p:cNvSpPr>
                <p:nvPr/>
              </p:nvSpPr>
              <p:spPr bwMode="auto">
                <a:xfrm>
                  <a:off x="1852" y="1152"/>
                  <a:ext cx="517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Alguna disminución de la rigurosidad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3" name="Rectangle 74"/>
                <p:cNvSpPr>
                  <a:spLocks noChangeArrowheads="1"/>
                </p:cNvSpPr>
                <p:nvPr/>
              </p:nvSpPr>
              <p:spPr bwMode="auto">
                <a:xfrm>
                  <a:off x="1809" y="1152"/>
                  <a:ext cx="603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5" name="Group 77"/>
              <p:cNvGrpSpPr>
                <a:grpSpLocks/>
              </p:cNvGrpSpPr>
              <p:nvPr/>
            </p:nvGrpSpPr>
            <p:grpSpPr bwMode="auto">
              <a:xfrm>
                <a:off x="2412" y="1152"/>
                <a:ext cx="580" cy="1056"/>
                <a:chOff x="2412" y="1152"/>
                <a:chExt cx="580" cy="1056"/>
              </a:xfrm>
            </p:grpSpPr>
            <p:sp>
              <p:nvSpPr>
                <p:cNvPr id="80" name="Rectangle 21"/>
                <p:cNvSpPr>
                  <a:spLocks noChangeArrowheads="1"/>
                </p:cNvSpPr>
                <p:nvPr/>
              </p:nvSpPr>
              <p:spPr bwMode="auto">
                <a:xfrm>
                  <a:off x="2455" y="1152"/>
                  <a:ext cx="494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Conformi-dad  general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1" name="Rectangle 76"/>
                <p:cNvSpPr>
                  <a:spLocks noChangeArrowheads="1"/>
                </p:cNvSpPr>
                <p:nvPr/>
              </p:nvSpPr>
              <p:spPr bwMode="auto">
                <a:xfrm>
                  <a:off x="2412" y="1152"/>
                  <a:ext cx="580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6" name="Group 79"/>
              <p:cNvGrpSpPr>
                <a:grpSpLocks/>
              </p:cNvGrpSpPr>
              <p:nvPr/>
            </p:nvGrpSpPr>
            <p:grpSpPr bwMode="auto">
              <a:xfrm>
                <a:off x="2992" y="1152"/>
                <a:ext cx="615" cy="1056"/>
                <a:chOff x="2992" y="1152"/>
                <a:chExt cx="615" cy="1056"/>
              </a:xfrm>
            </p:grpSpPr>
            <p:sp>
              <p:nvSpPr>
                <p:cNvPr id="78" name="Rectangle 22"/>
                <p:cNvSpPr>
                  <a:spLocks noChangeArrowheads="1"/>
                </p:cNvSpPr>
                <p:nvPr/>
              </p:nvSpPr>
              <p:spPr bwMode="auto">
                <a:xfrm>
                  <a:off x="3035" y="1152"/>
                  <a:ext cx="529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Alguna Conformidad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2992" y="1152"/>
                  <a:ext cx="615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7" name="Group 81"/>
              <p:cNvGrpSpPr>
                <a:grpSpLocks/>
              </p:cNvGrpSpPr>
              <p:nvPr/>
            </p:nvGrpSpPr>
            <p:grpSpPr bwMode="auto">
              <a:xfrm>
                <a:off x="3607" y="1152"/>
                <a:ext cx="615" cy="1056"/>
                <a:chOff x="3607" y="1152"/>
                <a:chExt cx="615" cy="1056"/>
              </a:xfrm>
            </p:grpSpPr>
            <p:sp>
              <p:nvSpPr>
                <p:cNvPr id="76" name="Rectangle 23"/>
                <p:cNvSpPr>
                  <a:spLocks noChangeArrowheads="1"/>
                </p:cNvSpPr>
                <p:nvPr/>
              </p:nvSpPr>
              <p:spPr bwMode="auto">
                <a:xfrm>
                  <a:off x="3650" y="1152"/>
                  <a:ext cx="529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Objetivos generales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7" name="Rectangle 80"/>
                <p:cNvSpPr>
                  <a:spLocks noChangeArrowheads="1"/>
                </p:cNvSpPr>
                <p:nvPr/>
              </p:nvSpPr>
              <p:spPr bwMode="auto">
                <a:xfrm>
                  <a:off x="3607" y="1152"/>
                  <a:ext cx="615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8" name="Group 83"/>
              <p:cNvGrpSpPr>
                <a:grpSpLocks/>
              </p:cNvGrpSpPr>
              <p:nvPr/>
            </p:nvGrpSpPr>
            <p:grpSpPr bwMode="auto">
              <a:xfrm>
                <a:off x="0" y="2208"/>
                <a:ext cx="603" cy="672"/>
                <a:chOff x="0" y="2208"/>
                <a:chExt cx="603" cy="672"/>
              </a:xfrm>
            </p:grpSpPr>
            <p:sp>
              <p:nvSpPr>
                <p:cNvPr id="7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2208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Resolución de arquitectura/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riesgos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5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2208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9" name="Group 85"/>
              <p:cNvGrpSpPr>
                <a:grpSpLocks/>
              </p:cNvGrpSpPr>
              <p:nvPr/>
            </p:nvGrpSpPr>
            <p:grpSpPr bwMode="auto">
              <a:xfrm>
                <a:off x="603" y="2208"/>
                <a:ext cx="603" cy="672"/>
                <a:chOff x="603" y="2208"/>
                <a:chExt cx="603" cy="672"/>
              </a:xfrm>
            </p:grpSpPr>
            <p:sp>
              <p:nvSpPr>
                <p:cNvPr id="72" name="Rectangle 25"/>
                <p:cNvSpPr>
                  <a:spLocks noChangeArrowheads="1"/>
                </p:cNvSpPr>
                <p:nvPr/>
              </p:nvSpPr>
              <p:spPr bwMode="auto">
                <a:xfrm>
                  <a:off x="646" y="2208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Poca (20%)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3" name="Rectangle 84"/>
                <p:cNvSpPr>
                  <a:spLocks noChangeArrowheads="1"/>
                </p:cNvSpPr>
                <p:nvPr/>
              </p:nvSpPr>
              <p:spPr bwMode="auto">
                <a:xfrm>
                  <a:off x="603" y="2208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1206" y="2208"/>
                <a:ext cx="603" cy="672"/>
                <a:chOff x="1206" y="2208"/>
                <a:chExt cx="603" cy="672"/>
              </a:xfrm>
            </p:grpSpPr>
            <p:sp>
              <p:nvSpPr>
                <p:cNvPr id="7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49" y="2208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Alguna (40%)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1" name="Rectangle 86"/>
                <p:cNvSpPr>
                  <a:spLocks noChangeArrowheads="1"/>
                </p:cNvSpPr>
                <p:nvPr/>
              </p:nvSpPr>
              <p:spPr bwMode="auto">
                <a:xfrm>
                  <a:off x="1206" y="2208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1" name="Group 89"/>
              <p:cNvGrpSpPr>
                <a:grpSpLocks/>
              </p:cNvGrpSpPr>
              <p:nvPr/>
            </p:nvGrpSpPr>
            <p:grpSpPr bwMode="auto">
              <a:xfrm>
                <a:off x="1809" y="2208"/>
                <a:ext cx="603" cy="672"/>
                <a:chOff x="1809" y="2208"/>
                <a:chExt cx="603" cy="672"/>
              </a:xfrm>
            </p:grpSpPr>
            <p:sp>
              <p:nvSpPr>
                <p:cNvPr id="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852" y="2208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Frecuente (60%)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9" name="Rectangle 88"/>
                <p:cNvSpPr>
                  <a:spLocks noChangeArrowheads="1"/>
                </p:cNvSpPr>
                <p:nvPr/>
              </p:nvSpPr>
              <p:spPr bwMode="auto">
                <a:xfrm>
                  <a:off x="1809" y="2208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2" name="Group 91"/>
              <p:cNvGrpSpPr>
                <a:grpSpLocks/>
              </p:cNvGrpSpPr>
              <p:nvPr/>
            </p:nvGrpSpPr>
            <p:grpSpPr bwMode="auto">
              <a:xfrm>
                <a:off x="2412" y="2208"/>
                <a:ext cx="580" cy="672"/>
                <a:chOff x="2412" y="2208"/>
                <a:chExt cx="580" cy="672"/>
              </a:xfrm>
            </p:grpSpPr>
            <p:sp>
              <p:nvSpPr>
                <p:cNvPr id="66" name="Rectangle 28"/>
                <p:cNvSpPr>
                  <a:spLocks noChangeArrowheads="1"/>
                </p:cNvSpPr>
                <p:nvPr/>
              </p:nvSpPr>
              <p:spPr bwMode="auto">
                <a:xfrm>
                  <a:off x="2455" y="2208"/>
                  <a:ext cx="494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General-mente (75%)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7" name="Rectangle 90"/>
                <p:cNvSpPr>
                  <a:spLocks noChangeArrowheads="1"/>
                </p:cNvSpPr>
                <p:nvPr/>
              </p:nvSpPr>
              <p:spPr bwMode="auto">
                <a:xfrm>
                  <a:off x="2412" y="2208"/>
                  <a:ext cx="580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3" name="Group 93"/>
              <p:cNvGrpSpPr>
                <a:grpSpLocks/>
              </p:cNvGrpSpPr>
              <p:nvPr/>
            </p:nvGrpSpPr>
            <p:grpSpPr bwMode="auto">
              <a:xfrm>
                <a:off x="2992" y="2208"/>
                <a:ext cx="615" cy="672"/>
                <a:chOff x="2992" y="2208"/>
                <a:chExt cx="615" cy="672"/>
              </a:xfrm>
            </p:grpSpPr>
            <p:sp>
              <p:nvSpPr>
                <p:cNvPr id="64" name="Rectangle 29"/>
                <p:cNvSpPr>
                  <a:spLocks noChangeArrowheads="1"/>
                </p:cNvSpPr>
                <p:nvPr/>
              </p:nvSpPr>
              <p:spPr bwMode="auto">
                <a:xfrm>
                  <a:off x="3035" y="2208"/>
                  <a:ext cx="52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Mayormente (90%)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5" name="Rectangle 92"/>
                <p:cNvSpPr>
                  <a:spLocks noChangeArrowheads="1"/>
                </p:cNvSpPr>
                <p:nvPr/>
              </p:nvSpPr>
              <p:spPr bwMode="auto">
                <a:xfrm>
                  <a:off x="2992" y="2208"/>
                  <a:ext cx="61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4" name="Group 95"/>
              <p:cNvGrpSpPr>
                <a:grpSpLocks/>
              </p:cNvGrpSpPr>
              <p:nvPr/>
            </p:nvGrpSpPr>
            <p:grpSpPr bwMode="auto">
              <a:xfrm>
                <a:off x="3607" y="2208"/>
                <a:ext cx="615" cy="672"/>
                <a:chOff x="3607" y="2208"/>
                <a:chExt cx="615" cy="672"/>
              </a:xfrm>
            </p:grpSpPr>
            <p:sp>
              <p:nvSpPr>
                <p:cNvPr id="62" name="Rectangle 30"/>
                <p:cNvSpPr>
                  <a:spLocks noChangeArrowheads="1"/>
                </p:cNvSpPr>
                <p:nvPr/>
              </p:nvSpPr>
              <p:spPr bwMode="auto">
                <a:xfrm>
                  <a:off x="3650" y="2208"/>
                  <a:ext cx="52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Total (100%)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3" name="Rectangle 94"/>
                <p:cNvSpPr>
                  <a:spLocks noChangeArrowheads="1"/>
                </p:cNvSpPr>
                <p:nvPr/>
              </p:nvSpPr>
              <p:spPr bwMode="auto">
                <a:xfrm>
                  <a:off x="3607" y="2208"/>
                  <a:ext cx="61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5" name="Group 97"/>
              <p:cNvGrpSpPr>
                <a:grpSpLocks/>
              </p:cNvGrpSpPr>
              <p:nvPr/>
            </p:nvGrpSpPr>
            <p:grpSpPr bwMode="auto">
              <a:xfrm>
                <a:off x="0" y="2880"/>
                <a:ext cx="603" cy="768"/>
                <a:chOff x="0" y="2880"/>
                <a:chExt cx="603" cy="768"/>
              </a:xfrm>
            </p:grpSpPr>
            <p:sp>
              <p:nvSpPr>
                <p:cNvPr id="60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2880"/>
                  <a:ext cx="517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Cohesión del grupo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1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2880"/>
                  <a:ext cx="603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6" name="Group 99"/>
              <p:cNvGrpSpPr>
                <a:grpSpLocks/>
              </p:cNvGrpSpPr>
              <p:nvPr/>
            </p:nvGrpSpPr>
            <p:grpSpPr bwMode="auto">
              <a:xfrm>
                <a:off x="603" y="2880"/>
                <a:ext cx="603" cy="768"/>
                <a:chOff x="603" y="2880"/>
                <a:chExt cx="603" cy="768"/>
              </a:xfrm>
            </p:grpSpPr>
            <p:sp>
              <p:nvSpPr>
                <p:cNvPr id="58" name="Rectangle 32"/>
                <p:cNvSpPr>
                  <a:spLocks noChangeArrowheads="1"/>
                </p:cNvSpPr>
                <p:nvPr/>
              </p:nvSpPr>
              <p:spPr bwMode="auto">
                <a:xfrm>
                  <a:off x="646" y="2880"/>
                  <a:ext cx="517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Interacción muy difícil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9" name="Rectangle 98"/>
                <p:cNvSpPr>
                  <a:spLocks noChangeArrowheads="1"/>
                </p:cNvSpPr>
                <p:nvPr/>
              </p:nvSpPr>
              <p:spPr bwMode="auto">
                <a:xfrm>
                  <a:off x="603" y="2880"/>
                  <a:ext cx="603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7" name="Group 101"/>
              <p:cNvGrpSpPr>
                <a:grpSpLocks/>
              </p:cNvGrpSpPr>
              <p:nvPr/>
            </p:nvGrpSpPr>
            <p:grpSpPr bwMode="auto">
              <a:xfrm>
                <a:off x="1206" y="2880"/>
                <a:ext cx="603" cy="768"/>
                <a:chOff x="1206" y="2880"/>
                <a:chExt cx="603" cy="768"/>
              </a:xfrm>
            </p:grpSpPr>
            <p:sp>
              <p:nvSpPr>
                <p:cNvPr id="56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9" y="2880"/>
                  <a:ext cx="517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Algunas dificultades en la interacción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7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06" y="2880"/>
                  <a:ext cx="603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8" name="Group 103"/>
              <p:cNvGrpSpPr>
                <a:grpSpLocks/>
              </p:cNvGrpSpPr>
              <p:nvPr/>
            </p:nvGrpSpPr>
            <p:grpSpPr bwMode="auto">
              <a:xfrm>
                <a:off x="1809" y="2880"/>
                <a:ext cx="603" cy="768"/>
                <a:chOff x="1809" y="2880"/>
                <a:chExt cx="603" cy="768"/>
              </a:xfrm>
            </p:grpSpPr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1852" y="2880"/>
                  <a:ext cx="517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Básicas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Interacciones cooperativas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809" y="2880"/>
                  <a:ext cx="603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9" name="Group 105"/>
              <p:cNvGrpSpPr>
                <a:grpSpLocks/>
              </p:cNvGrpSpPr>
              <p:nvPr/>
            </p:nvGrpSpPr>
            <p:grpSpPr bwMode="auto">
              <a:xfrm>
                <a:off x="2412" y="2880"/>
                <a:ext cx="580" cy="768"/>
                <a:chOff x="2412" y="2880"/>
                <a:chExt cx="580" cy="768"/>
              </a:xfrm>
            </p:grpSpPr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2455" y="2880"/>
                  <a:ext cx="494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Amplia-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mente cooperativa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3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12" y="2880"/>
                  <a:ext cx="580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40" name="Group 107"/>
              <p:cNvGrpSpPr>
                <a:grpSpLocks/>
              </p:cNvGrpSpPr>
              <p:nvPr/>
            </p:nvGrpSpPr>
            <p:grpSpPr bwMode="auto">
              <a:xfrm>
                <a:off x="2992" y="2880"/>
                <a:ext cx="615" cy="768"/>
                <a:chOff x="2992" y="2880"/>
                <a:chExt cx="615" cy="768"/>
              </a:xfrm>
            </p:grpSpPr>
            <p:sp>
              <p:nvSpPr>
                <p:cNvPr id="50" name="Rectangle 36"/>
                <p:cNvSpPr>
                  <a:spLocks noChangeArrowheads="1"/>
                </p:cNvSpPr>
                <p:nvPr/>
              </p:nvSpPr>
              <p:spPr bwMode="auto">
                <a:xfrm>
                  <a:off x="3035" y="2880"/>
                  <a:ext cx="529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Altamente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cooperativas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1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92" y="2880"/>
                  <a:ext cx="615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41" name="Group 109"/>
              <p:cNvGrpSpPr>
                <a:grpSpLocks/>
              </p:cNvGrpSpPr>
              <p:nvPr/>
            </p:nvGrpSpPr>
            <p:grpSpPr bwMode="auto">
              <a:xfrm>
                <a:off x="3607" y="2880"/>
                <a:ext cx="615" cy="768"/>
                <a:chOff x="3607" y="2880"/>
                <a:chExt cx="615" cy="768"/>
              </a:xfrm>
            </p:grpSpPr>
            <p:sp>
              <p:nvSpPr>
                <p:cNvPr id="48" name="Rectangle 37"/>
                <p:cNvSpPr>
                  <a:spLocks noChangeArrowheads="1"/>
                </p:cNvSpPr>
                <p:nvPr/>
              </p:nvSpPr>
              <p:spPr bwMode="auto">
                <a:xfrm>
                  <a:off x="3650" y="2880"/>
                  <a:ext cx="529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Sin interacciones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49" name="Rectangle 108"/>
                <p:cNvSpPr>
                  <a:spLocks noChangeArrowheads="1"/>
                </p:cNvSpPr>
                <p:nvPr/>
              </p:nvSpPr>
              <p:spPr bwMode="auto">
                <a:xfrm>
                  <a:off x="3607" y="2880"/>
                  <a:ext cx="615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42" name="Group 111"/>
              <p:cNvGrpSpPr>
                <a:grpSpLocks/>
              </p:cNvGrpSpPr>
              <p:nvPr/>
            </p:nvGrpSpPr>
            <p:grpSpPr bwMode="auto">
              <a:xfrm>
                <a:off x="0" y="3648"/>
                <a:ext cx="603" cy="480"/>
                <a:chOff x="0" y="3648"/>
                <a:chExt cx="603" cy="480"/>
              </a:xfrm>
            </p:grpSpPr>
            <p:sp>
              <p:nvSpPr>
                <p:cNvPr id="46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3648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Madurez del proceso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0" y="3648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43" name="Group 113"/>
              <p:cNvGrpSpPr>
                <a:grpSpLocks/>
              </p:cNvGrpSpPr>
              <p:nvPr/>
            </p:nvGrpSpPr>
            <p:grpSpPr bwMode="auto">
              <a:xfrm>
                <a:off x="603" y="3648"/>
                <a:ext cx="3619" cy="480"/>
                <a:chOff x="603" y="3648"/>
                <a:chExt cx="3619" cy="480"/>
              </a:xfrm>
            </p:grpSpPr>
            <p:sp>
              <p:nvSpPr>
                <p:cNvPr id="44" name="Rectangle 39"/>
                <p:cNvSpPr>
                  <a:spLocks noChangeArrowheads="1"/>
                </p:cNvSpPr>
                <p:nvPr/>
              </p:nvSpPr>
              <p:spPr bwMode="auto">
                <a:xfrm>
                  <a:off x="646" y="3648"/>
                  <a:ext cx="3533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Ver a continuación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45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3" y="3648"/>
                  <a:ext cx="361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6" name="Rectangle 115"/>
            <p:cNvSpPr>
              <a:spLocks noChangeArrowheads="1"/>
            </p:cNvSpPr>
            <p:nvPr/>
          </p:nvSpPr>
          <p:spPr bwMode="auto">
            <a:xfrm>
              <a:off x="-3" y="-3"/>
              <a:ext cx="4228" cy="413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 sz="12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E46C-AC1D-4AF7-BE12-E5B7463F1A5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118" name="1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19" name="11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633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Nivel de madurez del proceso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s-AR" sz="2000" dirty="0">
                <a:cs typeface="Arial" charset="0"/>
              </a:rPr>
              <a:t>El valor es determinado evaluando el cumplimiento del proyecto con las áreas claves  del CMMI utilizando uno de los dos esquemas que se describen a continuación:</a:t>
            </a:r>
            <a:endParaRPr lang="es-ES_tradnl" sz="2000" dirty="0">
              <a:cs typeface="Arial" charset="0"/>
            </a:endParaRPr>
          </a:p>
          <a:p>
            <a:pPr marL="1047750" lvl="1" indent="-381000" algn="just">
              <a:lnSpc>
                <a:spcPct val="90000"/>
              </a:lnSpc>
            </a:pPr>
            <a:r>
              <a:rPr lang="es-AR" sz="2000" dirty="0">
                <a:cs typeface="Arial" charset="0"/>
              </a:rPr>
              <a:t>Porcentaje de cumplimiento de todas las PA basado en los objetivos expresados por el SEI para cada una de ellas o a datos de evaluaciones realizadas respecto del cumplimiento de las mismas. </a:t>
            </a:r>
            <a:endParaRPr lang="es-ES_tradnl" sz="2000" dirty="0">
              <a:cs typeface="Arial" charset="0"/>
            </a:endParaRPr>
          </a:p>
          <a:p>
            <a:pPr marL="1047750" lvl="1" indent="-381000" algn="just">
              <a:lnSpc>
                <a:spcPct val="90000"/>
              </a:lnSpc>
            </a:pPr>
            <a:r>
              <a:rPr lang="es-AR" sz="2000" dirty="0">
                <a:cs typeface="Arial" charset="0"/>
              </a:rPr>
              <a:t>Nivel de cumplimiento de los objetivos de las PA en una escala de 6.</a:t>
            </a:r>
            <a:endParaRPr lang="es-ES_tradnl" sz="20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de 0 a 0,5  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de 0,5 a 1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2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3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4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5</a:t>
            </a:r>
            <a:r>
              <a:rPr lang="es-AR" sz="1800" dirty="0"/>
              <a:t> 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6F3E-18B9-46FB-AF56-3AAD140083DB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90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Exponente </a:t>
            </a:r>
            <a:r>
              <a:rPr lang="es-AR" dirty="0">
                <a:cs typeface="Arial" charset="0"/>
                <a:sym typeface="Symbol" pitchFamily="18" charset="2"/>
              </a:rPr>
              <a:t>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s-AR" dirty="0"/>
              <a:t>Fórmula de cálculo del exponente: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AR" sz="2800" dirty="0"/>
              <a:t>				ß</a:t>
            </a:r>
            <a:r>
              <a:rPr lang="es-AR" dirty="0"/>
              <a:t> = 0.91 + 0.01 * Σ </a:t>
            </a:r>
            <a:r>
              <a:rPr lang="es-AR" dirty="0" err="1"/>
              <a:t>Wi</a:t>
            </a:r>
            <a:endParaRPr lang="es-AR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AR" dirty="0"/>
          </a:p>
          <a:p>
            <a:pPr algn="just">
              <a:lnSpc>
                <a:spcPct val="80000"/>
              </a:lnSpc>
            </a:pPr>
            <a:r>
              <a:rPr lang="es-AR" dirty="0">
                <a:cs typeface="Arial" charset="0"/>
              </a:rPr>
              <a:t>Si </a:t>
            </a:r>
            <a:r>
              <a:rPr lang="es-AR" dirty="0">
                <a:cs typeface="Arial" charset="0"/>
                <a:sym typeface="Symbol" pitchFamily="18" charset="2"/>
              </a:rPr>
              <a:t></a:t>
            </a:r>
            <a:r>
              <a:rPr lang="es-AR" dirty="0">
                <a:cs typeface="Arial" charset="0"/>
              </a:rPr>
              <a:t> &lt; 1.0, el proyecto presenta economía de escala . Entonces si el producto duplica su tamaño, el esfuerzo del proyecto es menor al doble del mismo. La productividad del proyecto incrementa cuando el tamaño incrementa. </a:t>
            </a:r>
          </a:p>
          <a:p>
            <a:pPr algn="just">
              <a:lnSpc>
                <a:spcPct val="80000"/>
              </a:lnSpc>
            </a:pPr>
            <a:endParaRPr lang="es-AR" dirty="0"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s-AR" dirty="0">
                <a:cs typeface="Arial" charset="0"/>
              </a:rPr>
              <a:t>Si </a:t>
            </a:r>
            <a:r>
              <a:rPr lang="es-AR" dirty="0">
                <a:cs typeface="Arial" charset="0"/>
                <a:sym typeface="Symbol" pitchFamily="18" charset="2"/>
              </a:rPr>
              <a:t></a:t>
            </a:r>
            <a:r>
              <a:rPr lang="es-AR" dirty="0">
                <a:cs typeface="Arial" charset="0"/>
              </a:rPr>
              <a:t> = 1.0, la economía y no-economía (</a:t>
            </a:r>
            <a:r>
              <a:rPr lang="es-AR" dirty="0" err="1">
                <a:cs typeface="Arial" charset="0"/>
              </a:rPr>
              <a:t>diseconomies</a:t>
            </a:r>
            <a:r>
              <a:rPr lang="es-AR" dirty="0">
                <a:cs typeface="Arial" charset="0"/>
              </a:rPr>
              <a:t>) de escala se balancean. Este modelo lineal es usualmente utilizados para estimar el costo en proyectos pequeños. Este es utilizado en el modelo de composición de aplicaciones.</a:t>
            </a:r>
          </a:p>
          <a:p>
            <a:pPr algn="just">
              <a:lnSpc>
                <a:spcPct val="80000"/>
              </a:lnSpc>
            </a:pPr>
            <a:endParaRPr lang="es-AR" dirty="0"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s-AR" dirty="0">
                <a:cs typeface="Arial" charset="0"/>
              </a:rPr>
              <a:t>Si </a:t>
            </a:r>
            <a:r>
              <a:rPr lang="es-AR" dirty="0">
                <a:cs typeface="Arial" charset="0"/>
                <a:sym typeface="Symbol" pitchFamily="18" charset="2"/>
              </a:rPr>
              <a:t></a:t>
            </a:r>
            <a:r>
              <a:rPr lang="es-AR" dirty="0">
                <a:cs typeface="Arial" charset="0"/>
              </a:rPr>
              <a:t> &gt; 1.0, el proyecto exhibe no-economía de escala. Esto se da principalmente por dos factores: el crecimiento de las comunicaciones interpersonales dada la cantidad de recursos humanos y el crecimiento de los problemas de integración de las personas en sistemas de gran escala. La productividad del proyecto disminuye cuando el tamaño incrementa.</a:t>
            </a:r>
            <a:r>
              <a:rPr lang="es-AR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3FD-18AC-46FE-AB73-62E51234D1B9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548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Productividad lineal</a:t>
            </a:r>
            <a:endParaRPr lang="es-A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4221163"/>
            <a:ext cx="8077200" cy="18748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_tradnl" sz="2000" smtClean="0"/>
              <a:t>Ejemplo: 15.000 LOC</a:t>
            </a:r>
          </a:p>
          <a:p>
            <a:pPr>
              <a:lnSpc>
                <a:spcPct val="90000"/>
              </a:lnSpc>
            </a:pPr>
            <a:endParaRPr lang="es-ES_tradnl" sz="2000" smtClean="0"/>
          </a:p>
          <a:p>
            <a:pPr>
              <a:lnSpc>
                <a:spcPct val="90000"/>
              </a:lnSpc>
            </a:pPr>
            <a:r>
              <a:rPr lang="es-ES_tradnl" sz="2000" smtClean="0"/>
              <a:t>Esfuerzo = productividad * KLOC = 3.08 * 15 = 46 PM</a:t>
            </a:r>
          </a:p>
          <a:p>
            <a:pPr>
              <a:lnSpc>
                <a:spcPct val="90000"/>
              </a:lnSpc>
            </a:pPr>
            <a:endParaRPr lang="es-ES_tradnl" sz="2000" smtClean="0"/>
          </a:p>
          <a:p>
            <a:pPr>
              <a:lnSpc>
                <a:spcPct val="90000"/>
              </a:lnSpc>
            </a:pPr>
            <a:r>
              <a:rPr lang="es-ES_tradnl" sz="2000" smtClean="0"/>
              <a:t>Esto funcionaría si la productividad no variaría con el tamaño y la madurez, la misma decrece a medida que el tamaño aumenta.</a:t>
            </a:r>
            <a:endParaRPr lang="es-ES" sz="200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16113"/>
            <a:ext cx="6186488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2BF-277B-49CD-88B0-5404B628D8C7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1263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Penalización por tamaño</a:t>
            </a:r>
            <a:endParaRPr lang="es-A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4221163"/>
            <a:ext cx="8077200" cy="1874837"/>
          </a:xfrm>
        </p:spPr>
        <p:txBody>
          <a:bodyPr/>
          <a:lstStyle/>
          <a:p>
            <a:r>
              <a:rPr lang="es-ES_tradnl" smtClean="0"/>
              <a:t>Ejemplo: 15.000 LOC</a:t>
            </a:r>
          </a:p>
          <a:p>
            <a:endParaRPr lang="es-ES_tradnl" smtClean="0"/>
          </a:p>
          <a:p>
            <a:r>
              <a:rPr lang="es-ES_tradnl" smtClean="0"/>
              <a:t>Esfuerzo = productividad * KLOC  ^ Factor de Escala = 3.08 * (15)^1,030 = 50,11 PM</a:t>
            </a:r>
          </a:p>
          <a:p>
            <a:endParaRPr lang="es-ES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6113"/>
            <a:ext cx="6192838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53DC-D9C0-49E5-8643-E08E142EBA96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469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Productividad (Ejemplo)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_tradnl" sz="1800" dirty="0"/>
              <a:t>Tomo 12Hs para desarrollar un PF, y el lenguaje JAVA (53 LOC por PF), entonces:</a:t>
            </a:r>
          </a:p>
          <a:p>
            <a:pPr>
              <a:lnSpc>
                <a:spcPct val="80000"/>
              </a:lnSpc>
            </a:pPr>
            <a:endParaRPr lang="es-ES_tradnl" sz="1800" dirty="0"/>
          </a:p>
          <a:p>
            <a:pPr lvl="1">
              <a:lnSpc>
                <a:spcPct val="80000"/>
              </a:lnSpc>
            </a:pPr>
            <a:r>
              <a:rPr lang="es-ES_tradnl" sz="1800" dirty="0"/>
              <a:t>Necesito saber la cantidad de meses requeridos para desarrollar 1 </a:t>
            </a:r>
            <a:r>
              <a:rPr lang="es-ES_tradnl" sz="1800" dirty="0" err="1"/>
              <a:t>Kloc</a:t>
            </a:r>
            <a:r>
              <a:rPr lang="es-ES_tradnl" sz="1800" dirty="0"/>
              <a:t> para poder ingresar a COCOMO, en el parámetro de productividad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s-ES_tradnl" sz="1800" dirty="0"/>
              <a:t>		</a:t>
            </a:r>
            <a:r>
              <a:rPr lang="es-ES_tradnl" sz="1800" dirty="0">
                <a:solidFill>
                  <a:srgbClr val="0070C0"/>
                </a:solidFill>
              </a:rPr>
              <a:t>( PM = Productividad * KLOC ^ escala).</a:t>
            </a:r>
          </a:p>
          <a:p>
            <a:pPr>
              <a:lnSpc>
                <a:spcPct val="80000"/>
              </a:lnSpc>
            </a:pPr>
            <a:endParaRPr lang="es-ES_tradnl" sz="1800" dirty="0"/>
          </a:p>
          <a:p>
            <a:pPr lvl="1">
              <a:lnSpc>
                <a:spcPct val="80000"/>
              </a:lnSpc>
            </a:pPr>
            <a:r>
              <a:rPr lang="es-ES_tradnl" sz="1800" dirty="0"/>
              <a:t>Necesito 12 Hs para desarrollar 1PF, en un mes productivo de 152 Hs de una persona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sz="1800" dirty="0"/>
              <a:t>		 	Entonces: </a:t>
            </a:r>
            <a:r>
              <a:rPr lang="es-ES_tradnl" sz="1800" dirty="0">
                <a:solidFill>
                  <a:srgbClr val="0070C0"/>
                </a:solidFill>
              </a:rPr>
              <a:t>152Hs / 12 = 12,66 PF en PM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_tradnl" sz="1800" dirty="0"/>
          </a:p>
          <a:p>
            <a:pPr lvl="1">
              <a:lnSpc>
                <a:spcPct val="80000"/>
              </a:lnSpc>
            </a:pPr>
            <a:r>
              <a:rPr lang="es-ES_tradnl" sz="1800" dirty="0"/>
              <a:t>Pasado a LOC, entonces </a:t>
            </a:r>
            <a:r>
              <a:rPr lang="es-ES_tradnl" sz="1800" dirty="0">
                <a:solidFill>
                  <a:srgbClr val="0070C0"/>
                </a:solidFill>
              </a:rPr>
              <a:t>12,66*53 = 671 LOC x PM</a:t>
            </a:r>
          </a:p>
          <a:p>
            <a:pPr lvl="1">
              <a:lnSpc>
                <a:spcPct val="80000"/>
              </a:lnSpc>
            </a:pPr>
            <a:endParaRPr lang="es-ES_tradnl" sz="1800" dirty="0"/>
          </a:p>
          <a:p>
            <a:pPr lvl="1">
              <a:lnSpc>
                <a:spcPct val="80000"/>
              </a:lnSpc>
            </a:pPr>
            <a:r>
              <a:rPr lang="es-ES_tradnl" sz="1800" dirty="0"/>
              <a:t>Pasado a KLOC = </a:t>
            </a:r>
            <a:r>
              <a:rPr lang="es-ES_tradnl" sz="1800" dirty="0">
                <a:solidFill>
                  <a:srgbClr val="0070C0"/>
                </a:solidFill>
              </a:rPr>
              <a:t>0,671 KLOC x PM</a:t>
            </a:r>
          </a:p>
          <a:p>
            <a:pPr lvl="1">
              <a:lnSpc>
                <a:spcPct val="80000"/>
              </a:lnSpc>
            </a:pPr>
            <a:endParaRPr lang="es-ES_tradnl" sz="1800" dirty="0"/>
          </a:p>
          <a:p>
            <a:pPr lvl="1">
              <a:lnSpc>
                <a:spcPct val="80000"/>
              </a:lnSpc>
            </a:pPr>
            <a:r>
              <a:rPr lang="es-ES_tradnl" sz="1800" dirty="0"/>
              <a:t>Necesito finalmente saber la cantidad de meses para desarrollar 1 KLOC, entonces </a:t>
            </a:r>
            <a:r>
              <a:rPr lang="es-ES_tradnl" sz="1800" dirty="0">
                <a:solidFill>
                  <a:srgbClr val="0070C0"/>
                </a:solidFill>
              </a:rPr>
              <a:t>1/0,671 = 1,489 (que es la productividad</a:t>
            </a:r>
            <a:r>
              <a:rPr lang="es-ES_tradnl" sz="1800" dirty="0" smtClean="0">
                <a:solidFill>
                  <a:srgbClr val="0070C0"/>
                </a:solidFill>
              </a:rPr>
              <a:t>).</a:t>
            </a:r>
            <a:endParaRPr lang="es-ES" sz="1800" dirty="0">
              <a:solidFill>
                <a:srgbClr val="0070C0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7F7C-4AAE-4A8B-BDA8-5AC234F80FE0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080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Productividad y madurez</a:t>
            </a:r>
            <a:endParaRPr lang="es-AR" dirty="0"/>
          </a:p>
        </p:txBody>
      </p:sp>
      <p:graphicFrame>
        <p:nvGraphicFramePr>
          <p:cNvPr id="4" name="Group 331"/>
          <p:cNvGraphicFramePr>
            <a:graphicFrameLocks noGrp="1"/>
          </p:cNvGraphicFramePr>
          <p:nvPr>
            <p:ph sz="half" idx="1"/>
          </p:nvPr>
        </p:nvGraphicFramePr>
        <p:xfrm>
          <a:off x="969963" y="1987550"/>
          <a:ext cx="2522537" cy="2346792"/>
        </p:xfrm>
        <a:graphic>
          <a:graphicData uri="http://schemas.openxmlformats.org/drawingml/2006/table">
            <a:tbl>
              <a:tblPr/>
              <a:tblGrid>
                <a:gridCol w="1681162"/>
                <a:gridCol w="841375"/>
              </a:tblGrid>
              <a:tr h="335189">
                <a:tc gridSpan="2">
                  <a:txBody>
                    <a:bodyPr/>
                    <a:lstStyle/>
                    <a:p>
                      <a:pPr marL="476250" marR="0" lvl="0" indent="-47625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Factor de escala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35189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 1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7,8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 1 up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6,24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 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4,68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 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3,12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 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1,56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Level 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41"/>
          <p:cNvGraphicFramePr>
            <a:graphicFrameLocks/>
          </p:cNvGraphicFramePr>
          <p:nvPr/>
        </p:nvGraphicFramePr>
        <p:xfrm>
          <a:off x="4572000" y="1916113"/>
          <a:ext cx="3962400" cy="2336800"/>
        </p:xfrm>
        <a:graphic>
          <a:graphicData uri="http://schemas.openxmlformats.org/drawingml/2006/table">
            <a:tbl>
              <a:tblPr/>
              <a:tblGrid>
                <a:gridCol w="1863725"/>
                <a:gridCol w="20986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Valores por nivel del CMM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Productividad (Hs x PF)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476250" marR="0" lvl="0" indent="-47625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Nivel 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21,00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476250" marR="0" lvl="0" indent="-47625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Nivel 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16,00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476250" marR="0" lvl="0" indent="-47625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Nivel 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12,00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76250" marR="0" lvl="0" indent="-47625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Nivel 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476250" marR="0" lvl="0" indent="-47625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Nivel 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8,00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42"/>
          <p:cNvSpPr>
            <a:spLocks noChangeArrowheads="1"/>
          </p:cNvSpPr>
          <p:nvPr/>
        </p:nvSpPr>
        <p:spPr bwMode="auto">
          <a:xfrm>
            <a:off x="539750" y="4437112"/>
            <a:ext cx="80772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ES_tradnl" sz="2400" dirty="0">
                <a:latin typeface="Tahoma" pitchFamily="34" charset="0"/>
                <a:cs typeface="Tahoma" pitchFamily="34" charset="0"/>
              </a:rPr>
              <a:t>Ejemplo: 15.000 LOC, Nivel 3, Java</a:t>
            </a:r>
          </a:p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400" dirty="0">
              <a:latin typeface="Tahoma" pitchFamily="34" charset="0"/>
              <a:cs typeface="Tahoma" pitchFamily="34" charset="0"/>
            </a:endParaRPr>
          </a:p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ES_tradnl" sz="2400" dirty="0">
                <a:latin typeface="Tahoma" pitchFamily="34" charset="0"/>
                <a:cs typeface="Tahoma" pitchFamily="34" charset="0"/>
              </a:rPr>
              <a:t>Esfuerzo = productividad * KLOC ^ Factor de Escala = (1,489) * (15)^1,030 = 24,22 PM</a:t>
            </a:r>
          </a:p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B87-DC29-4C73-9D42-742723E80C76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865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5400" dirty="0" err="1"/>
              <a:t>Multiplic</a:t>
            </a:r>
            <a:r>
              <a:rPr lang="es-AR" sz="5400" dirty="0"/>
              <a:t>. utilizados en las diferentes etapas</a:t>
            </a:r>
            <a:endParaRPr lang="es-AR" dirty="0"/>
          </a:p>
        </p:txBody>
      </p:sp>
      <p:graphicFrame>
        <p:nvGraphicFramePr>
          <p:cNvPr id="4" name="3 Objeto"/>
          <p:cNvGraphicFramePr>
            <a:graphicFrameLocks/>
          </p:cNvGraphicFramePr>
          <p:nvPr/>
        </p:nvGraphicFramePr>
        <p:xfrm>
          <a:off x="500063" y="2714625"/>
          <a:ext cx="8374062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o" r:id="rId3" imgW="5766035" imgH="1452047" progId="Word.Document.8">
                  <p:embed/>
                </p:oleObj>
              </mc:Choice>
              <mc:Fallback>
                <p:oleObj name="Documento" r:id="rId3" imgW="5766035" imgH="145204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714625"/>
                        <a:ext cx="8374062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30DE-A122-4909-BEA3-C7264EA74020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758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4400" dirty="0"/>
              <a:t>Estimación de costos y niveles de madurez del proceso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defTabSz="762000"/>
            <a:r>
              <a:rPr lang="es-AR" sz="2800" dirty="0"/>
              <a:t>En nivel 1 de CMM no existen datos históricos. Se deben usar modelos holísticos.</a:t>
            </a:r>
          </a:p>
          <a:p>
            <a:pPr defTabSz="762000"/>
            <a:endParaRPr lang="es-AR" sz="2800" dirty="0"/>
          </a:p>
          <a:p>
            <a:pPr defTabSz="762000"/>
            <a:r>
              <a:rPr lang="es-AR" sz="2800" dirty="0"/>
              <a:t>Cuando se pasa a un nivel superior, se obtienen datos necesarios para distribuir los valores obtenidos del modelo holístico en etapas y actividades propias del ciclo de vida que se esté siguiendo.</a:t>
            </a:r>
          </a:p>
          <a:p>
            <a:pPr defTabSz="762000"/>
            <a:endParaRPr lang="es-AR" sz="2800" dirty="0"/>
          </a:p>
          <a:p>
            <a:pPr defTabSz="762000"/>
            <a:r>
              <a:rPr lang="es-AR" sz="2800" dirty="0"/>
              <a:t>En nivel 3 de CMM se aplican modelos basados en actividades.</a:t>
            </a:r>
          </a:p>
          <a:p>
            <a:pPr defTabSz="762000"/>
            <a:endParaRPr lang="es-AR" sz="2800" dirty="0"/>
          </a:p>
          <a:p>
            <a:pPr defTabSz="762000"/>
            <a:r>
              <a:rPr lang="es-AR" sz="2800" dirty="0"/>
              <a:t>En niveles avanzados de madurez se poseen datos históricos suficiente para calibrar los parámetros de los diferentes modelos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EB0D-F468-40D1-BE3A-3916D1C72492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451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Multiplicadores de esfuerzo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/>
            <a:r>
              <a:rPr lang="es-AR" dirty="0">
                <a:cs typeface="Arial" charset="0"/>
              </a:rPr>
              <a:t>Dichos multiplicadores son utilizados para ajustar el modelo de post-arquitectura. </a:t>
            </a:r>
          </a:p>
          <a:p>
            <a:pPr defTabSz="762000"/>
            <a:endParaRPr lang="es-AR" dirty="0">
              <a:cs typeface="Arial" charset="0"/>
            </a:endParaRPr>
          </a:p>
          <a:p>
            <a:pPr defTabSz="762000"/>
            <a:r>
              <a:rPr lang="es-AR" dirty="0">
                <a:cs typeface="Arial" charset="0"/>
              </a:rPr>
              <a:t>Son 17 y están agrupados en 4 categorías:</a:t>
            </a:r>
          </a:p>
          <a:p>
            <a:pPr defTabSz="762000"/>
            <a:endParaRPr lang="es-AR" dirty="0">
              <a:cs typeface="Arial" charset="0"/>
            </a:endParaRPr>
          </a:p>
          <a:p>
            <a:pPr lvl="1" defTabSz="762000"/>
            <a:r>
              <a:rPr lang="es-AR" dirty="0">
                <a:cs typeface="Arial" charset="0"/>
              </a:rPr>
              <a:t>Producto.</a:t>
            </a:r>
          </a:p>
          <a:p>
            <a:pPr lvl="1" defTabSz="762000"/>
            <a:r>
              <a:rPr lang="es-AR" dirty="0">
                <a:cs typeface="Arial" charset="0"/>
              </a:rPr>
              <a:t>Plataforma. </a:t>
            </a:r>
          </a:p>
          <a:p>
            <a:pPr lvl="1" defTabSz="762000"/>
            <a:r>
              <a:rPr lang="es-AR" dirty="0">
                <a:cs typeface="Arial" charset="0"/>
              </a:rPr>
              <a:t>Personal. </a:t>
            </a:r>
          </a:p>
          <a:p>
            <a:pPr lvl="1" defTabSz="762000"/>
            <a:r>
              <a:rPr lang="es-AR" dirty="0">
                <a:cs typeface="Arial" charset="0"/>
              </a:rPr>
              <a:t>Proyecto.</a:t>
            </a:r>
            <a:r>
              <a:rPr lang="es-AR" sz="2800" dirty="0"/>
              <a:t> </a:t>
            </a:r>
            <a:endParaRPr lang="es-ES_tradnl" sz="2800" dirty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4AEA-5E5A-4B30-8162-7C26D7DA004C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20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/>
              <a:t>Cost</a:t>
            </a:r>
            <a:r>
              <a:rPr lang="es-AR" dirty="0"/>
              <a:t> drivers y factores de escala de </a:t>
            </a:r>
            <a:r>
              <a:rPr lang="es-AR" dirty="0" err="1"/>
              <a:t>Cocomo</a:t>
            </a:r>
            <a:r>
              <a:rPr lang="es-AR" dirty="0"/>
              <a:t> II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4267200" cy="29003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AR" sz="1600" u="sng" dirty="0" smtClean="0">
                <a:solidFill>
                  <a:srgbClr val="000000"/>
                </a:solidFill>
              </a:rPr>
              <a:t>Atributos del Producto</a:t>
            </a:r>
          </a:p>
          <a:p>
            <a:pPr>
              <a:lnSpc>
                <a:spcPct val="90000"/>
              </a:lnSpc>
            </a:pPr>
            <a:r>
              <a:rPr lang="es-AR" sz="1600" dirty="0" smtClean="0">
                <a:solidFill>
                  <a:srgbClr val="000000"/>
                </a:solidFill>
              </a:rPr>
              <a:t>Confiabilidad requerida</a:t>
            </a:r>
            <a:endParaRPr lang="es-AR" sz="1600" dirty="0" smtClean="0"/>
          </a:p>
          <a:p>
            <a:pPr>
              <a:lnSpc>
                <a:spcPct val="90000"/>
              </a:lnSpc>
            </a:pPr>
            <a:r>
              <a:rPr lang="es-AR" sz="1600" dirty="0" smtClean="0">
                <a:solidFill>
                  <a:srgbClr val="000000"/>
                </a:solidFill>
              </a:rPr>
              <a:t>Tamaño de la base de datos</a:t>
            </a:r>
            <a:endParaRPr lang="es-AR" sz="1600" dirty="0" smtClean="0"/>
          </a:p>
          <a:p>
            <a:pPr>
              <a:lnSpc>
                <a:spcPct val="90000"/>
              </a:lnSpc>
            </a:pPr>
            <a:r>
              <a:rPr lang="es-AR" sz="1600" i="1" dirty="0" smtClean="0">
                <a:solidFill>
                  <a:srgbClr val="00B0F0"/>
                </a:solidFill>
              </a:rPr>
              <a:t>Complejidad del producto</a:t>
            </a:r>
          </a:p>
          <a:p>
            <a:pPr>
              <a:lnSpc>
                <a:spcPct val="90000"/>
              </a:lnSpc>
            </a:pPr>
            <a:r>
              <a:rPr lang="es-AR" sz="1600" dirty="0" smtClean="0">
                <a:solidFill>
                  <a:srgbClr val="000000"/>
                </a:solidFill>
              </a:rPr>
              <a:t>Documentación requerida</a:t>
            </a:r>
          </a:p>
          <a:p>
            <a:pPr>
              <a:lnSpc>
                <a:spcPct val="90000"/>
              </a:lnSpc>
            </a:pPr>
            <a:r>
              <a:rPr lang="es-AR" sz="1600" i="1" dirty="0" err="1" smtClean="0">
                <a:solidFill>
                  <a:srgbClr val="00B0F0"/>
                </a:solidFill>
              </a:rPr>
              <a:t>Reuso</a:t>
            </a:r>
            <a:r>
              <a:rPr lang="es-AR" sz="1600" i="1" dirty="0" smtClean="0">
                <a:solidFill>
                  <a:srgbClr val="00B0F0"/>
                </a:solidFill>
              </a:rPr>
              <a:t> requerido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AR" sz="1600" u="sng" dirty="0" smtClean="0">
                <a:solidFill>
                  <a:srgbClr val="000000"/>
                </a:solidFill>
              </a:rPr>
              <a:t>Atributos de la Plataforma</a:t>
            </a:r>
          </a:p>
          <a:p>
            <a:pPr>
              <a:lnSpc>
                <a:spcPct val="90000"/>
              </a:lnSpc>
            </a:pPr>
            <a:r>
              <a:rPr lang="es-AR" sz="1600" i="1" dirty="0" smtClean="0">
                <a:solidFill>
                  <a:srgbClr val="00B0F0"/>
                </a:solidFill>
              </a:rPr>
              <a:t>Limitaciones de tiempo de ejecución</a:t>
            </a:r>
          </a:p>
          <a:p>
            <a:pPr>
              <a:lnSpc>
                <a:spcPct val="90000"/>
              </a:lnSpc>
            </a:pPr>
            <a:r>
              <a:rPr lang="es-AR" sz="1600" i="1" dirty="0" smtClean="0">
                <a:solidFill>
                  <a:srgbClr val="00B0F0"/>
                </a:solidFill>
              </a:rPr>
              <a:t>Limitaciones de almacenamiento</a:t>
            </a:r>
          </a:p>
          <a:p>
            <a:pPr>
              <a:lnSpc>
                <a:spcPct val="90000"/>
              </a:lnSpc>
            </a:pPr>
            <a:r>
              <a:rPr lang="es-AR" sz="1600" dirty="0" smtClean="0">
                <a:solidFill>
                  <a:srgbClr val="000000"/>
                </a:solidFill>
              </a:rPr>
              <a:t>Volatilidad de la plataforma</a:t>
            </a:r>
            <a:endParaRPr lang="es-AR" sz="1600" i="1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95800" y="1752600"/>
            <a:ext cx="425266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AR" sz="1600" u="sng" dirty="0">
                <a:solidFill>
                  <a:srgbClr val="000000"/>
                </a:solidFill>
                <a:cs typeface="Tahoma" pitchFamily="34" charset="0"/>
              </a:rPr>
              <a:t>Atributos del Proyecto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Uso de herramientas de software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Limitaciones de tiempo de desarrollo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i="1" dirty="0">
                <a:solidFill>
                  <a:srgbClr val="00B0F0"/>
                </a:solidFill>
                <a:cs typeface="Tahoma" pitchFamily="34" charset="0"/>
              </a:rPr>
              <a:t>Desarrollo </a:t>
            </a:r>
            <a:r>
              <a:rPr lang="es-AR" sz="1600" i="1" dirty="0" err="1">
                <a:solidFill>
                  <a:srgbClr val="00B0F0"/>
                </a:solidFill>
                <a:cs typeface="Tahoma" pitchFamily="34" charset="0"/>
              </a:rPr>
              <a:t>multisitio</a:t>
            </a:r>
            <a:endParaRPr lang="es-AR" sz="1600" i="1" dirty="0">
              <a:solidFill>
                <a:srgbClr val="00B0F0"/>
              </a:solidFill>
              <a:cs typeface="Tahoma" pitchFamily="34" charset="0"/>
            </a:endParaRPr>
          </a:p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AR" sz="1600" u="sng" dirty="0">
                <a:solidFill>
                  <a:srgbClr val="000000"/>
                </a:solidFill>
                <a:cs typeface="Tahoma" pitchFamily="34" charset="0"/>
              </a:rPr>
              <a:t>Atributos del Personal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Capacidad de los analistas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Experiencia en aplicaciones similares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Capacidad de los programadores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Experiencia en la plataforma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Experiencia en lenguaje y herramientas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Continuidad del personal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28813" y="4738688"/>
            <a:ext cx="6400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AR" sz="1600" u="sng" dirty="0">
                <a:solidFill>
                  <a:srgbClr val="000000"/>
                </a:solidFill>
                <a:cs typeface="Tahoma" pitchFamily="34" charset="0"/>
              </a:rPr>
              <a:t>Factores de Escala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Precedencia (experiencia en aplicaciones similares)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Flexibilidad de la especificación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Resolución del riesgo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Cohesión del grupo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Madurez del proceso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BE2F-83B1-40E5-A09A-4FE5319AAC00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1479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Modelo de </a:t>
            </a:r>
            <a:r>
              <a:rPr lang="es-AR" dirty="0" err="1"/>
              <a:t>Reuso</a:t>
            </a:r>
            <a:r>
              <a:rPr lang="es-AR" dirty="0"/>
              <a:t> de componentes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/>
              <a:t>Código </a:t>
            </a:r>
            <a:r>
              <a:rPr lang="es-AR" sz="2800" dirty="0" err="1"/>
              <a:t>preexistente</a:t>
            </a:r>
            <a:r>
              <a:rPr lang="es-AR" sz="2800" dirty="0"/>
              <a:t>  que es tratado como caja negra y es insertado en el producto es llamado código reutilizado.</a:t>
            </a:r>
          </a:p>
          <a:p>
            <a:pPr>
              <a:buFont typeface="Arial" charset="0"/>
              <a:buChar char="•"/>
            </a:pPr>
            <a:endParaRPr lang="en-US" sz="2800" dirty="0"/>
          </a:p>
          <a:p>
            <a:r>
              <a:rPr lang="es-AR" sz="2800" dirty="0"/>
              <a:t>Código </a:t>
            </a:r>
            <a:r>
              <a:rPr lang="es-AR" sz="2800" dirty="0" err="1"/>
              <a:t>preexistente</a:t>
            </a:r>
            <a:r>
              <a:rPr lang="es-AR" sz="2800" dirty="0"/>
              <a:t>  que es tratado como caja blanca y es modificado para su uso con el producto es llamado código adaptado.</a:t>
            </a:r>
          </a:p>
          <a:p>
            <a:pPr>
              <a:buFont typeface="Arial" charset="0"/>
              <a:buChar char="•"/>
            </a:pPr>
            <a:endParaRPr lang="en-US" sz="2800" dirty="0"/>
          </a:p>
          <a:p>
            <a:r>
              <a:rPr lang="es-AR" sz="2800" dirty="0"/>
              <a:t>El tamaño </a:t>
            </a:r>
            <a:r>
              <a:rPr lang="es-AR" sz="2800" dirty="0" smtClean="0"/>
              <a:t>efectivo </a:t>
            </a:r>
            <a:r>
              <a:rPr lang="es-AR" sz="2800" dirty="0"/>
              <a:t>del código reutilizado y adaptado se ajusta a uno equivalente en el código nuevo. El código ajustado es llamado tamaño equivalente del código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3923-DA47-43BF-BC0A-5ED317471AA5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9339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no lineales del </a:t>
            </a:r>
            <a:r>
              <a:rPr lang="es-AR" dirty="0" err="1"/>
              <a:t>reuso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/>
              <a:t>Sin modificación igualmente hay costos.</a:t>
            </a:r>
          </a:p>
          <a:p>
            <a:endParaRPr lang="es-AR" sz="2800" dirty="0"/>
          </a:p>
          <a:p>
            <a:r>
              <a:rPr lang="es-AR" sz="2800" dirty="0"/>
              <a:t>Evaluación, selección y asimilación del código.</a:t>
            </a:r>
          </a:p>
          <a:p>
            <a:endParaRPr lang="es-AR" sz="2800" dirty="0"/>
          </a:p>
          <a:p>
            <a:r>
              <a:rPr lang="es-AR" sz="2800" dirty="0"/>
              <a:t>Costos de entender el código a ser modificado.</a:t>
            </a:r>
          </a:p>
          <a:p>
            <a:endParaRPr lang="es-AR" sz="2800" dirty="0"/>
          </a:p>
          <a:p>
            <a:r>
              <a:rPr lang="es-AR" sz="2800" dirty="0"/>
              <a:t>Costos de revisión de las interfaces.</a:t>
            </a:r>
          </a:p>
          <a:p>
            <a:endParaRPr lang="es-AR" sz="2800" dirty="0"/>
          </a:p>
          <a:p>
            <a:r>
              <a:rPr lang="es-AR" sz="2800" dirty="0"/>
              <a:t>Datos muestran que cerca del 47% de esfuerzo de mantenimiento pertenecen a esfuerzo por entender del software.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BBC3-1B86-44DF-A01A-71D1962FC165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0931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no lineales del </a:t>
            </a:r>
            <a:r>
              <a:rPr lang="es-AR" dirty="0" err="1"/>
              <a:t>reuso</a:t>
            </a:r>
            <a:endParaRPr lang="es-AR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95536" y="1857375"/>
            <a:ext cx="3240360" cy="4525963"/>
          </a:xfrm>
        </p:spPr>
        <p:txBody>
          <a:bodyPr>
            <a:noAutofit/>
          </a:bodyPr>
          <a:lstStyle/>
          <a:p>
            <a:r>
              <a:rPr lang="es-AR" sz="1200" dirty="0" smtClean="0">
                <a:latin typeface="+mj-lt"/>
              </a:rPr>
              <a:t>1. No comienza en 0. Generalmente existe aproximadamente un 5% de costo en evaluar, seleccionar y asimilar los componentes reusables.</a:t>
            </a:r>
          </a:p>
          <a:p>
            <a:endParaRPr lang="es-AR" sz="1200" dirty="0" smtClean="0">
              <a:latin typeface="+mj-lt"/>
            </a:endParaRPr>
          </a:p>
          <a:p>
            <a:r>
              <a:rPr lang="es-AR" sz="1200" dirty="0" smtClean="0">
                <a:latin typeface="+mj-lt"/>
              </a:rPr>
              <a:t>2. Pequeñas modificaciones generan costos desproporcionados. Esto es principalmente así por dos factores: el costo de comprender el software a ser modificado y el costo relativo de verificación de interfaces.</a:t>
            </a:r>
          </a:p>
          <a:p>
            <a:endParaRPr lang="es-AR" sz="1200" dirty="0" smtClean="0">
              <a:latin typeface="+mj-lt"/>
            </a:endParaRPr>
          </a:p>
          <a:p>
            <a:r>
              <a:rPr lang="es-AR" sz="1200" dirty="0" smtClean="0">
                <a:latin typeface="+mj-lt"/>
              </a:rPr>
              <a:t>El tamaño del software que debe ser analizado y el esfuerzo que demanda la verificación de las interfaces entre los módulos puede ser reducido considerablemente mediante una adecuada estructuración del software (diseño). </a:t>
            </a:r>
          </a:p>
          <a:p>
            <a:endParaRPr lang="es-AR" sz="1200" dirty="0" smtClean="0">
              <a:latin typeface="+mj-lt"/>
            </a:endParaRPr>
          </a:p>
          <a:p>
            <a:r>
              <a:rPr lang="es-AR" sz="1200" dirty="0" smtClean="0">
                <a:latin typeface="+mj-lt"/>
              </a:rPr>
              <a:t>Un diseño jerárquicamente estructurado puede reducir el número de interfaces que necesitan verificadas y ser  un software bien estructurado y documentado será más fácil de entender.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58" y="2000250"/>
            <a:ext cx="4588030" cy="358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EED-665A-4AB9-AA63-2E73BFBEEC9F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1657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</a:t>
            </a:r>
            <a:r>
              <a:rPr lang="es-AR" dirty="0" err="1"/>
              <a:t>Reuso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AAF : Factor de Ajuste por Adaptación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DM: % de Modificación del Diseño.</a:t>
            </a:r>
          </a:p>
          <a:p>
            <a:endParaRPr lang="es-AR" dirty="0"/>
          </a:p>
          <a:p>
            <a:r>
              <a:rPr lang="es-AR" dirty="0"/>
              <a:t>CM: % de Modificación del Código.</a:t>
            </a:r>
          </a:p>
          <a:p>
            <a:endParaRPr lang="es-AR" dirty="0"/>
          </a:p>
          <a:p>
            <a:r>
              <a:rPr lang="es-AR" dirty="0"/>
              <a:t>IM: % de esfuerzo de integración.</a:t>
            </a:r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15099"/>
            <a:ext cx="6991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8C2-4A92-4B69-96FC-F19D9F74818D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6069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</a:t>
            </a:r>
            <a:r>
              <a:rPr lang="es-AR" dirty="0" err="1"/>
              <a:t>Reuso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400" dirty="0"/>
              <a:t>AAM: Modificador del Ajuste por Adaptación</a:t>
            </a:r>
          </a:p>
          <a:p>
            <a:pPr>
              <a:buNone/>
            </a:pPr>
            <a:r>
              <a:rPr lang="es-AR" sz="1400" dirty="0"/>
              <a:t>	</a:t>
            </a:r>
          </a:p>
          <a:p>
            <a:pPr>
              <a:buNone/>
            </a:pPr>
            <a:r>
              <a:rPr lang="es-AR" sz="1400" dirty="0"/>
              <a:t>	</a:t>
            </a:r>
            <a:r>
              <a:rPr lang="es-AR" sz="1800" dirty="0"/>
              <a:t>		  F1(AAF) si AAF ≤ 50, </a:t>
            </a:r>
          </a:p>
          <a:p>
            <a:endParaRPr lang="es-AR" sz="1800" dirty="0"/>
          </a:p>
          <a:p>
            <a:pPr>
              <a:buNone/>
            </a:pPr>
            <a:r>
              <a:rPr lang="es-AR" sz="1800" dirty="0"/>
              <a:t>	AAM =       </a:t>
            </a:r>
          </a:p>
          <a:p>
            <a:pPr lvl="3">
              <a:buNone/>
            </a:pPr>
            <a:r>
              <a:rPr lang="es-AR" sz="1800" dirty="0"/>
              <a:t>	   </a:t>
            </a:r>
            <a:r>
              <a:rPr lang="es-AR" sz="1800" dirty="0" smtClean="0"/>
              <a:t>	 F2(AAF</a:t>
            </a:r>
            <a:r>
              <a:rPr lang="es-AR" sz="1800" dirty="0"/>
              <a:t>) si AAF &gt; 50, </a:t>
            </a:r>
          </a:p>
          <a:p>
            <a:endParaRPr lang="es-AR" sz="2400" dirty="0"/>
          </a:p>
          <a:p>
            <a:r>
              <a:rPr lang="es-AR" sz="2400" dirty="0"/>
              <a:t>AA: Grado de Evaluación y Asimilación.</a:t>
            </a:r>
          </a:p>
          <a:p>
            <a:endParaRPr lang="es-AR" sz="2400" dirty="0"/>
          </a:p>
          <a:p>
            <a:r>
              <a:rPr lang="es-AR" sz="2400" dirty="0"/>
              <a:t>SU: Incremento por Entendimiento.</a:t>
            </a:r>
          </a:p>
          <a:p>
            <a:endParaRPr lang="es-AR" sz="2400" dirty="0"/>
          </a:p>
          <a:p>
            <a:r>
              <a:rPr lang="es-AR" sz="2400" dirty="0"/>
              <a:t>UNFM : Factor de no familiaridad</a:t>
            </a:r>
            <a:endParaRPr lang="es-AR" dirty="0"/>
          </a:p>
        </p:txBody>
      </p:sp>
      <p:sp>
        <p:nvSpPr>
          <p:cNvPr id="4" name="3 Abrir llave"/>
          <p:cNvSpPr/>
          <p:nvPr/>
        </p:nvSpPr>
        <p:spPr>
          <a:xfrm>
            <a:off x="1928813" y="2504877"/>
            <a:ext cx="214312" cy="1500187"/>
          </a:xfrm>
          <a:prstGeom prst="leftBrac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497460"/>
            <a:ext cx="37861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290689"/>
            <a:ext cx="2714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5353-007A-424E-8FD8-EBF54C16CC7B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3855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Factor AA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0063" y="1879056"/>
            <a:ext cx="8077200" cy="192881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El otro incremento no lineal de la reutilización se ocupa del grado de evaluación y asimilación (AA) necesario para determinar si un módulo reutilizado del software es apropiado para su uso, y para  integrarlo 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52478"/>
              </p:ext>
            </p:extLst>
          </p:nvPr>
        </p:nvGraphicFramePr>
        <p:xfrm>
          <a:off x="1214438" y="4236493"/>
          <a:ext cx="6929437" cy="1928811"/>
        </p:xfrm>
        <a:graphic>
          <a:graphicData uri="http://schemas.openxmlformats.org/drawingml/2006/table">
            <a:tbl>
              <a:tblPr/>
              <a:tblGrid>
                <a:gridCol w="1344796"/>
                <a:gridCol w="5584641"/>
              </a:tblGrid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Valor de 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Nivel de Esfuerzo de 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Ninguno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0249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Documentación y Búsqueda de Componentes Básicos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Alguna </a:t>
                      </a:r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Evaluación 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 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Componentes, Documentación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Considerable (E&amp;T) de componentes y documentación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(E&amp;T) Extensiva, documentación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557-01AF-456D-AE38-C712C07CF6B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768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Factor UNFM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3594-DD1E-4A7A-9F01-BD373C2ACE47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38</a:t>
            </a:fld>
            <a:endParaRPr lang="es-A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93461"/>
              </p:ext>
            </p:extLst>
          </p:nvPr>
        </p:nvGraphicFramePr>
        <p:xfrm>
          <a:off x="1187624" y="2780928"/>
          <a:ext cx="6786563" cy="2214562"/>
        </p:xfrm>
        <a:graphic>
          <a:graphicData uri="http://schemas.openxmlformats.org/drawingml/2006/table">
            <a:tbl>
              <a:tblPr/>
              <a:tblGrid>
                <a:gridCol w="1317069"/>
                <a:gridCol w="5469494"/>
              </a:tblGrid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Valor UNFM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Nivel de Familiaridad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Completamente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Mayormente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Bastante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Algo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Mayormente No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Completamente NO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82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Factor SU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928688" y="1857375"/>
          <a:ext cx="7572373" cy="4240387"/>
        </p:xfrm>
        <a:graphic>
          <a:graphicData uri="http://schemas.openxmlformats.org/drawingml/2006/table">
            <a:tbl>
              <a:tblPr/>
              <a:tblGrid>
                <a:gridCol w="1486518"/>
                <a:gridCol w="1217171"/>
                <a:gridCol w="1217171"/>
                <a:gridCol w="1217171"/>
                <a:gridCol w="1217171"/>
                <a:gridCol w="1217171"/>
              </a:tblGrid>
              <a:tr h="249199">
                <a:tc>
                  <a:txBody>
                    <a:bodyPr/>
                    <a:lstStyle/>
                    <a:p>
                      <a:pPr algn="l" fontAlgn="b"/>
                      <a:endParaRPr lang="es-A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Muy Bajo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Bajo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Nominal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Alto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Muy Alto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165166"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Estructura</a:t>
                      </a: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Muy baja cohesión, alto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acoplamiento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código </a:t>
                      </a:r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espaguetti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Moderadamente baja cohesión, alto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acoplamiento.</a:t>
                      </a: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Razonablemente bien estructurada, algunas parte con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déficit.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Alta cohesión, Bajo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acoplamiento.</a:t>
                      </a: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Alta modularidad, Ocultamiento de la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información.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07497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Claridad de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</a:t>
                      </a: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 una buena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Alguna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Moderada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Buena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Clara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50167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descripción</a:t>
                      </a: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Código oscuro, documentación perdida, oscura 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obsoleta.</a:t>
                      </a: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Código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 comentarios y encabezados, alguna documentación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útil.</a:t>
                      </a: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Moderado nivel de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código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comentado y de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documentación.</a:t>
                      </a: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Buen  nivel de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código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comentado y documentación útil, pero alguna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áreas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déficit.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Código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autodescriptivo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documentación actualizada, diseño bien organizado y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razonable.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4919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Valor de SU</a:t>
                      </a: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6C0-09AE-44DF-AF11-B7D5479B8666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89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Modelos holísticos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800" dirty="0"/>
              <a:t>Estos modelos asocian tamaño, esfuerzo y duración usando una o más ecuaciones.</a:t>
            </a:r>
          </a:p>
          <a:p>
            <a:endParaRPr lang="es-AR" sz="2800" dirty="0"/>
          </a:p>
          <a:p>
            <a:r>
              <a:rPr lang="es-AR" sz="2800" dirty="0"/>
              <a:t>Utilizan estas relaciones para la exploración de posibilidades de negociación (</a:t>
            </a:r>
            <a:r>
              <a:rPr lang="es-AR" sz="2800" dirty="0" err="1"/>
              <a:t>what</a:t>
            </a:r>
            <a:r>
              <a:rPr lang="es-AR" sz="2800" dirty="0"/>
              <a:t> </a:t>
            </a:r>
            <a:r>
              <a:rPr lang="es-AR" sz="2800" dirty="0" err="1"/>
              <a:t>if</a:t>
            </a:r>
            <a:r>
              <a:rPr lang="es-AR" sz="2800" dirty="0"/>
              <a:t> y restricciones).</a:t>
            </a:r>
          </a:p>
          <a:p>
            <a:endParaRPr lang="es-AR" sz="2800" dirty="0"/>
          </a:p>
          <a:p>
            <a:r>
              <a:rPr lang="es-AR" sz="2800" dirty="0"/>
              <a:t>Modelos: SLIM (Putnam), COCOMO I y II, COPMO(</a:t>
            </a:r>
            <a:r>
              <a:rPr lang="es-AR" sz="2800" dirty="0" err="1"/>
              <a:t>COoperative</a:t>
            </a:r>
            <a:r>
              <a:rPr lang="es-AR" sz="2800" dirty="0"/>
              <a:t> </a:t>
            </a:r>
            <a:r>
              <a:rPr lang="es-AR" sz="2800" dirty="0" err="1"/>
              <a:t>Programing</a:t>
            </a:r>
            <a:r>
              <a:rPr lang="es-AR" sz="2800" dirty="0"/>
              <a:t> </a:t>
            </a:r>
            <a:r>
              <a:rPr lang="es-AR" sz="2800" dirty="0" err="1"/>
              <a:t>MOdel</a:t>
            </a:r>
            <a:r>
              <a:rPr lang="es-AR" sz="2800" dirty="0"/>
              <a:t>) – (</a:t>
            </a:r>
            <a:r>
              <a:rPr lang="es-AR" sz="2800" dirty="0" err="1"/>
              <a:t>Boehm</a:t>
            </a:r>
            <a:r>
              <a:rPr lang="es-AR" sz="2800" dirty="0"/>
              <a:t>).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FB8-A9F3-4936-A584-A59314BC6CFF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4668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Guías para ajustes 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77895"/>
              </p:ext>
            </p:extLst>
          </p:nvPr>
        </p:nvGraphicFramePr>
        <p:xfrm>
          <a:off x="1500188" y="2007072"/>
          <a:ext cx="6500811" cy="4086224"/>
        </p:xfrm>
        <a:graphic>
          <a:graphicData uri="http://schemas.openxmlformats.org/drawingml/2006/table">
            <a:tbl>
              <a:tblPr/>
              <a:tblGrid>
                <a:gridCol w="1152223"/>
                <a:gridCol w="1081098"/>
                <a:gridCol w="853498"/>
                <a:gridCol w="853498"/>
                <a:gridCol w="853498"/>
                <a:gridCol w="853498"/>
                <a:gridCol w="853498"/>
              </a:tblGrid>
              <a:tr h="25339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Categoría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DM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CM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IM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AA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SU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UNFM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57492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Nuevo: Todo el software original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aplica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34149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Adaptado: Cambios al código existente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normalmente mayor a 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usualmente mayor a D debe ser mayor a 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usualmente moderado y puede ser  mayor a 100%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0%- 8%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- 50%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0-1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208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Reuso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 Software existente sin cambios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podría llegar a ser muy chico pero no 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0%- 8%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aplica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958208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COTS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podría llegar a ser muy chico pero no 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0%- 8%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aplica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3BE-7748-443F-B3B5-5D700647F65D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004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MBASE – COCOMO II</a:t>
            </a:r>
          </a:p>
        </p:txBody>
      </p:sp>
      <p:graphicFrame>
        <p:nvGraphicFramePr>
          <p:cNvPr id="4" name="3 Marcador de contenido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085404"/>
              </p:ext>
            </p:extLst>
          </p:nvPr>
        </p:nvGraphicFramePr>
        <p:xfrm>
          <a:off x="899592" y="2132856"/>
          <a:ext cx="712628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n de mapa de bits" r:id="rId3" imgW="7125695" imgH="3428571" progId="PBrush">
                  <p:embed/>
                </p:oleObj>
              </mc:Choice>
              <mc:Fallback>
                <p:oleObj name="Imagen de mapa de bits" r:id="rId3" imgW="7125695" imgH="3428571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7126288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FB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1DAF-7693-4487-9B1E-AFE3610CFB5D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1128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Esfuerzo y duración en CV Cascada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843808" y="4941168"/>
            <a:ext cx="36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Esfuerzo y duración en CV Cascada</a:t>
            </a:r>
            <a:endParaRPr lang="es-AR" dirty="0"/>
          </a:p>
        </p:txBody>
      </p:sp>
      <p:graphicFrame>
        <p:nvGraphicFramePr>
          <p:cNvPr id="5" name="Group 232"/>
          <p:cNvGraphicFramePr>
            <a:graphicFrameLocks noGrp="1"/>
          </p:cNvGraphicFramePr>
          <p:nvPr/>
        </p:nvGraphicFramePr>
        <p:xfrm>
          <a:off x="1533525" y="2468563"/>
          <a:ext cx="6351588" cy="196850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638425"/>
                <a:gridCol w="1731963"/>
                <a:gridCol w="19812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Phase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end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points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Effort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%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Duration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%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Inception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(IRR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LCO)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 (2 to 15)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12.5 (2 to 30)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Elaboration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(LCO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LCA)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 (20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28)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37.5 (33 to 42)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Construction (LCA to IOC)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76 (72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80)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62.5 (58 to 67)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Transition (IOC to PRR)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 (0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20)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12.5 (0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20)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Totals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118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125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D427-92CC-4590-A031-ED069F43F6C3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4567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Esfuerzo y duración en RUP</a:t>
            </a:r>
            <a:endParaRPr lang="es-AR" dirty="0"/>
          </a:p>
        </p:txBody>
      </p:sp>
      <p:graphicFrame>
        <p:nvGraphicFramePr>
          <p:cNvPr id="4" name="Group 117"/>
          <p:cNvGraphicFramePr>
            <a:graphicFrameLocks noGrp="1"/>
          </p:cNvGraphicFramePr>
          <p:nvPr/>
        </p:nvGraphicFramePr>
        <p:xfrm>
          <a:off x="1389063" y="2684463"/>
          <a:ext cx="6638925" cy="203993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757487"/>
                <a:gridCol w="1811338"/>
                <a:gridCol w="20701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Phase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end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points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Effort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%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Duration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%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Inception (IRR to LCO)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Elaboration (LCO to LCA)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Construction (LCA to IOC)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Transition (IOC to PRR)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Totals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119"/>
          <p:cNvSpPr>
            <a:spLocks noChangeArrowheads="1"/>
          </p:cNvSpPr>
          <p:nvPr/>
        </p:nvSpPr>
        <p:spPr bwMode="auto">
          <a:xfrm>
            <a:off x="3071813" y="5000625"/>
            <a:ext cx="3176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" sz="1200" b="1"/>
              <a:t>Donald J. Reifer, Reifer Consultants, Inc.</a:t>
            </a:r>
            <a:r>
              <a:rPr lang="es-ES" sz="1200"/>
              <a:t>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1CBA-0F96-4148-88F4-D7C6B6E48A98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6269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SLIM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A6F-8430-4924-8654-1EA18E487A51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403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Base de información recopilada durante los ‘70, Rome Air </a:t>
            </a:r>
            <a:r>
              <a:rPr kumimoji="1" lang="es-AR" sz="2000" dirty="0" err="1">
                <a:latin typeface="Tahoma" pitchFamily="34" charset="0"/>
                <a:cs typeface="Tahoma" pitchFamily="34" charset="0"/>
              </a:rPr>
              <a:t>Development</a:t>
            </a:r>
            <a:r>
              <a:rPr kumimoji="1" lang="es-AR" sz="2000" dirty="0">
                <a:latin typeface="Tahoma" pitchFamily="34" charset="0"/>
                <a:cs typeface="Tahoma" pitchFamily="34" charset="0"/>
              </a:rPr>
              <a:t> Center:</a:t>
            </a: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342900" indent="-34290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400 sistemas.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tamaño: 100 a más de 1 millón de SLOC.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duración: menos de 1 mes a más de 6 años.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esfuerzo: 1 a 20000 meses/persona (1666 años/persona).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dotación de personal: 1 a varios cientos de personas.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productividad: 10 a varios miles de SLOC/persona/mes.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FCCC-DECE-428C-9415-D792458C5D0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7066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Modelo de Putnam: b</a:t>
            </a:r>
            <a:r>
              <a:rPr lang="es-ES" dirty="0"/>
              <a:t>ase de datos QSM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defTabSz="762000"/>
            <a:r>
              <a:rPr lang="es-AR" sz="1800" dirty="0">
                <a:cs typeface="Arial" charset="0"/>
              </a:rPr>
              <a:t>Conformación de la base de datos (información a 1992): durante década de los ‘80, QSM revisó datos de más de 3500 sistemas, descartó la mitad de los casos por incompletos y no confiables, incluyendo:</a:t>
            </a:r>
            <a:r>
              <a:rPr lang="es-AR" sz="1800" dirty="0"/>
              <a:t> </a:t>
            </a:r>
          </a:p>
          <a:p>
            <a:pPr defTabSz="762000"/>
            <a:endParaRPr lang="es-ES" sz="1800" dirty="0"/>
          </a:p>
          <a:p>
            <a:pPr lvl="1" defTabSz="762000"/>
            <a:r>
              <a:rPr lang="es-ES" sz="1800" dirty="0"/>
              <a:t>1486 proyectos completos.</a:t>
            </a:r>
          </a:p>
          <a:p>
            <a:pPr lvl="1" defTabSz="762000"/>
            <a:endParaRPr lang="es-ES" sz="1800" dirty="0"/>
          </a:p>
          <a:p>
            <a:pPr lvl="1" defTabSz="762000"/>
            <a:r>
              <a:rPr lang="es-ES" sz="1800" dirty="0"/>
              <a:t>en USA, Canadá, Europa, Australia, Japón.</a:t>
            </a:r>
          </a:p>
          <a:p>
            <a:pPr lvl="1" defTabSz="762000"/>
            <a:endParaRPr lang="es-ES" sz="1800" dirty="0"/>
          </a:p>
          <a:p>
            <a:pPr lvl="1" defTabSz="762000"/>
            <a:r>
              <a:rPr lang="es-ES" sz="1800" dirty="0"/>
              <a:t>117,1 millones de </a:t>
            </a:r>
            <a:r>
              <a:rPr lang="es-ES" sz="1800" dirty="0" err="1"/>
              <a:t>sloc</a:t>
            </a:r>
            <a:r>
              <a:rPr lang="es-ES" sz="1800" dirty="0"/>
              <a:t>.</a:t>
            </a:r>
          </a:p>
          <a:p>
            <a:pPr lvl="1" defTabSz="762000"/>
            <a:endParaRPr lang="es-ES" sz="1800" dirty="0"/>
          </a:p>
          <a:p>
            <a:pPr lvl="1" defTabSz="762000"/>
            <a:r>
              <a:rPr lang="es-ES" sz="1800" dirty="0"/>
              <a:t>78 lenguajes.</a:t>
            </a:r>
          </a:p>
          <a:p>
            <a:pPr lvl="1" defTabSz="762000"/>
            <a:endParaRPr lang="es-ES" sz="1800" dirty="0"/>
          </a:p>
          <a:p>
            <a:pPr lvl="1" defTabSz="762000"/>
            <a:r>
              <a:rPr lang="es-ES" sz="1800" dirty="0"/>
              <a:t>39272 años/persona de esfuerzo.</a:t>
            </a:r>
          </a:p>
          <a:p>
            <a:pPr lvl="1" defTabSz="762000">
              <a:buFont typeface="Wingdings" pitchFamily="2" charset="2"/>
              <a:buNone/>
            </a:pPr>
            <a:r>
              <a:rPr lang="es-ES" sz="1800" dirty="0"/>
              <a:t>(datos recopilados ‘80 al ‘92, revisión de 3500 proyectos</a:t>
            </a:r>
            <a:r>
              <a:rPr lang="es-ES" sz="1800" dirty="0" smtClean="0"/>
              <a:t>)</a:t>
            </a:r>
            <a:endParaRPr lang="es-AR" sz="1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63825" y="6043613"/>
            <a:ext cx="44100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 sz="1400" b="1" dirty="0" smtClean="0">
                <a:latin typeface="Tahoma" pitchFamily="34" charset="0"/>
                <a:cs typeface="Tahoma" pitchFamily="34" charset="0"/>
              </a:rPr>
              <a:t>QSM: </a:t>
            </a:r>
            <a:r>
              <a:rPr lang="es-AR" sz="1400" b="1" dirty="0" err="1" smtClean="0">
                <a:latin typeface="Tahoma" pitchFamily="34" charset="0"/>
                <a:cs typeface="Tahoma" pitchFamily="34" charset="0"/>
              </a:rPr>
              <a:t>Quantitative</a:t>
            </a:r>
            <a:r>
              <a:rPr lang="es-AR" sz="1400" b="1" dirty="0" smtClean="0">
                <a:latin typeface="Tahoma" pitchFamily="34" charset="0"/>
                <a:cs typeface="Tahoma" pitchFamily="34" charset="0"/>
              </a:rPr>
              <a:t> Software </a:t>
            </a:r>
            <a:r>
              <a:rPr lang="es-AR" sz="1400" b="1" dirty="0" err="1" smtClean="0">
                <a:latin typeface="Tahoma" pitchFamily="34" charset="0"/>
                <a:cs typeface="Tahoma" pitchFamily="34" charset="0"/>
              </a:rPr>
              <a:t>Managemente</a:t>
            </a:r>
            <a:r>
              <a:rPr lang="es-AR" sz="1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s-AR" sz="1400" b="1" dirty="0" err="1" smtClean="0">
                <a:latin typeface="Tahoma" pitchFamily="34" charset="0"/>
                <a:cs typeface="Tahoma" pitchFamily="34" charset="0"/>
              </a:rPr>
              <a:t>Inc</a:t>
            </a:r>
            <a:endParaRPr lang="es-E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40-292A-42AD-AA99-AEA78665F860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4098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QSM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Distribución por tipo de aplicación:</a:t>
            </a:r>
            <a:endParaRPr lang="es-AR" sz="2000" dirty="0"/>
          </a:p>
          <a:p>
            <a:pPr lvl="1"/>
            <a:r>
              <a:rPr lang="es-ES" sz="1800" dirty="0"/>
              <a:t>Comerciales						60%</a:t>
            </a:r>
          </a:p>
          <a:p>
            <a:pPr lvl="1"/>
            <a:r>
              <a:rPr lang="es-ES" sz="1800" dirty="0"/>
              <a:t>Embebido de tiempo real					10%</a:t>
            </a:r>
          </a:p>
          <a:p>
            <a:pPr lvl="1"/>
            <a:r>
              <a:rPr lang="es-ES" sz="1800" dirty="0"/>
              <a:t>Software de sistema					 </a:t>
            </a:r>
            <a:r>
              <a:rPr lang="es-ES" sz="1800" dirty="0" smtClean="0"/>
              <a:t>	8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Científico					     	</a:t>
            </a:r>
            <a:r>
              <a:rPr lang="es-AR" sz="1800" dirty="0"/>
              <a:t>              </a:t>
            </a:r>
            <a:r>
              <a:rPr lang="es-AR" sz="1800" dirty="0" smtClean="0"/>
              <a:t>	</a:t>
            </a:r>
            <a:r>
              <a:rPr lang="es-ES" sz="1800" dirty="0" smtClean="0"/>
              <a:t>8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Comando y control					              </a:t>
            </a:r>
            <a:r>
              <a:rPr lang="es-ES" sz="1800" dirty="0" smtClean="0"/>
              <a:t>	6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Telecomunicaciones y </a:t>
            </a:r>
            <a:r>
              <a:rPr lang="es-ES" sz="1800" dirty="0" err="1"/>
              <a:t>switcheo</a:t>
            </a:r>
            <a:r>
              <a:rPr lang="es-ES" sz="1800" dirty="0"/>
              <a:t> de mensajes		</a:t>
            </a:r>
            <a:r>
              <a:rPr lang="es-AR" sz="1800" dirty="0"/>
              <a:t> </a:t>
            </a:r>
            <a:r>
              <a:rPr lang="es-ES" sz="1800" dirty="0"/>
              <a:t>	</a:t>
            </a:r>
            <a:r>
              <a:rPr lang="es-ES" sz="1800" dirty="0" smtClean="0"/>
              <a:t>4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Electrónica de aviación				</a:t>
            </a:r>
            <a:r>
              <a:rPr lang="es-AR" sz="1800" dirty="0"/>
              <a:t> </a:t>
            </a:r>
            <a:r>
              <a:rPr lang="es-ES" sz="1800" dirty="0"/>
              <a:t>	</a:t>
            </a:r>
            <a:r>
              <a:rPr lang="es-ES" sz="1800" dirty="0" smtClean="0"/>
              <a:t>2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Control de proceso					             </a:t>
            </a:r>
            <a:r>
              <a:rPr lang="es-ES" sz="1800" dirty="0" smtClean="0"/>
              <a:t>	1</a:t>
            </a:r>
            <a:r>
              <a:rPr lang="es-ES" sz="1800" dirty="0"/>
              <a:t>%</a:t>
            </a:r>
          </a:p>
          <a:p>
            <a:pPr lvl="1"/>
            <a:r>
              <a:rPr lang="es-ES" sz="1800" dirty="0" err="1"/>
              <a:t>Microcódigo</a:t>
            </a:r>
            <a:r>
              <a:rPr lang="es-ES" sz="1800" dirty="0"/>
              <a:t> o firmware				</a:t>
            </a:r>
            <a:r>
              <a:rPr lang="es-AR" sz="1800" dirty="0"/>
              <a:t> </a:t>
            </a:r>
            <a:r>
              <a:rPr lang="es-ES" sz="1800" dirty="0"/>
              <a:t>	</a:t>
            </a:r>
            <a:r>
              <a:rPr lang="es-ES" sz="1800" dirty="0" smtClean="0"/>
              <a:t>1</a:t>
            </a:r>
            <a:r>
              <a:rPr lang="es-ES" sz="1800" dirty="0"/>
              <a:t>%</a:t>
            </a:r>
          </a:p>
          <a:p>
            <a:endParaRPr lang="es-AR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70113" y="5741988"/>
            <a:ext cx="50101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 sz="1600" b="1">
                <a:latin typeface="Tahoma" pitchFamily="34" charset="0"/>
                <a:cs typeface="Tahoma" pitchFamily="34" charset="0"/>
              </a:rPr>
              <a:t>QSM: Quantitative Software Managemente Inc</a:t>
            </a:r>
            <a:endParaRPr lang="es-ES" sz="16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08B6-A49C-4842-A933-349F4923119D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1812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Modelo de Putnam: b</a:t>
            </a:r>
            <a:r>
              <a:rPr lang="es-ES" dirty="0"/>
              <a:t>ase de datos QSM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/>
            <a:r>
              <a:rPr lang="es-AR" sz="2000" dirty="0"/>
              <a:t>Curvas de tendencia (sobre base completa):</a:t>
            </a:r>
          </a:p>
          <a:p>
            <a:pPr lvl="1" defTabSz="762000"/>
            <a:endParaRPr lang="es-AR" sz="2000" dirty="0"/>
          </a:p>
          <a:p>
            <a:pPr lvl="1" defTabSz="762000"/>
            <a:r>
              <a:rPr lang="es-AR" sz="2000" dirty="0"/>
              <a:t>Tiempo de desarrollo y esfuerzo aumentan con el aumento del tamaño.</a:t>
            </a:r>
          </a:p>
          <a:p>
            <a:pPr lvl="1" defTabSz="762000"/>
            <a:endParaRPr lang="es-AR" sz="2000" dirty="0"/>
          </a:p>
          <a:p>
            <a:pPr lvl="1" defTabSz="762000"/>
            <a:r>
              <a:rPr lang="es-AR" sz="2000" dirty="0"/>
              <a:t>Esfuerzo aumenta en forma mucho más marcada que el tiempo de desarrollo.</a:t>
            </a:r>
          </a:p>
          <a:p>
            <a:pPr lvl="1" defTabSz="762000"/>
            <a:endParaRPr lang="es-AR" sz="2000" dirty="0"/>
          </a:p>
          <a:p>
            <a:pPr lvl="2" defTabSz="762000"/>
            <a:r>
              <a:rPr lang="es-AR" dirty="0">
                <a:cs typeface="Arial" charset="0"/>
              </a:rPr>
              <a:t>Por ejemplo, un sistema de 10000 SLOC requiere un esfuerzo promedio de 20 meses/persona y uno de 100000 SLOC, 1000 meses/persona de esfuerzo. Es decir es 10 veces más grande, pero requiere un esfuerzo 50 veces mayor.</a:t>
            </a:r>
            <a:r>
              <a:rPr lang="es-AR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973D-E3FB-4C33-AA3B-7AFAB6B8B786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8539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Modelo de Putnam: b</a:t>
            </a:r>
            <a:r>
              <a:rPr lang="es-ES" dirty="0"/>
              <a:t>ase de datos QSM </a:t>
            </a:r>
            <a:r>
              <a:rPr lang="es-ES" sz="4400" dirty="0"/>
              <a:t>(Cont.)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z="2800" dirty="0"/>
          </a:p>
          <a:p>
            <a:r>
              <a:rPr lang="es-AR" sz="2800" dirty="0"/>
              <a:t>Productividad (</a:t>
            </a:r>
            <a:r>
              <a:rPr lang="es-AR" sz="2800" dirty="0" err="1"/>
              <a:t>sloc</a:t>
            </a:r>
            <a:r>
              <a:rPr lang="es-AR" sz="2800" dirty="0"/>
              <a:t>/mes/persona) decrece con el aumento del tamaño en forma sustancial.</a:t>
            </a:r>
          </a:p>
          <a:p>
            <a:endParaRPr lang="es-AR" sz="2800" dirty="0"/>
          </a:p>
          <a:p>
            <a:r>
              <a:rPr lang="es-AR" sz="2800" dirty="0"/>
              <a:t>Número de defectos (detectados desde el test de integración hasta la capacidad operacional completa) aumenta rápidamente con el tamaño.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AAAA-E930-47A0-84F2-CDBB0A7C7814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003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s-ES_tradnl" sz="4400" dirty="0">
                <a:latin typeface="Tahoma" pitchFamily="34" charset="0"/>
                <a:cs typeface="Tahoma" pitchFamily="34" charset="0"/>
              </a:rPr>
              <a:t>Estimación de Esfuerzo y </a:t>
            </a:r>
            <a:r>
              <a:rPr kumimoji="1" lang="es-ES_tradnl" sz="4400" dirty="0" smtClean="0">
                <a:latin typeface="Tahoma" pitchFamily="34" charset="0"/>
                <a:cs typeface="Tahoma" pitchFamily="34" charset="0"/>
              </a:rPr>
              <a:t>Costos</a:t>
            </a:r>
            <a:endParaRPr lang="es-AR" sz="4000" dirty="0"/>
          </a:p>
        </p:txBody>
      </p:sp>
      <p:pic>
        <p:nvPicPr>
          <p:cNvPr id="4" name="Picture 2" descr="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414592" cy="4393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61F6-D322-4AF1-8C95-B1AA7448D3E8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0272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Putnam</a:t>
            </a:r>
          </a:p>
        </p:txBody>
      </p:sp>
      <p:sp>
        <p:nvSpPr>
          <p:cNvPr id="4" name="3 Elipse"/>
          <p:cNvSpPr>
            <a:spLocks noChangeArrowheads="1"/>
          </p:cNvSpPr>
          <p:nvPr/>
        </p:nvSpPr>
        <p:spPr bwMode="auto">
          <a:xfrm>
            <a:off x="1885950" y="2095500"/>
            <a:ext cx="1257300" cy="619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/>
              <a:t>Tamaño</a:t>
            </a:r>
          </a:p>
        </p:txBody>
      </p:sp>
      <p:sp>
        <p:nvSpPr>
          <p:cNvPr id="5" name="4 Elipse"/>
          <p:cNvSpPr>
            <a:spLocks noChangeArrowheads="1"/>
          </p:cNvSpPr>
          <p:nvPr/>
        </p:nvSpPr>
        <p:spPr bwMode="auto">
          <a:xfrm>
            <a:off x="4572000" y="2214563"/>
            <a:ext cx="1643063" cy="571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 dirty="0"/>
              <a:t>Esfuerzo</a:t>
            </a:r>
          </a:p>
        </p:txBody>
      </p:sp>
      <p:sp>
        <p:nvSpPr>
          <p:cNvPr id="6" name="5 Elipse"/>
          <p:cNvSpPr>
            <a:spLocks noChangeArrowheads="1"/>
          </p:cNvSpPr>
          <p:nvPr/>
        </p:nvSpPr>
        <p:spPr bwMode="auto">
          <a:xfrm>
            <a:off x="4643438" y="4143375"/>
            <a:ext cx="1428750" cy="571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/>
              <a:t>Duración</a:t>
            </a:r>
          </a:p>
        </p:txBody>
      </p:sp>
      <p:sp>
        <p:nvSpPr>
          <p:cNvPr id="7" name="6 Elipse"/>
          <p:cNvSpPr>
            <a:spLocks noChangeArrowheads="1"/>
          </p:cNvSpPr>
          <p:nvPr/>
        </p:nvSpPr>
        <p:spPr bwMode="auto">
          <a:xfrm>
            <a:off x="6858000" y="4143375"/>
            <a:ext cx="1700213" cy="6429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 dirty="0"/>
              <a:t>Costos</a:t>
            </a:r>
          </a:p>
        </p:txBody>
      </p:sp>
      <p:cxnSp>
        <p:nvCxnSpPr>
          <p:cNvPr id="8" name="8 Conector recto de flecha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3143250" y="2405063"/>
            <a:ext cx="1428750" cy="9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12 Conector recto de flecha"/>
          <p:cNvCxnSpPr>
            <a:cxnSpLocks noChangeShapeType="1"/>
            <a:stCxn id="4" idx="5"/>
            <a:endCxn id="6" idx="0"/>
          </p:cNvCxnSpPr>
          <p:nvPr/>
        </p:nvCxnSpPr>
        <p:spPr bwMode="auto">
          <a:xfrm rot="16200000" flipH="1">
            <a:off x="3398838" y="2184400"/>
            <a:ext cx="1519237" cy="2398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3 CuadroTexto"/>
          <p:cNvSpPr txBox="1">
            <a:spLocks noChangeArrowheads="1"/>
          </p:cNvSpPr>
          <p:nvPr/>
        </p:nvSpPr>
        <p:spPr bwMode="auto">
          <a:xfrm>
            <a:off x="4143375" y="2071688"/>
            <a:ext cx="571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(++)</a:t>
            </a:r>
          </a:p>
        </p:txBody>
      </p:sp>
      <p:sp>
        <p:nvSpPr>
          <p:cNvPr id="11" name="14 CuadroTexto"/>
          <p:cNvSpPr txBox="1">
            <a:spLocks noChangeArrowheads="1"/>
          </p:cNvSpPr>
          <p:nvPr/>
        </p:nvSpPr>
        <p:spPr bwMode="auto">
          <a:xfrm>
            <a:off x="3929063" y="2928938"/>
            <a:ext cx="37623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(+)</a:t>
            </a:r>
          </a:p>
        </p:txBody>
      </p:sp>
      <p:cxnSp>
        <p:nvCxnSpPr>
          <p:cNvPr id="12" name="16 Conector recto de flecha"/>
          <p:cNvCxnSpPr>
            <a:cxnSpLocks noChangeShapeType="1"/>
            <a:stCxn id="5" idx="6"/>
            <a:endCxn id="7" idx="0"/>
          </p:cNvCxnSpPr>
          <p:nvPr/>
        </p:nvCxnSpPr>
        <p:spPr bwMode="auto">
          <a:xfrm>
            <a:off x="6215063" y="2500313"/>
            <a:ext cx="1493837" cy="1643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17 CuadroTexto"/>
          <p:cNvSpPr txBox="1">
            <a:spLocks noChangeArrowheads="1"/>
          </p:cNvSpPr>
          <p:nvPr/>
        </p:nvSpPr>
        <p:spPr bwMode="auto">
          <a:xfrm>
            <a:off x="7429500" y="3214688"/>
            <a:ext cx="3778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(+)</a:t>
            </a:r>
          </a:p>
        </p:txBody>
      </p:sp>
      <p:sp>
        <p:nvSpPr>
          <p:cNvPr id="14" name="20 Elipse"/>
          <p:cNvSpPr>
            <a:spLocks noChangeArrowheads="1"/>
          </p:cNvSpPr>
          <p:nvPr/>
        </p:nvSpPr>
        <p:spPr bwMode="auto">
          <a:xfrm>
            <a:off x="2428875" y="5072063"/>
            <a:ext cx="212407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/>
              <a:t>Productividad</a:t>
            </a:r>
          </a:p>
        </p:txBody>
      </p:sp>
      <p:cxnSp>
        <p:nvCxnSpPr>
          <p:cNvPr id="15" name="22 Conector recto de flecha"/>
          <p:cNvCxnSpPr>
            <a:cxnSpLocks noChangeShapeType="1"/>
            <a:stCxn id="4" idx="4"/>
            <a:endCxn id="14" idx="0"/>
          </p:cNvCxnSpPr>
          <p:nvPr/>
        </p:nvCxnSpPr>
        <p:spPr bwMode="auto">
          <a:xfrm rot="16200000" flipH="1">
            <a:off x="1824038" y="3405187"/>
            <a:ext cx="2357438" cy="976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25 CuadroTexto"/>
          <p:cNvSpPr txBox="1">
            <a:spLocks noChangeArrowheads="1"/>
          </p:cNvSpPr>
          <p:nvPr/>
        </p:nvSpPr>
        <p:spPr bwMode="auto">
          <a:xfrm>
            <a:off x="3000375" y="3643313"/>
            <a:ext cx="3905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(--)</a:t>
            </a:r>
          </a:p>
        </p:txBody>
      </p:sp>
      <p:sp>
        <p:nvSpPr>
          <p:cNvPr id="17" name="29 Elipse"/>
          <p:cNvSpPr>
            <a:spLocks noChangeArrowheads="1"/>
          </p:cNvSpPr>
          <p:nvPr/>
        </p:nvSpPr>
        <p:spPr bwMode="auto">
          <a:xfrm>
            <a:off x="785813" y="3933825"/>
            <a:ext cx="1643062" cy="638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/>
              <a:t>Defectos</a:t>
            </a:r>
          </a:p>
        </p:txBody>
      </p:sp>
      <p:cxnSp>
        <p:nvCxnSpPr>
          <p:cNvPr id="18" name="31 Conector recto de flecha"/>
          <p:cNvCxnSpPr>
            <a:cxnSpLocks noChangeShapeType="1"/>
            <a:stCxn id="4" idx="3"/>
          </p:cNvCxnSpPr>
          <p:nvPr/>
        </p:nvCxnSpPr>
        <p:spPr bwMode="auto">
          <a:xfrm rot="5400000">
            <a:off x="1156494" y="3048794"/>
            <a:ext cx="1338262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32 CuadroTexto"/>
          <p:cNvSpPr txBox="1">
            <a:spLocks noChangeArrowheads="1"/>
          </p:cNvSpPr>
          <p:nvPr/>
        </p:nvSpPr>
        <p:spPr bwMode="auto">
          <a:xfrm>
            <a:off x="1828800" y="3295650"/>
            <a:ext cx="3762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(+)</a:t>
            </a:r>
          </a:p>
        </p:txBody>
      </p:sp>
      <p:cxnSp>
        <p:nvCxnSpPr>
          <p:cNvPr id="20" name="45 Conector recto de flecha"/>
          <p:cNvCxnSpPr>
            <a:cxnSpLocks noChangeShapeType="1"/>
            <a:stCxn id="6" idx="7"/>
            <a:endCxn id="5" idx="4"/>
          </p:cNvCxnSpPr>
          <p:nvPr/>
        </p:nvCxnSpPr>
        <p:spPr bwMode="auto">
          <a:xfrm rot="16200000" flipV="1">
            <a:off x="4907757" y="3272631"/>
            <a:ext cx="1441450" cy="468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25 CuadroTexto"/>
          <p:cNvSpPr txBox="1">
            <a:spLocks noChangeArrowheads="1"/>
          </p:cNvSpPr>
          <p:nvPr/>
        </p:nvSpPr>
        <p:spPr bwMode="auto">
          <a:xfrm>
            <a:off x="5715000" y="3357563"/>
            <a:ext cx="3381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(-)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0E42-77F4-46DC-A079-77D59FEF5C8E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186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Base de QSM: 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r>
              <a:rPr lang="es-ES" sz="2800" dirty="0"/>
              <a:t>Identifican la relación entre tamaño y tiempo desarrollo, esfuerzo, dotación, productividad y # de defectos.</a:t>
            </a:r>
          </a:p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r>
              <a:rPr lang="es-ES" sz="2800" dirty="0"/>
              <a:t>Definen relaciones más precisas estratificando la base por tipo de aplicación.</a:t>
            </a:r>
          </a:p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r>
              <a:rPr lang="es-ES" sz="2800" dirty="0"/>
              <a:t>Si el usuario puede reducir el tamaño del sistema propuesto, se podrá reducir el tiempo de desarrollo, el esfuerzo y el número de defectos y mejorar la productividad del programador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0EF0-0BE5-459A-A31E-5ECD29C7BA2C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2759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Alcance de las estimaciones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933680"/>
          </a:xfrm>
        </p:spPr>
        <p:txBody>
          <a:bodyPr>
            <a:normAutofit lnSpcReduction="10000"/>
          </a:bodyPr>
          <a:lstStyle/>
          <a:p>
            <a:r>
              <a:rPr lang="es-AR" sz="2000" dirty="0"/>
              <a:t>El enfoque de QSM divide a los proyectos de desarrollo en tres fases básicas:</a:t>
            </a:r>
          </a:p>
          <a:p>
            <a:pPr lvl="1"/>
            <a:r>
              <a:rPr lang="es-AR" sz="2000" dirty="0"/>
              <a:t>Estudio de Factibilidad</a:t>
            </a:r>
          </a:p>
          <a:p>
            <a:pPr lvl="1"/>
            <a:r>
              <a:rPr lang="es-AR" sz="2000" dirty="0"/>
              <a:t>Diseño Funcional</a:t>
            </a:r>
          </a:p>
          <a:p>
            <a:pPr lvl="1"/>
            <a:r>
              <a:rPr lang="es-AR" sz="2000" dirty="0"/>
              <a:t>Construcción Principal</a:t>
            </a:r>
          </a:p>
          <a:p>
            <a:endParaRPr lang="es-AR" sz="2000" dirty="0"/>
          </a:p>
          <a:p>
            <a:r>
              <a:rPr lang="es-AR" sz="1600" dirty="0"/>
              <a:t>La construcción principal comienza al inicio del diseño lógico detallado o diseño de bajo nivel y finaliza cuando el sistema alcanza la total operación. Luego que el producto es liberado siguen las fases de mantenimiento y operación.  </a:t>
            </a:r>
          </a:p>
          <a:p>
            <a:endParaRPr lang="es-AR" dirty="0"/>
          </a:p>
        </p:txBody>
      </p:sp>
      <p:grpSp>
        <p:nvGrpSpPr>
          <p:cNvPr id="4" name="25 Grupo"/>
          <p:cNvGrpSpPr>
            <a:grpSpLocks/>
          </p:cNvGrpSpPr>
          <p:nvPr/>
        </p:nvGrpSpPr>
        <p:grpSpPr bwMode="auto">
          <a:xfrm>
            <a:off x="1500188" y="4714875"/>
            <a:ext cx="6500812" cy="1719263"/>
            <a:chOff x="857224" y="4129106"/>
            <a:chExt cx="7680325" cy="251936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57224" y="5568968"/>
              <a:ext cx="7488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57224" y="571343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152624" y="571343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33711" y="571343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8345461" y="571343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57224" y="4992706"/>
              <a:ext cx="1295400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 sz="10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152624" y="477680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52624" y="4776806"/>
              <a:ext cx="1081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33711" y="4776806"/>
              <a:ext cx="1008063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233711" y="4705368"/>
              <a:ext cx="43180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3665511" y="4129106"/>
              <a:ext cx="129540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960911" y="4129106"/>
              <a:ext cx="2808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769199" y="4129106"/>
              <a:ext cx="576262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8345461" y="4345006"/>
              <a:ext cx="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857224" y="6000768"/>
              <a:ext cx="7488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057249" y="5021281"/>
              <a:ext cx="9509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Estudio de </a:t>
              </a:r>
            </a:p>
            <a:p>
              <a:pPr>
                <a:buFont typeface="Wingdings" pitchFamily="2" charset="2"/>
                <a:buNone/>
              </a:pPr>
              <a:r>
                <a:rPr lang="es-ES_tradnl" sz="1000"/>
                <a:t>Factibilidad</a:t>
              </a:r>
              <a:endParaRPr lang="es-ES" sz="1000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87561" y="5021281"/>
              <a:ext cx="84137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Diseño</a:t>
              </a:r>
            </a:p>
            <a:p>
              <a:pPr>
                <a:buFont typeface="Wingdings" pitchFamily="2" charset="2"/>
                <a:buNone/>
              </a:pPr>
              <a:r>
                <a:rPr lang="es-ES_tradnl" sz="1000"/>
                <a:t>Funcional</a:t>
              </a:r>
              <a:endParaRPr lang="es-ES" sz="100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602261" y="4776806"/>
              <a:ext cx="115570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Construcción /</a:t>
              </a:r>
            </a:p>
            <a:p>
              <a:pPr>
                <a:buFont typeface="Wingdings" pitchFamily="2" charset="2"/>
                <a:buNone/>
              </a:pPr>
              <a:r>
                <a:rPr lang="es-ES_tradnl" sz="1000"/>
                <a:t>Desarrollo</a:t>
              </a:r>
              <a:endParaRPr lang="es-ES" sz="10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108299" y="6364306"/>
              <a:ext cx="268287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0</a:t>
              </a:r>
              <a:endParaRPr lang="es-ES" sz="100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8175599" y="6364306"/>
              <a:ext cx="361950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Td</a:t>
              </a:r>
              <a:endParaRPr lang="es-ES" sz="1000"/>
            </a:p>
          </p:txBody>
        </p:sp>
      </p:grp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AC7D-9AA8-4D12-B76C-E84EBEC7D413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26" name="2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7372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Putnam: </a:t>
            </a:r>
            <a:r>
              <a:rPr lang="es-ES" dirty="0"/>
              <a:t>Ecuación del software</a:t>
            </a:r>
            <a:endParaRPr lang="es-A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567113"/>
            <a:ext cx="8153400" cy="2598737"/>
          </a:xfrm>
        </p:spPr>
        <p:txBody>
          <a:bodyPr lIns="90488" tIns="44450" rIns="90488" bIns="44450"/>
          <a:lstStyle/>
          <a:p>
            <a:pPr defTabSz="762000">
              <a:lnSpc>
                <a:spcPct val="90000"/>
              </a:lnSpc>
              <a:spcBef>
                <a:spcPct val="0"/>
              </a:spcBef>
            </a:pPr>
            <a:r>
              <a:rPr lang="es-ES" sz="2000" dirty="0" smtClean="0">
                <a:solidFill>
                  <a:schemeClr val="tx2"/>
                </a:solidFill>
              </a:rPr>
              <a:t>La constante de productividad se obtiene resolviendo la ecuación para proyectos completos donde los valores de los otros términos son conocidos:</a:t>
            </a:r>
          </a:p>
          <a:p>
            <a:pPr algn="ctr" defTabSz="762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s-ES" sz="2000" dirty="0" smtClean="0">
              <a:solidFill>
                <a:schemeClr val="tx2"/>
              </a:solidFill>
            </a:endParaRPr>
          </a:p>
          <a:p>
            <a:pPr algn="ctr" defTabSz="762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" sz="2000" dirty="0" smtClean="0">
                <a:solidFill>
                  <a:schemeClr val="tx2"/>
                </a:solidFill>
              </a:rPr>
              <a:t>Productividad = Producto / (Esfuerzo * tiempo)</a:t>
            </a:r>
          </a:p>
          <a:p>
            <a:pPr defTabSz="7620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endParaRPr lang="es-ES" sz="2000" dirty="0" smtClean="0">
              <a:solidFill>
                <a:schemeClr val="tx2"/>
              </a:solidFill>
            </a:endParaRPr>
          </a:p>
          <a:p>
            <a:pPr defTabSz="762000">
              <a:lnSpc>
                <a:spcPct val="90000"/>
              </a:lnSpc>
              <a:spcBef>
                <a:spcPct val="30000"/>
              </a:spcBef>
            </a:pPr>
            <a:r>
              <a:rPr lang="es-ES" sz="2000" dirty="0" smtClean="0">
                <a:solidFill>
                  <a:schemeClr val="tx2"/>
                </a:solidFill>
              </a:rPr>
              <a:t>En el contexto del software se define el término como parámetro de productividad del proceso.</a:t>
            </a:r>
          </a:p>
          <a:p>
            <a:pPr defTabSz="762000">
              <a:lnSpc>
                <a:spcPct val="90000"/>
              </a:lnSpc>
              <a:buFont typeface="Wingdings" pitchFamily="2" charset="2"/>
              <a:buNone/>
            </a:pPr>
            <a:endParaRPr lang="es-ES" sz="2000" dirty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1984375"/>
            <a:ext cx="330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</a:pPr>
            <a:r>
              <a:rPr kumimoji="1" lang="es-ES" sz="2000" dirty="0">
                <a:latin typeface="Tahoma" pitchFamily="34" charset="0"/>
                <a:cs typeface="Tahoma" pitchFamily="34" charset="0"/>
              </a:rPr>
              <a:t>Producto=Esfuerzo*Tiempo</a:t>
            </a:r>
            <a:endParaRPr kumimoji="1" lang="es-AR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11663" y="1990725"/>
            <a:ext cx="4583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</a:pPr>
            <a:r>
              <a:rPr kumimoji="1" lang="es-ES" sz="2000">
                <a:latin typeface="Tahoma" pitchFamily="34" charset="0"/>
                <a:cs typeface="Tahoma" pitchFamily="34" charset="0"/>
              </a:rPr>
              <a:t>Producto=Constante*Esfuerzo*Tiempo</a:t>
            </a:r>
            <a:endParaRPr kumimoji="1" lang="es-AR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95936" y="1876425"/>
            <a:ext cx="354013" cy="5699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47664" y="2624136"/>
            <a:ext cx="6318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1" lang="es-ES" sz="2000" b="1" dirty="0">
                <a:latin typeface="Tahoma" pitchFamily="34" charset="0"/>
                <a:cs typeface="Tahoma" pitchFamily="34" charset="0"/>
              </a:rPr>
              <a:t>La ecuación, en su forma conceptual:</a:t>
            </a:r>
          </a:p>
          <a:p>
            <a:pPr algn="ctr">
              <a:buFont typeface="Wingdings" pitchFamily="2" charset="2"/>
              <a:buNone/>
            </a:pPr>
            <a:r>
              <a:rPr kumimoji="1" lang="es-ES" sz="2000" dirty="0">
                <a:latin typeface="Tahoma" pitchFamily="34" charset="0"/>
                <a:cs typeface="Tahoma" pitchFamily="34" charset="0"/>
              </a:rPr>
              <a:t>Producto=Productividad*Esfuerzo*Tiempo</a:t>
            </a:r>
            <a:endParaRPr kumimoji="1" lang="es-AR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B08D-8484-4950-95CA-17E437D936BC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47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animBg="1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Ecuación del software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13768"/>
            <a:ext cx="7358063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615-07D7-4C5F-BE64-AB22E702EBE1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5338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ecuación computacional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defTabSz="762000">
              <a:lnSpc>
                <a:spcPct val="90000"/>
              </a:lnSpc>
            </a:pPr>
            <a:r>
              <a:rPr lang="es-AR" sz="2800" dirty="0"/>
              <a:t>Las curvas de tendencia analizadas establecieron que la relación entre los términos no es lineal. La ecuación real (no conceptual, indicativa de las relaciones generales) es: 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endParaRPr lang="es-AR" sz="2800" dirty="0"/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</a:rPr>
              <a:t>Producto = Parámetro de Productividad * (Esfuerzo/B)</a:t>
            </a:r>
            <a:r>
              <a:rPr lang="es-AR" sz="3600" b="1" baseline="30000" dirty="0">
                <a:solidFill>
                  <a:schemeClr val="accent1">
                    <a:lumMod val="75000"/>
                  </a:schemeClr>
                </a:solidFill>
              </a:rPr>
              <a:t>(1/3) </a:t>
            </a: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</a:rPr>
              <a:t>*Tiempo</a:t>
            </a:r>
            <a:r>
              <a:rPr lang="es-AR" sz="3600" b="1" baseline="30000" dirty="0">
                <a:solidFill>
                  <a:schemeClr val="accent1">
                    <a:lumMod val="75000"/>
                  </a:schemeClr>
                </a:solidFill>
              </a:rPr>
              <a:t>(4/3)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endParaRPr lang="es-AR" dirty="0"/>
          </a:p>
          <a:p>
            <a:pPr defTabSz="762000">
              <a:lnSpc>
                <a:spcPct val="90000"/>
              </a:lnSpc>
            </a:pPr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Esfuerzo</a:t>
            </a:r>
            <a:r>
              <a:rPr lang="es-AR" sz="2800" dirty="0"/>
              <a:t>: incluye el trabajo de todos los roles necesarios para la construcción (diseño, codificación, inspección, </a:t>
            </a:r>
            <a:r>
              <a:rPr lang="es-AR" sz="2800" dirty="0" err="1"/>
              <a:t>testing</a:t>
            </a:r>
            <a:r>
              <a:rPr lang="es-AR" sz="2800" dirty="0"/>
              <a:t>, documentación, supervisión, tareas de soporte como SQA y SCM).</a:t>
            </a:r>
          </a:p>
          <a:p>
            <a:pPr defTabSz="762000">
              <a:lnSpc>
                <a:spcPct val="90000"/>
              </a:lnSpc>
            </a:pPr>
            <a:endParaRPr lang="es-AR" sz="2800" dirty="0"/>
          </a:p>
          <a:p>
            <a:pPr defTabSz="762000">
              <a:lnSpc>
                <a:spcPct val="90000"/>
              </a:lnSpc>
            </a:pPr>
            <a:r>
              <a:rPr lang="es-AR" sz="2800" dirty="0"/>
              <a:t> B: factor de habilidades especiales (crece lentamente con el tamaño en el rango de 18000 a 100000 SLOC, por la necesidad de habilidades especiales relacionadas al tamaño).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36E1-CB12-42D5-AE96-25DD992D1F27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3937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ecuación computacional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cs typeface="Arial" charset="0"/>
              </a:rPr>
              <a:t>La ecuación no está basada teóricamente. Originariamente se obtuvo de datos productivos de una docena de grandes proyectos de software registrados por el </a:t>
            </a:r>
            <a:r>
              <a:rPr lang="es-AR" dirty="0" err="1">
                <a:cs typeface="Arial" charset="0"/>
              </a:rPr>
              <a:t>Army</a:t>
            </a:r>
            <a:r>
              <a:rPr lang="es-AR" dirty="0">
                <a:cs typeface="Arial" charset="0"/>
              </a:rPr>
              <a:t> </a:t>
            </a:r>
            <a:r>
              <a:rPr lang="es-AR" dirty="0" err="1">
                <a:cs typeface="Arial" charset="0"/>
              </a:rPr>
              <a:t>Computer</a:t>
            </a:r>
            <a:r>
              <a:rPr lang="es-AR" dirty="0">
                <a:cs typeface="Arial" charset="0"/>
              </a:rPr>
              <a:t> </a:t>
            </a:r>
            <a:r>
              <a:rPr lang="es-AR" dirty="0" err="1">
                <a:cs typeface="Arial" charset="0"/>
              </a:rPr>
              <a:t>Systems</a:t>
            </a:r>
            <a:r>
              <a:rPr lang="es-AR" dirty="0">
                <a:cs typeface="Arial" charset="0"/>
              </a:rPr>
              <a:t> </a:t>
            </a:r>
            <a:r>
              <a:rPr lang="es-AR" dirty="0" err="1">
                <a:cs typeface="Arial" charset="0"/>
              </a:rPr>
              <a:t>Command</a:t>
            </a:r>
            <a:r>
              <a:rPr lang="es-AR" dirty="0">
                <a:cs typeface="Arial" charset="0"/>
              </a:rPr>
              <a:t> a mediados de los ‘70. La relación de potencia entre Tiempo</a:t>
            </a:r>
            <a:r>
              <a:rPr lang="es-AR" baseline="30000" dirty="0">
                <a:cs typeface="Arial" charset="0"/>
              </a:rPr>
              <a:t>(4/3) </a:t>
            </a:r>
            <a:r>
              <a:rPr lang="es-AR" dirty="0">
                <a:cs typeface="Arial" charset="0"/>
              </a:rPr>
              <a:t>y Esfuerzo</a:t>
            </a:r>
            <a:r>
              <a:rPr lang="es-AR" baseline="30000" dirty="0">
                <a:cs typeface="Arial" charset="0"/>
              </a:rPr>
              <a:t> (1/3)</a:t>
            </a:r>
            <a:r>
              <a:rPr lang="es-AR" dirty="0">
                <a:cs typeface="Arial" charset="0"/>
              </a:rPr>
              <a:t>  se halló cercana a cuatro y fue redondeada en este valor.</a:t>
            </a:r>
            <a:r>
              <a:rPr lang="es-AR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1CC-432E-43A3-BFEC-037901582C68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7237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Correspondencia tiempo-esfuerzo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/>
            <a:r>
              <a:rPr lang="es-ES" sz="2000" dirty="0"/>
              <a:t>Para un sistema, en un momento particular, el tamaño, el parámetro de productividad del proceso y el factor de habilidades especiales B son fijos. La ecuación puede reducirse:</a:t>
            </a:r>
          </a:p>
          <a:p>
            <a:pPr defTabSz="762000"/>
            <a:endParaRPr lang="es-ES" sz="2000" dirty="0"/>
          </a:p>
          <a:p>
            <a:pPr algn="ctr" defTabSz="762000">
              <a:buFont typeface="Wingdings" pitchFamily="2" charset="2"/>
              <a:buNone/>
            </a:pPr>
            <a:r>
              <a:rPr lang="es-ES" sz="2000" dirty="0"/>
              <a:t>Esfuerzo = Constante / Tiempo</a:t>
            </a:r>
            <a:r>
              <a:rPr lang="es-ES" sz="2000" baseline="30000" dirty="0"/>
              <a:t>4</a:t>
            </a:r>
          </a:p>
          <a:p>
            <a:pPr algn="ctr" defTabSz="762000">
              <a:buFont typeface="Wingdings" pitchFamily="2" charset="2"/>
              <a:buNone/>
            </a:pPr>
            <a:endParaRPr lang="es-ES" sz="2000" dirty="0"/>
          </a:p>
          <a:p>
            <a:pPr algn="ctr" defTabSz="762000">
              <a:buFont typeface="Wingdings" pitchFamily="2" charset="2"/>
              <a:buNone/>
            </a:pPr>
            <a:r>
              <a:rPr lang="es-ES" sz="2000" dirty="0" smtClean="0"/>
              <a:t>Ley </a:t>
            </a:r>
            <a:r>
              <a:rPr lang="es-ES" sz="2000" dirty="0"/>
              <a:t>de correspondencia entre tiempo y esfuerzo</a:t>
            </a:r>
          </a:p>
          <a:p>
            <a:pPr algn="ctr" defTabSz="762000">
              <a:buFont typeface="Wingdings" pitchFamily="2" charset="2"/>
              <a:buNone/>
            </a:pPr>
            <a:endParaRPr lang="es-ES" sz="2000" dirty="0"/>
          </a:p>
          <a:p>
            <a:pPr defTabSz="762000"/>
            <a:r>
              <a:rPr lang="es-ES" sz="2000" dirty="0"/>
              <a:t>Pequeños cambios en el tiempo de desarrollo, resultan en grandes cambios en el esfuerzo (por la potencia cuarta).</a:t>
            </a:r>
          </a:p>
          <a:p>
            <a:pPr lvl="1" defTabSz="762000"/>
            <a:r>
              <a:rPr lang="es-ES" sz="2000" dirty="0">
                <a:cs typeface="Arial" charset="0"/>
              </a:rPr>
              <a:t>Por ejemplo, extendiendo el tiempo de desarrollo de 18 a 19 meses (aumento del 5.5%), reduce el esfuerzo en un 19.5%.</a:t>
            </a:r>
            <a:r>
              <a:rPr lang="es-ES" sz="2000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9BB-4F6A-4776-B097-C208CFF18115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6429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Productividad en SLIM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_tradnl" sz="2000" dirty="0">
                <a:cs typeface="Arial" charset="0"/>
              </a:rPr>
              <a:t>Tiene en cuenta:</a:t>
            </a: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el estado de las prácticas de administración en uso en el proyecto.</a:t>
            </a:r>
          </a:p>
          <a:p>
            <a:pPr lvl="1"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la extensión del uso de buenos métodos de requerimientos, diseño, codificación, inspección y </a:t>
            </a:r>
            <a:r>
              <a:rPr lang="es-AR" sz="2000" dirty="0" err="1">
                <a:cs typeface="Arial" charset="0"/>
              </a:rPr>
              <a:t>testing</a:t>
            </a:r>
            <a:r>
              <a:rPr lang="es-AR" sz="2000" dirty="0">
                <a:cs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el nivel del lenguaje de programación usado.</a:t>
            </a:r>
          </a:p>
          <a:p>
            <a:pPr lvl="1"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el estado de la tecnología, esto es herramientas de software, equipamiento, capacidades de máquina utilizado (el ambiente del software).</a:t>
            </a:r>
          </a:p>
          <a:p>
            <a:pPr lvl="1"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las habilidades y experiencia de los integrantes del equipo.</a:t>
            </a:r>
          </a:p>
          <a:p>
            <a:pPr lvl="1">
              <a:lnSpc>
                <a:spcPct val="80000"/>
              </a:lnSpc>
            </a:pPr>
            <a:endParaRPr lang="es-AR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la complejidad del tipo de aplicación</a:t>
            </a:r>
            <a:r>
              <a:rPr lang="es-AR" sz="2000" dirty="0" smtClean="0">
                <a:cs typeface="Arial" charset="0"/>
              </a:rPr>
              <a:t>.</a:t>
            </a:r>
            <a:endParaRPr lang="es-AR" sz="2000" dirty="0">
              <a:cs typeface="Arial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C438-BB5B-4308-B30F-135A0018DBE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38914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</a:t>
            </a:r>
            <a:r>
              <a:rPr lang="en-US" dirty="0"/>
              <a:t> de </a:t>
            </a:r>
            <a:r>
              <a:rPr lang="es-ES" dirty="0"/>
              <a:t>productividad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defTabSz="762000">
              <a:lnSpc>
                <a:spcPct val="90000"/>
              </a:lnSpc>
            </a:pPr>
            <a:r>
              <a:rPr lang="es-AR" sz="2800" dirty="0"/>
              <a:t>El parámetro de productividad del proceso se obtiene calibrando sistemas terminados: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endParaRPr lang="es-AR" sz="2800" dirty="0"/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r>
              <a:rPr lang="es-AR" sz="2800" dirty="0"/>
              <a:t>Parámetro de productividad = 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r>
              <a:rPr lang="es-AR" sz="2800" dirty="0"/>
              <a:t>(SLOC) / (Esfuerzo/B)</a:t>
            </a:r>
            <a:r>
              <a:rPr lang="es-AR" sz="2800" baseline="30000" dirty="0"/>
              <a:t>(1/3)</a:t>
            </a:r>
            <a:r>
              <a:rPr lang="es-AR" sz="2800" dirty="0"/>
              <a:t> * Tiempo</a:t>
            </a:r>
            <a:r>
              <a:rPr lang="es-AR" sz="2800" baseline="30000" dirty="0"/>
              <a:t>(4/3)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endParaRPr lang="es-AR" sz="2800" dirty="0"/>
          </a:p>
          <a:p>
            <a:pPr defTabSz="762000">
              <a:lnSpc>
                <a:spcPct val="90000"/>
              </a:lnSpc>
            </a:pPr>
            <a:r>
              <a:rPr lang="es-AR" sz="2800" dirty="0"/>
              <a:t>Sobre la base de QSM, los valores se agrupaban alrededor de ciertos números discretos: </a:t>
            </a:r>
            <a:r>
              <a:rPr lang="es-AR" sz="2800" dirty="0" err="1"/>
              <a:t>Indice</a:t>
            </a:r>
            <a:r>
              <a:rPr lang="es-AR" sz="2800" dirty="0"/>
              <a:t> de productividad.</a:t>
            </a:r>
          </a:p>
          <a:p>
            <a:pPr defTabSz="762000">
              <a:lnSpc>
                <a:spcPct val="90000"/>
              </a:lnSpc>
            </a:pPr>
            <a:endParaRPr lang="es-AR" sz="2800" dirty="0"/>
          </a:p>
          <a:p>
            <a:pPr defTabSz="762000">
              <a:lnSpc>
                <a:spcPct val="90000"/>
              </a:lnSpc>
            </a:pPr>
            <a:r>
              <a:rPr lang="es-AR" sz="2800" dirty="0"/>
              <a:t>Valores bajos: entorno pobre y/o alta complejidad.</a:t>
            </a:r>
          </a:p>
          <a:p>
            <a:pPr defTabSz="762000">
              <a:lnSpc>
                <a:spcPct val="90000"/>
              </a:lnSpc>
            </a:pPr>
            <a:endParaRPr lang="es-AR" sz="2800" dirty="0"/>
          </a:p>
          <a:p>
            <a:pPr defTabSz="762000">
              <a:lnSpc>
                <a:spcPct val="90000"/>
              </a:lnSpc>
            </a:pPr>
            <a:r>
              <a:rPr lang="es-AR" sz="2800" dirty="0"/>
              <a:t>Valores altos: buen entorno y/o baja complejidad.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E556-2F05-4D23-88D2-A42AC92813EB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690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s-ES_tradnl" sz="5400" dirty="0">
                <a:latin typeface="Tahoma" pitchFamily="34" charset="0"/>
                <a:cs typeface="Tahoma" pitchFamily="34" charset="0"/>
              </a:rPr>
              <a:t>Modelos </a:t>
            </a:r>
            <a:r>
              <a:rPr kumimoji="1" lang="es-ES_tradnl" sz="5400" dirty="0" smtClean="0">
                <a:latin typeface="Tahoma" pitchFamily="34" charset="0"/>
                <a:cs typeface="Tahoma" pitchFamily="34" charset="0"/>
              </a:rPr>
              <a:t>Algorítmicos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s-ES_tradnl" sz="2800" dirty="0">
                <a:latin typeface="Constantia" pitchFamily="18" charset="0"/>
                <a:cs typeface="Tahoma" pitchFamily="34" charset="0"/>
              </a:rPr>
              <a:t>Los Modelos Algorítmicos también tienen un fundamento estadístico, pero parten de supuestos conocidos</a:t>
            </a:r>
            <a:r>
              <a:rPr kumimoji="1" lang="es-AR" sz="2800" dirty="0">
                <a:latin typeface="Constantia" pitchFamily="18" charset="0"/>
                <a:cs typeface="Tahoma" pitchFamily="34" charset="0"/>
              </a:rPr>
              <a:t>.</a:t>
            </a:r>
          </a:p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AR" sz="2800" dirty="0">
              <a:latin typeface="Constantia" pitchFamily="18" charset="0"/>
              <a:cs typeface="Tahoma" pitchFamily="34" charset="0"/>
            </a:endParaRPr>
          </a:p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s-ES_tradnl" sz="2800" dirty="0">
                <a:latin typeface="Constantia" pitchFamily="18" charset="0"/>
                <a:cs typeface="Tahoma" pitchFamily="34" charset="0"/>
              </a:rPr>
              <a:t>Por ejemplo, suponiendo que conozco el volumen medido en líneas de código fuente, COCOMO me permite estimar el tiempo y el esfuerzo requeridos.</a:t>
            </a:r>
            <a:endParaRPr kumimoji="1" lang="es-AR" sz="2800" dirty="0">
              <a:latin typeface="Constantia" pitchFamily="18" charset="0"/>
              <a:cs typeface="Tahoma" pitchFamily="34" charset="0"/>
            </a:endParaRPr>
          </a:p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AR" sz="2800" dirty="0">
              <a:latin typeface="Constantia" pitchFamily="18" charset="0"/>
              <a:cs typeface="Tahoma" pitchFamily="34" charset="0"/>
            </a:endParaRPr>
          </a:p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s-ES_tradnl" sz="2800" dirty="0">
                <a:latin typeface="Constantia" pitchFamily="18" charset="0"/>
                <a:cs typeface="Tahoma" pitchFamily="34" charset="0"/>
              </a:rPr>
              <a:t>Los modelos algorítmicos suponen tomar valores iniciales estimados y aplicarles fórmulas para calcular los valores que nos interesan en el </a:t>
            </a:r>
            <a:r>
              <a:rPr lang="es-ES_tradnl" sz="2800" dirty="0" smtClean="0">
                <a:latin typeface="Constantia" pitchFamily="18" charset="0"/>
                <a:cs typeface="Tahoma" pitchFamily="34" charset="0"/>
              </a:rPr>
              <a:t>proyecto</a:t>
            </a:r>
            <a:r>
              <a:rPr lang="es-AR" dirty="0" smtClean="0">
                <a:latin typeface="Constantia" pitchFamily="18" charset="0"/>
              </a:rPr>
              <a:t>.</a:t>
            </a:r>
            <a:endParaRPr lang="es-AR" sz="2800" dirty="0">
              <a:latin typeface="Constantia" pitchFamily="18" charset="0"/>
              <a:cs typeface="Tahoma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312-02B9-4063-8CCC-6B1E2797FF8B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3617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Parámetro de Productividad (PP)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2800" dirty="0"/>
              <a:t>El parámetro de productividad  (PP), es una medición de visión macro de la capacidad de desarrollo de una organización.</a:t>
            </a:r>
          </a:p>
          <a:p>
            <a:endParaRPr lang="es-AR" sz="2800" dirty="0"/>
          </a:p>
          <a:p>
            <a:r>
              <a:rPr lang="es-AR" sz="2800" dirty="0"/>
              <a:t>Un alto PP indica que hay alta productividad y baja complejidad .</a:t>
            </a:r>
          </a:p>
          <a:p>
            <a:endParaRPr lang="es-AR" sz="2800" dirty="0"/>
          </a:p>
          <a:p>
            <a:r>
              <a:rPr lang="es-AR" sz="2800" dirty="0"/>
              <a:t>Un PP bajo implica un 10% más de tiempo de desarrollo y 30% más de costo.</a:t>
            </a:r>
          </a:p>
          <a:p>
            <a:endParaRPr lang="es-AR" sz="2800" dirty="0"/>
          </a:p>
          <a:p>
            <a:r>
              <a:rPr lang="es-AR" sz="2800" dirty="0"/>
              <a:t>La mejora de la valor de PI es normalmente de 1 índice de 2 a 4 años dependiendo de la complejidad de la aplicación. 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208-B0F0-4B58-9900-18D6FFC42F53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8276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Parámetro de Productividad (PP)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400" dirty="0"/>
              <a:t>Valores bajos, están asociados a:</a:t>
            </a:r>
          </a:p>
          <a:p>
            <a:pPr lvl="2"/>
            <a:r>
              <a:rPr lang="es-AR" sz="1800" dirty="0"/>
              <a:t>Entornos primitivos.</a:t>
            </a:r>
          </a:p>
          <a:p>
            <a:pPr lvl="2"/>
            <a:r>
              <a:rPr lang="es-AR" sz="1800" dirty="0"/>
              <a:t>Herramientas pobres.</a:t>
            </a:r>
          </a:p>
          <a:p>
            <a:pPr lvl="2"/>
            <a:r>
              <a:rPr lang="es-AR" sz="1800" dirty="0"/>
              <a:t>Personal poco preparado.</a:t>
            </a:r>
          </a:p>
          <a:p>
            <a:pPr lvl="2"/>
            <a:r>
              <a:rPr lang="es-AR" sz="1800" dirty="0"/>
              <a:t>Poca gestión y dirección débil.</a:t>
            </a:r>
          </a:p>
          <a:p>
            <a:pPr lvl="2"/>
            <a:r>
              <a:rPr lang="es-AR" sz="1800" dirty="0"/>
              <a:t>Métodos poco efectivos.</a:t>
            </a:r>
          </a:p>
          <a:p>
            <a:pPr lvl="2"/>
            <a:r>
              <a:rPr lang="es-AR" sz="1800" dirty="0"/>
              <a:t> Productos muy complejos.</a:t>
            </a:r>
          </a:p>
          <a:p>
            <a:pPr lvl="2"/>
            <a:endParaRPr lang="es-AR" sz="1800" dirty="0"/>
          </a:p>
          <a:p>
            <a:r>
              <a:rPr lang="es-AR" sz="2400" dirty="0"/>
              <a:t>Valores altos, están asociados a:</a:t>
            </a:r>
          </a:p>
          <a:p>
            <a:pPr lvl="2"/>
            <a:r>
              <a:rPr lang="es-AR" sz="1800" dirty="0"/>
              <a:t>Buenos entornos.</a:t>
            </a:r>
          </a:p>
          <a:p>
            <a:pPr lvl="2"/>
            <a:r>
              <a:rPr lang="es-AR" sz="1800" dirty="0"/>
              <a:t>Productos poco complejos.</a:t>
            </a:r>
          </a:p>
          <a:p>
            <a:pPr lvl="2"/>
            <a:endParaRPr lang="es-AR" sz="1800" dirty="0"/>
          </a:p>
          <a:p>
            <a:pPr algn="ctr">
              <a:buFont typeface="Wingdings" pitchFamily="2" charset="2"/>
              <a:buNone/>
            </a:pPr>
            <a:r>
              <a:rPr lang="es-AR" sz="1800" dirty="0"/>
              <a:t>La Complejidad es Factor </a:t>
            </a:r>
          </a:p>
          <a:p>
            <a:pPr algn="ctr">
              <a:buFont typeface="Wingdings" pitchFamily="2" charset="2"/>
              <a:buNone/>
            </a:pPr>
            <a:r>
              <a:rPr lang="es-AR" sz="1800" dirty="0"/>
              <a:t>determinante de la </a:t>
            </a:r>
            <a:r>
              <a:rPr lang="es-AR" sz="1800" dirty="0" smtClean="0"/>
              <a:t>Productividad</a:t>
            </a:r>
            <a:endParaRPr lang="es-AR" sz="1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5F9-7D3B-416B-B7FE-5E876120B55D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45562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Parámetro de Productividad (PI)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921917"/>
            <a:ext cx="638810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AB64-4126-45F7-9D9C-767CAC03B993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7926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r>
              <a:rPr lang="es-ES" sz="4000" dirty="0"/>
              <a:t>Índice y parámetro de productividad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4" name="3 Objeto"/>
          <p:cNvGraphicFramePr>
            <a:graphicFrameLocks/>
          </p:cNvGraphicFramePr>
          <p:nvPr/>
        </p:nvGraphicFramePr>
        <p:xfrm>
          <a:off x="2203450" y="1447800"/>
          <a:ext cx="4659313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5048164" imgH="5343605" progId="Word.Document.8">
                  <p:embed/>
                </p:oleObj>
              </mc:Choice>
              <mc:Fallback>
                <p:oleObj name="Document" r:id="rId3" imgW="5048164" imgH="5343605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447800"/>
                        <a:ext cx="4659313" cy="4933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61A3-6C65-432F-A2DA-C997037A3826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5508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Indicador de Inyección de Recursos (MBI)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000" dirty="0"/>
              <a:t>El otro indicador de gestión es el </a:t>
            </a:r>
            <a:r>
              <a:rPr lang="es-AR" sz="2000" dirty="0" err="1"/>
              <a:t>Manpower</a:t>
            </a:r>
            <a:r>
              <a:rPr lang="es-AR" sz="2000" dirty="0"/>
              <a:t> </a:t>
            </a:r>
            <a:r>
              <a:rPr lang="es-AR" sz="2000" dirty="0" err="1"/>
              <a:t>Buildup</a:t>
            </a:r>
            <a:r>
              <a:rPr lang="es-AR" sz="2000" dirty="0"/>
              <a:t> </a:t>
            </a:r>
            <a:r>
              <a:rPr lang="es-AR" sz="2000" dirty="0" err="1"/>
              <a:t>Index</a:t>
            </a:r>
            <a:r>
              <a:rPr lang="es-AR" sz="2000" dirty="0"/>
              <a:t> (MBI) que es una medida de la tasa de incremento del staff .</a:t>
            </a:r>
          </a:p>
          <a:p>
            <a:endParaRPr lang="es-AR" sz="2000" dirty="0"/>
          </a:p>
          <a:p>
            <a:r>
              <a:rPr lang="es-AR" sz="2000" dirty="0"/>
              <a:t>Está influenciado por la presión del calendarios, la concurrencia de tareas y la restricción de recursos.</a:t>
            </a:r>
          </a:p>
          <a:p>
            <a:endParaRPr lang="es-AR" sz="2000" dirty="0"/>
          </a:p>
          <a:p>
            <a:r>
              <a:rPr lang="es-AR" sz="2000" dirty="0"/>
              <a:t>Un bajo MBI implica: </a:t>
            </a:r>
          </a:p>
          <a:p>
            <a:pPr lvl="2"/>
            <a:r>
              <a:rPr lang="es-AR" sz="1600" dirty="0"/>
              <a:t>Más tiempo</a:t>
            </a:r>
          </a:p>
          <a:p>
            <a:pPr lvl="2"/>
            <a:r>
              <a:rPr lang="es-AR" sz="1600" dirty="0"/>
              <a:t>Menos gente</a:t>
            </a:r>
          </a:p>
          <a:p>
            <a:pPr lvl="2"/>
            <a:r>
              <a:rPr lang="es-AR" sz="1600" dirty="0"/>
              <a:t>Menos esfuerzo</a:t>
            </a:r>
          </a:p>
          <a:p>
            <a:pPr lvl="2"/>
            <a:r>
              <a:rPr lang="es-AR" sz="1600" dirty="0"/>
              <a:t>Menores defectos</a:t>
            </a:r>
          </a:p>
          <a:p>
            <a:pPr lvl="2"/>
            <a:r>
              <a:rPr lang="es-AR" sz="1600" dirty="0"/>
              <a:t>Mayor MITF</a:t>
            </a:r>
          </a:p>
          <a:p>
            <a:pPr lvl="2"/>
            <a:r>
              <a:rPr lang="es-AR" sz="1600" dirty="0"/>
              <a:t>Menos LOC/mes</a:t>
            </a:r>
          </a:p>
          <a:p>
            <a:pPr lvl="2"/>
            <a:r>
              <a:rPr lang="es-AR" sz="1600" dirty="0"/>
              <a:t>Mas </a:t>
            </a:r>
            <a:r>
              <a:rPr lang="es-AR" sz="1600" dirty="0" smtClean="0"/>
              <a:t>LOC/PM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29F5-89B5-41F3-B268-E2240C10C5A3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6265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SLIM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En la ecuación del software se deben estimar:</a:t>
            </a:r>
          </a:p>
          <a:p>
            <a:pPr lvl="2"/>
            <a:r>
              <a:rPr lang="es-AR" dirty="0"/>
              <a:t>Tiempo de desarrollo (T)</a:t>
            </a:r>
          </a:p>
          <a:p>
            <a:pPr lvl="2"/>
            <a:r>
              <a:rPr lang="es-AR" dirty="0"/>
              <a:t>Esfuerzo de desarrollo (E)</a:t>
            </a:r>
          </a:p>
          <a:p>
            <a:pPr lvl="2"/>
            <a:endParaRPr lang="es-AR" dirty="0"/>
          </a:p>
          <a:p>
            <a:r>
              <a:rPr lang="es-AR" dirty="0"/>
              <a:t>Se deben conocer:</a:t>
            </a:r>
          </a:p>
          <a:p>
            <a:pPr lvl="2"/>
            <a:r>
              <a:rPr lang="es-AR" dirty="0"/>
              <a:t>PI de la organización.</a:t>
            </a:r>
          </a:p>
          <a:p>
            <a:pPr lvl="2"/>
            <a:r>
              <a:rPr lang="es-AR" dirty="0"/>
              <a:t>Una estimación del Producto (LDC).</a:t>
            </a:r>
          </a:p>
          <a:p>
            <a:pPr lvl="2"/>
            <a:endParaRPr lang="es-AR" dirty="0"/>
          </a:p>
          <a:p>
            <a:r>
              <a:rPr lang="es-AR" dirty="0"/>
              <a:t>Soluciones:</a:t>
            </a:r>
          </a:p>
          <a:p>
            <a:pPr lvl="2"/>
            <a:r>
              <a:rPr lang="es-AR" dirty="0"/>
              <a:t>Determinista</a:t>
            </a:r>
          </a:p>
          <a:p>
            <a:pPr lvl="2"/>
            <a:r>
              <a:rPr lang="es-AR" dirty="0"/>
              <a:t>Simulación</a:t>
            </a:r>
          </a:p>
          <a:p>
            <a:pPr lvl="2"/>
            <a:r>
              <a:rPr lang="es-AR" dirty="0"/>
              <a:t>Programación </a:t>
            </a:r>
            <a:r>
              <a:rPr lang="es-AR" dirty="0" smtClean="0"/>
              <a:t>Lineal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98D6-C2B3-46B2-9CD3-8EE399A02928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5178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 determinista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 admite que el proceso de desarrollo sigue un modelo de </a:t>
            </a:r>
            <a:r>
              <a:rPr lang="es-AR" dirty="0" err="1"/>
              <a:t>Norden</a:t>
            </a:r>
            <a:r>
              <a:rPr lang="es-AR" dirty="0"/>
              <a:t>, que proporcionará otra ecuación en la que sólo se desconocen T y E.</a:t>
            </a:r>
          </a:p>
          <a:p>
            <a:endParaRPr lang="es-AR" dirty="0"/>
          </a:p>
          <a:p>
            <a:r>
              <a:rPr lang="es-AR" dirty="0"/>
              <a:t>Producto: PP  x (E / B) </a:t>
            </a:r>
            <a:r>
              <a:rPr lang="es-AR" dirty="0" err="1"/>
              <a:t>exp</a:t>
            </a:r>
            <a:r>
              <a:rPr lang="es-AR" dirty="0"/>
              <a:t>(1/3) x T </a:t>
            </a:r>
            <a:r>
              <a:rPr lang="es-AR" dirty="0" err="1"/>
              <a:t>exp</a:t>
            </a:r>
            <a:r>
              <a:rPr lang="es-AR" dirty="0"/>
              <a:t>(3/4)</a:t>
            </a:r>
          </a:p>
          <a:p>
            <a:pPr>
              <a:buFont typeface="Wingdings" pitchFamily="2" charset="2"/>
              <a:buNone/>
            </a:pPr>
            <a:r>
              <a:rPr lang="es-AR" dirty="0"/>
              <a:t>                        E / 0.39 = MBI x T </a:t>
            </a:r>
            <a:r>
              <a:rPr lang="es-AR" dirty="0" err="1"/>
              <a:t>exp</a:t>
            </a:r>
            <a:r>
              <a:rPr lang="es-AR" dirty="0"/>
              <a:t> (3)</a:t>
            </a:r>
          </a:p>
          <a:p>
            <a:endParaRPr lang="es-AR" dirty="0"/>
          </a:p>
          <a:p>
            <a:r>
              <a:rPr lang="es-AR" dirty="0"/>
              <a:t>MBI es el Parámetro de Incremento de personal cuyo valor se conoce al principio del proceso.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445D-17F6-4E8A-80D4-D22330F158D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22393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</a:t>
            </a:r>
            <a:r>
              <a:rPr lang="es-AR" dirty="0" err="1"/>
              <a:t>Norden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Se comprobó que:</a:t>
            </a:r>
          </a:p>
          <a:p>
            <a:pPr lvl="2"/>
            <a:r>
              <a:rPr lang="es-AR" dirty="0"/>
              <a:t>Los procesos de desarrollo de software tienen 5 fases.</a:t>
            </a:r>
          </a:p>
          <a:p>
            <a:pPr lvl="2"/>
            <a:r>
              <a:rPr lang="es-AR" dirty="0"/>
              <a:t>Tienen un comportamiento, en cuanto a la producción similar a una curva de </a:t>
            </a:r>
            <a:r>
              <a:rPr lang="es-AR" dirty="0" err="1"/>
              <a:t>Rayleigh</a:t>
            </a:r>
            <a:r>
              <a:rPr lang="es-AR" dirty="0"/>
              <a:t>.</a:t>
            </a:r>
          </a:p>
          <a:p>
            <a:pPr lvl="2"/>
            <a:r>
              <a:rPr lang="es-AR" dirty="0"/>
              <a:t>Las colas de las curvas se deben al mantenimiento.</a:t>
            </a:r>
          </a:p>
          <a:p>
            <a:endParaRPr lang="es-AR" dirty="0"/>
          </a:p>
          <a:p>
            <a:r>
              <a:rPr lang="es-AR" dirty="0"/>
              <a:t>Datos históricos</a:t>
            </a:r>
          </a:p>
          <a:p>
            <a:pPr lvl="2"/>
            <a:r>
              <a:rPr lang="es-AR" dirty="0"/>
              <a:t>Se estudiaron 20 proyectos (</a:t>
            </a:r>
            <a:r>
              <a:rPr lang="es-AR" dirty="0" err="1"/>
              <a:t>Norden</a:t>
            </a:r>
            <a:r>
              <a:rPr lang="es-AR" dirty="0"/>
              <a:t>).</a:t>
            </a:r>
          </a:p>
          <a:p>
            <a:pPr lvl="2"/>
            <a:r>
              <a:rPr lang="es-AR" dirty="0"/>
              <a:t>Putnam contrastó su modelo en 50, procedentes de la </a:t>
            </a:r>
            <a:r>
              <a:rPr lang="es-AR" dirty="0" err="1"/>
              <a:t>Army</a:t>
            </a:r>
            <a:r>
              <a:rPr lang="es-AR" dirty="0"/>
              <a:t> </a:t>
            </a:r>
            <a:r>
              <a:rPr lang="es-AR" dirty="0" err="1"/>
              <a:t>Computer</a:t>
            </a:r>
            <a:r>
              <a:rPr lang="es-AR" dirty="0"/>
              <a:t> </a:t>
            </a:r>
            <a:r>
              <a:rPr lang="es-AR" dirty="0" err="1"/>
              <a:t>Systems</a:t>
            </a:r>
            <a:r>
              <a:rPr lang="es-AR" dirty="0"/>
              <a:t> </a:t>
            </a:r>
            <a:r>
              <a:rPr lang="es-AR" dirty="0" err="1"/>
              <a:t>Comand</a:t>
            </a:r>
            <a:r>
              <a:rPr lang="es-AR" dirty="0"/>
              <a:t>, el modelo explicaba bien el comportamiento del esfuerzo. Posteriormente lo confirmó en cerca de 150 sistemas grandes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92F8-6238-4FE7-90F1-A05E64614A65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3382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</a:t>
            </a:r>
            <a:r>
              <a:rPr lang="es-AR" dirty="0" err="1"/>
              <a:t>Norden</a:t>
            </a:r>
            <a:endParaRPr lang="es-AR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812203"/>
              </p:ext>
            </p:extLst>
          </p:nvPr>
        </p:nvGraphicFramePr>
        <p:xfrm>
          <a:off x="2000232" y="1872370"/>
          <a:ext cx="500066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7672"/>
              </p:ext>
            </p:extLst>
          </p:nvPr>
        </p:nvGraphicFramePr>
        <p:xfrm>
          <a:off x="2143108" y="3515444"/>
          <a:ext cx="5072098" cy="140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213106"/>
              </p:ext>
            </p:extLst>
          </p:nvPr>
        </p:nvGraphicFramePr>
        <p:xfrm>
          <a:off x="2071670" y="4944204"/>
          <a:ext cx="5357850" cy="1581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17 Conector recto de flecha"/>
          <p:cNvCxnSpPr>
            <a:cxnSpLocks noChangeShapeType="1"/>
          </p:cNvCxnSpPr>
          <p:nvPr/>
        </p:nvCxnSpPr>
        <p:spPr bwMode="auto">
          <a:xfrm>
            <a:off x="1928813" y="5087070"/>
            <a:ext cx="1785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18 CuadroTexto"/>
          <p:cNvSpPr txBox="1">
            <a:spLocks noChangeArrowheads="1"/>
          </p:cNvSpPr>
          <p:nvPr/>
        </p:nvSpPr>
        <p:spPr bwMode="auto">
          <a:xfrm>
            <a:off x="1643063" y="4801320"/>
            <a:ext cx="36353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Td</a:t>
            </a:r>
          </a:p>
        </p:txBody>
      </p:sp>
      <p:cxnSp>
        <p:nvCxnSpPr>
          <p:cNvPr id="9" name="11 Conector recto"/>
          <p:cNvCxnSpPr>
            <a:cxnSpLocks noChangeShapeType="1"/>
          </p:cNvCxnSpPr>
          <p:nvPr/>
        </p:nvCxnSpPr>
        <p:spPr bwMode="auto">
          <a:xfrm rot="16200000" flipV="1">
            <a:off x="1643063" y="4309640"/>
            <a:ext cx="4071938" cy="71437"/>
          </a:xfrm>
          <a:prstGeom prst="line">
            <a:avLst/>
          </a:prstGeom>
          <a:noFill/>
          <a:ln w="57150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351E-F1F1-4B3E-B9EF-CF2178E878E7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79328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Hitos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84710"/>
            <a:ext cx="6985000" cy="399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4DB-16D4-4DFD-B048-B8050B619283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78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s-ES_tradnl" sz="3600" dirty="0" err="1">
                <a:latin typeface="Tahoma" pitchFamily="34" charset="0"/>
                <a:cs typeface="Tahoma" pitchFamily="34" charset="0"/>
              </a:rPr>
              <a:t>Constructive</a:t>
            </a:r>
            <a:r>
              <a:rPr kumimoji="1" lang="es-ES_tradnl" sz="3600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s-ES_tradnl" sz="3600" dirty="0" err="1">
                <a:latin typeface="Tahoma" pitchFamily="34" charset="0"/>
                <a:cs typeface="Tahoma" pitchFamily="34" charset="0"/>
              </a:rPr>
              <a:t>Cost</a:t>
            </a:r>
            <a:r>
              <a:rPr kumimoji="1" lang="es-ES_tradnl" sz="3600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s-ES_tradnl" sz="3600" dirty="0" err="1">
                <a:latin typeface="Tahoma" pitchFamily="34" charset="0"/>
                <a:cs typeface="Tahoma" pitchFamily="34" charset="0"/>
              </a:rPr>
              <a:t>Model</a:t>
            </a:r>
            <a:r>
              <a:rPr kumimoji="1" lang="es-ES_tradnl" sz="3600" dirty="0">
                <a:latin typeface="Tahoma" pitchFamily="34" charset="0"/>
                <a:cs typeface="Tahoma" pitchFamily="34" charset="0"/>
              </a:rPr>
              <a:t> (</a:t>
            </a:r>
            <a:r>
              <a:rPr kumimoji="1" lang="es-ES_tradnl" sz="3600" dirty="0" err="1">
                <a:latin typeface="Tahoma" pitchFamily="34" charset="0"/>
                <a:cs typeface="Tahoma" pitchFamily="34" charset="0"/>
              </a:rPr>
              <a:t>Boehm</a:t>
            </a:r>
            <a:r>
              <a:rPr kumimoji="1" lang="es-ES_tradnl" sz="3600" dirty="0">
                <a:latin typeface="Tahoma" pitchFamily="34" charset="0"/>
                <a:cs typeface="Tahoma" pitchFamily="34" charset="0"/>
              </a:rPr>
              <a:t>, 1981</a:t>
            </a:r>
            <a:r>
              <a:rPr kumimoji="1" lang="es-ES_tradnl" sz="3600" dirty="0" smtClean="0">
                <a:latin typeface="Tahoma" pitchFamily="34" charset="0"/>
                <a:cs typeface="Tahoma" pitchFamily="34" charset="0"/>
              </a:rPr>
              <a:t>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sz="2800" b="1" dirty="0">
                <a:latin typeface="Constantia" pitchFamily="18" charset="0"/>
                <a:cs typeface="Tahoma" pitchFamily="34" charset="0"/>
              </a:rPr>
              <a:t>EL MODELO INICIAL</a:t>
            </a:r>
          </a:p>
          <a:p>
            <a:pPr>
              <a:lnSpc>
                <a:spcPct val="125000"/>
              </a:lnSpc>
              <a:buClrTx/>
              <a:buNone/>
            </a:pPr>
            <a:r>
              <a:rPr lang="es-ES_tradnl" sz="2000" b="1" dirty="0">
                <a:latin typeface="Constantia" pitchFamily="18" charset="0"/>
                <a:cs typeface="Tahoma" pitchFamily="34" charset="0"/>
              </a:rPr>
              <a:t>Requerimientos para COCOMO</a:t>
            </a:r>
            <a:endParaRPr lang="es-ES_tradnl" sz="2000" dirty="0">
              <a:latin typeface="Constantia" pitchFamily="18" charset="0"/>
              <a:cs typeface="Tahoma" pitchFamily="34" charset="0"/>
            </a:endParaRP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revisión de modelos existentes.</a:t>
            </a: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experiencias realizadas con varios modelos.</a:t>
            </a:r>
          </a:p>
          <a:p>
            <a:pPr>
              <a:lnSpc>
                <a:spcPct val="125000"/>
              </a:lnSpc>
              <a:buClrTx/>
              <a:buNone/>
            </a:pPr>
            <a:r>
              <a:rPr lang="es-ES_tradnl" sz="2000" b="1" dirty="0">
                <a:latin typeface="Constantia" pitchFamily="18" charset="0"/>
                <a:cs typeface="Tahoma" pitchFamily="34" charset="0"/>
              </a:rPr>
              <a:t>Estimación de factores</a:t>
            </a:r>
            <a:endParaRPr lang="es-ES_tradnl" sz="2000" dirty="0">
              <a:latin typeface="Constantia" pitchFamily="18" charset="0"/>
              <a:cs typeface="Tahoma" pitchFamily="34" charset="0"/>
            </a:endParaRP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Delphi de dos ruedas por 10 profesionales de experiencia.</a:t>
            </a:r>
          </a:p>
          <a:p>
            <a:pPr>
              <a:lnSpc>
                <a:spcPct val="125000"/>
              </a:lnSpc>
              <a:buClrTx/>
              <a:buNone/>
            </a:pPr>
            <a:r>
              <a:rPr lang="es-ES_tradnl" sz="2000" b="1" dirty="0">
                <a:latin typeface="Constantia" pitchFamily="18" charset="0"/>
                <a:cs typeface="Tahoma" pitchFamily="34" charset="0"/>
              </a:rPr>
              <a:t>Ajuste de coeficientes</a:t>
            </a:r>
            <a:endParaRPr lang="es-ES_tradnl" sz="2000" dirty="0">
              <a:latin typeface="Constantia" pitchFamily="18" charset="0"/>
              <a:cs typeface="Tahoma" pitchFamily="34" charset="0"/>
            </a:endParaRP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calibración inicial con datos provenientes de 12 proyectos.</a:t>
            </a:r>
          </a:p>
          <a:p>
            <a:pPr>
              <a:lnSpc>
                <a:spcPct val="125000"/>
              </a:lnSpc>
              <a:buClrTx/>
              <a:buNone/>
            </a:pPr>
            <a:r>
              <a:rPr lang="es-ES_tradnl" sz="2000" b="1" dirty="0">
                <a:latin typeface="Constantia" pitchFamily="18" charset="0"/>
                <a:cs typeface="Tahoma" pitchFamily="34" charset="0"/>
              </a:rPr>
              <a:t>Resultado</a:t>
            </a: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al expandirse la base de proyectos a 50, 56 y por último 63</a:t>
            </a: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visualizan la necesidad de incorporar tres formas de desarrollo.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229D-E664-4BEB-8CEC-113757987C34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6759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SLIM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892324"/>
            <a:ext cx="5834063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 Rectángulo"/>
          <p:cNvSpPr>
            <a:spLocks noChangeArrowheads="1"/>
          </p:cNvSpPr>
          <p:nvPr/>
        </p:nvSpPr>
        <p:spPr bwMode="auto">
          <a:xfrm>
            <a:off x="2428875" y="5821387"/>
            <a:ext cx="4572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00" b="1" dirty="0"/>
              <a:t>Software Estimation Using the SLIM Tool,</a:t>
            </a:r>
          </a:p>
          <a:p>
            <a:pPr>
              <a:buFont typeface="Wingdings" pitchFamily="2" charset="2"/>
              <a:buNone/>
            </a:pPr>
            <a:r>
              <a:rPr lang="en-US" sz="1000" b="1" dirty="0"/>
              <a:t> </a:t>
            </a:r>
            <a:r>
              <a:rPr lang="es-AR" sz="1000" dirty="0" err="1"/>
              <a:t>Nikki</a:t>
            </a:r>
            <a:r>
              <a:rPr lang="es-AR" sz="1000" dirty="0"/>
              <a:t> </a:t>
            </a:r>
            <a:r>
              <a:rPr lang="es-AR" sz="1000" dirty="0" err="1"/>
              <a:t>Panlilio-Yap</a:t>
            </a:r>
            <a:r>
              <a:rPr lang="es-AR" sz="1000" dirty="0"/>
              <a:t>, IBM </a:t>
            </a:r>
            <a:r>
              <a:rPr lang="es-AR" sz="1000" dirty="0" err="1"/>
              <a:t>Canada</a:t>
            </a:r>
            <a:r>
              <a:rPr lang="es-AR" sz="1000" dirty="0"/>
              <a:t> </a:t>
            </a:r>
            <a:r>
              <a:rPr lang="es-AR" sz="1000" dirty="0" err="1"/>
              <a:t>Ltd</a:t>
            </a:r>
            <a:r>
              <a:rPr lang="es-AR" sz="1000" dirty="0"/>
              <a:t> 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CDA6-35C4-463F-B90D-4242772B1266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70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65039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SLIM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88840"/>
            <a:ext cx="69850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 Rectángulo"/>
          <p:cNvSpPr>
            <a:spLocks noChangeArrowheads="1"/>
          </p:cNvSpPr>
          <p:nvPr/>
        </p:nvSpPr>
        <p:spPr bwMode="auto">
          <a:xfrm>
            <a:off x="2500313" y="6203653"/>
            <a:ext cx="4572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00" b="1"/>
              <a:t>Software Estimation Using the SLIM Tool,</a:t>
            </a:r>
          </a:p>
          <a:p>
            <a:pPr>
              <a:buFont typeface="Wingdings" pitchFamily="2" charset="2"/>
              <a:buNone/>
            </a:pPr>
            <a:r>
              <a:rPr lang="en-US" sz="1000" b="1"/>
              <a:t> </a:t>
            </a:r>
            <a:r>
              <a:rPr lang="es-AR" sz="1000"/>
              <a:t>Nikki Panlilio-Yap, IBM Canada Ltd 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D20-4A17-4609-9709-F46E68CD83DB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71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36412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SLIM</a:t>
            </a:r>
            <a:endParaRPr lang="es-A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23169"/>
            <a:ext cx="7488238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714625" y="6109419"/>
            <a:ext cx="4572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00" b="1"/>
              <a:t>Software Estimation Using the SLIM Tool,</a:t>
            </a:r>
          </a:p>
          <a:p>
            <a:pPr>
              <a:buFont typeface="Wingdings" pitchFamily="2" charset="2"/>
              <a:buNone/>
            </a:pPr>
            <a:r>
              <a:rPr lang="en-US" sz="1000" b="1"/>
              <a:t> </a:t>
            </a:r>
            <a:r>
              <a:rPr lang="es-AR" sz="1000"/>
              <a:t>Nikki Panlilio-Yap, IBM Canada Ltd 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215E-FAAF-4FF2-9330-F4123F620B6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72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6556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SLIM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000250"/>
            <a:ext cx="612457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 Rectángulo"/>
          <p:cNvSpPr>
            <a:spLocks noChangeArrowheads="1"/>
          </p:cNvSpPr>
          <p:nvPr/>
        </p:nvSpPr>
        <p:spPr bwMode="auto">
          <a:xfrm>
            <a:off x="2714625" y="5643563"/>
            <a:ext cx="4572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00" b="1"/>
              <a:t>Software Estimation Using the SLIM Tool,</a:t>
            </a:r>
          </a:p>
          <a:p>
            <a:pPr>
              <a:buFont typeface="Wingdings" pitchFamily="2" charset="2"/>
              <a:buNone/>
            </a:pPr>
            <a:r>
              <a:rPr lang="en-US" sz="1000" b="1"/>
              <a:t> </a:t>
            </a:r>
            <a:r>
              <a:rPr lang="es-AR" sz="1000"/>
              <a:t>Nikki Panlilio-Yap, IBM Canada Ltd 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C64F-2D58-4A0A-A4D1-EE4B6EE8AF2D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73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273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COCOMO II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5C2-48EE-4D73-8DFB-73E0CDE68BEA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01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s-ES_tradnl" sz="5400" dirty="0">
                <a:latin typeface="Tahoma" pitchFamily="34" charset="0"/>
                <a:cs typeface="Tahoma" pitchFamily="34" charset="0"/>
              </a:rPr>
              <a:t>¿Qué estima COCOMO</a:t>
            </a:r>
            <a:r>
              <a:rPr kumimoji="1" lang="es-ES_tradnl" sz="5400" dirty="0" smtClean="0">
                <a:latin typeface="Tahoma" pitchFamily="34" charset="0"/>
                <a:cs typeface="Tahoma" pitchFamily="34" charset="0"/>
              </a:rPr>
              <a:t>?</a:t>
            </a:r>
            <a:endParaRPr lang="es-AR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441325" y="2357438"/>
            <a:ext cx="3597275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dirty="0" smtClean="0">
                <a:solidFill>
                  <a:srgbClr val="000099"/>
                </a:solidFill>
                <a:latin typeface="+mj-lt"/>
              </a:rPr>
              <a:t>Cada </a:t>
            </a:r>
            <a:r>
              <a:rPr lang="es-ES_tradnl" sz="2000" dirty="0">
                <a:solidFill>
                  <a:srgbClr val="000099"/>
                </a:solidFill>
                <a:latin typeface="+mj-lt"/>
              </a:rPr>
              <a:t>una de las Fases del Modelo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1965325" y="31829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s-ES_tradnl" sz="2400"/>
              <a:t>Y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41325" y="3640138"/>
            <a:ext cx="3444875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dirty="0" smtClean="0">
                <a:solidFill>
                  <a:srgbClr val="000099"/>
                </a:solidFill>
                <a:latin typeface="+mj-lt"/>
              </a:rPr>
              <a:t>Las </a:t>
            </a:r>
            <a:r>
              <a:rPr lang="es-ES_tradnl" sz="2000" dirty="0">
                <a:solidFill>
                  <a:srgbClr val="000099"/>
                </a:solidFill>
                <a:latin typeface="+mj-lt"/>
              </a:rPr>
              <a:t>Ocho Principales Actividades de todo Proyecto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4708525" y="2143125"/>
            <a:ext cx="4054475" cy="420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Análisis de Requerimientos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Diseño de Producto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Programación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Planificación de </a:t>
            </a:r>
            <a:r>
              <a:rPr lang="es-ES_tradnl" sz="2400" dirty="0" err="1">
                <a:solidFill>
                  <a:srgbClr val="990033"/>
                </a:solidFill>
                <a:latin typeface="+mj-lt"/>
              </a:rPr>
              <a:t>Tests</a:t>
            </a:r>
            <a:endParaRPr lang="es-ES_tradnl" sz="2400" dirty="0">
              <a:solidFill>
                <a:srgbClr val="990033"/>
              </a:solidFill>
              <a:latin typeface="+mj-lt"/>
            </a:endParaRP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Verificación y Validación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Funciones Administrativas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Manejo de Configuración y </a:t>
            </a:r>
            <a:r>
              <a:rPr lang="es-ES_tradnl" sz="2400" dirty="0" smtClean="0">
                <a:solidFill>
                  <a:srgbClr val="990033"/>
                </a:solidFill>
                <a:latin typeface="+mj-lt"/>
              </a:rPr>
              <a:t>Aseguramiento de </a:t>
            </a:r>
            <a:r>
              <a:rPr lang="es-ES_tradnl" sz="2400" dirty="0">
                <a:solidFill>
                  <a:srgbClr val="990033"/>
                </a:solidFill>
                <a:latin typeface="+mj-lt"/>
              </a:rPr>
              <a:t>Calidad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Manuales</a:t>
            </a:r>
          </a:p>
        </p:txBody>
      </p:sp>
      <p:sp>
        <p:nvSpPr>
          <p:cNvPr id="8" name="AutoShape 1032"/>
          <p:cNvSpPr>
            <a:spLocks noChangeArrowheads="1"/>
          </p:cNvSpPr>
          <p:nvPr/>
        </p:nvSpPr>
        <p:spPr bwMode="auto">
          <a:xfrm>
            <a:off x="6516217" y="1628800"/>
            <a:ext cx="2208684" cy="520675"/>
          </a:xfrm>
          <a:prstGeom prst="wedgeRoundRectCallout">
            <a:avLst>
              <a:gd name="adj1" fmla="val -43727"/>
              <a:gd name="adj2" fmla="val 8392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MX" sz="1200"/>
              <a:t>Fuera del alcance de COCOMO</a:t>
            </a:r>
            <a:endParaRPr lang="en-US" sz="1200"/>
          </a:p>
        </p:txBody>
      </p:sp>
      <p:sp>
        <p:nvSpPr>
          <p:cNvPr id="9" name="AutoShape 1033"/>
          <p:cNvSpPr>
            <a:spLocks noChangeArrowheads="1"/>
          </p:cNvSpPr>
          <p:nvPr/>
        </p:nvSpPr>
        <p:spPr bwMode="auto">
          <a:xfrm>
            <a:off x="642938" y="4797153"/>
            <a:ext cx="3341687" cy="1013098"/>
          </a:xfrm>
          <a:prstGeom prst="wedgeRoundRectCallout">
            <a:avLst>
              <a:gd name="adj1" fmla="val 73134"/>
              <a:gd name="adj2" fmla="val 947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s-AR" sz="1400" dirty="0" smtClean="0">
                <a:cs typeface="Times New Roman" pitchFamily="18" charset="0"/>
              </a:rPr>
              <a:t>No </a:t>
            </a:r>
            <a:r>
              <a:rPr lang="es-AR" sz="1400" dirty="0">
                <a:cs typeface="Times New Roman" pitchFamily="18" charset="0"/>
              </a:rPr>
              <a:t>se cuenta el entrenamiento a usuarios, la planificación de la instalación ni la planificación de la conversión.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5DB-0DDA-45E4-83FD-8A161F7D67FF}" type="datetime1">
              <a:rPr lang="es-AR" smtClean="0"/>
              <a:t>14/11/13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6059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</TotalTime>
  <Words>5034</Words>
  <Application>Microsoft Macintosh PowerPoint</Application>
  <PresentationFormat>Presentación en pantalla (4:3)</PresentationFormat>
  <Paragraphs>943</Paragraphs>
  <Slides>73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73</vt:i4>
      </vt:variant>
    </vt:vector>
  </HeadingPairs>
  <TitlesOfParts>
    <vt:vector size="77" baseType="lpstr">
      <vt:lpstr>Flujo</vt:lpstr>
      <vt:lpstr>Documento</vt:lpstr>
      <vt:lpstr>Imagen de mapa de bits</vt:lpstr>
      <vt:lpstr>Document</vt:lpstr>
      <vt:lpstr>Métricas de Software</vt:lpstr>
      <vt:lpstr>Tipos de métodos</vt:lpstr>
      <vt:lpstr>Estimación de costos y niveles de madurez del proceso</vt:lpstr>
      <vt:lpstr>Modelos holísticos</vt:lpstr>
      <vt:lpstr>Estimación de Esfuerzo y Costos</vt:lpstr>
      <vt:lpstr>Modelos Algorítmicos</vt:lpstr>
      <vt:lpstr>Constructive Cost Model (Boehm, 1981)</vt:lpstr>
      <vt:lpstr>COCOMO II</vt:lpstr>
      <vt:lpstr>¿Qué estima COCOMO?</vt:lpstr>
      <vt:lpstr>COCOMO II</vt:lpstr>
      <vt:lpstr>COCOMO II</vt:lpstr>
      <vt:lpstr>Modelo de las aplicaciones</vt:lpstr>
      <vt:lpstr>Modelo de las aplicaciones</vt:lpstr>
      <vt:lpstr>Object Points</vt:lpstr>
      <vt:lpstr>Etapa de diseño temprano</vt:lpstr>
      <vt:lpstr>Etapa post-arquitectura</vt:lpstr>
      <vt:lpstr>Tamaño - COCOMO II</vt:lpstr>
      <vt:lpstr>Esfuerzo - COCOMO II</vt:lpstr>
      <vt:lpstr>COCOMO II</vt:lpstr>
      <vt:lpstr>COCOMO II</vt:lpstr>
      <vt:lpstr>COCOMO II – Ejemplo</vt:lpstr>
      <vt:lpstr>Factores de escala</vt:lpstr>
      <vt:lpstr>Nivel de madurez del proceso</vt:lpstr>
      <vt:lpstr>Exponente </vt:lpstr>
      <vt:lpstr>Productividad lineal</vt:lpstr>
      <vt:lpstr>Penalización por tamaño</vt:lpstr>
      <vt:lpstr>Productividad (Ejemplo)</vt:lpstr>
      <vt:lpstr>Productividad y madurez</vt:lpstr>
      <vt:lpstr>Multiplic. utilizados en las diferentes etapas</vt:lpstr>
      <vt:lpstr>Multiplicadores de esfuerzo</vt:lpstr>
      <vt:lpstr>Cost drivers y factores de escala de Cocomo II</vt:lpstr>
      <vt:lpstr>Modelo de Reuso de componentes</vt:lpstr>
      <vt:lpstr>Efectos no lineales del reuso</vt:lpstr>
      <vt:lpstr>Efectos no lineales del reuso</vt:lpstr>
      <vt:lpstr>Modelo de Reuso</vt:lpstr>
      <vt:lpstr>Modelo de Reuso</vt:lpstr>
      <vt:lpstr>Factor AA</vt:lpstr>
      <vt:lpstr>Factor UNFM</vt:lpstr>
      <vt:lpstr>Factor SU</vt:lpstr>
      <vt:lpstr>Guías para ajustes </vt:lpstr>
      <vt:lpstr>MBASE – COCOMO II</vt:lpstr>
      <vt:lpstr>Esfuerzo y duración en CV Cascada</vt:lpstr>
      <vt:lpstr>Esfuerzo y duración en RUP</vt:lpstr>
      <vt:lpstr>SLIM</vt:lpstr>
      <vt:lpstr>Orígenes</vt:lpstr>
      <vt:lpstr>Modelo de Putnam: base de datos QSM</vt:lpstr>
      <vt:lpstr>Base de datos QSM</vt:lpstr>
      <vt:lpstr>Modelo de Putnam: base de datos QSM</vt:lpstr>
      <vt:lpstr>Modelo de Putnam: base de datos QSM (Cont.)</vt:lpstr>
      <vt:lpstr>Modelo de Putnam</vt:lpstr>
      <vt:lpstr>Base de QSM: Conclusiones</vt:lpstr>
      <vt:lpstr>Alcance de las estimaciones</vt:lpstr>
      <vt:lpstr>Putnam: Ecuación del software</vt:lpstr>
      <vt:lpstr>Ecuación del software</vt:lpstr>
      <vt:lpstr>La ecuación computacional </vt:lpstr>
      <vt:lpstr>La ecuación computacional</vt:lpstr>
      <vt:lpstr>Correspondencia tiempo-esfuerzo</vt:lpstr>
      <vt:lpstr>Productividad en SLIM</vt:lpstr>
      <vt:lpstr>Parámetro de productividad</vt:lpstr>
      <vt:lpstr>Parámetro de Productividad (PP)</vt:lpstr>
      <vt:lpstr>Parámetro de Productividad (PP)</vt:lpstr>
      <vt:lpstr>Parámetro de Productividad (PI)</vt:lpstr>
      <vt:lpstr>Índice y parámetro de productividad</vt:lpstr>
      <vt:lpstr>Indicador de Inyección de Recursos (MBI)</vt:lpstr>
      <vt:lpstr>Modelo SLIM </vt:lpstr>
      <vt:lpstr>Solución determinista</vt:lpstr>
      <vt:lpstr>Modelo de Norden</vt:lpstr>
      <vt:lpstr>Modelo de Norden</vt:lpstr>
      <vt:lpstr>Hitos</vt:lpstr>
      <vt:lpstr>Resultados SLIM</vt:lpstr>
      <vt:lpstr>Resultados SLIM</vt:lpstr>
      <vt:lpstr>Resultados SLIM</vt:lpstr>
      <vt:lpstr>Resultados SLIM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Victor</dc:creator>
  <cp:lastModifiedBy>Victor Valotto</cp:lastModifiedBy>
  <cp:revision>15</cp:revision>
  <dcterms:created xsi:type="dcterms:W3CDTF">2012-11-06T14:00:21Z</dcterms:created>
  <dcterms:modified xsi:type="dcterms:W3CDTF">2013-11-14T18:55:12Z</dcterms:modified>
</cp:coreProperties>
</file>