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1967B-171F-46F7-BD36-9B1D401487CF}"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s-AR"/>
        </a:p>
      </dgm:t>
    </dgm:pt>
    <dgm:pt modelId="{2BADDA08-44AA-4AC4-B0A7-4CAE3AB92C5B}">
      <dgm:prSet phldrT="[Texto]" phldr="1"/>
      <dgm:spPr/>
      <dgm:t>
        <a:bodyPr/>
        <a:lstStyle/>
        <a:p>
          <a:endParaRPr lang="es-AR"/>
        </a:p>
      </dgm:t>
    </dgm:pt>
    <dgm:pt modelId="{3D700F11-FC69-4F99-AE7E-5ACDA492949C}" type="parTrans" cxnId="{98AF3734-CFF8-43DC-8EC1-8224249BCD26}">
      <dgm:prSet/>
      <dgm:spPr/>
      <dgm:t>
        <a:bodyPr/>
        <a:lstStyle/>
        <a:p>
          <a:endParaRPr lang="es-AR"/>
        </a:p>
      </dgm:t>
    </dgm:pt>
    <dgm:pt modelId="{7B2D4867-7D10-45FA-9D1E-76AA3035E6CD}" type="sibTrans" cxnId="{98AF3734-CFF8-43DC-8EC1-8224249BCD26}">
      <dgm:prSet/>
      <dgm:spPr/>
      <dgm:t>
        <a:bodyPr/>
        <a:lstStyle/>
        <a:p>
          <a:endParaRPr lang="es-AR"/>
        </a:p>
      </dgm:t>
    </dgm:pt>
    <dgm:pt modelId="{A4E8E11F-CD4D-4587-B3AA-B10D438EBDF2}">
      <dgm:prSet phldrT="[Texto]" phldr="1"/>
      <dgm:spPr/>
      <dgm:t>
        <a:bodyPr/>
        <a:lstStyle/>
        <a:p>
          <a:endParaRPr lang="es-AR"/>
        </a:p>
      </dgm:t>
    </dgm:pt>
    <dgm:pt modelId="{3B1921DC-BE28-4350-8237-9E79E907C2E6}" type="parTrans" cxnId="{FBDB85A7-DA28-4587-8BC3-36A18460F931}">
      <dgm:prSet/>
      <dgm:spPr/>
      <dgm:t>
        <a:bodyPr/>
        <a:lstStyle/>
        <a:p>
          <a:endParaRPr lang="es-AR"/>
        </a:p>
      </dgm:t>
    </dgm:pt>
    <dgm:pt modelId="{01D07A94-E3D2-49BC-984E-3F0EDA6AD5A3}" type="sibTrans" cxnId="{FBDB85A7-DA28-4587-8BC3-36A18460F931}">
      <dgm:prSet/>
      <dgm:spPr/>
      <dgm:t>
        <a:bodyPr/>
        <a:lstStyle/>
        <a:p>
          <a:endParaRPr lang="es-AR"/>
        </a:p>
      </dgm:t>
    </dgm:pt>
    <dgm:pt modelId="{573040AC-FC4E-4CA0-8E06-FEC1ABD8B88C}">
      <dgm:prSet phldrT="[Texto]" phldr="1"/>
      <dgm:spPr/>
      <dgm:t>
        <a:bodyPr/>
        <a:lstStyle/>
        <a:p>
          <a:endParaRPr lang="es-AR"/>
        </a:p>
      </dgm:t>
    </dgm:pt>
    <dgm:pt modelId="{C636A177-C1AD-4ADB-9CE5-79B96A2E9B7E}" type="parTrans" cxnId="{02262F62-2CEE-460E-928C-28C5242843D1}">
      <dgm:prSet/>
      <dgm:spPr/>
      <dgm:t>
        <a:bodyPr/>
        <a:lstStyle/>
        <a:p>
          <a:endParaRPr lang="es-AR"/>
        </a:p>
      </dgm:t>
    </dgm:pt>
    <dgm:pt modelId="{DF1DB6C2-C929-48E3-9B02-C6ECDB636FE3}" type="sibTrans" cxnId="{02262F62-2CEE-460E-928C-28C5242843D1}">
      <dgm:prSet/>
      <dgm:spPr/>
      <dgm:t>
        <a:bodyPr/>
        <a:lstStyle/>
        <a:p>
          <a:endParaRPr lang="es-AR"/>
        </a:p>
      </dgm:t>
    </dgm:pt>
    <dgm:pt modelId="{C7A434CE-3421-4316-8772-456FA5C6DBA0}">
      <dgm:prSet phldrT="[Texto]" phldr="1"/>
      <dgm:spPr/>
      <dgm:t>
        <a:bodyPr/>
        <a:lstStyle/>
        <a:p>
          <a:endParaRPr lang="es-AR"/>
        </a:p>
      </dgm:t>
    </dgm:pt>
    <dgm:pt modelId="{83E4C361-7B6D-4203-9A33-9F1EB441115B}" type="parTrans" cxnId="{77790C26-FAC5-4731-9EC7-831C98090CA0}">
      <dgm:prSet/>
      <dgm:spPr/>
      <dgm:t>
        <a:bodyPr/>
        <a:lstStyle/>
        <a:p>
          <a:endParaRPr lang="es-AR"/>
        </a:p>
      </dgm:t>
    </dgm:pt>
    <dgm:pt modelId="{F639B4F0-6B81-4A39-9971-E0299A5E8504}" type="sibTrans" cxnId="{77790C26-FAC5-4731-9EC7-831C98090CA0}">
      <dgm:prSet/>
      <dgm:spPr/>
      <dgm:t>
        <a:bodyPr/>
        <a:lstStyle/>
        <a:p>
          <a:endParaRPr lang="es-AR"/>
        </a:p>
      </dgm:t>
    </dgm:pt>
    <dgm:pt modelId="{7204BBBA-C31E-4F4B-ACB4-E62D237B37C3}">
      <dgm:prSet phldrT="[Texto]" phldr="1"/>
      <dgm:spPr/>
      <dgm:t>
        <a:bodyPr/>
        <a:lstStyle/>
        <a:p>
          <a:endParaRPr lang="es-AR"/>
        </a:p>
      </dgm:t>
    </dgm:pt>
    <dgm:pt modelId="{C07A5895-0E5D-476C-BE00-4C2E9507B0B7}" type="parTrans" cxnId="{124EE1B5-C939-443B-9D6C-CEFA672360A5}">
      <dgm:prSet/>
      <dgm:spPr/>
      <dgm:t>
        <a:bodyPr/>
        <a:lstStyle/>
        <a:p>
          <a:endParaRPr lang="es-AR"/>
        </a:p>
      </dgm:t>
    </dgm:pt>
    <dgm:pt modelId="{66C23087-62E9-4378-871D-B1A2156B826F}" type="sibTrans" cxnId="{124EE1B5-C939-443B-9D6C-CEFA672360A5}">
      <dgm:prSet/>
      <dgm:spPr/>
      <dgm:t>
        <a:bodyPr/>
        <a:lstStyle/>
        <a:p>
          <a:endParaRPr lang="es-AR"/>
        </a:p>
      </dgm:t>
    </dgm:pt>
    <dgm:pt modelId="{0E71E4A4-6D8A-494D-9269-DBF5886258A1}" type="pres">
      <dgm:prSet presAssocID="{EC11967B-171F-46F7-BD36-9B1D401487CF}" presName="cycle" presStyleCnt="0">
        <dgm:presLayoutVars>
          <dgm:dir/>
          <dgm:resizeHandles val="exact"/>
        </dgm:presLayoutVars>
      </dgm:prSet>
      <dgm:spPr/>
    </dgm:pt>
    <dgm:pt modelId="{00FDBB2A-6C97-4CB3-AD5B-39A003D33403}" type="pres">
      <dgm:prSet presAssocID="{2BADDA08-44AA-4AC4-B0A7-4CAE3AB92C5B}" presName="node" presStyleLbl="node1" presStyleIdx="0" presStyleCnt="5">
        <dgm:presLayoutVars>
          <dgm:bulletEnabled val="1"/>
        </dgm:presLayoutVars>
      </dgm:prSet>
      <dgm:spPr/>
    </dgm:pt>
    <dgm:pt modelId="{49B5EB14-3EC7-4E04-9906-49BC74C50484}" type="pres">
      <dgm:prSet presAssocID="{7B2D4867-7D10-45FA-9D1E-76AA3035E6CD}" presName="sibTrans" presStyleLbl="sibTrans2D1" presStyleIdx="0" presStyleCnt="5"/>
      <dgm:spPr/>
    </dgm:pt>
    <dgm:pt modelId="{8D93FDD9-50E9-45C3-9398-700833B1B1D5}" type="pres">
      <dgm:prSet presAssocID="{7B2D4867-7D10-45FA-9D1E-76AA3035E6CD}" presName="connectorText" presStyleLbl="sibTrans2D1" presStyleIdx="0" presStyleCnt="5"/>
      <dgm:spPr/>
    </dgm:pt>
    <dgm:pt modelId="{2C7E75FD-CF31-4580-B043-6AEF46C94C5E}" type="pres">
      <dgm:prSet presAssocID="{A4E8E11F-CD4D-4587-B3AA-B10D438EBDF2}" presName="node" presStyleLbl="node1" presStyleIdx="1" presStyleCnt="5">
        <dgm:presLayoutVars>
          <dgm:bulletEnabled val="1"/>
        </dgm:presLayoutVars>
      </dgm:prSet>
      <dgm:spPr/>
    </dgm:pt>
    <dgm:pt modelId="{35C18F7D-5F54-41C6-B20E-B7BE2B4956AD}" type="pres">
      <dgm:prSet presAssocID="{01D07A94-E3D2-49BC-984E-3F0EDA6AD5A3}" presName="sibTrans" presStyleLbl="sibTrans2D1" presStyleIdx="1" presStyleCnt="5"/>
      <dgm:spPr/>
    </dgm:pt>
    <dgm:pt modelId="{E037394F-0F4D-4BAB-B363-DE354C086D22}" type="pres">
      <dgm:prSet presAssocID="{01D07A94-E3D2-49BC-984E-3F0EDA6AD5A3}" presName="connectorText" presStyleLbl="sibTrans2D1" presStyleIdx="1" presStyleCnt="5"/>
      <dgm:spPr/>
    </dgm:pt>
    <dgm:pt modelId="{44AA12E0-4D92-4C32-A574-01EB9780C527}" type="pres">
      <dgm:prSet presAssocID="{573040AC-FC4E-4CA0-8E06-FEC1ABD8B88C}" presName="node" presStyleLbl="node1" presStyleIdx="2" presStyleCnt="5">
        <dgm:presLayoutVars>
          <dgm:bulletEnabled val="1"/>
        </dgm:presLayoutVars>
      </dgm:prSet>
      <dgm:spPr/>
    </dgm:pt>
    <dgm:pt modelId="{60F4D088-3912-4A69-B347-3A80C0BB6C92}" type="pres">
      <dgm:prSet presAssocID="{DF1DB6C2-C929-48E3-9B02-C6ECDB636FE3}" presName="sibTrans" presStyleLbl="sibTrans2D1" presStyleIdx="2" presStyleCnt="5"/>
      <dgm:spPr/>
    </dgm:pt>
    <dgm:pt modelId="{2170A932-8844-499D-94DD-320CE40AE20F}" type="pres">
      <dgm:prSet presAssocID="{DF1DB6C2-C929-48E3-9B02-C6ECDB636FE3}" presName="connectorText" presStyleLbl="sibTrans2D1" presStyleIdx="2" presStyleCnt="5"/>
      <dgm:spPr/>
    </dgm:pt>
    <dgm:pt modelId="{7936A793-CAE6-49DB-BA45-A37B0B961589}" type="pres">
      <dgm:prSet presAssocID="{C7A434CE-3421-4316-8772-456FA5C6DBA0}" presName="node" presStyleLbl="node1" presStyleIdx="3" presStyleCnt="5">
        <dgm:presLayoutVars>
          <dgm:bulletEnabled val="1"/>
        </dgm:presLayoutVars>
      </dgm:prSet>
      <dgm:spPr/>
    </dgm:pt>
    <dgm:pt modelId="{73D750EE-60CE-46FA-872A-51E069E51143}" type="pres">
      <dgm:prSet presAssocID="{F639B4F0-6B81-4A39-9971-E0299A5E8504}" presName="sibTrans" presStyleLbl="sibTrans2D1" presStyleIdx="3" presStyleCnt="5"/>
      <dgm:spPr/>
    </dgm:pt>
    <dgm:pt modelId="{E658ED7F-B569-4007-8C88-9C8FE5D36BA0}" type="pres">
      <dgm:prSet presAssocID="{F639B4F0-6B81-4A39-9971-E0299A5E8504}" presName="connectorText" presStyleLbl="sibTrans2D1" presStyleIdx="3" presStyleCnt="5"/>
      <dgm:spPr/>
    </dgm:pt>
    <dgm:pt modelId="{754056D9-255D-4723-B66B-50B377530A2B}" type="pres">
      <dgm:prSet presAssocID="{7204BBBA-C31E-4F4B-ACB4-E62D237B37C3}" presName="node" presStyleLbl="node1" presStyleIdx="4" presStyleCnt="5">
        <dgm:presLayoutVars>
          <dgm:bulletEnabled val="1"/>
        </dgm:presLayoutVars>
      </dgm:prSet>
      <dgm:spPr/>
    </dgm:pt>
    <dgm:pt modelId="{9FCA649A-6232-46A8-AAB9-AEE9A9B0CB3D}" type="pres">
      <dgm:prSet presAssocID="{66C23087-62E9-4378-871D-B1A2156B826F}" presName="sibTrans" presStyleLbl="sibTrans2D1" presStyleIdx="4" presStyleCnt="5"/>
      <dgm:spPr/>
    </dgm:pt>
    <dgm:pt modelId="{69309877-DEFC-4167-95EF-B63524AE68DA}" type="pres">
      <dgm:prSet presAssocID="{66C23087-62E9-4378-871D-B1A2156B826F}" presName="connectorText" presStyleLbl="sibTrans2D1" presStyleIdx="4" presStyleCnt="5"/>
      <dgm:spPr/>
    </dgm:pt>
  </dgm:ptLst>
  <dgm:cxnLst>
    <dgm:cxn modelId="{9C69A8DA-C4AE-4B15-BC61-3AC71047B309}" type="presOf" srcId="{01D07A94-E3D2-49BC-984E-3F0EDA6AD5A3}" destId="{35C18F7D-5F54-41C6-B20E-B7BE2B4956AD}" srcOrd="0" destOrd="0" presId="urn:microsoft.com/office/officeart/2005/8/layout/cycle2"/>
    <dgm:cxn modelId="{C093F00C-3C97-440D-8285-6E11D8BBF47F}" type="presOf" srcId="{7B2D4867-7D10-45FA-9D1E-76AA3035E6CD}" destId="{8D93FDD9-50E9-45C3-9398-700833B1B1D5}" srcOrd="1" destOrd="0" presId="urn:microsoft.com/office/officeart/2005/8/layout/cycle2"/>
    <dgm:cxn modelId="{055DE252-278C-4F09-9C9B-1E2EEA32A08B}" type="presOf" srcId="{EC11967B-171F-46F7-BD36-9B1D401487CF}" destId="{0E71E4A4-6D8A-494D-9269-DBF5886258A1}" srcOrd="0" destOrd="0" presId="urn:microsoft.com/office/officeart/2005/8/layout/cycle2"/>
    <dgm:cxn modelId="{F4B33F79-1F09-4B37-BB49-26A93A1EBFDD}" type="presOf" srcId="{DF1DB6C2-C929-48E3-9B02-C6ECDB636FE3}" destId="{60F4D088-3912-4A69-B347-3A80C0BB6C92}" srcOrd="0" destOrd="0" presId="urn:microsoft.com/office/officeart/2005/8/layout/cycle2"/>
    <dgm:cxn modelId="{87FFFA0B-8BB7-436A-8642-63C659230D8C}" type="presOf" srcId="{66C23087-62E9-4378-871D-B1A2156B826F}" destId="{69309877-DEFC-4167-95EF-B63524AE68DA}" srcOrd="1" destOrd="0" presId="urn:microsoft.com/office/officeart/2005/8/layout/cycle2"/>
    <dgm:cxn modelId="{02262F62-2CEE-460E-928C-28C5242843D1}" srcId="{EC11967B-171F-46F7-BD36-9B1D401487CF}" destId="{573040AC-FC4E-4CA0-8E06-FEC1ABD8B88C}" srcOrd="2" destOrd="0" parTransId="{C636A177-C1AD-4ADB-9CE5-79B96A2E9B7E}" sibTransId="{DF1DB6C2-C929-48E3-9B02-C6ECDB636FE3}"/>
    <dgm:cxn modelId="{EB5D5AC3-1967-4126-82DD-6F3BE12FFCB1}" type="presOf" srcId="{F639B4F0-6B81-4A39-9971-E0299A5E8504}" destId="{73D750EE-60CE-46FA-872A-51E069E51143}" srcOrd="0" destOrd="0" presId="urn:microsoft.com/office/officeart/2005/8/layout/cycle2"/>
    <dgm:cxn modelId="{FBDB85A7-DA28-4587-8BC3-36A18460F931}" srcId="{EC11967B-171F-46F7-BD36-9B1D401487CF}" destId="{A4E8E11F-CD4D-4587-B3AA-B10D438EBDF2}" srcOrd="1" destOrd="0" parTransId="{3B1921DC-BE28-4350-8237-9E79E907C2E6}" sibTransId="{01D07A94-E3D2-49BC-984E-3F0EDA6AD5A3}"/>
    <dgm:cxn modelId="{77790C26-FAC5-4731-9EC7-831C98090CA0}" srcId="{EC11967B-171F-46F7-BD36-9B1D401487CF}" destId="{C7A434CE-3421-4316-8772-456FA5C6DBA0}" srcOrd="3" destOrd="0" parTransId="{83E4C361-7B6D-4203-9A33-9F1EB441115B}" sibTransId="{F639B4F0-6B81-4A39-9971-E0299A5E8504}"/>
    <dgm:cxn modelId="{033DB3F4-42CC-4D0A-B967-EFB4FF35E86E}" type="presOf" srcId="{7204BBBA-C31E-4F4B-ACB4-E62D237B37C3}" destId="{754056D9-255D-4723-B66B-50B377530A2B}" srcOrd="0" destOrd="0" presId="urn:microsoft.com/office/officeart/2005/8/layout/cycle2"/>
    <dgm:cxn modelId="{F9AF5AFA-7961-4167-9448-214E6EC21A2B}" type="presOf" srcId="{A4E8E11F-CD4D-4587-B3AA-B10D438EBDF2}" destId="{2C7E75FD-CF31-4580-B043-6AEF46C94C5E}" srcOrd="0" destOrd="0" presId="urn:microsoft.com/office/officeart/2005/8/layout/cycle2"/>
    <dgm:cxn modelId="{22512B67-5A97-46D0-89B8-6D3262981109}" type="presOf" srcId="{2BADDA08-44AA-4AC4-B0A7-4CAE3AB92C5B}" destId="{00FDBB2A-6C97-4CB3-AD5B-39A003D33403}" srcOrd="0" destOrd="0" presId="urn:microsoft.com/office/officeart/2005/8/layout/cycle2"/>
    <dgm:cxn modelId="{98AF3734-CFF8-43DC-8EC1-8224249BCD26}" srcId="{EC11967B-171F-46F7-BD36-9B1D401487CF}" destId="{2BADDA08-44AA-4AC4-B0A7-4CAE3AB92C5B}" srcOrd="0" destOrd="0" parTransId="{3D700F11-FC69-4F99-AE7E-5ACDA492949C}" sibTransId="{7B2D4867-7D10-45FA-9D1E-76AA3035E6CD}"/>
    <dgm:cxn modelId="{84E8FD67-7CB0-4BF5-9E47-7343C172C87E}" type="presOf" srcId="{01D07A94-E3D2-49BC-984E-3F0EDA6AD5A3}" destId="{E037394F-0F4D-4BAB-B363-DE354C086D22}" srcOrd="1" destOrd="0" presId="urn:microsoft.com/office/officeart/2005/8/layout/cycle2"/>
    <dgm:cxn modelId="{124EE1B5-C939-443B-9D6C-CEFA672360A5}" srcId="{EC11967B-171F-46F7-BD36-9B1D401487CF}" destId="{7204BBBA-C31E-4F4B-ACB4-E62D237B37C3}" srcOrd="4" destOrd="0" parTransId="{C07A5895-0E5D-476C-BE00-4C2E9507B0B7}" sibTransId="{66C23087-62E9-4378-871D-B1A2156B826F}"/>
    <dgm:cxn modelId="{3F21D7E6-D53F-4DD2-82EA-8970D990B338}" type="presOf" srcId="{C7A434CE-3421-4316-8772-456FA5C6DBA0}" destId="{7936A793-CAE6-49DB-BA45-A37B0B961589}" srcOrd="0" destOrd="0" presId="urn:microsoft.com/office/officeart/2005/8/layout/cycle2"/>
    <dgm:cxn modelId="{DA272A9E-4830-410D-AF64-E10B5277DE65}" type="presOf" srcId="{7B2D4867-7D10-45FA-9D1E-76AA3035E6CD}" destId="{49B5EB14-3EC7-4E04-9906-49BC74C50484}" srcOrd="0" destOrd="0" presId="urn:microsoft.com/office/officeart/2005/8/layout/cycle2"/>
    <dgm:cxn modelId="{E0FC8184-A9DF-46C1-AD29-CFE581AFE146}" type="presOf" srcId="{DF1DB6C2-C929-48E3-9B02-C6ECDB636FE3}" destId="{2170A932-8844-499D-94DD-320CE40AE20F}" srcOrd="1" destOrd="0" presId="urn:microsoft.com/office/officeart/2005/8/layout/cycle2"/>
    <dgm:cxn modelId="{572C799C-83AD-4A59-BFCD-88CED3F80909}" type="presOf" srcId="{573040AC-FC4E-4CA0-8E06-FEC1ABD8B88C}" destId="{44AA12E0-4D92-4C32-A574-01EB9780C527}" srcOrd="0" destOrd="0" presId="urn:microsoft.com/office/officeart/2005/8/layout/cycle2"/>
    <dgm:cxn modelId="{E5A84586-812A-46E7-8CA0-909C4DF58710}" type="presOf" srcId="{66C23087-62E9-4378-871D-B1A2156B826F}" destId="{9FCA649A-6232-46A8-AAB9-AEE9A9B0CB3D}" srcOrd="0" destOrd="0" presId="urn:microsoft.com/office/officeart/2005/8/layout/cycle2"/>
    <dgm:cxn modelId="{830ACF82-E6B6-4A1C-8D16-496CF450C340}" type="presOf" srcId="{F639B4F0-6B81-4A39-9971-E0299A5E8504}" destId="{E658ED7F-B569-4007-8C88-9C8FE5D36BA0}" srcOrd="1" destOrd="0" presId="urn:microsoft.com/office/officeart/2005/8/layout/cycle2"/>
    <dgm:cxn modelId="{9F9C12CA-9E87-4670-9428-BF54A23D4E0C}" type="presParOf" srcId="{0E71E4A4-6D8A-494D-9269-DBF5886258A1}" destId="{00FDBB2A-6C97-4CB3-AD5B-39A003D33403}" srcOrd="0" destOrd="0" presId="urn:microsoft.com/office/officeart/2005/8/layout/cycle2"/>
    <dgm:cxn modelId="{D0461716-2D1A-4089-929F-BFBE56D9C34B}" type="presParOf" srcId="{0E71E4A4-6D8A-494D-9269-DBF5886258A1}" destId="{49B5EB14-3EC7-4E04-9906-49BC74C50484}" srcOrd="1" destOrd="0" presId="urn:microsoft.com/office/officeart/2005/8/layout/cycle2"/>
    <dgm:cxn modelId="{522531AD-EEEC-4789-8215-D49415DA7C9B}" type="presParOf" srcId="{49B5EB14-3EC7-4E04-9906-49BC74C50484}" destId="{8D93FDD9-50E9-45C3-9398-700833B1B1D5}" srcOrd="0" destOrd="0" presId="urn:microsoft.com/office/officeart/2005/8/layout/cycle2"/>
    <dgm:cxn modelId="{BB254A2A-EA10-4E14-8A18-CEE2F698A04E}" type="presParOf" srcId="{0E71E4A4-6D8A-494D-9269-DBF5886258A1}" destId="{2C7E75FD-CF31-4580-B043-6AEF46C94C5E}" srcOrd="2" destOrd="0" presId="urn:microsoft.com/office/officeart/2005/8/layout/cycle2"/>
    <dgm:cxn modelId="{40C7AE9A-F917-4921-9675-27DB69F1401C}" type="presParOf" srcId="{0E71E4A4-6D8A-494D-9269-DBF5886258A1}" destId="{35C18F7D-5F54-41C6-B20E-B7BE2B4956AD}" srcOrd="3" destOrd="0" presId="urn:microsoft.com/office/officeart/2005/8/layout/cycle2"/>
    <dgm:cxn modelId="{71854A96-ED80-4BBB-B73E-38B3C6C7443A}" type="presParOf" srcId="{35C18F7D-5F54-41C6-B20E-B7BE2B4956AD}" destId="{E037394F-0F4D-4BAB-B363-DE354C086D22}" srcOrd="0" destOrd="0" presId="urn:microsoft.com/office/officeart/2005/8/layout/cycle2"/>
    <dgm:cxn modelId="{B8097DF2-66D5-4099-88BD-A4F769B3C53E}" type="presParOf" srcId="{0E71E4A4-6D8A-494D-9269-DBF5886258A1}" destId="{44AA12E0-4D92-4C32-A574-01EB9780C527}" srcOrd="4" destOrd="0" presId="urn:microsoft.com/office/officeart/2005/8/layout/cycle2"/>
    <dgm:cxn modelId="{2DF47F56-7588-4342-B9F7-D52EC681482B}" type="presParOf" srcId="{0E71E4A4-6D8A-494D-9269-DBF5886258A1}" destId="{60F4D088-3912-4A69-B347-3A80C0BB6C92}" srcOrd="5" destOrd="0" presId="urn:microsoft.com/office/officeart/2005/8/layout/cycle2"/>
    <dgm:cxn modelId="{267793CE-D3D5-476B-B806-F197F7725E5A}" type="presParOf" srcId="{60F4D088-3912-4A69-B347-3A80C0BB6C92}" destId="{2170A932-8844-499D-94DD-320CE40AE20F}" srcOrd="0" destOrd="0" presId="urn:microsoft.com/office/officeart/2005/8/layout/cycle2"/>
    <dgm:cxn modelId="{5B895B41-445E-480B-AD7A-C72C2E99DD69}" type="presParOf" srcId="{0E71E4A4-6D8A-494D-9269-DBF5886258A1}" destId="{7936A793-CAE6-49DB-BA45-A37B0B961589}" srcOrd="6" destOrd="0" presId="urn:microsoft.com/office/officeart/2005/8/layout/cycle2"/>
    <dgm:cxn modelId="{5B272A38-0186-4214-8615-675284139BA2}" type="presParOf" srcId="{0E71E4A4-6D8A-494D-9269-DBF5886258A1}" destId="{73D750EE-60CE-46FA-872A-51E069E51143}" srcOrd="7" destOrd="0" presId="urn:microsoft.com/office/officeart/2005/8/layout/cycle2"/>
    <dgm:cxn modelId="{155AFD4B-F5AC-4842-B0EF-31316CB9C28C}" type="presParOf" srcId="{73D750EE-60CE-46FA-872A-51E069E51143}" destId="{E658ED7F-B569-4007-8C88-9C8FE5D36BA0}" srcOrd="0" destOrd="0" presId="urn:microsoft.com/office/officeart/2005/8/layout/cycle2"/>
    <dgm:cxn modelId="{B4AFA59F-128E-4D60-935E-1399E2EFCD4A}" type="presParOf" srcId="{0E71E4A4-6D8A-494D-9269-DBF5886258A1}" destId="{754056D9-255D-4723-B66B-50B377530A2B}" srcOrd="8" destOrd="0" presId="urn:microsoft.com/office/officeart/2005/8/layout/cycle2"/>
    <dgm:cxn modelId="{98C7184C-2E31-4D81-88E0-32A28E28AA3D}" type="presParOf" srcId="{0E71E4A4-6D8A-494D-9269-DBF5886258A1}" destId="{9FCA649A-6232-46A8-AAB9-AEE9A9B0CB3D}" srcOrd="9" destOrd="0" presId="urn:microsoft.com/office/officeart/2005/8/layout/cycle2"/>
    <dgm:cxn modelId="{0ADC6385-01F0-4D7C-8239-3F1FFFE7A4CE}" type="presParOf" srcId="{9FCA649A-6232-46A8-AAB9-AEE9A9B0CB3D}" destId="{69309877-DEFC-4167-95EF-B63524AE68D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DBB2A-6C97-4CB3-AD5B-39A003D33403}">
      <dsp:nvSpPr>
        <dsp:cNvPr id="0" name=""/>
        <dsp:cNvSpPr/>
      </dsp:nvSpPr>
      <dsp:spPr>
        <a:xfrm>
          <a:off x="1273676" y="918"/>
          <a:ext cx="765014" cy="7650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s-AR" sz="1300" kern="1200"/>
        </a:p>
      </dsp:txBody>
      <dsp:txXfrm>
        <a:off x="1385710" y="112952"/>
        <a:ext cx="540946" cy="540946"/>
      </dsp:txXfrm>
    </dsp:sp>
    <dsp:sp modelId="{49B5EB14-3EC7-4E04-9906-49BC74C50484}">
      <dsp:nvSpPr>
        <dsp:cNvPr id="0" name=""/>
        <dsp:cNvSpPr/>
      </dsp:nvSpPr>
      <dsp:spPr>
        <a:xfrm rot="2160000">
          <a:off x="2014637" y="588825"/>
          <a:ext cx="203882" cy="2581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020478" y="622487"/>
        <a:ext cx="142717" cy="154916"/>
      </dsp:txXfrm>
    </dsp:sp>
    <dsp:sp modelId="{2C7E75FD-CF31-4580-B043-6AEF46C94C5E}">
      <dsp:nvSpPr>
        <dsp:cNvPr id="0" name=""/>
        <dsp:cNvSpPr/>
      </dsp:nvSpPr>
      <dsp:spPr>
        <a:xfrm>
          <a:off x="2203802" y="676694"/>
          <a:ext cx="765014" cy="7650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s-AR" sz="1300" kern="1200"/>
        </a:p>
      </dsp:txBody>
      <dsp:txXfrm>
        <a:off x="2315836" y="788728"/>
        <a:ext cx="540946" cy="540946"/>
      </dsp:txXfrm>
    </dsp:sp>
    <dsp:sp modelId="{35C18F7D-5F54-41C6-B20E-B7BE2B4956AD}">
      <dsp:nvSpPr>
        <dsp:cNvPr id="0" name=""/>
        <dsp:cNvSpPr/>
      </dsp:nvSpPr>
      <dsp:spPr>
        <a:xfrm rot="6480000">
          <a:off x="2308513" y="1471331"/>
          <a:ext cx="203882" cy="2581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348546" y="1493883"/>
        <a:ext cx="142717" cy="154916"/>
      </dsp:txXfrm>
    </dsp:sp>
    <dsp:sp modelId="{44AA12E0-4D92-4C32-A574-01EB9780C527}">
      <dsp:nvSpPr>
        <dsp:cNvPr id="0" name=""/>
        <dsp:cNvSpPr/>
      </dsp:nvSpPr>
      <dsp:spPr>
        <a:xfrm>
          <a:off x="1848525" y="1770122"/>
          <a:ext cx="765014" cy="7650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s-AR" sz="1300" kern="1200"/>
        </a:p>
      </dsp:txBody>
      <dsp:txXfrm>
        <a:off x="1960559" y="1882156"/>
        <a:ext cx="540946" cy="540946"/>
      </dsp:txXfrm>
    </dsp:sp>
    <dsp:sp modelId="{60F4D088-3912-4A69-B347-3A80C0BB6C92}">
      <dsp:nvSpPr>
        <dsp:cNvPr id="0" name=""/>
        <dsp:cNvSpPr/>
      </dsp:nvSpPr>
      <dsp:spPr>
        <a:xfrm rot="10800000">
          <a:off x="1560013" y="2023533"/>
          <a:ext cx="203882" cy="2581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1621178" y="2075171"/>
        <a:ext cx="142717" cy="154916"/>
      </dsp:txXfrm>
    </dsp:sp>
    <dsp:sp modelId="{7936A793-CAE6-49DB-BA45-A37B0B961589}">
      <dsp:nvSpPr>
        <dsp:cNvPr id="0" name=""/>
        <dsp:cNvSpPr/>
      </dsp:nvSpPr>
      <dsp:spPr>
        <a:xfrm>
          <a:off x="698827" y="1770122"/>
          <a:ext cx="765014" cy="7650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s-AR" sz="1300" kern="1200"/>
        </a:p>
      </dsp:txBody>
      <dsp:txXfrm>
        <a:off x="810861" y="1882156"/>
        <a:ext cx="540946" cy="540946"/>
      </dsp:txXfrm>
    </dsp:sp>
    <dsp:sp modelId="{73D750EE-60CE-46FA-872A-51E069E51143}">
      <dsp:nvSpPr>
        <dsp:cNvPr id="0" name=""/>
        <dsp:cNvSpPr/>
      </dsp:nvSpPr>
      <dsp:spPr>
        <a:xfrm rot="15120000">
          <a:off x="803538" y="1482307"/>
          <a:ext cx="203882" cy="2581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843571" y="1563031"/>
        <a:ext cx="142717" cy="154916"/>
      </dsp:txXfrm>
    </dsp:sp>
    <dsp:sp modelId="{754056D9-255D-4723-B66B-50B377530A2B}">
      <dsp:nvSpPr>
        <dsp:cNvPr id="0" name=""/>
        <dsp:cNvSpPr/>
      </dsp:nvSpPr>
      <dsp:spPr>
        <a:xfrm>
          <a:off x="343550" y="676694"/>
          <a:ext cx="765014" cy="7650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s-AR" sz="1300" kern="1200"/>
        </a:p>
      </dsp:txBody>
      <dsp:txXfrm>
        <a:off x="455584" y="788728"/>
        <a:ext cx="540946" cy="540946"/>
      </dsp:txXfrm>
    </dsp:sp>
    <dsp:sp modelId="{9FCA649A-6232-46A8-AAB9-AEE9A9B0CB3D}">
      <dsp:nvSpPr>
        <dsp:cNvPr id="0" name=""/>
        <dsp:cNvSpPr/>
      </dsp:nvSpPr>
      <dsp:spPr>
        <a:xfrm rot="19440000">
          <a:off x="1084511" y="595609"/>
          <a:ext cx="203882" cy="2581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090352" y="665223"/>
        <a:ext cx="142717" cy="15491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73C410-AFA5-41F5-884D-423CC8F63559}" type="datetimeFigureOut">
              <a:rPr lang="es-ES"/>
              <a:t>22/01/2012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0264F-AAC6-493D-9CB6-CFA321B08187}" type="slidenum">
              <a:rPr lang="es-ES"/>
              <a:t>‹Nº›</a:t>
            </a:fld>
            <a:endParaRPr lang="es-ES"/>
          </a:p>
        </p:txBody>
      </p:sp>
    </p:spTree>
    <p:extLst>
      <p:ext uri="{BB962C8B-B14F-4D97-AF65-F5344CB8AC3E}">
        <p14:creationId xmlns:p14="http://schemas.microsoft.com/office/powerpoint/2010/main" val="3981746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C80264F-AAC6-493D-9CB6-CFA321B08187}" type="slidenum">
              <a:rPr lang="es-ES"/>
              <a:t>1</a:t>
            </a:fld>
            <a:endParaRPr lang="es-ES"/>
          </a:p>
        </p:txBody>
      </p:sp>
    </p:spTree>
    <p:extLst>
      <p:ext uri="{BB962C8B-B14F-4D97-AF65-F5344CB8AC3E}">
        <p14:creationId xmlns:p14="http://schemas.microsoft.com/office/powerpoint/2010/main" val="579072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10</a:t>
            </a:fld>
            <a:endParaRPr lang="es-ES"/>
          </a:p>
        </p:txBody>
      </p:sp>
    </p:spTree>
    <p:extLst>
      <p:ext uri="{BB962C8B-B14F-4D97-AF65-F5344CB8AC3E}">
        <p14:creationId xmlns:p14="http://schemas.microsoft.com/office/powerpoint/2010/main" val="110436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11</a:t>
            </a:fld>
            <a:endParaRPr lang="es-ES"/>
          </a:p>
        </p:txBody>
      </p:sp>
    </p:spTree>
    <p:extLst>
      <p:ext uri="{BB962C8B-B14F-4D97-AF65-F5344CB8AC3E}">
        <p14:creationId xmlns:p14="http://schemas.microsoft.com/office/powerpoint/2010/main" val="1622894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12</a:t>
            </a:fld>
            <a:endParaRPr lang="es-ES"/>
          </a:p>
        </p:txBody>
      </p:sp>
    </p:spTree>
    <p:extLst>
      <p:ext uri="{BB962C8B-B14F-4D97-AF65-F5344CB8AC3E}">
        <p14:creationId xmlns:p14="http://schemas.microsoft.com/office/powerpoint/2010/main" val="162289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13</a:t>
            </a:fld>
            <a:endParaRPr lang="es-ES"/>
          </a:p>
        </p:txBody>
      </p:sp>
    </p:spTree>
    <p:extLst>
      <p:ext uri="{BB962C8B-B14F-4D97-AF65-F5344CB8AC3E}">
        <p14:creationId xmlns:p14="http://schemas.microsoft.com/office/powerpoint/2010/main" val="162289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14</a:t>
            </a:fld>
            <a:endParaRPr lang="es-ES"/>
          </a:p>
        </p:txBody>
      </p:sp>
    </p:spTree>
    <p:extLst>
      <p:ext uri="{BB962C8B-B14F-4D97-AF65-F5344CB8AC3E}">
        <p14:creationId xmlns:p14="http://schemas.microsoft.com/office/powerpoint/2010/main" val="56169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15</a:t>
            </a:fld>
            <a:endParaRPr lang="es-ES"/>
          </a:p>
        </p:txBody>
      </p:sp>
    </p:spTree>
    <p:extLst>
      <p:ext uri="{BB962C8B-B14F-4D97-AF65-F5344CB8AC3E}">
        <p14:creationId xmlns:p14="http://schemas.microsoft.com/office/powerpoint/2010/main" val="909684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16</a:t>
            </a:fld>
            <a:endParaRPr lang="es-ES"/>
          </a:p>
        </p:txBody>
      </p:sp>
    </p:spTree>
    <p:extLst>
      <p:ext uri="{BB962C8B-B14F-4D97-AF65-F5344CB8AC3E}">
        <p14:creationId xmlns:p14="http://schemas.microsoft.com/office/powerpoint/2010/main" val="3143673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17</a:t>
            </a:fld>
            <a:endParaRPr lang="es-ES"/>
          </a:p>
        </p:txBody>
      </p:sp>
    </p:spTree>
    <p:extLst>
      <p:ext uri="{BB962C8B-B14F-4D97-AF65-F5344CB8AC3E}">
        <p14:creationId xmlns:p14="http://schemas.microsoft.com/office/powerpoint/2010/main" val="151067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18</a:t>
            </a:fld>
            <a:endParaRPr lang="es-ES"/>
          </a:p>
        </p:txBody>
      </p:sp>
    </p:spTree>
    <p:extLst>
      <p:ext uri="{BB962C8B-B14F-4D97-AF65-F5344CB8AC3E}">
        <p14:creationId xmlns:p14="http://schemas.microsoft.com/office/powerpoint/2010/main" val="1293804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19</a:t>
            </a:fld>
            <a:endParaRPr lang="es-ES"/>
          </a:p>
        </p:txBody>
      </p:sp>
    </p:spTree>
    <p:extLst>
      <p:ext uri="{BB962C8B-B14F-4D97-AF65-F5344CB8AC3E}">
        <p14:creationId xmlns:p14="http://schemas.microsoft.com/office/powerpoint/2010/main" val="267402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a:t>
            </a:fld>
            <a:endParaRPr lang="es-ES"/>
          </a:p>
        </p:txBody>
      </p:sp>
    </p:spTree>
    <p:extLst>
      <p:ext uri="{BB962C8B-B14F-4D97-AF65-F5344CB8AC3E}">
        <p14:creationId xmlns:p14="http://schemas.microsoft.com/office/powerpoint/2010/main" val="1436806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20</a:t>
            </a:fld>
            <a:endParaRPr lang="es-ES"/>
          </a:p>
        </p:txBody>
      </p:sp>
    </p:spTree>
    <p:extLst>
      <p:ext uri="{BB962C8B-B14F-4D97-AF65-F5344CB8AC3E}">
        <p14:creationId xmlns:p14="http://schemas.microsoft.com/office/powerpoint/2010/main" val="88895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21</a:t>
            </a:fld>
            <a:endParaRPr lang="es-ES"/>
          </a:p>
        </p:txBody>
      </p:sp>
    </p:spTree>
    <p:extLst>
      <p:ext uri="{BB962C8B-B14F-4D97-AF65-F5344CB8AC3E}">
        <p14:creationId xmlns:p14="http://schemas.microsoft.com/office/powerpoint/2010/main" val="1436971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22</a:t>
            </a:fld>
            <a:endParaRPr lang="es-ES"/>
          </a:p>
        </p:txBody>
      </p:sp>
    </p:spTree>
    <p:extLst>
      <p:ext uri="{BB962C8B-B14F-4D97-AF65-F5344CB8AC3E}">
        <p14:creationId xmlns:p14="http://schemas.microsoft.com/office/powerpoint/2010/main" val="1501945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23</a:t>
            </a:fld>
            <a:endParaRPr lang="es-ES"/>
          </a:p>
        </p:txBody>
      </p:sp>
    </p:spTree>
    <p:extLst>
      <p:ext uri="{BB962C8B-B14F-4D97-AF65-F5344CB8AC3E}">
        <p14:creationId xmlns:p14="http://schemas.microsoft.com/office/powerpoint/2010/main" val="3653363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24</a:t>
            </a:fld>
            <a:endParaRPr lang="es-ES"/>
          </a:p>
        </p:txBody>
      </p:sp>
    </p:spTree>
    <p:extLst>
      <p:ext uri="{BB962C8B-B14F-4D97-AF65-F5344CB8AC3E}">
        <p14:creationId xmlns:p14="http://schemas.microsoft.com/office/powerpoint/2010/main" val="2766016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25</a:t>
            </a:fld>
            <a:endParaRPr lang="es-ES"/>
          </a:p>
        </p:txBody>
      </p:sp>
    </p:spTree>
    <p:extLst>
      <p:ext uri="{BB962C8B-B14F-4D97-AF65-F5344CB8AC3E}">
        <p14:creationId xmlns:p14="http://schemas.microsoft.com/office/powerpoint/2010/main" val="263076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26</a:t>
            </a:fld>
            <a:endParaRPr lang="es-ES"/>
          </a:p>
        </p:txBody>
      </p:sp>
    </p:spTree>
    <p:extLst>
      <p:ext uri="{BB962C8B-B14F-4D97-AF65-F5344CB8AC3E}">
        <p14:creationId xmlns:p14="http://schemas.microsoft.com/office/powerpoint/2010/main" val="3732385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27</a:t>
            </a:fld>
            <a:endParaRPr lang="es-ES"/>
          </a:p>
        </p:txBody>
      </p:sp>
    </p:spTree>
    <p:extLst>
      <p:ext uri="{BB962C8B-B14F-4D97-AF65-F5344CB8AC3E}">
        <p14:creationId xmlns:p14="http://schemas.microsoft.com/office/powerpoint/2010/main" val="785648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28</a:t>
            </a:fld>
            <a:endParaRPr lang="es-ES"/>
          </a:p>
        </p:txBody>
      </p:sp>
    </p:spTree>
    <p:extLst>
      <p:ext uri="{BB962C8B-B14F-4D97-AF65-F5344CB8AC3E}">
        <p14:creationId xmlns:p14="http://schemas.microsoft.com/office/powerpoint/2010/main" val="44469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29</a:t>
            </a:fld>
            <a:endParaRPr lang="es-ES"/>
          </a:p>
        </p:txBody>
      </p:sp>
    </p:spTree>
    <p:extLst>
      <p:ext uri="{BB962C8B-B14F-4D97-AF65-F5344CB8AC3E}">
        <p14:creationId xmlns:p14="http://schemas.microsoft.com/office/powerpoint/2010/main" val="4446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a:t>
            </a:fld>
            <a:endParaRPr lang="es-ES"/>
          </a:p>
        </p:txBody>
      </p:sp>
    </p:spTree>
    <p:extLst>
      <p:ext uri="{BB962C8B-B14F-4D97-AF65-F5344CB8AC3E}">
        <p14:creationId xmlns:p14="http://schemas.microsoft.com/office/powerpoint/2010/main" val="4110263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30</a:t>
            </a:fld>
            <a:endParaRPr lang="es-ES"/>
          </a:p>
        </p:txBody>
      </p:sp>
    </p:spTree>
    <p:extLst>
      <p:ext uri="{BB962C8B-B14F-4D97-AF65-F5344CB8AC3E}">
        <p14:creationId xmlns:p14="http://schemas.microsoft.com/office/powerpoint/2010/main" val="694568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31</a:t>
            </a:fld>
            <a:endParaRPr lang="es-ES"/>
          </a:p>
        </p:txBody>
      </p:sp>
    </p:spTree>
    <p:extLst>
      <p:ext uri="{BB962C8B-B14F-4D97-AF65-F5344CB8AC3E}">
        <p14:creationId xmlns:p14="http://schemas.microsoft.com/office/powerpoint/2010/main" val="1649110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32</a:t>
            </a:fld>
            <a:endParaRPr lang="es-ES"/>
          </a:p>
        </p:txBody>
      </p:sp>
    </p:spTree>
    <p:extLst>
      <p:ext uri="{BB962C8B-B14F-4D97-AF65-F5344CB8AC3E}">
        <p14:creationId xmlns:p14="http://schemas.microsoft.com/office/powerpoint/2010/main" val="3172146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33</a:t>
            </a:fld>
            <a:endParaRPr lang="es-ES"/>
          </a:p>
        </p:txBody>
      </p:sp>
    </p:spTree>
    <p:extLst>
      <p:ext uri="{BB962C8B-B14F-4D97-AF65-F5344CB8AC3E}">
        <p14:creationId xmlns:p14="http://schemas.microsoft.com/office/powerpoint/2010/main" val="424653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34</a:t>
            </a:fld>
            <a:endParaRPr lang="es-ES"/>
          </a:p>
        </p:txBody>
      </p:sp>
    </p:spTree>
    <p:extLst>
      <p:ext uri="{BB962C8B-B14F-4D97-AF65-F5344CB8AC3E}">
        <p14:creationId xmlns:p14="http://schemas.microsoft.com/office/powerpoint/2010/main" val="806539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35</a:t>
            </a:fld>
            <a:endParaRPr lang="es-ES"/>
          </a:p>
        </p:txBody>
      </p:sp>
    </p:spTree>
    <p:extLst>
      <p:ext uri="{BB962C8B-B14F-4D97-AF65-F5344CB8AC3E}">
        <p14:creationId xmlns:p14="http://schemas.microsoft.com/office/powerpoint/2010/main" val="133033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36</a:t>
            </a:fld>
            <a:endParaRPr lang="es-ES"/>
          </a:p>
        </p:txBody>
      </p:sp>
    </p:spTree>
    <p:extLst>
      <p:ext uri="{BB962C8B-B14F-4D97-AF65-F5344CB8AC3E}">
        <p14:creationId xmlns:p14="http://schemas.microsoft.com/office/powerpoint/2010/main" val="2431727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37</a:t>
            </a:fld>
            <a:endParaRPr lang="es-ES"/>
          </a:p>
        </p:txBody>
      </p:sp>
    </p:spTree>
    <p:extLst>
      <p:ext uri="{BB962C8B-B14F-4D97-AF65-F5344CB8AC3E}">
        <p14:creationId xmlns:p14="http://schemas.microsoft.com/office/powerpoint/2010/main" val="29049139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38</a:t>
            </a:fld>
            <a:endParaRPr lang="es-ES"/>
          </a:p>
        </p:txBody>
      </p:sp>
    </p:spTree>
    <p:extLst>
      <p:ext uri="{BB962C8B-B14F-4D97-AF65-F5344CB8AC3E}">
        <p14:creationId xmlns:p14="http://schemas.microsoft.com/office/powerpoint/2010/main" val="747400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39</a:t>
            </a:fld>
            <a:endParaRPr lang="es-ES"/>
          </a:p>
        </p:txBody>
      </p:sp>
    </p:spTree>
    <p:extLst>
      <p:ext uri="{BB962C8B-B14F-4D97-AF65-F5344CB8AC3E}">
        <p14:creationId xmlns:p14="http://schemas.microsoft.com/office/powerpoint/2010/main" val="74740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4</a:t>
            </a:fld>
            <a:endParaRPr lang="es-ES"/>
          </a:p>
        </p:txBody>
      </p:sp>
    </p:spTree>
    <p:extLst>
      <p:ext uri="{BB962C8B-B14F-4D97-AF65-F5344CB8AC3E}">
        <p14:creationId xmlns:p14="http://schemas.microsoft.com/office/powerpoint/2010/main" val="3998942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40</a:t>
            </a:fld>
            <a:endParaRPr lang="es-ES"/>
          </a:p>
        </p:txBody>
      </p:sp>
    </p:spTree>
    <p:extLst>
      <p:ext uri="{BB962C8B-B14F-4D97-AF65-F5344CB8AC3E}">
        <p14:creationId xmlns:p14="http://schemas.microsoft.com/office/powerpoint/2010/main" val="1286201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41</a:t>
            </a:fld>
            <a:endParaRPr lang="es-ES"/>
          </a:p>
        </p:txBody>
      </p:sp>
    </p:spTree>
    <p:extLst>
      <p:ext uri="{BB962C8B-B14F-4D97-AF65-F5344CB8AC3E}">
        <p14:creationId xmlns:p14="http://schemas.microsoft.com/office/powerpoint/2010/main" val="4077393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42</a:t>
            </a:fld>
            <a:endParaRPr lang="es-ES"/>
          </a:p>
        </p:txBody>
      </p:sp>
    </p:spTree>
    <p:extLst>
      <p:ext uri="{BB962C8B-B14F-4D97-AF65-F5344CB8AC3E}">
        <p14:creationId xmlns:p14="http://schemas.microsoft.com/office/powerpoint/2010/main" val="15183422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43</a:t>
            </a:fld>
            <a:endParaRPr lang="es-ES"/>
          </a:p>
        </p:txBody>
      </p:sp>
    </p:spTree>
    <p:extLst>
      <p:ext uri="{BB962C8B-B14F-4D97-AF65-F5344CB8AC3E}">
        <p14:creationId xmlns:p14="http://schemas.microsoft.com/office/powerpoint/2010/main" val="114439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5</a:t>
            </a:fld>
            <a:endParaRPr lang="es-ES"/>
          </a:p>
        </p:txBody>
      </p:sp>
    </p:spTree>
    <p:extLst>
      <p:ext uri="{BB962C8B-B14F-4D97-AF65-F5344CB8AC3E}">
        <p14:creationId xmlns:p14="http://schemas.microsoft.com/office/powerpoint/2010/main" val="214912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6</a:t>
            </a:fld>
            <a:endParaRPr lang="es-ES"/>
          </a:p>
        </p:txBody>
      </p:sp>
    </p:spTree>
    <p:extLst>
      <p:ext uri="{BB962C8B-B14F-4D97-AF65-F5344CB8AC3E}">
        <p14:creationId xmlns:p14="http://schemas.microsoft.com/office/powerpoint/2010/main" val="164817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7</a:t>
            </a:fld>
            <a:endParaRPr lang="es-ES"/>
          </a:p>
        </p:txBody>
      </p:sp>
    </p:spTree>
    <p:extLst>
      <p:ext uri="{BB962C8B-B14F-4D97-AF65-F5344CB8AC3E}">
        <p14:creationId xmlns:p14="http://schemas.microsoft.com/office/powerpoint/2010/main" val="1968465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8</a:t>
            </a:fld>
            <a:endParaRPr lang="es-ES"/>
          </a:p>
        </p:txBody>
      </p:sp>
    </p:spTree>
    <p:extLst>
      <p:ext uri="{BB962C8B-B14F-4D97-AF65-F5344CB8AC3E}">
        <p14:creationId xmlns:p14="http://schemas.microsoft.com/office/powerpoint/2010/main" val="273826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8C80264F-AAC6-493D-9CB6-CFA321B08187}" type="slidenum">
              <a:rPr lang="es-ES" smtClean="0"/>
              <a:t>9</a:t>
            </a:fld>
            <a:endParaRPr lang="es-ES"/>
          </a:p>
        </p:txBody>
      </p:sp>
    </p:spTree>
    <p:extLst>
      <p:ext uri="{BB962C8B-B14F-4D97-AF65-F5344CB8AC3E}">
        <p14:creationId xmlns:p14="http://schemas.microsoft.com/office/powerpoint/2010/main" val="302494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3071239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79484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03357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35182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2278557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8986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638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88826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15015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10581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pPr/>
              <a:t>22/01/2012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412813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22/01/2012</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1042802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Métricas de Software</a:t>
            </a:r>
            <a:endParaRPr lang="es-ES" dirty="0"/>
          </a:p>
        </p:txBody>
      </p:sp>
      <p:sp>
        <p:nvSpPr>
          <p:cNvPr id="3" name="2 Subtítulo"/>
          <p:cNvSpPr>
            <a:spLocks noGrp="1"/>
          </p:cNvSpPr>
          <p:nvPr>
            <p:ph type="subTitle" idx="1"/>
          </p:nvPr>
        </p:nvSpPr>
        <p:spPr/>
        <p:txBody>
          <a:bodyPr/>
          <a:lstStyle/>
          <a:p>
            <a:r>
              <a:rPr lang="es-ES" dirty="0" smtClean="0"/>
              <a:t>La investigación Empírica</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Investigación en IS: Características</a:t>
            </a:r>
            <a:endParaRPr lang="es-AR" dirty="0"/>
          </a:p>
        </p:txBody>
      </p:sp>
      <p:sp>
        <p:nvSpPr>
          <p:cNvPr id="3" name="2 Marcador de contenido"/>
          <p:cNvSpPr>
            <a:spLocks noGrp="1"/>
          </p:cNvSpPr>
          <p:nvPr>
            <p:ph idx="1"/>
          </p:nvPr>
        </p:nvSpPr>
        <p:spPr/>
        <p:txBody>
          <a:bodyPr>
            <a:normAutofit lnSpcReduction="10000"/>
          </a:bodyPr>
          <a:lstStyle/>
          <a:p>
            <a:r>
              <a:rPr lang="es-AR" dirty="0" smtClean="0"/>
              <a:t>Fuentes de datos que provienen de definiciones industriales</a:t>
            </a:r>
          </a:p>
          <a:p>
            <a:pPr lvl="1"/>
            <a:r>
              <a:rPr lang="es-AR" dirty="0" smtClean="0"/>
              <a:t>Puede incluir gente, código de programas, etc.</a:t>
            </a:r>
          </a:p>
          <a:p>
            <a:pPr lvl="1"/>
            <a:endParaRPr lang="es-AR" dirty="0"/>
          </a:p>
          <a:p>
            <a:r>
              <a:rPr lang="es-AR" dirty="0" smtClean="0"/>
              <a:t>Usualmente:</a:t>
            </a:r>
            <a:endParaRPr lang="es-AR" dirty="0" smtClean="0"/>
          </a:p>
          <a:p>
            <a:pPr lvl="1"/>
            <a:r>
              <a:rPr lang="es-AR" b="1" dirty="0" smtClean="0">
                <a:solidFill>
                  <a:srgbClr val="C00000"/>
                </a:solidFill>
              </a:rPr>
              <a:t>Encuestas</a:t>
            </a:r>
          </a:p>
          <a:p>
            <a:pPr lvl="1"/>
            <a:endParaRPr lang="es-AR" dirty="0" smtClean="0"/>
          </a:p>
          <a:p>
            <a:pPr lvl="1"/>
            <a:r>
              <a:rPr lang="es-AR" b="1" dirty="0" smtClean="0">
                <a:solidFill>
                  <a:schemeClr val="accent2">
                    <a:lumMod val="75000"/>
                  </a:schemeClr>
                </a:solidFill>
              </a:rPr>
              <a:t>Estudio de Casos (Generación de Hipótesis</a:t>
            </a:r>
            <a:r>
              <a:rPr lang="es-AR" b="1" dirty="0" smtClean="0">
                <a:solidFill>
                  <a:schemeClr val="accent2">
                    <a:lumMod val="75000"/>
                  </a:schemeClr>
                </a:solidFill>
              </a:rPr>
              <a:t>)</a:t>
            </a:r>
          </a:p>
          <a:p>
            <a:pPr lvl="1"/>
            <a:endParaRPr lang="es-AR" dirty="0" smtClean="0"/>
          </a:p>
          <a:p>
            <a:pPr lvl="1"/>
            <a:r>
              <a:rPr lang="es-AR" b="1" dirty="0" smtClean="0">
                <a:solidFill>
                  <a:schemeClr val="accent4">
                    <a:lumMod val="75000"/>
                  </a:schemeClr>
                </a:solidFill>
              </a:rPr>
              <a:t>Experimentos (Prueba de Hipótesis)</a:t>
            </a:r>
            <a:endParaRPr lang="es-AR" b="1" dirty="0">
              <a:solidFill>
                <a:schemeClr val="accent4">
                  <a:lumMod val="75000"/>
                </a:schemeClr>
              </a:solidFill>
            </a:endParaRPr>
          </a:p>
        </p:txBody>
      </p:sp>
    </p:spTree>
    <p:extLst>
      <p:ext uri="{BB962C8B-B14F-4D97-AF65-F5344CB8AC3E}">
        <p14:creationId xmlns:p14="http://schemas.microsoft.com/office/powerpoint/2010/main" val="11346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 dónde surgen los datos?</a:t>
            </a:r>
            <a:endParaRPr lang="es-AR" dirty="0"/>
          </a:p>
        </p:txBody>
      </p:sp>
      <p:sp>
        <p:nvSpPr>
          <p:cNvPr id="3" name="2 Marcador de contenido"/>
          <p:cNvSpPr>
            <a:spLocks noGrp="1"/>
          </p:cNvSpPr>
          <p:nvPr>
            <p:ph idx="1"/>
          </p:nvPr>
        </p:nvSpPr>
        <p:spPr/>
        <p:txBody>
          <a:bodyPr/>
          <a:lstStyle/>
          <a:p>
            <a:r>
              <a:rPr lang="es-AR" dirty="0" smtClean="0"/>
              <a:t>Primer nivel de contacto</a:t>
            </a:r>
          </a:p>
          <a:p>
            <a:pPr lvl="1"/>
            <a:r>
              <a:rPr lang="es-AR" dirty="0" smtClean="0"/>
              <a:t>Acceso directo a los participantes</a:t>
            </a:r>
          </a:p>
          <a:p>
            <a:endParaRPr lang="es-AR" dirty="0"/>
          </a:p>
          <a:p>
            <a:r>
              <a:rPr lang="es-AR" dirty="0" smtClean="0"/>
              <a:t>Ejemplos:</a:t>
            </a:r>
          </a:p>
          <a:p>
            <a:pPr lvl="1"/>
            <a:r>
              <a:rPr lang="es-AR" dirty="0" err="1" smtClean="0"/>
              <a:t>Brainstorming</a:t>
            </a:r>
            <a:endParaRPr lang="es-AR" dirty="0" smtClean="0"/>
          </a:p>
          <a:p>
            <a:pPr lvl="1"/>
            <a:r>
              <a:rPr lang="es-AR" dirty="0" smtClean="0"/>
              <a:t>Entrevistas</a:t>
            </a:r>
          </a:p>
          <a:p>
            <a:pPr lvl="1"/>
            <a:r>
              <a:rPr lang="es-AR" dirty="0" smtClean="0"/>
              <a:t>Cuestionarios</a:t>
            </a:r>
          </a:p>
          <a:p>
            <a:pPr lvl="1"/>
            <a:r>
              <a:rPr lang="es-AR" dirty="0" smtClean="0"/>
              <a:t>Trabajo Diario</a:t>
            </a:r>
          </a:p>
          <a:p>
            <a:pPr lvl="1"/>
            <a:r>
              <a:rPr lang="es-AR" dirty="0" smtClean="0"/>
              <a:t>Observación de los participantes.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212976"/>
            <a:ext cx="285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19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 dónde surgen los datos?</a:t>
            </a:r>
            <a:endParaRPr lang="es-AR" dirty="0"/>
          </a:p>
        </p:txBody>
      </p:sp>
      <p:sp>
        <p:nvSpPr>
          <p:cNvPr id="3" name="2 Marcador de contenido"/>
          <p:cNvSpPr>
            <a:spLocks noGrp="1"/>
          </p:cNvSpPr>
          <p:nvPr>
            <p:ph idx="1"/>
          </p:nvPr>
        </p:nvSpPr>
        <p:spPr/>
        <p:txBody>
          <a:bodyPr>
            <a:normAutofit/>
          </a:bodyPr>
          <a:lstStyle/>
          <a:p>
            <a:r>
              <a:rPr lang="es-AR" dirty="0" smtClean="0"/>
              <a:t>Segundo nivel de contacto</a:t>
            </a:r>
          </a:p>
          <a:p>
            <a:pPr lvl="1"/>
            <a:r>
              <a:rPr lang="es-AR" dirty="0" smtClean="0"/>
              <a:t>Acceso al ambiente de trabajo durante el horario de trabajo pero no necesariamente con participantes.</a:t>
            </a:r>
          </a:p>
          <a:p>
            <a:endParaRPr lang="es-AR" dirty="0"/>
          </a:p>
          <a:p>
            <a:r>
              <a:rPr lang="es-AR" dirty="0" smtClean="0"/>
              <a:t>Ejemplos:</a:t>
            </a:r>
          </a:p>
          <a:p>
            <a:pPr lvl="1"/>
            <a:r>
              <a:rPr lang="es-AR" dirty="0" smtClean="0"/>
              <a:t>Sistemas de </a:t>
            </a:r>
            <a:r>
              <a:rPr lang="es-AR" dirty="0" smtClean="0"/>
              <a:t>Instrumentación.</a:t>
            </a:r>
          </a:p>
          <a:p>
            <a:pPr lvl="1"/>
            <a:endParaRPr lang="es-AR" dirty="0" smtClean="0"/>
          </a:p>
          <a:p>
            <a:pPr lvl="1"/>
            <a:r>
              <a:rPr lang="es-AR" dirty="0" smtClean="0"/>
              <a:t>Monitoreo en tiempo de real.</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645024"/>
            <a:ext cx="2669025" cy="2277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5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 dónde surgen los datos?</a:t>
            </a:r>
            <a:endParaRPr lang="es-AR" dirty="0"/>
          </a:p>
        </p:txBody>
      </p:sp>
      <p:sp>
        <p:nvSpPr>
          <p:cNvPr id="3" name="2 Marcador de contenido"/>
          <p:cNvSpPr>
            <a:spLocks noGrp="1"/>
          </p:cNvSpPr>
          <p:nvPr>
            <p:ph idx="1"/>
          </p:nvPr>
        </p:nvSpPr>
        <p:spPr/>
        <p:txBody>
          <a:bodyPr>
            <a:normAutofit/>
          </a:bodyPr>
          <a:lstStyle/>
          <a:p>
            <a:r>
              <a:rPr lang="es-AR" dirty="0" smtClean="0"/>
              <a:t>Tercer nivel de contacto</a:t>
            </a:r>
          </a:p>
          <a:p>
            <a:pPr lvl="1"/>
            <a:r>
              <a:rPr lang="es-AR" dirty="0" smtClean="0"/>
              <a:t>Acceso al uso de artefactos de trabajo, como el código fuente, documentación.</a:t>
            </a:r>
          </a:p>
          <a:p>
            <a:endParaRPr lang="es-AR" dirty="0"/>
          </a:p>
          <a:p>
            <a:r>
              <a:rPr lang="es-AR" dirty="0" smtClean="0"/>
              <a:t>Ejemplos:</a:t>
            </a:r>
          </a:p>
          <a:p>
            <a:pPr lvl="1"/>
            <a:r>
              <a:rPr lang="es-AR" dirty="0" smtClean="0"/>
              <a:t>Análisis de reportes de problemas.</a:t>
            </a:r>
          </a:p>
          <a:p>
            <a:pPr lvl="1"/>
            <a:r>
              <a:rPr lang="es-AR" dirty="0" smtClean="0"/>
              <a:t>Análisis de documentación.</a:t>
            </a:r>
          </a:p>
          <a:p>
            <a:pPr lvl="1"/>
            <a:r>
              <a:rPr lang="es-AR" dirty="0" err="1" smtClean="0"/>
              <a:t>Logs</a:t>
            </a:r>
            <a:r>
              <a:rPr lang="es-AR" dirty="0" smtClean="0"/>
              <a:t> de herramientas de análisis</a:t>
            </a:r>
          </a:p>
          <a:p>
            <a:pPr lvl="1"/>
            <a:r>
              <a:rPr lang="es-AR" dirty="0" smtClean="0"/>
              <a:t>Monitorio Off-line.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063" y="4267633"/>
            <a:ext cx="25241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13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Consideraciones Prácticas</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Aspectos ocultos de estudios realizados</a:t>
            </a:r>
          </a:p>
          <a:p>
            <a:pPr lvl="1"/>
            <a:r>
              <a:rPr lang="es-AR" dirty="0" smtClean="0"/>
              <a:t>Negociaciones con socios industriales.</a:t>
            </a:r>
          </a:p>
          <a:p>
            <a:pPr lvl="1"/>
            <a:endParaRPr lang="es-AR" dirty="0" smtClean="0"/>
          </a:p>
          <a:p>
            <a:pPr lvl="1"/>
            <a:r>
              <a:rPr lang="es-AR" dirty="0" smtClean="0"/>
              <a:t>Obtener la aprobación ética y consentimiento de los participantes.</a:t>
            </a:r>
          </a:p>
          <a:p>
            <a:pPr lvl="1"/>
            <a:endParaRPr lang="es-AR" dirty="0" smtClean="0"/>
          </a:p>
          <a:p>
            <a:pPr lvl="1"/>
            <a:r>
              <a:rPr lang="es-AR" dirty="0" smtClean="0"/>
              <a:t>Adaptar los diseños ideal de la investigación a la realidad.</a:t>
            </a:r>
          </a:p>
          <a:p>
            <a:pPr lvl="1"/>
            <a:endParaRPr lang="es-AR" dirty="0" smtClean="0"/>
          </a:p>
          <a:p>
            <a:pPr lvl="1"/>
            <a:r>
              <a:rPr lang="es-AR" dirty="0" smtClean="0"/>
              <a:t>Tratar con lo inesperado.</a:t>
            </a:r>
          </a:p>
          <a:p>
            <a:pPr lvl="1"/>
            <a:endParaRPr lang="es-AR" dirty="0" smtClean="0"/>
          </a:p>
          <a:p>
            <a:pPr lvl="1"/>
            <a:r>
              <a:rPr lang="es-AR" dirty="0" smtClean="0"/>
              <a:t>Asignar el personal al proyecto.</a:t>
            </a:r>
            <a:endParaRPr lang="es-AR" dirty="0"/>
          </a:p>
        </p:txBody>
      </p:sp>
    </p:spTree>
    <p:extLst>
      <p:ext uri="{BB962C8B-B14F-4D97-AF65-F5344CB8AC3E}">
        <p14:creationId xmlns:p14="http://schemas.microsoft.com/office/powerpoint/2010/main" val="79786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la Investigación</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Fijar la hipótesis: ¿ Qué debería ser investigado?</a:t>
            </a:r>
          </a:p>
          <a:p>
            <a:endParaRPr lang="es-AR" dirty="0"/>
          </a:p>
          <a:p>
            <a:r>
              <a:rPr lang="es-AR" dirty="0" smtClean="0"/>
              <a:t>Selección la técnica de investigación: Conducir  encuestas, Casos de Estudio, Experimentos formales.</a:t>
            </a:r>
          </a:p>
          <a:p>
            <a:endParaRPr lang="es-AR" dirty="0"/>
          </a:p>
          <a:p>
            <a:r>
              <a:rPr lang="es-AR" dirty="0" smtClean="0"/>
              <a:t>Mantener el control sobre las variables: Dependientes e independientes.</a:t>
            </a:r>
          </a:p>
          <a:p>
            <a:endParaRPr lang="es-AR" dirty="0"/>
          </a:p>
          <a:p>
            <a:r>
              <a:rPr lang="es-AR" dirty="0" smtClean="0"/>
              <a:t>Darle significado a al investigación: verificación de teorías, evaluar la precisión de los modelos, validar los resultados de la medición.</a:t>
            </a:r>
            <a:endParaRPr lang="es-AR" dirty="0"/>
          </a:p>
        </p:txBody>
      </p:sp>
    </p:spTree>
    <p:extLst>
      <p:ext uri="{BB962C8B-B14F-4D97-AF65-F5344CB8AC3E}">
        <p14:creationId xmlns:p14="http://schemas.microsoft.com/office/powerpoint/2010/main" val="44277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Técnicas de Investigación</a:t>
            </a:r>
            <a:endParaRPr lang="es-AR" dirty="0"/>
          </a:p>
        </p:txBody>
      </p:sp>
      <p:sp>
        <p:nvSpPr>
          <p:cNvPr id="3" name="2 Marcador de contenido"/>
          <p:cNvSpPr>
            <a:spLocks noGrp="1"/>
          </p:cNvSpPr>
          <p:nvPr>
            <p:ph idx="1"/>
          </p:nvPr>
        </p:nvSpPr>
        <p:spPr/>
        <p:txBody>
          <a:bodyPr>
            <a:normAutofit lnSpcReduction="10000"/>
          </a:bodyPr>
          <a:lstStyle/>
          <a:p>
            <a:r>
              <a:rPr lang="es-AR" dirty="0" smtClean="0"/>
              <a:t>Experimento Formal: Una investigación controlada de una actividad, identificando, manipulando,  y documentando factores claves de una actividad.</a:t>
            </a:r>
          </a:p>
          <a:p>
            <a:endParaRPr lang="es-AR" dirty="0"/>
          </a:p>
          <a:p>
            <a:r>
              <a:rPr lang="es-AR" dirty="0" smtClean="0"/>
              <a:t>Caso de Estudio: Documentar una actividad identificando los factores claves (entradas, restricciones, y recursos) que pueden afectar la salida de la actividad.</a:t>
            </a:r>
          </a:p>
          <a:p>
            <a:endParaRPr lang="es-AR" dirty="0"/>
          </a:p>
          <a:p>
            <a:r>
              <a:rPr lang="es-AR" dirty="0" smtClean="0"/>
              <a:t>Encuesta: Un estudio retrospectivo de una situación para tratar de documentar las relaciones y las salidas.</a:t>
            </a:r>
            <a:endParaRPr lang="es-AR" dirty="0"/>
          </a:p>
        </p:txBody>
      </p:sp>
    </p:spTree>
    <p:extLst>
      <p:ext uri="{BB962C8B-B14F-4D97-AF65-F5344CB8AC3E}">
        <p14:creationId xmlns:p14="http://schemas.microsoft.com/office/powerpoint/2010/main" val="229491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¿Caso de Estudio o Experimento?</a:t>
            </a:r>
            <a:endParaRPr lang="es-AR" dirty="0"/>
          </a:p>
        </p:txBody>
      </p:sp>
      <p:sp>
        <p:nvSpPr>
          <p:cNvPr id="3" name="2 Marcador de contenido"/>
          <p:cNvSpPr>
            <a:spLocks noGrp="1"/>
          </p:cNvSpPr>
          <p:nvPr>
            <p:ph idx="1"/>
          </p:nvPr>
        </p:nvSpPr>
        <p:spPr>
          <a:xfrm>
            <a:off x="457200" y="1935480"/>
            <a:ext cx="8229600" cy="917456"/>
          </a:xfrm>
        </p:spPr>
        <p:txBody>
          <a:bodyPr/>
          <a:lstStyle/>
          <a:p>
            <a:r>
              <a:rPr lang="es-AR" dirty="0" smtClean="0"/>
              <a:t>¿Cómo decidir cuando conducir un estudio o realizar un experimento?</a:t>
            </a:r>
          </a:p>
          <a:p>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867394424"/>
              </p:ext>
            </p:extLst>
          </p:nvPr>
        </p:nvGraphicFramePr>
        <p:xfrm>
          <a:off x="827584" y="2780928"/>
          <a:ext cx="7776864" cy="3210498"/>
        </p:xfrm>
        <a:graphic>
          <a:graphicData uri="http://schemas.openxmlformats.org/drawingml/2006/table">
            <a:tbl>
              <a:tblPr firstRow="1" bandRow="1">
                <a:tableStyleId>{5C22544A-7EE6-4342-B048-85BDC9FD1C3A}</a:tableStyleId>
              </a:tblPr>
              <a:tblGrid>
                <a:gridCol w="2592288"/>
                <a:gridCol w="2592288"/>
                <a:gridCol w="2592288"/>
              </a:tblGrid>
              <a:tr h="251606">
                <a:tc>
                  <a:txBody>
                    <a:bodyPr/>
                    <a:lstStyle/>
                    <a:p>
                      <a:pPr algn="ctr"/>
                      <a:r>
                        <a:rPr lang="es-AR" dirty="0" smtClean="0"/>
                        <a:t>Factor</a:t>
                      </a:r>
                      <a:endParaRPr lang="es-AR" dirty="0"/>
                    </a:p>
                  </a:txBody>
                  <a:tcPr/>
                </a:tc>
                <a:tc>
                  <a:txBody>
                    <a:bodyPr/>
                    <a:lstStyle/>
                    <a:p>
                      <a:pPr algn="ctr"/>
                      <a:r>
                        <a:rPr lang="es-AR" dirty="0" smtClean="0"/>
                        <a:t>Experimento</a:t>
                      </a:r>
                      <a:endParaRPr lang="es-AR" dirty="0"/>
                    </a:p>
                  </a:txBody>
                  <a:tcPr/>
                </a:tc>
                <a:tc>
                  <a:txBody>
                    <a:bodyPr/>
                    <a:lstStyle/>
                    <a:p>
                      <a:pPr algn="ctr"/>
                      <a:r>
                        <a:rPr lang="es-AR" dirty="0" smtClean="0"/>
                        <a:t>Caso de Estudio</a:t>
                      </a:r>
                      <a:endParaRPr lang="es-AR" dirty="0"/>
                    </a:p>
                  </a:txBody>
                  <a:tcPr/>
                </a:tc>
              </a:tr>
              <a:tr h="474123">
                <a:tc>
                  <a:txBody>
                    <a:bodyPr/>
                    <a:lstStyle/>
                    <a:p>
                      <a:r>
                        <a:rPr lang="es-AR" dirty="0" smtClean="0"/>
                        <a:t>Retrospectiva</a:t>
                      </a:r>
                      <a:endParaRPr lang="es-AR" dirty="0"/>
                    </a:p>
                  </a:txBody>
                  <a:tcPr/>
                </a:tc>
                <a:tc>
                  <a:txBody>
                    <a:bodyPr/>
                    <a:lstStyle/>
                    <a:p>
                      <a:r>
                        <a:rPr lang="es-AR" dirty="0" smtClean="0"/>
                        <a:t>Si (usualmente)</a:t>
                      </a:r>
                      <a:endParaRPr lang="es-AR" dirty="0"/>
                    </a:p>
                  </a:txBody>
                  <a:tcPr/>
                </a:tc>
                <a:tc>
                  <a:txBody>
                    <a:bodyPr/>
                    <a:lstStyle/>
                    <a:p>
                      <a:r>
                        <a:rPr lang="es-AR" dirty="0" smtClean="0"/>
                        <a:t>No (usualmente)</a:t>
                      </a:r>
                      <a:endParaRPr lang="es-AR" dirty="0"/>
                    </a:p>
                  </a:txBody>
                  <a:tcPr/>
                </a:tc>
              </a:tr>
              <a:tr h="474123">
                <a:tc>
                  <a:txBody>
                    <a:bodyPr/>
                    <a:lstStyle/>
                    <a:p>
                      <a:r>
                        <a:rPr lang="es-AR" dirty="0" smtClean="0"/>
                        <a:t>Nivel</a:t>
                      </a:r>
                      <a:r>
                        <a:rPr lang="es-AR" baseline="0" dirty="0" smtClean="0"/>
                        <a:t> de Control</a:t>
                      </a:r>
                      <a:endParaRPr lang="es-AR" dirty="0"/>
                    </a:p>
                  </a:txBody>
                  <a:tcPr/>
                </a:tc>
                <a:tc>
                  <a:txBody>
                    <a:bodyPr/>
                    <a:lstStyle/>
                    <a:p>
                      <a:r>
                        <a:rPr lang="es-AR" dirty="0" smtClean="0"/>
                        <a:t>Alto</a:t>
                      </a:r>
                      <a:endParaRPr lang="es-AR" dirty="0"/>
                    </a:p>
                  </a:txBody>
                  <a:tcPr/>
                </a:tc>
                <a:tc>
                  <a:txBody>
                    <a:bodyPr/>
                    <a:lstStyle/>
                    <a:p>
                      <a:r>
                        <a:rPr lang="es-AR" dirty="0" smtClean="0"/>
                        <a:t>Bajo</a:t>
                      </a:r>
                      <a:endParaRPr lang="es-AR" dirty="0"/>
                    </a:p>
                  </a:txBody>
                  <a:tcPr/>
                </a:tc>
              </a:tr>
              <a:tr h="474123">
                <a:tc>
                  <a:txBody>
                    <a:bodyPr/>
                    <a:lstStyle/>
                    <a:p>
                      <a:r>
                        <a:rPr lang="es-AR" dirty="0" smtClean="0"/>
                        <a:t>Dificultad</a:t>
                      </a:r>
                      <a:r>
                        <a:rPr lang="es-AR" baseline="0" dirty="0" smtClean="0"/>
                        <a:t> de Control</a:t>
                      </a:r>
                      <a:endParaRPr lang="es-AR" dirty="0"/>
                    </a:p>
                  </a:txBody>
                  <a:tcPr/>
                </a:tc>
                <a:tc>
                  <a:txBody>
                    <a:bodyPr/>
                    <a:lstStyle/>
                    <a:p>
                      <a:r>
                        <a:rPr lang="es-AR" dirty="0" smtClean="0"/>
                        <a:t>Bajo</a:t>
                      </a:r>
                      <a:endParaRPr lang="es-AR" dirty="0"/>
                    </a:p>
                  </a:txBody>
                  <a:tcPr/>
                </a:tc>
                <a:tc>
                  <a:txBody>
                    <a:bodyPr/>
                    <a:lstStyle/>
                    <a:p>
                      <a:r>
                        <a:rPr lang="es-AR" dirty="0" smtClean="0"/>
                        <a:t>Alto</a:t>
                      </a:r>
                      <a:endParaRPr lang="es-AR" dirty="0"/>
                    </a:p>
                  </a:txBody>
                  <a:tcPr/>
                </a:tc>
              </a:tr>
              <a:tr h="474123">
                <a:tc>
                  <a:txBody>
                    <a:bodyPr/>
                    <a:lstStyle/>
                    <a:p>
                      <a:r>
                        <a:rPr lang="es-AR" dirty="0" smtClean="0"/>
                        <a:t>Nivel</a:t>
                      </a:r>
                      <a:r>
                        <a:rPr lang="es-AR" baseline="0" dirty="0" smtClean="0"/>
                        <a:t> de Replicación</a:t>
                      </a:r>
                      <a:endParaRPr lang="es-AR" dirty="0"/>
                    </a:p>
                  </a:txBody>
                  <a:tcPr/>
                </a:tc>
                <a:tc>
                  <a:txBody>
                    <a:bodyPr/>
                    <a:lstStyle/>
                    <a:p>
                      <a:r>
                        <a:rPr lang="es-AR" dirty="0" smtClean="0"/>
                        <a:t>Alto</a:t>
                      </a:r>
                      <a:endParaRPr lang="es-AR" dirty="0"/>
                    </a:p>
                  </a:txBody>
                  <a:tcPr/>
                </a:tc>
                <a:tc>
                  <a:txBody>
                    <a:bodyPr/>
                    <a:lstStyle/>
                    <a:p>
                      <a:r>
                        <a:rPr lang="es-AR" dirty="0" smtClean="0"/>
                        <a:t>Bajo</a:t>
                      </a:r>
                      <a:endParaRPr lang="es-AR" dirty="0"/>
                    </a:p>
                  </a:txBody>
                  <a:tcPr/>
                </a:tc>
              </a:tr>
              <a:tr h="474123">
                <a:tc>
                  <a:txBody>
                    <a:bodyPr/>
                    <a:lstStyle/>
                    <a:p>
                      <a:r>
                        <a:rPr lang="es-AR" dirty="0" smtClean="0"/>
                        <a:t>Costo</a:t>
                      </a:r>
                      <a:r>
                        <a:rPr lang="es-AR" baseline="0" dirty="0" smtClean="0"/>
                        <a:t> de Replicación</a:t>
                      </a:r>
                      <a:endParaRPr lang="es-AR" dirty="0"/>
                    </a:p>
                  </a:txBody>
                  <a:tcPr/>
                </a:tc>
                <a:tc>
                  <a:txBody>
                    <a:bodyPr/>
                    <a:lstStyle/>
                    <a:p>
                      <a:r>
                        <a:rPr lang="es-AR" dirty="0" smtClean="0"/>
                        <a:t>Bajo</a:t>
                      </a:r>
                      <a:endParaRPr lang="es-AR" dirty="0"/>
                    </a:p>
                  </a:txBody>
                  <a:tcPr/>
                </a:tc>
                <a:tc>
                  <a:txBody>
                    <a:bodyPr/>
                    <a:lstStyle/>
                    <a:p>
                      <a:r>
                        <a:rPr lang="es-AR" dirty="0" smtClean="0"/>
                        <a:t>Alto</a:t>
                      </a:r>
                      <a:endParaRPr lang="es-AR" dirty="0"/>
                    </a:p>
                  </a:txBody>
                  <a:tcPr/>
                </a:tc>
              </a:tr>
              <a:tr h="474123">
                <a:tc>
                  <a:txBody>
                    <a:bodyPr/>
                    <a:lstStyle/>
                    <a:p>
                      <a:r>
                        <a:rPr lang="es-AR" dirty="0" smtClean="0"/>
                        <a:t>¿Se puede generalizar?</a:t>
                      </a:r>
                      <a:endParaRPr lang="es-AR" dirty="0"/>
                    </a:p>
                  </a:txBody>
                  <a:tcPr/>
                </a:tc>
                <a:tc>
                  <a:txBody>
                    <a:bodyPr/>
                    <a:lstStyle/>
                    <a:p>
                      <a:r>
                        <a:rPr lang="es-AR" dirty="0" smtClean="0"/>
                        <a:t>Si (puede</a:t>
                      </a:r>
                      <a:r>
                        <a:rPr lang="es-AR" baseline="0" dirty="0" smtClean="0"/>
                        <a:t> ser)</a:t>
                      </a:r>
                      <a:endParaRPr lang="es-AR" dirty="0"/>
                    </a:p>
                  </a:txBody>
                  <a:tcPr/>
                </a:tc>
                <a:tc>
                  <a:txBody>
                    <a:bodyPr/>
                    <a:lstStyle/>
                    <a:p>
                      <a:r>
                        <a:rPr lang="es-AR" dirty="0" smtClean="0"/>
                        <a:t>No</a:t>
                      </a:r>
                      <a:endParaRPr lang="es-AR" dirty="0"/>
                    </a:p>
                  </a:txBody>
                  <a:tcPr/>
                </a:tc>
              </a:tr>
            </a:tbl>
          </a:graphicData>
        </a:graphic>
      </p:graphicFrame>
      <p:sp>
        <p:nvSpPr>
          <p:cNvPr id="5" name="4 CuadroTexto"/>
          <p:cNvSpPr txBox="1"/>
          <p:nvPr/>
        </p:nvSpPr>
        <p:spPr>
          <a:xfrm>
            <a:off x="3275856" y="6124654"/>
            <a:ext cx="3043847" cy="369332"/>
          </a:xfrm>
          <a:prstGeom prst="rect">
            <a:avLst/>
          </a:prstGeom>
          <a:noFill/>
        </p:spPr>
        <p:txBody>
          <a:bodyPr wrap="none" rtlCol="0">
            <a:spAutoFit/>
          </a:bodyPr>
          <a:lstStyle/>
          <a:p>
            <a:r>
              <a:rPr lang="es-AR" b="1" dirty="0" smtClean="0"/>
              <a:t>El control es el factor clave</a:t>
            </a:r>
            <a:endParaRPr lang="es-AR" b="1" dirty="0"/>
          </a:p>
        </p:txBody>
      </p:sp>
    </p:spTree>
    <p:extLst>
      <p:ext uri="{BB962C8B-B14F-4D97-AF65-F5344CB8AC3E}">
        <p14:creationId xmlns:p14="http://schemas.microsoft.com/office/powerpoint/2010/main" val="42016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Hipotesis</a:t>
            </a:r>
            <a:endParaRPr lang="es-AR" dirty="0"/>
          </a:p>
        </p:txBody>
      </p:sp>
      <p:sp>
        <p:nvSpPr>
          <p:cNvPr id="3" name="2 Marcador de contenido"/>
          <p:cNvSpPr>
            <a:spLocks noGrp="1"/>
          </p:cNvSpPr>
          <p:nvPr>
            <p:ph idx="1"/>
          </p:nvPr>
        </p:nvSpPr>
        <p:spPr/>
        <p:txBody>
          <a:bodyPr/>
          <a:lstStyle/>
          <a:p>
            <a:r>
              <a:rPr lang="es-AR" dirty="0" smtClean="0"/>
              <a:t>El primer paso es decidir que investigar.</a:t>
            </a:r>
          </a:p>
          <a:p>
            <a:r>
              <a:rPr lang="es-AR" dirty="0" smtClean="0"/>
              <a:t>El objetivo de la investigación puede ser expresado como un hipótesis en términos cuantificables para ser probados.</a:t>
            </a:r>
          </a:p>
          <a:p>
            <a:r>
              <a:rPr lang="es-AR" dirty="0" smtClean="0"/>
              <a:t>El resultado de la prueba (los datos recolectados) confirmarán o refutarán la hipótesis.</a:t>
            </a:r>
          </a:p>
          <a:p>
            <a:r>
              <a:rPr lang="es-AR" b="1" dirty="0" smtClean="0"/>
              <a:t>Ejemplo:</a:t>
            </a:r>
          </a:p>
          <a:p>
            <a:pPr lvl="1"/>
            <a:r>
              <a:rPr lang="es-AR" b="1" dirty="0" smtClean="0"/>
              <a:t>¿Puede la Ingeniería de Confiabilidad del Software (SRE) ayudarnos  a alcanzar mejoras integrales en la práctica del desarrollo de software en la empresa?</a:t>
            </a:r>
            <a:endParaRPr lang="es-AR" b="1" dirty="0"/>
          </a:p>
        </p:txBody>
      </p:sp>
    </p:spTree>
    <p:extLst>
      <p:ext uri="{BB962C8B-B14F-4D97-AF65-F5344CB8AC3E}">
        <p14:creationId xmlns:p14="http://schemas.microsoft.com/office/powerpoint/2010/main" val="349722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Experimento: 	</a:t>
            </a:r>
          </a:p>
          <a:p>
            <a:pPr lvl="1"/>
            <a:r>
              <a:rPr lang="es-AR" dirty="0" smtClean="0"/>
              <a:t>Hemos oído sobre SRE y sus bondades y queremos investigar si podemos usar </a:t>
            </a:r>
            <a:r>
              <a:rPr lang="es-AR" dirty="0" smtClean="0"/>
              <a:t>SRE </a:t>
            </a:r>
            <a:r>
              <a:rPr lang="es-AR" dirty="0" smtClean="0"/>
              <a:t>en la empresa. Podemos diseñar un proyecto controlado y aplicar la técnica de SRE. Podemos querer experimentar en varias fases de la aplicación (definiendo un perfil operacional, desarrollar casos de prueba), y documentar los resultado para mayor investigación.</a:t>
            </a:r>
            <a:endParaRPr lang="es-AR" dirty="0"/>
          </a:p>
        </p:txBody>
      </p:sp>
    </p:spTree>
    <p:extLst>
      <p:ext uri="{BB962C8B-B14F-4D97-AF65-F5344CB8AC3E}">
        <p14:creationId xmlns:p14="http://schemas.microsoft.com/office/powerpoint/2010/main" val="408826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r>
              <a:rPr lang="es-AR" dirty="0" smtClean="0"/>
              <a:t>Investigación en Ingeniería de Software</a:t>
            </a:r>
          </a:p>
          <a:p>
            <a:r>
              <a:rPr lang="es-AR" dirty="0" smtClean="0"/>
              <a:t>Principios de la investigación</a:t>
            </a:r>
          </a:p>
          <a:p>
            <a:r>
              <a:rPr lang="es-AR" dirty="0" smtClean="0"/>
              <a:t>Técnicas de Investigación</a:t>
            </a:r>
          </a:p>
          <a:p>
            <a:r>
              <a:rPr lang="es-AR" dirty="0" smtClean="0"/>
              <a:t>Experimentos Formales</a:t>
            </a:r>
          </a:p>
          <a:p>
            <a:pPr lvl="1"/>
            <a:r>
              <a:rPr lang="es-AR" dirty="0" smtClean="0"/>
              <a:t>Planificación</a:t>
            </a:r>
          </a:p>
          <a:p>
            <a:pPr lvl="1"/>
            <a:r>
              <a:rPr lang="es-AR" dirty="0" smtClean="0"/>
              <a:t>Principios</a:t>
            </a:r>
          </a:p>
          <a:p>
            <a:pPr lvl="1"/>
            <a:r>
              <a:rPr lang="es-AR" dirty="0" smtClean="0"/>
              <a:t>Tipos</a:t>
            </a:r>
          </a:p>
          <a:p>
            <a:pPr lvl="1"/>
            <a:r>
              <a:rPr lang="es-AR" dirty="0" smtClean="0"/>
              <a:t>Selección</a:t>
            </a:r>
          </a:p>
          <a:p>
            <a:r>
              <a:rPr lang="es-AR" dirty="0" smtClean="0"/>
              <a:t>Guías para la investigación empírica</a:t>
            </a:r>
            <a:endParaRPr lang="es-AR" dirty="0"/>
          </a:p>
        </p:txBody>
      </p:sp>
    </p:spTree>
    <p:extLst>
      <p:ext uri="{BB962C8B-B14F-4D97-AF65-F5344CB8AC3E}">
        <p14:creationId xmlns:p14="http://schemas.microsoft.com/office/powerpoint/2010/main" val="2204868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Caso de Estudio: </a:t>
            </a:r>
          </a:p>
          <a:p>
            <a:pPr lvl="1"/>
            <a:r>
              <a:rPr lang="es-AR" dirty="0" smtClean="0"/>
              <a:t>Podemos tener que usar SRE por primera vez en un proyecto de la empresa. Después de haber completado el proyecto se puede realizar un caso de estudio para capturar el esfuerzo involucrado (personal, presupuesto), el número de defectos, y la duración del proyecto.</a:t>
            </a:r>
            <a:endParaRPr lang="es-AR" dirty="0"/>
          </a:p>
        </p:txBody>
      </p:sp>
    </p:spTree>
    <p:extLst>
      <p:ext uri="{BB962C8B-B14F-4D97-AF65-F5344CB8AC3E}">
        <p14:creationId xmlns:p14="http://schemas.microsoft.com/office/powerpoint/2010/main" val="398134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Encuesta:</a:t>
            </a:r>
          </a:p>
          <a:p>
            <a:pPr lvl="1"/>
            <a:r>
              <a:rPr lang="es-AR" dirty="0" smtClean="0"/>
              <a:t>Después que hemos usado SER en varios proyectos en la empresa, se puede realizar una encuesta  para capturar </a:t>
            </a:r>
            <a:r>
              <a:rPr lang="es-AR" dirty="0"/>
              <a:t>el esfuerzo involucrado (personal, presupuesto), el número de defectos, y la duración </a:t>
            </a:r>
            <a:r>
              <a:rPr lang="es-AR" dirty="0" smtClean="0"/>
              <a:t>en cada proyecto. Posteriormente se pueden comparar estos resultados con aquellos proyecto que han usado técnicas convencionales de </a:t>
            </a:r>
            <a:r>
              <a:rPr lang="es-AR" dirty="0" err="1" smtClean="0"/>
              <a:t>testing</a:t>
            </a:r>
            <a:r>
              <a:rPr lang="es-AR" dirty="0" smtClean="0"/>
              <a:t>, para ver si SRE puede se usada para mejorar el desarrollo. </a:t>
            </a:r>
            <a:endParaRPr lang="es-AR" dirty="0"/>
          </a:p>
        </p:txBody>
      </p:sp>
    </p:spTree>
    <p:extLst>
      <p:ext uri="{BB962C8B-B14F-4D97-AF65-F5344CB8AC3E}">
        <p14:creationId xmlns:p14="http://schemas.microsoft.com/office/powerpoint/2010/main" val="37624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Hipótesis</a:t>
            </a:r>
            <a:endParaRPr lang="es-AR" dirty="0"/>
          </a:p>
        </p:txBody>
      </p:sp>
      <p:sp>
        <p:nvSpPr>
          <p:cNvPr id="3" name="2 Marcador de contenido"/>
          <p:cNvSpPr>
            <a:spLocks noGrp="1"/>
          </p:cNvSpPr>
          <p:nvPr>
            <p:ph idx="1"/>
          </p:nvPr>
        </p:nvSpPr>
        <p:spPr/>
        <p:txBody>
          <a:bodyPr>
            <a:normAutofit lnSpcReduction="10000"/>
          </a:bodyPr>
          <a:lstStyle/>
          <a:p>
            <a:r>
              <a:rPr lang="es-AR" dirty="0" smtClean="0"/>
              <a:t>Otros ejemplos:</a:t>
            </a:r>
          </a:p>
          <a:p>
            <a:pPr lvl="1"/>
            <a:r>
              <a:rPr lang="es-AR" dirty="0" smtClean="0"/>
              <a:t>¿Puede el desarrollo integrado y las herramientas de </a:t>
            </a:r>
            <a:r>
              <a:rPr lang="es-AR" dirty="0" err="1" smtClean="0"/>
              <a:t>testing</a:t>
            </a:r>
            <a:r>
              <a:rPr lang="es-AR" dirty="0" smtClean="0"/>
              <a:t> mejorar la productividad?</a:t>
            </a:r>
          </a:p>
          <a:p>
            <a:pPr lvl="1"/>
            <a:endParaRPr lang="es-AR" dirty="0" smtClean="0"/>
          </a:p>
          <a:p>
            <a:pPr lvl="1"/>
            <a:r>
              <a:rPr lang="es-AR" dirty="0" smtClean="0"/>
              <a:t>¿El desarrollo de software de la sala limpia (</a:t>
            </a:r>
            <a:r>
              <a:rPr lang="es-AR" dirty="0" err="1" smtClean="0"/>
              <a:t>Cleanroom</a:t>
            </a:r>
            <a:r>
              <a:rPr lang="es-AR" dirty="0" smtClean="0"/>
              <a:t>) produce software de mayor calidad que los métodos convencionales de desarrollo?</a:t>
            </a:r>
          </a:p>
          <a:p>
            <a:pPr lvl="1"/>
            <a:endParaRPr lang="es-AR" dirty="0"/>
          </a:p>
          <a:p>
            <a:pPr lvl="1"/>
            <a:r>
              <a:rPr lang="es-AR" dirty="0" smtClean="0"/>
              <a:t>¿El código producido con método ágiles tienen menos números de defectos por </a:t>
            </a:r>
            <a:r>
              <a:rPr lang="es-AR" dirty="0" err="1" smtClean="0"/>
              <a:t>KLOCs</a:t>
            </a:r>
            <a:r>
              <a:rPr lang="es-AR" dirty="0" smtClean="0"/>
              <a:t> que el código producido por </a:t>
            </a:r>
            <a:r>
              <a:rPr lang="es-AR" smtClean="0"/>
              <a:t>métodos convencionales?</a:t>
            </a:r>
            <a:endParaRPr lang="es-AR" dirty="0"/>
          </a:p>
        </p:txBody>
      </p:sp>
    </p:spTree>
    <p:extLst>
      <p:ext uri="{BB962C8B-B14F-4D97-AF65-F5344CB8AC3E}">
        <p14:creationId xmlns:p14="http://schemas.microsoft.com/office/powerpoint/2010/main" val="540259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Control</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¿Qué variables afectan la verdad de la hipótesis?</a:t>
            </a:r>
          </a:p>
          <a:p>
            <a:r>
              <a:rPr lang="es-AR" dirty="0" smtClean="0"/>
              <a:t>¿Cómo afectan la hipótesis?</a:t>
            </a:r>
          </a:p>
          <a:p>
            <a:pPr marL="0" indent="0">
              <a:buNone/>
            </a:pPr>
            <a:endParaRPr lang="es-AR" dirty="0"/>
          </a:p>
          <a:p>
            <a:r>
              <a:rPr lang="es-AR" b="1" dirty="0" smtClean="0"/>
              <a:t>Variable:</a:t>
            </a:r>
          </a:p>
          <a:p>
            <a:pPr lvl="1"/>
            <a:r>
              <a:rPr lang="es-AR" dirty="0" smtClean="0"/>
              <a:t>Independiente: (valores que son incorporados al experimento o son condiciones </a:t>
            </a:r>
            <a:r>
              <a:rPr lang="es-AR" dirty="0" smtClean="0"/>
              <a:t>iniciales</a:t>
            </a:r>
            <a:r>
              <a:rPr lang="es-AR" dirty="0" smtClean="0"/>
              <a:t>)</a:t>
            </a:r>
          </a:p>
          <a:p>
            <a:pPr lvl="1"/>
            <a:r>
              <a:rPr lang="es-AR" dirty="0" smtClean="0"/>
              <a:t>Dependiente: (valores que son afectados por cambios de otras variables)</a:t>
            </a:r>
          </a:p>
          <a:p>
            <a:pPr lvl="1"/>
            <a:endParaRPr lang="es-AR" dirty="0" smtClean="0"/>
          </a:p>
          <a:p>
            <a:r>
              <a:rPr lang="es-AR" dirty="0" smtClean="0"/>
              <a:t>Ejemplo: El efecto de un lenguaje de programación en la calidad del código final.</a:t>
            </a:r>
          </a:p>
          <a:p>
            <a:pPr lvl="1"/>
            <a:r>
              <a:rPr lang="es-AR" dirty="0" smtClean="0"/>
              <a:t>El lenguaje de programación es la variable independiente y la calidad es la dependiente.</a:t>
            </a:r>
          </a:p>
          <a:p>
            <a:endParaRPr lang="es-AR" dirty="0"/>
          </a:p>
        </p:txBody>
      </p:sp>
    </p:spTree>
    <p:extLst>
      <p:ext uri="{BB962C8B-B14F-4D97-AF65-F5344CB8AC3E}">
        <p14:creationId xmlns:p14="http://schemas.microsoft.com/office/powerpoint/2010/main" val="229264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Control</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Un error común: ignorar otras variables que afectan  los valores de la variable dependiente</a:t>
            </a:r>
          </a:p>
          <a:p>
            <a:r>
              <a:rPr lang="es-AR" dirty="0" smtClean="0"/>
              <a:t>Ejemplo:</a:t>
            </a:r>
          </a:p>
          <a:p>
            <a:pPr lvl="1"/>
            <a:r>
              <a:rPr lang="es-AR" dirty="0" smtClean="0"/>
              <a:t>Suponga que se quiere determinar si un cambio en el lenguaje de programación (</a:t>
            </a:r>
            <a:r>
              <a:rPr lang="es-AR" dirty="0" err="1" smtClean="0"/>
              <a:t>var</a:t>
            </a:r>
            <a:r>
              <a:rPr lang="es-AR" dirty="0" smtClean="0"/>
              <a:t>. Independiente) puede afectar la productividad (</a:t>
            </a:r>
            <a:r>
              <a:rPr lang="es-AR" dirty="0" err="1" smtClean="0"/>
              <a:t>var</a:t>
            </a:r>
            <a:r>
              <a:rPr lang="es-AR" dirty="0" smtClean="0"/>
              <a:t>. Dependiente) del proyecto.  Por ejemplo de COBOL a C++. Los valores de las otras variables deberían mantenerse igual (experiencia en la aplicación, entorno de programación, tipo de problema, etc.)</a:t>
            </a:r>
          </a:p>
          <a:p>
            <a:pPr lvl="1"/>
            <a:r>
              <a:rPr lang="es-AR" dirty="0" smtClean="0"/>
              <a:t>Sin esta característica no estamos seguros que las diferencia de productividad es por el cambio de lenguaje.</a:t>
            </a:r>
          </a:p>
          <a:p>
            <a:pPr lvl="1"/>
            <a:endParaRPr lang="es-AR" dirty="0" smtClean="0"/>
          </a:p>
          <a:p>
            <a:r>
              <a:rPr lang="es-AR" dirty="0" smtClean="0"/>
              <a:t>La lista de otras variables puede crecer más allá del control.</a:t>
            </a:r>
            <a:endParaRPr lang="es-AR" dirty="0"/>
          </a:p>
        </p:txBody>
      </p:sp>
    </p:spTree>
    <p:extLst>
      <p:ext uri="{BB962C8B-B14F-4D97-AF65-F5344CB8AC3E}">
        <p14:creationId xmlns:p14="http://schemas.microsoft.com/office/powerpoint/2010/main" val="722896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Control</a:t>
            </a:r>
            <a:endParaRPr lang="es-A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20000"/>
              </a:bodyPr>
              <a:lstStyle/>
              <a:p>
                <a:r>
                  <a:rPr lang="es-AR" dirty="0" smtClean="0"/>
                  <a:t>¿Cómo identificar las variables dependientes e independientes?</a:t>
                </a:r>
              </a:p>
              <a:p>
                <a:r>
                  <a:rPr lang="es-AR" dirty="0" smtClean="0"/>
                  <a:t>Ejemplo</a:t>
                </a:r>
              </a:p>
              <a:p>
                <a:pPr lvl="1"/>
                <a14:m>
                  <m:oMath xmlns:m="http://schemas.openxmlformats.org/officeDocument/2006/math">
                    <m:r>
                      <a:rPr lang="es-AR" b="0" i="1" smtClean="0">
                        <a:latin typeface="Cambria Math"/>
                      </a:rPr>
                      <m:t>𝐴</m:t>
                    </m:r>
                    <m:r>
                      <a:rPr lang="es-AR" b="0" i="1" smtClean="0">
                        <a:latin typeface="Cambria Math"/>
                      </a:rPr>
                      <m:t> →</m:t>
                    </m:r>
                    <m:r>
                      <a:rPr lang="es-AR" b="0" i="1" smtClean="0">
                        <a:latin typeface="Cambria Math"/>
                        <a:ea typeface="Cambria Math"/>
                      </a:rPr>
                      <m:t>𝐷</m:t>
                    </m:r>
                  </m:oMath>
                </a14:m>
                <a:endParaRPr lang="es-AR" b="0" dirty="0" smtClean="0">
                  <a:ea typeface="Cambria Math"/>
                </a:endParaRPr>
              </a:p>
              <a:p>
                <a:pPr lvl="1"/>
                <a14:m>
                  <m:oMath xmlns:m="http://schemas.openxmlformats.org/officeDocument/2006/math">
                    <m:r>
                      <a:rPr lang="es-AR" b="0" i="1" smtClean="0">
                        <a:latin typeface="Cambria Math"/>
                      </a:rPr>
                      <m:t>𝐹</m:t>
                    </m:r>
                    <m:r>
                      <a:rPr lang="es-AR" b="0" i="1" smtClean="0">
                        <a:latin typeface="Cambria Math"/>
                      </a:rPr>
                      <m:t> &amp; </m:t>
                    </m:r>
                    <m:r>
                      <a:rPr lang="es-AR" b="0" i="1" smtClean="0">
                        <a:latin typeface="Cambria Math"/>
                      </a:rPr>
                      <m:t>𝐵</m:t>
                    </m:r>
                    <m:r>
                      <a:rPr lang="es-AR" b="0" i="1" smtClean="0">
                        <a:latin typeface="Cambria Math"/>
                      </a:rPr>
                      <m:t> →</m:t>
                    </m:r>
                    <m:r>
                      <a:rPr lang="es-AR" b="0" i="1" smtClean="0">
                        <a:latin typeface="Cambria Math"/>
                        <a:ea typeface="Cambria Math"/>
                      </a:rPr>
                      <m:t>𝑍</m:t>
                    </m:r>
                  </m:oMath>
                </a14:m>
                <a:endParaRPr lang="es-AR" b="0" dirty="0" smtClean="0">
                  <a:ea typeface="Cambria Math"/>
                </a:endParaRPr>
              </a:p>
              <a:p>
                <a:pPr lvl="1"/>
                <a14:m>
                  <m:oMath xmlns:m="http://schemas.openxmlformats.org/officeDocument/2006/math">
                    <m:r>
                      <a:rPr lang="es-AR" b="0" i="1" smtClean="0">
                        <a:latin typeface="Cambria Math"/>
                      </a:rPr>
                      <m:t>𝐷</m:t>
                    </m:r>
                    <m:r>
                      <a:rPr lang="es-AR" b="0" i="1" smtClean="0">
                        <a:latin typeface="Cambria Math"/>
                      </a:rPr>
                      <m:t> &amp; </m:t>
                    </m:r>
                    <m:r>
                      <a:rPr lang="es-AR" b="0" i="1" smtClean="0">
                        <a:latin typeface="Cambria Math"/>
                      </a:rPr>
                      <m:t>𝐶</m:t>
                    </m:r>
                    <m:r>
                      <a:rPr lang="es-AR" b="0" i="1" smtClean="0">
                        <a:latin typeface="Cambria Math"/>
                      </a:rPr>
                      <m:t> →</m:t>
                    </m:r>
                    <m:r>
                      <a:rPr lang="es-AR" b="0" i="1" smtClean="0">
                        <a:latin typeface="Cambria Math"/>
                        <a:ea typeface="Cambria Math"/>
                      </a:rPr>
                      <m:t>𝐹</m:t>
                    </m:r>
                  </m:oMath>
                </a14:m>
                <a:endParaRPr lang="es-AR" b="0" dirty="0" smtClean="0">
                  <a:ea typeface="Cambria Math"/>
                </a:endParaRPr>
              </a:p>
              <a:p>
                <a:pPr lvl="1"/>
                <a:endParaRPr lang="es-AR" dirty="0" smtClean="0"/>
              </a:p>
              <a:p>
                <a:pPr lvl="1"/>
                <a:r>
                  <a:rPr lang="es-AR" dirty="0" smtClean="0"/>
                  <a:t>Dado </a:t>
                </a:r>
                <a14:m>
                  <m:oMath xmlns:m="http://schemas.openxmlformats.org/officeDocument/2006/math">
                    <m:d>
                      <m:dPr>
                        <m:begChr m:val="{"/>
                        <m:endChr m:val=""/>
                        <m:ctrlPr>
                          <a:rPr lang="es-AR" i="1" smtClean="0">
                            <a:latin typeface="Cambria Math"/>
                          </a:rPr>
                        </m:ctrlPr>
                      </m:dPr>
                      <m:e>
                        <m:r>
                          <a:rPr lang="es-AR" b="0" i="1" smtClean="0">
                            <a:latin typeface="Cambria Math"/>
                          </a:rPr>
                          <m:t>𝐴</m:t>
                        </m:r>
                        <m:r>
                          <a:rPr lang="es-AR" b="0" i="1" smtClean="0">
                            <a:latin typeface="Cambria Math"/>
                          </a:rPr>
                          <m:t>, </m:t>
                        </m:r>
                        <m:r>
                          <a:rPr lang="es-AR" b="0" i="1" smtClean="0">
                            <a:latin typeface="Cambria Math"/>
                          </a:rPr>
                          <m:t>𝐵</m:t>
                        </m:r>
                        <m:r>
                          <a:rPr lang="es-AR" b="0" i="1" smtClean="0">
                            <a:latin typeface="Cambria Math"/>
                          </a:rPr>
                          <m:t>,</m:t>
                        </m:r>
                        <m:r>
                          <a:rPr lang="es-AR" b="0" i="1" smtClean="0">
                            <a:latin typeface="Cambria Math"/>
                          </a:rPr>
                          <m:t>𝐶</m:t>
                        </m:r>
                        <m:r>
                          <a:rPr lang="es-AR" b="0" i="1" smtClean="0">
                            <a:latin typeface="Cambria Math"/>
                          </a:rPr>
                          <m:t>}</m:t>
                        </m:r>
                      </m:e>
                    </m:d>
                  </m:oMath>
                </a14:m>
                <a:endParaRPr lang="es-AR" dirty="0" smtClean="0"/>
              </a:p>
              <a:p>
                <a:pPr lvl="1"/>
                <a:r>
                  <a:rPr lang="es-AR" dirty="0"/>
                  <a:t> </a:t>
                </a:r>
                <a:r>
                  <a:rPr lang="es-AR" dirty="0" smtClean="0"/>
                  <a:t>Usando orden causal</a:t>
                </a:r>
              </a:p>
              <a:p>
                <a:pPr lvl="1"/>
                <a:endParaRPr lang="es-AR" dirty="0"/>
              </a:p>
              <a:p>
                <a:pPr lvl="1"/>
                <a:r>
                  <a:rPr lang="es-AR" sz="3000" dirty="0" smtClean="0">
                    <a:solidFill>
                      <a:srgbClr val="FF0000"/>
                    </a:solidFill>
                  </a:rPr>
                  <a:t>{A, B, C} </a:t>
                </a:r>
                <a14:m>
                  <m:oMath xmlns:m="http://schemas.openxmlformats.org/officeDocument/2006/math">
                    <m:groupChr>
                      <m:groupChrPr>
                        <m:chr m:val="⇒"/>
                        <m:vertJc m:val="bot"/>
                        <m:ctrlPr>
                          <a:rPr lang="es-AR" sz="3000" i="1" smtClean="0">
                            <a:solidFill>
                              <a:srgbClr val="FF0000"/>
                            </a:solidFill>
                            <a:latin typeface="Cambria Math"/>
                          </a:rPr>
                        </m:ctrlPr>
                      </m:groupChrPr>
                      <m:e/>
                    </m:groupChr>
                    <m:r>
                      <a:rPr lang="es-AR" sz="3000" b="0" i="1" smtClean="0">
                        <a:solidFill>
                          <a:srgbClr val="FF0000"/>
                        </a:solidFill>
                        <a:latin typeface="Cambria Math"/>
                      </a:rPr>
                      <m:t> </m:t>
                    </m:r>
                    <m:d>
                      <m:dPr>
                        <m:begChr m:val="{"/>
                        <m:endChr m:val="}"/>
                        <m:ctrlPr>
                          <a:rPr lang="es-AR" sz="3000" b="0" i="1" smtClean="0">
                            <a:solidFill>
                              <a:srgbClr val="FF0000"/>
                            </a:solidFill>
                            <a:latin typeface="Cambria Math"/>
                          </a:rPr>
                        </m:ctrlPr>
                      </m:dPr>
                      <m:e>
                        <m:r>
                          <a:rPr lang="es-AR" sz="3000" b="0" i="1" smtClean="0">
                            <a:solidFill>
                              <a:srgbClr val="FF0000"/>
                            </a:solidFill>
                            <a:latin typeface="Cambria Math"/>
                          </a:rPr>
                          <m:t>𝐷</m:t>
                        </m:r>
                      </m:e>
                    </m:d>
                    <m:groupChr>
                      <m:groupChrPr>
                        <m:chr m:val="⇒"/>
                        <m:vertJc m:val="bot"/>
                        <m:ctrlPr>
                          <a:rPr lang="es-AR" sz="3000" b="0" i="1" smtClean="0">
                            <a:solidFill>
                              <a:srgbClr val="FF0000"/>
                            </a:solidFill>
                            <a:latin typeface="Cambria Math"/>
                          </a:rPr>
                        </m:ctrlPr>
                      </m:groupChrPr>
                      <m:e/>
                    </m:groupChr>
                    <m:r>
                      <a:rPr lang="es-AR" sz="3000" b="0" i="1" smtClean="0">
                        <a:solidFill>
                          <a:srgbClr val="FF0000"/>
                        </a:solidFill>
                        <a:latin typeface="Cambria Math"/>
                      </a:rPr>
                      <m:t> </m:t>
                    </m:r>
                    <m:d>
                      <m:dPr>
                        <m:begChr m:val="{"/>
                        <m:endChr m:val="}"/>
                        <m:ctrlPr>
                          <a:rPr lang="es-AR" sz="3000" b="0" i="1" smtClean="0">
                            <a:solidFill>
                              <a:srgbClr val="FF0000"/>
                            </a:solidFill>
                            <a:latin typeface="Cambria Math"/>
                          </a:rPr>
                        </m:ctrlPr>
                      </m:dPr>
                      <m:e>
                        <m:r>
                          <a:rPr lang="es-AR" sz="3000" b="0" i="1" smtClean="0">
                            <a:solidFill>
                              <a:srgbClr val="FF0000"/>
                            </a:solidFill>
                            <a:latin typeface="Cambria Math"/>
                          </a:rPr>
                          <m:t>𝐹</m:t>
                        </m:r>
                      </m:e>
                    </m:d>
                    <m:groupChr>
                      <m:groupChrPr>
                        <m:chr m:val="⇒"/>
                        <m:vertJc m:val="bot"/>
                        <m:ctrlPr>
                          <a:rPr lang="es-AR" sz="3000" b="0" i="1" smtClean="0">
                            <a:solidFill>
                              <a:srgbClr val="FF0000"/>
                            </a:solidFill>
                            <a:latin typeface="Cambria Math"/>
                          </a:rPr>
                        </m:ctrlPr>
                      </m:groupChrPr>
                      <m:e/>
                    </m:groupChr>
                    <m:r>
                      <a:rPr lang="es-AR" sz="3000" b="0" i="1" smtClean="0">
                        <a:solidFill>
                          <a:srgbClr val="FF0000"/>
                        </a:solidFill>
                        <a:latin typeface="Cambria Math"/>
                      </a:rPr>
                      <m:t> {</m:t>
                    </m:r>
                    <m:r>
                      <a:rPr lang="es-AR" sz="3000" b="0" i="1" smtClean="0">
                        <a:solidFill>
                          <a:srgbClr val="FF0000"/>
                        </a:solidFill>
                        <a:latin typeface="Cambria Math"/>
                      </a:rPr>
                      <m:t>𝑍</m:t>
                    </m:r>
                    <m:r>
                      <a:rPr lang="es-AR" sz="3000" b="0" i="1" smtClean="0">
                        <a:solidFill>
                          <a:srgbClr val="FF0000"/>
                        </a:solidFill>
                        <a:latin typeface="Cambria Math"/>
                      </a:rPr>
                      <m:t>}</m:t>
                    </m:r>
                  </m:oMath>
                </a14:m>
                <a:endParaRPr lang="es-AR" sz="3000" dirty="0">
                  <a:solidFill>
                    <a:srgbClr val="FF0000"/>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741" t="-2639"/>
                </a:stretch>
              </a:blipFill>
            </p:spPr>
            <p:txBody>
              <a:bodyPr/>
              <a:lstStyle/>
              <a:p>
                <a:r>
                  <a:rPr lang="es-AR">
                    <a:noFill/>
                  </a:rPr>
                  <a:t> </a:t>
                </a:r>
              </a:p>
            </p:txBody>
          </p:sp>
        </mc:Fallback>
      </mc:AlternateContent>
    </p:spTree>
    <p:extLst>
      <p:ext uri="{BB962C8B-B14F-4D97-AF65-F5344CB8AC3E}">
        <p14:creationId xmlns:p14="http://schemas.microsoft.com/office/powerpoint/2010/main" val="583801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Experimento Formal: Planificación</a:t>
            </a:r>
            <a:endParaRPr lang="es-AR" dirty="0"/>
          </a:p>
        </p:txBody>
      </p:sp>
      <p:sp>
        <p:nvSpPr>
          <p:cNvPr id="3" name="2 Marcador de contenido"/>
          <p:cNvSpPr>
            <a:spLocks noGrp="1"/>
          </p:cNvSpPr>
          <p:nvPr>
            <p:ph idx="1"/>
          </p:nvPr>
        </p:nvSpPr>
        <p:spPr/>
        <p:txBody>
          <a:bodyPr/>
          <a:lstStyle/>
          <a:p>
            <a:r>
              <a:rPr lang="es-AR" dirty="0" smtClean="0"/>
              <a:t>1. Concepción</a:t>
            </a:r>
          </a:p>
          <a:p>
            <a:pPr lvl="1"/>
            <a:r>
              <a:rPr lang="es-AR" dirty="0" smtClean="0"/>
              <a:t>Definir el objetivo de la investigación</a:t>
            </a:r>
          </a:p>
          <a:p>
            <a:pPr lvl="1"/>
            <a:endParaRPr lang="es-AR" dirty="0"/>
          </a:p>
          <a:p>
            <a:r>
              <a:rPr lang="es-AR" dirty="0" smtClean="0"/>
              <a:t>2. Diseñar</a:t>
            </a:r>
          </a:p>
          <a:p>
            <a:pPr lvl="1"/>
            <a:r>
              <a:rPr lang="es-AR" dirty="0" smtClean="0"/>
              <a:t>Generar hipótesis cuantificables y (manejables) para ser probadas.</a:t>
            </a:r>
          </a:p>
          <a:p>
            <a:pPr lvl="1"/>
            <a:r>
              <a:rPr lang="es-AR" dirty="0" smtClean="0"/>
              <a:t>Definir los objetos o unidades experimentales.</a:t>
            </a:r>
          </a:p>
          <a:p>
            <a:pPr lvl="1"/>
            <a:r>
              <a:rPr lang="es-AR" dirty="0" smtClean="0"/>
              <a:t>Identificar el sujeto experimental</a:t>
            </a:r>
          </a:p>
          <a:p>
            <a:pPr lvl="1"/>
            <a:r>
              <a:rPr lang="es-AR" dirty="0" smtClean="0"/>
              <a:t>Identificar la variables de respuesta.</a:t>
            </a:r>
            <a:endParaRPr lang="es-AR" dirty="0"/>
          </a:p>
        </p:txBody>
      </p:sp>
    </p:spTree>
    <p:extLst>
      <p:ext uri="{BB962C8B-B14F-4D97-AF65-F5344CB8AC3E}">
        <p14:creationId xmlns:p14="http://schemas.microsoft.com/office/powerpoint/2010/main" val="1352416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Experimento Formal: Planificación</a:t>
            </a:r>
          </a:p>
        </p:txBody>
      </p:sp>
      <p:sp>
        <p:nvSpPr>
          <p:cNvPr id="3" name="2 Marcador de contenido"/>
          <p:cNvSpPr>
            <a:spLocks noGrp="1"/>
          </p:cNvSpPr>
          <p:nvPr>
            <p:ph idx="1"/>
          </p:nvPr>
        </p:nvSpPr>
        <p:spPr/>
        <p:txBody>
          <a:bodyPr/>
          <a:lstStyle/>
          <a:p>
            <a:r>
              <a:rPr lang="es-AR" dirty="0" smtClean="0"/>
              <a:t>3. Preparación</a:t>
            </a:r>
          </a:p>
          <a:p>
            <a:pPr lvl="1"/>
            <a:r>
              <a:rPr lang="es-AR" dirty="0" smtClean="0"/>
              <a:t>Tareas iniciales, compra de herramientas, hardware, capacitar al personal, etc.</a:t>
            </a:r>
          </a:p>
          <a:p>
            <a:r>
              <a:rPr lang="es-AR" dirty="0" smtClean="0"/>
              <a:t>4. Ejecución</a:t>
            </a:r>
          </a:p>
          <a:p>
            <a:r>
              <a:rPr lang="es-AR" dirty="0" smtClean="0"/>
              <a:t>5. Revisión y Análisis</a:t>
            </a:r>
          </a:p>
          <a:p>
            <a:pPr lvl="1"/>
            <a:endParaRPr lang="es-AR" dirty="0"/>
          </a:p>
          <a:p>
            <a:r>
              <a:rPr lang="es-AR" dirty="0" smtClean="0"/>
              <a:t>6. Diseminación y toma de decisiones.</a:t>
            </a:r>
          </a:p>
          <a:p>
            <a:pPr lvl="1"/>
            <a:r>
              <a:rPr lang="es-AR" dirty="0" smtClean="0"/>
              <a:t>Documentar las conclusiones.</a:t>
            </a:r>
          </a:p>
          <a:p>
            <a:pPr lvl="1"/>
            <a:endParaRPr lang="es-AR" dirty="0"/>
          </a:p>
        </p:txBody>
      </p:sp>
    </p:spTree>
    <p:extLst>
      <p:ext uri="{BB962C8B-B14F-4D97-AF65-F5344CB8AC3E}">
        <p14:creationId xmlns:p14="http://schemas.microsoft.com/office/powerpoint/2010/main" val="2835146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Experimento Formal: Principios</a:t>
            </a:r>
            <a:endParaRPr lang="es-AR" dirty="0"/>
          </a:p>
        </p:txBody>
      </p:sp>
      <p:sp>
        <p:nvSpPr>
          <p:cNvPr id="3" name="2 Marcador de contenido"/>
          <p:cNvSpPr>
            <a:spLocks noGrp="1"/>
          </p:cNvSpPr>
          <p:nvPr>
            <p:ph idx="1"/>
          </p:nvPr>
        </p:nvSpPr>
        <p:spPr/>
        <p:txBody>
          <a:bodyPr/>
          <a:lstStyle/>
          <a:p>
            <a:r>
              <a:rPr lang="es-AR" dirty="0" smtClean="0"/>
              <a:t>1. </a:t>
            </a:r>
            <a:r>
              <a:rPr lang="es-AR" b="1" dirty="0" smtClean="0"/>
              <a:t>Replicación</a:t>
            </a:r>
          </a:p>
          <a:p>
            <a:pPr lvl="1"/>
            <a:r>
              <a:rPr lang="es-AR" dirty="0" smtClean="0"/>
              <a:t>Experimento bajo condiciones idénticas debería ser repetible.</a:t>
            </a:r>
          </a:p>
          <a:p>
            <a:pPr lvl="1"/>
            <a:r>
              <a:rPr lang="es-AR" dirty="0" smtClean="0"/>
              <a:t>Resultados confundidos o solapados (no se pueden separar las variables) deben ser evitados.</a:t>
            </a:r>
          </a:p>
          <a:p>
            <a:pPr lvl="1"/>
            <a:endParaRPr lang="es-AR" dirty="0"/>
          </a:p>
          <a:p>
            <a:r>
              <a:rPr lang="es-AR" dirty="0" smtClean="0"/>
              <a:t>2. </a:t>
            </a:r>
            <a:r>
              <a:rPr lang="es-AR" b="1" dirty="0" err="1" smtClean="0"/>
              <a:t>Randomización</a:t>
            </a:r>
            <a:endParaRPr lang="es-AR" b="1" dirty="0" smtClean="0"/>
          </a:p>
          <a:p>
            <a:pPr lvl="1"/>
            <a:r>
              <a:rPr lang="es-AR" dirty="0" smtClean="0"/>
              <a:t>Los escenarios de experimentación deben ser organizados de modo que los efectos de la variables no controladas sean minimizadas.</a:t>
            </a:r>
          </a:p>
        </p:txBody>
      </p:sp>
    </p:spTree>
    <p:extLst>
      <p:ext uri="{BB962C8B-B14F-4D97-AF65-F5344CB8AC3E}">
        <p14:creationId xmlns:p14="http://schemas.microsoft.com/office/powerpoint/2010/main" val="1715165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Experimento Formal: Principios</a:t>
            </a:r>
            <a:endParaRPr lang="es-AR" dirty="0"/>
          </a:p>
        </p:txBody>
      </p:sp>
      <p:sp>
        <p:nvSpPr>
          <p:cNvPr id="3" name="2 Marcador de contenido"/>
          <p:cNvSpPr>
            <a:spLocks noGrp="1"/>
          </p:cNvSpPr>
          <p:nvPr>
            <p:ph idx="1"/>
          </p:nvPr>
        </p:nvSpPr>
        <p:spPr/>
        <p:txBody>
          <a:bodyPr/>
          <a:lstStyle/>
          <a:p>
            <a:r>
              <a:rPr lang="es-AR" dirty="0" smtClean="0"/>
              <a:t>3. </a:t>
            </a:r>
            <a:r>
              <a:rPr lang="es-AR" b="1" dirty="0" smtClean="0"/>
              <a:t>Control Local</a:t>
            </a:r>
          </a:p>
          <a:p>
            <a:pPr lvl="1"/>
            <a:r>
              <a:rPr lang="es-AR" dirty="0" smtClean="0"/>
              <a:t>Agrupamiento: asignar unidades experimentales a bloques de manera que las unidades son relativamente homogéneas.  Los bloques son diseñados de manera que el diseño experimental captura la variación anticipada en los bloques agrupando variaciones, de forma que la variación no contribuye al error experimental.</a:t>
            </a:r>
          </a:p>
          <a:p>
            <a:pPr lvl="1"/>
            <a:r>
              <a:rPr lang="es-AR" dirty="0" smtClean="0"/>
              <a:t>Balanceo: es el agrupamiento y asignación de tratamientos de manera que un número igual de sujetos es asignado a cada tratamiento. El balanceo 	es deseable porque simplifica el análisis estadístico.</a:t>
            </a:r>
          </a:p>
        </p:txBody>
      </p:sp>
    </p:spTree>
    <p:extLst>
      <p:ext uri="{BB962C8B-B14F-4D97-AF65-F5344CB8AC3E}">
        <p14:creationId xmlns:p14="http://schemas.microsoft.com/office/powerpoint/2010/main" val="347362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IS Empírica</a:t>
            </a:r>
            <a:endParaRPr lang="es-AR" dirty="0"/>
          </a:p>
        </p:txBody>
      </p:sp>
      <p:sp>
        <p:nvSpPr>
          <p:cNvPr id="3" name="2 Marcador de contenido"/>
          <p:cNvSpPr>
            <a:spLocks noGrp="1"/>
          </p:cNvSpPr>
          <p:nvPr>
            <p:ph idx="1"/>
          </p:nvPr>
        </p:nvSpPr>
        <p:spPr>
          <a:xfrm>
            <a:off x="457200" y="1935480"/>
            <a:ext cx="5194920" cy="4389120"/>
          </a:xfrm>
        </p:spPr>
        <p:txBody>
          <a:bodyPr>
            <a:normAutofit lnSpcReduction="10000"/>
          </a:bodyPr>
          <a:lstStyle/>
          <a:p>
            <a:r>
              <a:rPr lang="es-AR" dirty="0" smtClean="0"/>
              <a:t>Llenar las distancia entra la investigación y la práctica mediante:</a:t>
            </a:r>
          </a:p>
          <a:p>
            <a:pPr lvl="1"/>
            <a:r>
              <a:rPr lang="es-AR" dirty="0" smtClean="0"/>
              <a:t>Desarrollo de métodos para estudiar la práctica de IS.</a:t>
            </a:r>
          </a:p>
          <a:p>
            <a:pPr lvl="1"/>
            <a:r>
              <a:rPr lang="es-AR" dirty="0" smtClean="0"/>
              <a:t>Construir un cuerpo de conocimiento de las práctica de IS.</a:t>
            </a:r>
          </a:p>
          <a:p>
            <a:pPr lvl="1"/>
            <a:r>
              <a:rPr lang="es-AR" dirty="0" smtClean="0"/>
              <a:t>Validar la investigación antes de desplegarla en ambientes industriales.</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454" y="1768476"/>
            <a:ext cx="2088232" cy="156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482" y="4411823"/>
            <a:ext cx="1584176" cy="1626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arriba y abajo"/>
          <p:cNvSpPr/>
          <p:nvPr/>
        </p:nvSpPr>
        <p:spPr>
          <a:xfrm>
            <a:off x="6941546" y="3501008"/>
            <a:ext cx="432048" cy="7200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17626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Experimento Formal: Principios</a:t>
            </a:r>
          </a:p>
        </p:txBody>
      </p:sp>
      <p:sp>
        <p:nvSpPr>
          <p:cNvPr id="3" name="2 Marcador de contenido"/>
          <p:cNvSpPr>
            <a:spLocks noGrp="1"/>
          </p:cNvSpPr>
          <p:nvPr>
            <p:ph idx="1"/>
          </p:nvPr>
        </p:nvSpPr>
        <p:spPr>
          <a:xfrm>
            <a:off x="457200" y="1935480"/>
            <a:ext cx="4186808" cy="4389120"/>
          </a:xfrm>
        </p:spPr>
        <p:txBody>
          <a:bodyPr/>
          <a:lstStyle/>
          <a:p>
            <a:r>
              <a:rPr lang="es-AR" dirty="0" smtClean="0"/>
              <a:t>3. Control Local</a:t>
            </a:r>
          </a:p>
          <a:p>
            <a:pPr lvl="1"/>
            <a:r>
              <a:rPr lang="es-AR" dirty="0" smtClean="0"/>
              <a:t>Correlación: la técnica más popular para evaluar relaciones entre datos observados.</a:t>
            </a:r>
          </a:p>
          <a:p>
            <a:pPr lvl="1"/>
            <a:r>
              <a:rPr lang="es-AR" dirty="0" smtClean="0"/>
              <a:t>Correlación lineal y no lineal.</a:t>
            </a:r>
          </a:p>
          <a:p>
            <a:pPr lvl="1"/>
            <a:r>
              <a:rPr lang="es-AR" dirty="0" smtClean="0"/>
              <a:t>La correlación no-lineal es difícil de medir y puede estar oculta.</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060848"/>
            <a:ext cx="34385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597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Experimento Formal: Tipos</a:t>
            </a:r>
            <a:endParaRPr lang="es-AR" dirty="0"/>
          </a:p>
        </p:txBody>
      </p:sp>
      <p:sp>
        <p:nvSpPr>
          <p:cNvPr id="3" name="2 Marcador de contenido"/>
          <p:cNvSpPr>
            <a:spLocks noGrp="1"/>
          </p:cNvSpPr>
          <p:nvPr>
            <p:ph idx="1"/>
          </p:nvPr>
        </p:nvSpPr>
        <p:spPr>
          <a:xfrm>
            <a:off x="457200" y="1935480"/>
            <a:ext cx="3970784" cy="4389120"/>
          </a:xfrm>
        </p:spPr>
        <p:txBody>
          <a:bodyPr>
            <a:normAutofit fontScale="92500" lnSpcReduction="10000"/>
          </a:bodyPr>
          <a:lstStyle/>
          <a:p>
            <a:r>
              <a:rPr lang="es-AR" dirty="0" smtClean="0"/>
              <a:t>Diseño Factorial</a:t>
            </a:r>
          </a:p>
          <a:p>
            <a:pPr lvl="1"/>
            <a:r>
              <a:rPr lang="es-AR" dirty="0" smtClean="0"/>
              <a:t>Cruce: cada nivel de cada factor aparece en cada nivel del otro factor.</a:t>
            </a:r>
          </a:p>
          <a:p>
            <a:pPr lvl="1"/>
            <a:r>
              <a:rPr lang="es-AR" dirty="0" smtClean="0"/>
              <a:t>Anidamiento: cada nivel de uno ocurre enteramente en conjunción con el nivel del otro</a:t>
            </a:r>
          </a:p>
          <a:p>
            <a:pPr lvl="1"/>
            <a:r>
              <a:rPr lang="es-AR" dirty="0" smtClean="0"/>
              <a:t>Un apropiado diseño de cruce y anidamiento puede reducir el número de casos a ser probados.</a:t>
            </a:r>
          </a:p>
          <a:p>
            <a:pPr lvl="1"/>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328" y="1772816"/>
            <a:ext cx="2735585" cy="17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291" y="3789040"/>
            <a:ext cx="2697622" cy="244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939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Experimento Formal: Tipos</a:t>
            </a:r>
          </a:p>
        </p:txBody>
      </p:sp>
      <p:sp>
        <p:nvSpPr>
          <p:cNvPr id="3" name="2 Marcador de contenido"/>
          <p:cNvSpPr>
            <a:spLocks noGrp="1"/>
          </p:cNvSpPr>
          <p:nvPr>
            <p:ph idx="1"/>
          </p:nvPr>
        </p:nvSpPr>
        <p:spPr/>
        <p:txBody>
          <a:bodyPr/>
          <a:lstStyle/>
          <a:p>
            <a:r>
              <a:rPr lang="es-AR" dirty="0" smtClean="0"/>
              <a:t>Ventajas del diseño factorial</a:t>
            </a:r>
          </a:p>
          <a:p>
            <a:pPr lvl="1"/>
            <a:r>
              <a:rPr lang="es-AR" dirty="0" smtClean="0"/>
              <a:t>Los recursos pueden ser usados más eficientemente</a:t>
            </a:r>
          </a:p>
          <a:p>
            <a:pPr lvl="1"/>
            <a:r>
              <a:rPr lang="es-AR" dirty="0" smtClean="0"/>
              <a:t>La cobertura y completitud de las variables </a:t>
            </a:r>
          </a:p>
          <a:p>
            <a:pPr lvl="1"/>
            <a:r>
              <a:rPr lang="es-AR" dirty="0" smtClean="0"/>
              <a:t>Replicación implícita.</a:t>
            </a:r>
          </a:p>
          <a:p>
            <a:pPr lvl="1"/>
            <a:endParaRPr lang="es-AR" dirty="0"/>
          </a:p>
          <a:p>
            <a:r>
              <a:rPr lang="es-AR" dirty="0" smtClean="0"/>
              <a:t>Desventajas del diseño factorial</a:t>
            </a:r>
          </a:p>
          <a:p>
            <a:pPr lvl="1"/>
            <a:r>
              <a:rPr lang="es-AR" dirty="0" smtClean="0"/>
              <a:t>Altos costos de preparación, administración y análisis.</a:t>
            </a:r>
          </a:p>
          <a:p>
            <a:pPr lvl="1"/>
            <a:r>
              <a:rPr lang="es-AR" dirty="0" smtClean="0"/>
              <a:t>El número de combinaciones crece rápidamente.</a:t>
            </a:r>
          </a:p>
          <a:p>
            <a:pPr lvl="1"/>
            <a:r>
              <a:rPr lang="es-AR" dirty="0" smtClean="0"/>
              <a:t>Algunas combinaciones pueden no tener valor.</a:t>
            </a:r>
            <a:endParaRPr lang="es-AR" dirty="0"/>
          </a:p>
        </p:txBody>
      </p:sp>
    </p:spTree>
    <p:extLst>
      <p:ext uri="{BB962C8B-B14F-4D97-AF65-F5344CB8AC3E}">
        <p14:creationId xmlns:p14="http://schemas.microsoft.com/office/powerpoint/2010/main" val="14804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Experimento Formal: Tipos</a:t>
            </a:r>
          </a:p>
        </p:txBody>
      </p:sp>
      <p:sp>
        <p:nvSpPr>
          <p:cNvPr id="3" name="2 Marcador de contenido"/>
          <p:cNvSpPr>
            <a:spLocks noGrp="1"/>
          </p:cNvSpPr>
          <p:nvPr>
            <p:ph idx="1"/>
          </p:nvPr>
        </p:nvSpPr>
        <p:spPr>
          <a:xfrm>
            <a:off x="457200" y="1935480"/>
            <a:ext cx="4330824" cy="4389120"/>
          </a:xfrm>
        </p:spPr>
        <p:txBody>
          <a:bodyPr>
            <a:normAutofit fontScale="77500" lnSpcReduction="20000"/>
          </a:bodyPr>
          <a:lstStyle/>
          <a:p>
            <a:r>
              <a:rPr lang="es-AR" dirty="0" smtClean="0"/>
              <a:t>Seleccionar el número de variables:</a:t>
            </a:r>
          </a:p>
          <a:p>
            <a:pPr lvl="1"/>
            <a:r>
              <a:rPr lang="es-AR" dirty="0" smtClean="0"/>
              <a:t>Variable única.</a:t>
            </a:r>
          </a:p>
          <a:p>
            <a:pPr lvl="1"/>
            <a:r>
              <a:rPr lang="es-AR" dirty="0" smtClean="0"/>
              <a:t>Múltiples variables.</a:t>
            </a:r>
          </a:p>
          <a:p>
            <a:pPr lvl="1"/>
            <a:endParaRPr lang="es-AR" dirty="0"/>
          </a:p>
          <a:p>
            <a:r>
              <a:rPr lang="es-AR" dirty="0" smtClean="0"/>
              <a:t>Ejemplo: Medición del tiempo para codificar un módulo de un programa con o sin el uso de un repositorio reusable.</a:t>
            </a:r>
          </a:p>
          <a:p>
            <a:pPr lvl="1"/>
            <a:r>
              <a:rPr lang="es-AR" dirty="0" smtClean="0"/>
              <a:t>Sin considerar los efectos de las experiencia de los programadores.</a:t>
            </a:r>
          </a:p>
          <a:p>
            <a:pPr lvl="1"/>
            <a:endParaRPr lang="es-AR" dirty="0" smtClean="0"/>
          </a:p>
          <a:p>
            <a:pPr lvl="1"/>
            <a:r>
              <a:rPr lang="es-AR" dirty="0" smtClean="0"/>
              <a:t>Considerando los </a:t>
            </a:r>
            <a:r>
              <a:rPr lang="es-AR" dirty="0"/>
              <a:t>efectos de las experiencia de los programadores.</a:t>
            </a:r>
          </a:p>
          <a:p>
            <a:pPr lvl="1"/>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760" y="1844824"/>
            <a:ext cx="388377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244" y="4335123"/>
            <a:ext cx="3834802" cy="224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52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Experimento Formal: Línea Base</a:t>
            </a:r>
            <a:endParaRPr lang="es-AR" dirty="0"/>
          </a:p>
        </p:txBody>
      </p:sp>
      <p:sp>
        <p:nvSpPr>
          <p:cNvPr id="3" name="2 Marcador de contenido"/>
          <p:cNvSpPr>
            <a:spLocks noGrp="1"/>
          </p:cNvSpPr>
          <p:nvPr>
            <p:ph idx="1"/>
          </p:nvPr>
        </p:nvSpPr>
        <p:spPr>
          <a:xfrm>
            <a:off x="457200" y="1935480"/>
            <a:ext cx="4330824" cy="4389120"/>
          </a:xfrm>
        </p:spPr>
        <p:txBody>
          <a:bodyPr>
            <a:normAutofit fontScale="92500"/>
          </a:bodyPr>
          <a:lstStyle/>
          <a:p>
            <a:r>
              <a:rPr lang="es-AR" dirty="0" smtClean="0"/>
              <a:t>Línea base es el tratamiento promedio de una variable en un número de experimentos (o casos de estudio)</a:t>
            </a:r>
          </a:p>
          <a:p>
            <a:r>
              <a:rPr lang="es-AR" dirty="0" smtClean="0"/>
              <a:t>Provee una medida para identificar si el valor está dentro de un rango aceptable.</a:t>
            </a:r>
          </a:p>
          <a:p>
            <a:r>
              <a:rPr lang="es-AR" dirty="0" smtClean="0"/>
              <a:t>Puede ayudar el chequeo de la validez de la medición.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88840"/>
            <a:ext cx="36766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278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Pautas para la investigación empírica</a:t>
            </a:r>
            <a:endParaRPr lang="es-A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16832"/>
            <a:ext cx="6048672" cy="426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649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Contenido</a:t>
            </a:r>
            <a:endParaRPr lang="es-AR" dirty="0"/>
          </a:p>
        </p:txBody>
      </p:sp>
      <p:sp>
        <p:nvSpPr>
          <p:cNvPr id="3" name="2 Marcador de contenido"/>
          <p:cNvSpPr>
            <a:spLocks noGrp="1"/>
          </p:cNvSpPr>
          <p:nvPr>
            <p:ph idx="1"/>
          </p:nvPr>
        </p:nvSpPr>
        <p:spPr/>
        <p:txBody>
          <a:bodyPr>
            <a:normAutofit fontScale="92500" lnSpcReduction="20000"/>
          </a:bodyPr>
          <a:lstStyle/>
          <a:p>
            <a:pPr marL="514350" indent="-514350">
              <a:buFont typeface="+mj-lt"/>
              <a:buAutoNum type="arabicPeriod"/>
            </a:pPr>
            <a:r>
              <a:rPr lang="es-AR" dirty="0" smtClean="0"/>
              <a:t>Contexto experimental</a:t>
            </a:r>
          </a:p>
          <a:p>
            <a:pPr marL="514350" indent="-514350">
              <a:buFont typeface="+mj-lt"/>
              <a:buAutoNum type="arabicPeriod"/>
            </a:pPr>
            <a:endParaRPr lang="es-AR" dirty="0" smtClean="0"/>
          </a:p>
          <a:p>
            <a:pPr marL="514350" indent="-514350">
              <a:buFont typeface="+mj-lt"/>
              <a:buAutoNum type="arabicPeriod"/>
            </a:pPr>
            <a:r>
              <a:rPr lang="es-AR" dirty="0" smtClean="0"/>
              <a:t>Diseño experimental</a:t>
            </a:r>
          </a:p>
          <a:p>
            <a:pPr marL="514350" indent="-514350">
              <a:buFont typeface="+mj-lt"/>
              <a:buAutoNum type="arabicPeriod"/>
            </a:pPr>
            <a:endParaRPr lang="es-AR" dirty="0" smtClean="0"/>
          </a:p>
          <a:p>
            <a:pPr marL="514350" indent="-514350">
              <a:buFont typeface="+mj-lt"/>
              <a:buAutoNum type="arabicPeriod"/>
            </a:pPr>
            <a:r>
              <a:rPr lang="es-AR" dirty="0" smtClean="0"/>
              <a:t>Recolección de Datos</a:t>
            </a:r>
          </a:p>
          <a:p>
            <a:pPr marL="514350" indent="-514350">
              <a:buFont typeface="+mj-lt"/>
              <a:buAutoNum type="arabicPeriod"/>
            </a:pPr>
            <a:endParaRPr lang="es-AR" dirty="0" smtClean="0"/>
          </a:p>
          <a:p>
            <a:pPr marL="514350" indent="-514350">
              <a:buFont typeface="+mj-lt"/>
              <a:buAutoNum type="arabicPeriod"/>
            </a:pPr>
            <a:r>
              <a:rPr lang="es-AR" dirty="0" smtClean="0"/>
              <a:t>Análisis</a:t>
            </a:r>
          </a:p>
          <a:p>
            <a:pPr marL="514350" indent="-514350">
              <a:buFont typeface="+mj-lt"/>
              <a:buAutoNum type="arabicPeriod"/>
            </a:pPr>
            <a:endParaRPr lang="es-AR" dirty="0" smtClean="0"/>
          </a:p>
          <a:p>
            <a:pPr marL="514350" indent="-514350">
              <a:buFont typeface="+mj-lt"/>
              <a:buAutoNum type="arabicPeriod"/>
            </a:pPr>
            <a:r>
              <a:rPr lang="es-AR" dirty="0" smtClean="0"/>
              <a:t>Presentación de Resultados</a:t>
            </a:r>
          </a:p>
          <a:p>
            <a:pPr marL="514350" indent="-514350">
              <a:buFont typeface="+mj-lt"/>
              <a:buAutoNum type="arabicPeriod"/>
            </a:pPr>
            <a:endParaRPr lang="es-AR" dirty="0" smtClean="0"/>
          </a:p>
          <a:p>
            <a:pPr marL="514350" indent="-514350">
              <a:buFont typeface="+mj-lt"/>
              <a:buAutoNum type="arabicPeriod"/>
            </a:pPr>
            <a:r>
              <a:rPr lang="es-AR" dirty="0" smtClean="0"/>
              <a:t>Interpretación de Resultados.</a:t>
            </a:r>
            <a:endParaRPr lang="es-AR" dirty="0"/>
          </a:p>
        </p:txBody>
      </p:sp>
    </p:spTree>
    <p:extLst>
      <p:ext uri="{BB962C8B-B14F-4D97-AF65-F5344CB8AC3E}">
        <p14:creationId xmlns:p14="http://schemas.microsoft.com/office/powerpoint/2010/main" val="1317068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Contexto </a:t>
            </a:r>
            <a:r>
              <a:rPr lang="es-AR" dirty="0" smtClean="0"/>
              <a:t>experimental</a:t>
            </a:r>
            <a:endParaRPr lang="es-AR" dirty="0"/>
          </a:p>
        </p:txBody>
      </p:sp>
      <p:sp>
        <p:nvSpPr>
          <p:cNvPr id="3" name="2 Marcador de contenido"/>
          <p:cNvSpPr>
            <a:spLocks noGrp="1"/>
          </p:cNvSpPr>
          <p:nvPr>
            <p:ph idx="1"/>
          </p:nvPr>
        </p:nvSpPr>
        <p:spPr/>
        <p:txBody>
          <a:bodyPr>
            <a:normAutofit fontScale="85000" lnSpcReduction="10000"/>
          </a:bodyPr>
          <a:lstStyle/>
          <a:p>
            <a:r>
              <a:rPr lang="es-AR" dirty="0" smtClean="0"/>
              <a:t>Asegurar que los objetivos de los experimentos han sido apropiadamente definidos.</a:t>
            </a:r>
          </a:p>
          <a:p>
            <a:r>
              <a:rPr lang="es-AR" dirty="0" smtClean="0"/>
              <a:t>Asegurar que la descripción del experimento provee suficiente detalle para los profesionales.</a:t>
            </a:r>
          </a:p>
          <a:p>
            <a:endParaRPr lang="es-AR" dirty="0"/>
          </a:p>
          <a:p>
            <a:r>
              <a:rPr lang="es-AR" dirty="0" smtClean="0"/>
              <a:t>C1. Asegurase de especificar el contexto tanto como sea posible. En particular, definir claramente la entidades, atributos y mediciones.</a:t>
            </a:r>
          </a:p>
          <a:p>
            <a:r>
              <a:rPr lang="es-AR" dirty="0" smtClean="0"/>
              <a:t>C2. Si una hipótesis específica será probada, especificarla claramente antes de realizar el estudio, y discutir la teoría de la cual deriva, las posibles implicancias.</a:t>
            </a:r>
          </a:p>
          <a:p>
            <a:r>
              <a:rPr lang="es-AR" dirty="0" smtClean="0"/>
              <a:t>C3. Si el objetivo es exploratorio, especificar claramente, previo al análisis, que preguntas debe responder la investigación.</a:t>
            </a:r>
            <a:endParaRPr lang="es-AR" dirty="0"/>
          </a:p>
        </p:txBody>
      </p:sp>
    </p:spTree>
    <p:extLst>
      <p:ext uri="{BB962C8B-B14F-4D97-AF65-F5344CB8AC3E}">
        <p14:creationId xmlns:p14="http://schemas.microsoft.com/office/powerpoint/2010/main" val="167477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 Experimental</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Asegurar que el diseño es apropiado para los objetivos del experimento.</a:t>
            </a:r>
          </a:p>
          <a:p>
            <a:r>
              <a:rPr lang="es-AR" dirty="0" smtClean="0"/>
              <a:t>Asegurar que el objetivo del experimento puede ser logrado usando las técnicas especificadas en el diseño.</a:t>
            </a:r>
          </a:p>
          <a:p>
            <a:endParaRPr lang="es-AR" dirty="0"/>
          </a:p>
          <a:p>
            <a:r>
              <a:rPr lang="es-AR" dirty="0" smtClean="0"/>
              <a:t>D1. Identificar la población desde donde se tomarán los objetos y sujetos.</a:t>
            </a:r>
          </a:p>
          <a:p>
            <a:r>
              <a:rPr lang="es-AR" dirty="0" smtClean="0"/>
              <a:t>D2. Definir el proceso por el cual los sujetos y objetos son seleccionados (criterio de inclusión/exclusión)</a:t>
            </a:r>
          </a:p>
          <a:p>
            <a:r>
              <a:rPr lang="es-AR" dirty="0" smtClean="0"/>
              <a:t>D3. Definir el proceso por el cual los sujetos y los objetos son asignados al tratamiento.</a:t>
            </a:r>
          </a:p>
          <a:p>
            <a:endParaRPr lang="es-AR" dirty="0"/>
          </a:p>
          <a:p>
            <a:endParaRPr lang="es-AR" dirty="0"/>
          </a:p>
        </p:txBody>
      </p:sp>
    </p:spTree>
    <p:extLst>
      <p:ext uri="{BB962C8B-B14F-4D97-AF65-F5344CB8AC3E}">
        <p14:creationId xmlns:p14="http://schemas.microsoft.com/office/powerpoint/2010/main" val="247027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 Experimental</a:t>
            </a:r>
            <a:endParaRPr lang="es-AR" dirty="0"/>
          </a:p>
        </p:txBody>
      </p:sp>
      <p:sp>
        <p:nvSpPr>
          <p:cNvPr id="3" name="2 Marcador de contenido"/>
          <p:cNvSpPr>
            <a:spLocks noGrp="1"/>
          </p:cNvSpPr>
          <p:nvPr>
            <p:ph idx="1"/>
          </p:nvPr>
        </p:nvSpPr>
        <p:spPr/>
        <p:txBody>
          <a:bodyPr>
            <a:normAutofit fontScale="85000" lnSpcReduction="20000"/>
          </a:bodyPr>
          <a:lstStyle/>
          <a:p>
            <a:r>
              <a:rPr lang="es-AR" dirty="0" smtClean="0"/>
              <a:t>D4. Restringirse al estudio diseños simples, o usar aquellos que están totalmente analizados en la literatura.</a:t>
            </a:r>
          </a:p>
          <a:p>
            <a:r>
              <a:rPr lang="es-AR" dirty="0" smtClean="0"/>
              <a:t>D5. Definir la unidad experimental.</a:t>
            </a:r>
          </a:p>
          <a:p>
            <a:r>
              <a:rPr lang="es-AR" dirty="0" smtClean="0"/>
              <a:t>D6. Para experimentos formales, realizar un pre-experimento o pre-cálculo, pero estimar o identificar el tamaño mínimo de la muestra requerida.</a:t>
            </a:r>
          </a:p>
          <a:p>
            <a:r>
              <a:rPr lang="es-AR" dirty="0" smtClean="0"/>
              <a:t>D7. Usar apropiados niveles de </a:t>
            </a:r>
            <a:r>
              <a:rPr lang="es-AR" dirty="0" err="1" smtClean="0"/>
              <a:t>blinding</a:t>
            </a:r>
            <a:endParaRPr lang="es-AR" dirty="0" smtClean="0"/>
          </a:p>
          <a:p>
            <a:r>
              <a:rPr lang="es-AR" dirty="0" smtClean="0"/>
              <a:t>D8. Evitar el uso de controles, a menos que se está seguro que se puede controlar de una manera no ambigua.</a:t>
            </a:r>
          </a:p>
          <a:p>
            <a:r>
              <a:rPr lang="es-AR" dirty="0" smtClean="0"/>
              <a:t>D9. Definir completamente todos los tratamientos (intervenciones)</a:t>
            </a:r>
          </a:p>
          <a:p>
            <a:r>
              <a:rPr lang="es-AR" dirty="0" smtClean="0"/>
              <a:t>D1O. Justificar la selección de las mediciones resultantes en términos de la relevancia de los objetivos del estudio empírico.</a:t>
            </a:r>
            <a:endParaRPr lang="es-AR" dirty="0"/>
          </a:p>
        </p:txBody>
      </p:sp>
    </p:spTree>
    <p:extLst>
      <p:ext uri="{BB962C8B-B14F-4D97-AF65-F5344CB8AC3E}">
        <p14:creationId xmlns:p14="http://schemas.microsoft.com/office/powerpoint/2010/main" val="400648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Investigación en IS</a:t>
            </a:r>
            <a:endParaRPr lang="es-AR" dirty="0"/>
          </a:p>
        </p:txBody>
      </p:sp>
      <p:sp>
        <p:nvSpPr>
          <p:cNvPr id="3" name="2 Marcador de contenido"/>
          <p:cNvSpPr>
            <a:spLocks noGrp="1"/>
          </p:cNvSpPr>
          <p:nvPr>
            <p:ph idx="1"/>
          </p:nvPr>
        </p:nvSpPr>
        <p:spPr>
          <a:xfrm>
            <a:off x="457200" y="1935480"/>
            <a:ext cx="5050904" cy="4389120"/>
          </a:xfrm>
        </p:spPr>
        <p:txBody>
          <a:bodyPr>
            <a:normAutofit fontScale="92500" lnSpcReduction="10000"/>
          </a:bodyPr>
          <a:lstStyle/>
          <a:p>
            <a:r>
              <a:rPr lang="es-AR" dirty="0" smtClean="0"/>
              <a:t>¿Qué es la investigación en IS?</a:t>
            </a:r>
          </a:p>
          <a:p>
            <a:pPr lvl="1"/>
            <a:r>
              <a:rPr lang="es-AR" dirty="0" smtClean="0"/>
              <a:t>Es la aplicación de principios científicos y técnicas para investigar las propiedades del software y las herramientas y métodos relacionados con el software.</a:t>
            </a:r>
          </a:p>
          <a:p>
            <a:pPr lvl="1"/>
            <a:endParaRPr lang="es-AR" dirty="0" smtClean="0"/>
          </a:p>
          <a:p>
            <a:r>
              <a:rPr lang="es-AR" dirty="0" smtClean="0"/>
              <a:t>¿Porqué se habla de la investigación en IS?</a:t>
            </a:r>
          </a:p>
          <a:p>
            <a:pPr lvl="1"/>
            <a:r>
              <a:rPr lang="es-AR" dirty="0" smtClean="0"/>
              <a:t>Porque la investigación de IS empírica estándar es muy pobre.</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407777"/>
            <a:ext cx="365522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955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Recolección de Datos</a:t>
            </a:r>
            <a:endParaRPr lang="es-AR" dirty="0"/>
          </a:p>
        </p:txBody>
      </p:sp>
      <p:sp>
        <p:nvSpPr>
          <p:cNvPr id="3" name="2 Marcador de contenido"/>
          <p:cNvSpPr>
            <a:spLocks noGrp="1"/>
          </p:cNvSpPr>
          <p:nvPr>
            <p:ph idx="1"/>
          </p:nvPr>
        </p:nvSpPr>
        <p:spPr/>
        <p:txBody>
          <a:bodyPr>
            <a:normAutofit/>
          </a:bodyPr>
          <a:lstStyle/>
          <a:p>
            <a:r>
              <a:rPr lang="es-AR" sz="1800" dirty="0" smtClean="0"/>
              <a:t>Asegurar que el proceso de recolección de datos está bien definido.</a:t>
            </a:r>
          </a:p>
          <a:p>
            <a:r>
              <a:rPr lang="es-AR" sz="1800" dirty="0" smtClean="0"/>
              <a:t>Monitorear la recolección de datos y observar las desviaciones contra el diseño del experimento.</a:t>
            </a:r>
          </a:p>
          <a:p>
            <a:endParaRPr lang="es-AR" sz="1800" dirty="0"/>
          </a:p>
          <a:p>
            <a:r>
              <a:rPr lang="es-AR" sz="1800" dirty="0" smtClean="0"/>
              <a:t>DC1. Definir todas las mediciones de software, incluyendo entidad, atributo, unidad y reglas de conteo.</a:t>
            </a:r>
          </a:p>
          <a:p>
            <a:r>
              <a:rPr lang="es-AR" sz="1800" dirty="0" smtClean="0"/>
              <a:t>DC2. Describir cualquier método de control de calidad usado para asegurar las completitud y precisión de la recolección de datos.</a:t>
            </a:r>
          </a:p>
          <a:p>
            <a:r>
              <a:rPr lang="es-AR" sz="1800" dirty="0" smtClean="0"/>
              <a:t>DC3. Para estudios con observaciones, registrar datos de los sujetos que caen fuera del estudio.</a:t>
            </a:r>
          </a:p>
          <a:p>
            <a:r>
              <a:rPr lang="es-AR" sz="1800" dirty="0" smtClean="0"/>
              <a:t>DC4. </a:t>
            </a:r>
            <a:r>
              <a:rPr lang="es-AR" sz="1800" dirty="0"/>
              <a:t>Para estudios con observaciones, registrar datos </a:t>
            </a:r>
            <a:r>
              <a:rPr lang="es-AR" sz="1800" dirty="0" smtClean="0"/>
              <a:t>sobre otras mediciones de desempeño que pueden ser afectadas de manera adversa  por el tratamiento, aún si no son le foco principal del estudio.</a:t>
            </a:r>
            <a:endParaRPr lang="es-AR" sz="1800" dirty="0"/>
          </a:p>
        </p:txBody>
      </p:sp>
    </p:spTree>
    <p:extLst>
      <p:ext uri="{BB962C8B-B14F-4D97-AF65-F5344CB8AC3E}">
        <p14:creationId xmlns:p14="http://schemas.microsoft.com/office/powerpoint/2010/main" val="2601311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Análisis</a:t>
            </a:r>
            <a:endParaRPr lang="es-AR" dirty="0"/>
          </a:p>
        </p:txBody>
      </p:sp>
      <p:sp>
        <p:nvSpPr>
          <p:cNvPr id="3" name="2 Marcador de contenido"/>
          <p:cNvSpPr>
            <a:spLocks noGrp="1"/>
          </p:cNvSpPr>
          <p:nvPr>
            <p:ph idx="1"/>
          </p:nvPr>
        </p:nvSpPr>
        <p:spPr/>
        <p:txBody>
          <a:bodyPr>
            <a:normAutofit fontScale="85000" lnSpcReduction="20000"/>
          </a:bodyPr>
          <a:lstStyle/>
          <a:p>
            <a:r>
              <a:rPr lang="es-AR" dirty="0" smtClean="0"/>
              <a:t>Asegurar  que los datos recolectados desde el experimento son analizados correctamente-</a:t>
            </a:r>
          </a:p>
          <a:p>
            <a:r>
              <a:rPr lang="es-AR" dirty="0" smtClean="0"/>
              <a:t>Monitorear el análisis de datos y observar las desviaciones contra el diseño del experimento.</a:t>
            </a:r>
          </a:p>
          <a:p>
            <a:endParaRPr lang="es-AR" dirty="0"/>
          </a:p>
          <a:p>
            <a:r>
              <a:rPr lang="es-AR" dirty="0" smtClean="0"/>
              <a:t>A1. Especificar los procedimientos usados para el control de las múltiples pruebas.</a:t>
            </a:r>
          </a:p>
          <a:p>
            <a:r>
              <a:rPr lang="es-AR" dirty="0" smtClean="0"/>
              <a:t>A2. Considerar el uso de </a:t>
            </a:r>
            <a:r>
              <a:rPr lang="es-AR" dirty="0" err="1" smtClean="0"/>
              <a:t>blind</a:t>
            </a:r>
            <a:r>
              <a:rPr lang="es-AR" dirty="0" smtClean="0"/>
              <a:t> análisis </a:t>
            </a:r>
          </a:p>
          <a:p>
            <a:r>
              <a:rPr lang="es-AR" dirty="0" smtClean="0"/>
              <a:t>A3. Realizar el análisis de sensibilidad.</a:t>
            </a:r>
          </a:p>
          <a:p>
            <a:r>
              <a:rPr lang="es-AR" dirty="0" smtClean="0"/>
              <a:t>A4. Asegurar que los datos no violan las asunciones que se usaron en las pruebas.</a:t>
            </a:r>
          </a:p>
          <a:p>
            <a:r>
              <a:rPr lang="es-AR" dirty="0" smtClean="0"/>
              <a:t>A5. Aplicar controles de calidad apropiados para verificar los resultados.</a:t>
            </a:r>
            <a:endParaRPr lang="es-AR" dirty="0"/>
          </a:p>
        </p:txBody>
      </p:sp>
    </p:spTree>
    <p:extLst>
      <p:ext uri="{BB962C8B-B14F-4D97-AF65-F5344CB8AC3E}">
        <p14:creationId xmlns:p14="http://schemas.microsoft.com/office/powerpoint/2010/main" val="1794937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Presentación de Resultados</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Asegurar que el lector de los resultados pueden entender el objetivo, el proceso y los resultados del experimento.</a:t>
            </a:r>
          </a:p>
          <a:p>
            <a:endParaRPr lang="es-AR" dirty="0" smtClean="0"/>
          </a:p>
          <a:p>
            <a:r>
              <a:rPr lang="es-AR" dirty="0" smtClean="0"/>
              <a:t>P1. Describir una referencia a todos los procedimientos usados. Citar el paquete estadísticos utilizado.</a:t>
            </a:r>
          </a:p>
          <a:p>
            <a:r>
              <a:rPr lang="es-AR" dirty="0" smtClean="0"/>
              <a:t>P2. Presentar resultados cuantitativos así como los niveles de significancia. Los resultados cuantitativos deberían mostrar la magnitud de los efectos y los límites de confianza.</a:t>
            </a:r>
          </a:p>
          <a:p>
            <a:r>
              <a:rPr lang="es-AR" dirty="0" smtClean="0"/>
              <a:t>P3. Presentar los datos crudos cuando sea posible. De otra manera confirmar que están disponible para su revisión.</a:t>
            </a:r>
          </a:p>
          <a:p>
            <a:r>
              <a:rPr lang="es-AR" dirty="0" smtClean="0"/>
              <a:t>P4. Proveer apropiadas descripciones estadísticas.</a:t>
            </a:r>
          </a:p>
          <a:p>
            <a:r>
              <a:rPr lang="es-AR" dirty="0" smtClean="0"/>
              <a:t>P5. Hacer un uso apropiados de los gráficos.</a:t>
            </a:r>
            <a:endParaRPr lang="es-AR" dirty="0"/>
          </a:p>
        </p:txBody>
      </p:sp>
    </p:spTree>
    <p:extLst>
      <p:ext uri="{BB962C8B-B14F-4D97-AF65-F5344CB8AC3E}">
        <p14:creationId xmlns:p14="http://schemas.microsoft.com/office/powerpoint/2010/main" val="4044438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Interpretación de los resultados</a:t>
            </a:r>
            <a:endParaRPr lang="es-AR" dirty="0"/>
          </a:p>
        </p:txBody>
      </p:sp>
      <p:sp>
        <p:nvSpPr>
          <p:cNvPr id="3" name="2 Marcador de contenido"/>
          <p:cNvSpPr>
            <a:spLocks noGrp="1"/>
          </p:cNvSpPr>
          <p:nvPr>
            <p:ph idx="1"/>
          </p:nvPr>
        </p:nvSpPr>
        <p:spPr/>
        <p:txBody>
          <a:bodyPr/>
          <a:lstStyle/>
          <a:p>
            <a:r>
              <a:rPr lang="es-AR" dirty="0" smtClean="0"/>
              <a:t>Asegurar que las conclusiones son derivadas exclusivamente de los resultados del experimento.</a:t>
            </a:r>
          </a:p>
          <a:p>
            <a:endParaRPr lang="es-AR" dirty="0" smtClean="0"/>
          </a:p>
          <a:p>
            <a:r>
              <a:rPr lang="es-AR" dirty="0" smtClean="0"/>
              <a:t>I1. Definir la población a la que se aplican los modelos predictivos y estadísticos.</a:t>
            </a:r>
          </a:p>
          <a:p>
            <a:r>
              <a:rPr lang="es-AR" dirty="0" smtClean="0"/>
              <a:t>I2. Diferenciar entre la significancia estadística y la importancia práctica.</a:t>
            </a:r>
          </a:p>
          <a:p>
            <a:r>
              <a:rPr lang="es-AR" dirty="0" smtClean="0"/>
              <a:t>I3. Especificar cualquier limitación </a:t>
            </a:r>
            <a:r>
              <a:rPr lang="es-AR" smtClean="0"/>
              <a:t>del estudio.</a:t>
            </a:r>
            <a:endParaRPr lang="es-AR" dirty="0"/>
          </a:p>
        </p:txBody>
      </p:sp>
    </p:spTree>
    <p:extLst>
      <p:ext uri="{BB962C8B-B14F-4D97-AF65-F5344CB8AC3E}">
        <p14:creationId xmlns:p14="http://schemas.microsoft.com/office/powerpoint/2010/main" val="40311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Investigación en IS: Ejemplo</a:t>
            </a:r>
            <a:endParaRPr lang="es-AR" dirty="0"/>
          </a:p>
        </p:txBody>
      </p:sp>
      <p:sp>
        <p:nvSpPr>
          <p:cNvPr id="3" name="2 Marcador de contenido"/>
          <p:cNvSpPr>
            <a:spLocks noGrp="1"/>
          </p:cNvSpPr>
          <p:nvPr>
            <p:ph idx="1"/>
          </p:nvPr>
        </p:nvSpPr>
        <p:spPr/>
        <p:txBody>
          <a:bodyPr>
            <a:normAutofit fontScale="85000" lnSpcReduction="20000"/>
          </a:bodyPr>
          <a:lstStyle/>
          <a:p>
            <a:r>
              <a:rPr lang="es-AR" dirty="0" smtClean="0"/>
              <a:t>Experimentos para confirmar </a:t>
            </a:r>
          </a:p>
          <a:p>
            <a:pPr lvl="1"/>
            <a:r>
              <a:rPr lang="es-AR" dirty="0" smtClean="0"/>
              <a:t>¿Un módulo debería tener menos de 200 </a:t>
            </a:r>
            <a:r>
              <a:rPr lang="es-AR" dirty="0" err="1" smtClean="0"/>
              <a:t>LOCs</a:t>
            </a:r>
            <a:r>
              <a:rPr lang="es-AR" dirty="0" smtClean="0"/>
              <a:t>?</a:t>
            </a:r>
          </a:p>
          <a:p>
            <a:pPr lvl="1"/>
            <a:r>
              <a:rPr lang="es-AR" dirty="0" smtClean="0"/>
              <a:t>¿El número de ramas en una descomposición funcional debería ser menor a 7?</a:t>
            </a:r>
          </a:p>
          <a:p>
            <a:r>
              <a:rPr lang="es-AR" dirty="0" smtClean="0"/>
              <a:t>Experimento para explorar las relaciones.</a:t>
            </a:r>
          </a:p>
          <a:p>
            <a:pPr lvl="1"/>
            <a:r>
              <a:rPr lang="es-AR" dirty="0" smtClean="0"/>
              <a:t>¿Cómo afecta la calidad del código las experiencia del equipo de proyecto?</a:t>
            </a:r>
          </a:p>
          <a:p>
            <a:pPr lvl="1"/>
            <a:r>
              <a:rPr lang="es-AR" dirty="0" smtClean="0"/>
              <a:t>¿Cómo afecta la calidad de los requerimientos la productividad del diseñador?</a:t>
            </a:r>
          </a:p>
          <a:p>
            <a:pPr lvl="1"/>
            <a:r>
              <a:rPr lang="es-AR" dirty="0" smtClean="0"/>
              <a:t>¿Cómo afecta la estructura del diseño la </a:t>
            </a:r>
            <a:r>
              <a:rPr lang="es-AR" dirty="0" err="1" smtClean="0"/>
              <a:t>mantenibilidad</a:t>
            </a:r>
            <a:r>
              <a:rPr lang="es-AR" dirty="0" smtClean="0"/>
              <a:t> del código?</a:t>
            </a:r>
          </a:p>
          <a:p>
            <a:r>
              <a:rPr lang="es-AR" dirty="0" smtClean="0"/>
              <a:t>Experimento para iniciar nuevas prácticas</a:t>
            </a:r>
          </a:p>
          <a:p>
            <a:pPr lvl="1"/>
            <a:r>
              <a:rPr lang="es-AR" dirty="0" smtClean="0"/>
              <a:t>¿Sería bueno empezar a diseñar OO con UML?</a:t>
            </a:r>
          </a:p>
          <a:p>
            <a:pPr lvl="1"/>
            <a:r>
              <a:rPr lang="es-AR" dirty="0" smtClean="0"/>
              <a:t>¿Se podría usar la ingeniería de requerimientos para mejorar las calidad del software?</a:t>
            </a:r>
            <a:endParaRPr lang="es-AR" dirty="0"/>
          </a:p>
        </p:txBody>
      </p:sp>
    </p:spTree>
    <p:extLst>
      <p:ext uri="{BB962C8B-B14F-4D97-AF65-F5344CB8AC3E}">
        <p14:creationId xmlns:p14="http://schemas.microsoft.com/office/powerpoint/2010/main" val="392725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Investigación en IS: ¿Porqué?</a:t>
            </a:r>
            <a:endParaRPr lang="es-AR" dirty="0"/>
          </a:p>
        </p:txBody>
      </p:sp>
      <p:sp>
        <p:nvSpPr>
          <p:cNvPr id="3" name="2 Marcador de contenido"/>
          <p:cNvSpPr>
            <a:spLocks noGrp="1"/>
          </p:cNvSpPr>
          <p:nvPr>
            <p:ph idx="1"/>
          </p:nvPr>
        </p:nvSpPr>
        <p:spPr>
          <a:xfrm>
            <a:off x="457200" y="1935480"/>
            <a:ext cx="5987008" cy="4517856"/>
          </a:xfrm>
        </p:spPr>
        <p:txBody>
          <a:bodyPr>
            <a:normAutofit fontScale="92500" lnSpcReduction="20000"/>
          </a:bodyPr>
          <a:lstStyle/>
          <a:p>
            <a:r>
              <a:rPr lang="es-AR" dirty="0" smtClean="0"/>
              <a:t>Para mejorar (proceso y/o producto)</a:t>
            </a:r>
          </a:p>
          <a:p>
            <a:endParaRPr lang="es-AR" dirty="0" smtClean="0"/>
          </a:p>
          <a:p>
            <a:r>
              <a:rPr lang="es-AR" dirty="0" smtClean="0"/>
              <a:t>Para evaluar  </a:t>
            </a:r>
            <a:r>
              <a:rPr lang="es-AR" dirty="0"/>
              <a:t>(proceso y/o producto</a:t>
            </a:r>
            <a:r>
              <a:rPr lang="es-AR" dirty="0" smtClean="0"/>
              <a:t>)</a:t>
            </a:r>
          </a:p>
          <a:p>
            <a:endParaRPr lang="es-AR" dirty="0"/>
          </a:p>
          <a:p>
            <a:r>
              <a:rPr lang="es-AR" dirty="0" smtClean="0"/>
              <a:t>Para probar una teoría o hipótesis</a:t>
            </a:r>
          </a:p>
          <a:p>
            <a:endParaRPr lang="es-AR" dirty="0" smtClean="0"/>
          </a:p>
          <a:p>
            <a:r>
              <a:rPr lang="es-AR" dirty="0" smtClean="0"/>
              <a:t>Para desaprobar una teoría o hipótesis</a:t>
            </a:r>
          </a:p>
          <a:p>
            <a:endParaRPr lang="es-AR" dirty="0" smtClean="0"/>
          </a:p>
          <a:p>
            <a:r>
              <a:rPr lang="es-AR" dirty="0" smtClean="0"/>
              <a:t>Para entender (un escenario, una situación)</a:t>
            </a:r>
          </a:p>
          <a:p>
            <a:endParaRPr lang="es-AR" dirty="0" smtClean="0"/>
          </a:p>
          <a:p>
            <a:r>
              <a:rPr lang="es-AR" dirty="0" smtClean="0"/>
              <a:t>Para comparar (entidades, propiedades)</a:t>
            </a:r>
            <a:endParaRPr lang="es-AR" dirty="0"/>
          </a:p>
        </p:txBody>
      </p:sp>
      <p:pic>
        <p:nvPicPr>
          <p:cNvPr id="1026" name="Picture 2" descr="http://ts2.mm.bing.net/images/thumbnail.aspx?q=1505442145261&amp;id=acfff09433e4f611b6d460ee8a66a4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2924944"/>
            <a:ext cx="14763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5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Investigación en IS: ¿Qué?</a:t>
            </a:r>
            <a:endParaRPr lang="es-AR" dirty="0"/>
          </a:p>
        </p:txBody>
      </p:sp>
      <p:sp>
        <p:nvSpPr>
          <p:cNvPr id="3" name="2 Marcador de contenido"/>
          <p:cNvSpPr>
            <a:spLocks noGrp="1"/>
          </p:cNvSpPr>
          <p:nvPr>
            <p:ph idx="1"/>
          </p:nvPr>
        </p:nvSpPr>
        <p:spPr>
          <a:xfrm>
            <a:off x="457200" y="1935480"/>
            <a:ext cx="5626968" cy="4389120"/>
          </a:xfrm>
        </p:spPr>
        <p:txBody>
          <a:bodyPr>
            <a:normAutofit fontScale="85000" lnSpcReduction="20000"/>
          </a:bodyPr>
          <a:lstStyle/>
          <a:p>
            <a:r>
              <a:rPr lang="es-AR" dirty="0" smtClean="0"/>
              <a:t>Desempeño de una persona</a:t>
            </a:r>
          </a:p>
          <a:p>
            <a:endParaRPr lang="es-AR" dirty="0" smtClean="0"/>
          </a:p>
          <a:p>
            <a:r>
              <a:rPr lang="es-AR" dirty="0" smtClean="0"/>
              <a:t>Desempeño de una herramienta</a:t>
            </a:r>
          </a:p>
          <a:p>
            <a:endParaRPr lang="es-AR" dirty="0" smtClean="0"/>
          </a:p>
          <a:p>
            <a:r>
              <a:rPr lang="es-AR" dirty="0" smtClean="0"/>
              <a:t>Percepciones de una persona</a:t>
            </a:r>
          </a:p>
          <a:p>
            <a:endParaRPr lang="es-AR" dirty="0" smtClean="0"/>
          </a:p>
          <a:p>
            <a:r>
              <a:rPr lang="es-AR" dirty="0" smtClean="0"/>
              <a:t>Usabilidad de un herramienta</a:t>
            </a:r>
          </a:p>
          <a:p>
            <a:endParaRPr lang="es-AR" dirty="0" smtClean="0"/>
          </a:p>
          <a:p>
            <a:r>
              <a:rPr lang="es-AR" dirty="0" smtClean="0"/>
              <a:t>Compresión de un documento</a:t>
            </a:r>
          </a:p>
          <a:p>
            <a:endParaRPr lang="es-AR" dirty="0" smtClean="0"/>
          </a:p>
          <a:p>
            <a:r>
              <a:rPr lang="es-AR" dirty="0" smtClean="0"/>
              <a:t>Complejidad de un programa</a:t>
            </a:r>
          </a:p>
          <a:p>
            <a:endParaRPr lang="es-AR" dirty="0" smtClean="0"/>
          </a:p>
          <a:p>
            <a:r>
              <a:rPr lang="es-AR" dirty="0" smtClean="0"/>
              <a:t>Etc.</a:t>
            </a:r>
            <a:endParaRPr lang="es-AR" dirty="0"/>
          </a:p>
        </p:txBody>
      </p:sp>
      <p:pic>
        <p:nvPicPr>
          <p:cNvPr id="2050" name="Picture 2" descr="http://ts3.mm.bing.net/images/thumbnail.aspx?q=1449568961234&amp;id=d6372f9d4db4265a8b0c0c84960301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2153413"/>
            <a:ext cx="1813646" cy="136023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098" y="2831895"/>
            <a:ext cx="2514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0739" y="4313900"/>
            <a:ext cx="1692969" cy="169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098" y="4729163"/>
            <a:ext cx="142875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60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Investigación en IS: ¿Dónde?</a:t>
            </a:r>
            <a:endParaRPr lang="es-AR" dirty="0"/>
          </a:p>
        </p:txBody>
      </p:sp>
      <p:sp>
        <p:nvSpPr>
          <p:cNvPr id="3" name="2 Marcador de contenido"/>
          <p:cNvSpPr>
            <a:spLocks noGrp="1"/>
          </p:cNvSpPr>
          <p:nvPr>
            <p:ph idx="1"/>
          </p:nvPr>
        </p:nvSpPr>
        <p:spPr>
          <a:xfrm>
            <a:off x="457200" y="1935480"/>
            <a:ext cx="5626968" cy="4389120"/>
          </a:xfrm>
        </p:spPr>
        <p:txBody>
          <a:bodyPr/>
          <a:lstStyle/>
          <a:p>
            <a:r>
              <a:rPr lang="es-AR" dirty="0" smtClean="0"/>
              <a:t>En el campo (empresa</a:t>
            </a:r>
            <a:r>
              <a:rPr lang="es-AR" dirty="0" smtClean="0"/>
              <a:t>)</a:t>
            </a:r>
          </a:p>
          <a:p>
            <a:endParaRPr lang="es-AR" dirty="0" smtClean="0"/>
          </a:p>
          <a:p>
            <a:r>
              <a:rPr lang="es-AR" dirty="0" smtClean="0"/>
              <a:t>En el </a:t>
            </a:r>
            <a:r>
              <a:rPr lang="es-AR" dirty="0" smtClean="0"/>
              <a:t>laboratorio</a:t>
            </a:r>
          </a:p>
          <a:p>
            <a:endParaRPr lang="es-AR" dirty="0" smtClean="0"/>
          </a:p>
          <a:p>
            <a:r>
              <a:rPr lang="es-AR" dirty="0" smtClean="0"/>
              <a:t>En la escuela.</a:t>
            </a:r>
          </a:p>
          <a:p>
            <a:endParaRPr lang="es-AR" dirty="0"/>
          </a:p>
          <a:p>
            <a:r>
              <a:rPr lang="es-AR" dirty="0" smtClean="0"/>
              <a:t>En cualquier momento dependiendo de las preguntas que quieren responder.</a:t>
            </a:r>
            <a:endParaRPr lang="es-AR"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1296" y="2023800"/>
            <a:ext cx="973152" cy="973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8598" y="3140968"/>
            <a:ext cx="11144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0405" y="5013176"/>
            <a:ext cx="1314933" cy="102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59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Investigación en IS: ¿Cómo?</a:t>
            </a:r>
            <a:endParaRPr lang="es-AR" dirty="0"/>
          </a:p>
        </p:txBody>
      </p:sp>
      <p:sp>
        <p:nvSpPr>
          <p:cNvPr id="3" name="2 Marcador de contenido"/>
          <p:cNvSpPr>
            <a:spLocks noGrp="1"/>
          </p:cNvSpPr>
          <p:nvPr>
            <p:ph idx="1"/>
          </p:nvPr>
        </p:nvSpPr>
        <p:spPr>
          <a:xfrm>
            <a:off x="457200" y="1935480"/>
            <a:ext cx="6275040" cy="4389120"/>
          </a:xfrm>
        </p:spPr>
        <p:txBody>
          <a:bodyPr/>
          <a:lstStyle/>
          <a:p>
            <a:r>
              <a:rPr lang="es-AR" dirty="0" smtClean="0"/>
              <a:t>Generación de preguntas/hipótesis</a:t>
            </a:r>
            <a:r>
              <a:rPr lang="es-AR" dirty="0" smtClean="0"/>
              <a:t>.</a:t>
            </a:r>
          </a:p>
          <a:p>
            <a:endParaRPr lang="es-AR" dirty="0" smtClean="0"/>
          </a:p>
          <a:p>
            <a:r>
              <a:rPr lang="es-AR" dirty="0" smtClean="0"/>
              <a:t>Recolección de datos</a:t>
            </a:r>
            <a:r>
              <a:rPr lang="es-AR" dirty="0" smtClean="0"/>
              <a:t>.</a:t>
            </a:r>
          </a:p>
          <a:p>
            <a:endParaRPr lang="es-AR" dirty="0" smtClean="0"/>
          </a:p>
          <a:p>
            <a:r>
              <a:rPr lang="es-AR" dirty="0" smtClean="0"/>
              <a:t>Evaluación de datos</a:t>
            </a:r>
            <a:r>
              <a:rPr lang="es-AR" dirty="0" smtClean="0"/>
              <a:t>.</a:t>
            </a:r>
          </a:p>
          <a:p>
            <a:endParaRPr lang="es-AR" dirty="0" smtClean="0"/>
          </a:p>
          <a:p>
            <a:r>
              <a:rPr lang="es-AR" dirty="0" smtClean="0"/>
              <a:t>Interpretación de datos.</a:t>
            </a:r>
          </a:p>
          <a:p>
            <a:endParaRPr lang="es-AR" dirty="0"/>
          </a:p>
          <a:p>
            <a:r>
              <a:rPr lang="es-AR" dirty="0" smtClean="0"/>
              <a:t>Realimentación en un proceso iterativo.</a:t>
            </a:r>
            <a:endParaRPr lang="es-AR" dirty="0"/>
          </a:p>
        </p:txBody>
      </p:sp>
      <p:graphicFrame>
        <p:nvGraphicFramePr>
          <p:cNvPr id="5" name="4 Diagrama"/>
          <p:cNvGraphicFramePr/>
          <p:nvPr>
            <p:extLst>
              <p:ext uri="{D42A27DB-BD31-4B8C-83A1-F6EECF244321}">
                <p14:modId xmlns:p14="http://schemas.microsoft.com/office/powerpoint/2010/main" val="2246301491"/>
              </p:ext>
            </p:extLst>
          </p:nvPr>
        </p:nvGraphicFramePr>
        <p:xfrm>
          <a:off x="5220072" y="2636912"/>
          <a:ext cx="3312368" cy="2536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427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332</TotalTime>
  <Words>2495</Words>
  <Application>Microsoft Office PowerPoint</Application>
  <PresentationFormat>Presentación en pantalla (4:3)</PresentationFormat>
  <Paragraphs>384</Paragraphs>
  <Slides>43</Slides>
  <Notes>43</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Flujo</vt:lpstr>
      <vt:lpstr>Métricas de Software</vt:lpstr>
      <vt:lpstr>Agenda</vt:lpstr>
      <vt:lpstr>IS Empírica</vt:lpstr>
      <vt:lpstr>Investigación en IS</vt:lpstr>
      <vt:lpstr>Investigación en IS: Ejemplo</vt:lpstr>
      <vt:lpstr>Investigación en IS: ¿Porqué?</vt:lpstr>
      <vt:lpstr>Investigación en IS: ¿Qué?</vt:lpstr>
      <vt:lpstr>Investigación en IS: ¿Dónde?</vt:lpstr>
      <vt:lpstr>Investigación en IS: ¿Cómo?</vt:lpstr>
      <vt:lpstr>Investigación en IS: Características</vt:lpstr>
      <vt:lpstr>¿De dónde surgen los datos?</vt:lpstr>
      <vt:lpstr>¿De dónde surgen los datos?</vt:lpstr>
      <vt:lpstr>¿De dónde surgen los datos?</vt:lpstr>
      <vt:lpstr>Consideraciones Prácticas</vt:lpstr>
      <vt:lpstr>Principio de la Investigación</vt:lpstr>
      <vt:lpstr>Técnicas de Investigación</vt:lpstr>
      <vt:lpstr>¿Caso de Estudio o Experimento?</vt:lpstr>
      <vt:lpstr>Hipotesis</vt:lpstr>
      <vt:lpstr>Ejemplo:</vt:lpstr>
      <vt:lpstr>Ejemplo</vt:lpstr>
      <vt:lpstr>Ejemplo</vt:lpstr>
      <vt:lpstr>Hipótesis</vt:lpstr>
      <vt:lpstr>Control</vt:lpstr>
      <vt:lpstr>Control</vt:lpstr>
      <vt:lpstr>Control</vt:lpstr>
      <vt:lpstr>Experimento Formal: Planificación</vt:lpstr>
      <vt:lpstr>Experimento Formal: Planificación</vt:lpstr>
      <vt:lpstr>Experimento Formal: Principios</vt:lpstr>
      <vt:lpstr>Experimento Formal: Principios</vt:lpstr>
      <vt:lpstr>Experimento Formal: Principios</vt:lpstr>
      <vt:lpstr>Experimento Formal: Tipos</vt:lpstr>
      <vt:lpstr>Experimento Formal: Tipos</vt:lpstr>
      <vt:lpstr>Experimento Formal: Tipos</vt:lpstr>
      <vt:lpstr>Experimento Formal: Línea Base</vt:lpstr>
      <vt:lpstr>Pautas para la investigación empírica</vt:lpstr>
      <vt:lpstr>Contenido</vt:lpstr>
      <vt:lpstr>Contexto experimental</vt:lpstr>
      <vt:lpstr>Diseño Experimental</vt:lpstr>
      <vt:lpstr>Diseño Experimental</vt:lpstr>
      <vt:lpstr>Recolección de Datos</vt:lpstr>
      <vt:lpstr>Análisis</vt:lpstr>
      <vt:lpstr>Presentación de Resultados</vt:lpstr>
      <vt:lpstr>Interpretación de los resultados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cp:lastModifiedBy>
  <cp:revision>32</cp:revision>
  <dcterms:modified xsi:type="dcterms:W3CDTF">2012-01-22T19:32:04Z</dcterms:modified>
</cp:coreProperties>
</file>