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401" r:id="rId35"/>
    <p:sldId id="377" r:id="rId36"/>
    <p:sldId id="378" r:id="rId37"/>
    <p:sldId id="379" r:id="rId38"/>
    <p:sldId id="380" r:id="rId39"/>
    <p:sldId id="381" r:id="rId40"/>
    <p:sldId id="383" r:id="rId41"/>
    <p:sldId id="384" r:id="rId42"/>
    <p:sldId id="385" r:id="rId43"/>
    <p:sldId id="386" r:id="rId44"/>
    <p:sldId id="387" r:id="rId45"/>
    <p:sldId id="388" r:id="rId46"/>
    <p:sldId id="389" r:id="rId47"/>
    <p:sldId id="390" r:id="rId48"/>
    <p:sldId id="391" r:id="rId49"/>
    <p:sldId id="392" r:id="rId50"/>
    <p:sldId id="393" r:id="rId51"/>
    <p:sldId id="394" r:id="rId52"/>
    <p:sldId id="395" r:id="rId53"/>
    <p:sldId id="396" r:id="rId54"/>
    <p:sldId id="397" r:id="rId55"/>
    <p:sldId id="398" r:id="rId56"/>
    <p:sldId id="399" r:id="rId57"/>
    <p:sldId id="400" r:id="rId58"/>
    <p:sldId id="290" r:id="rId59"/>
    <p:sldId id="289" r:id="rId60"/>
    <p:sldId id="291" r:id="rId61"/>
    <p:sldId id="292" r:id="rId62"/>
    <p:sldId id="293" r:id="rId63"/>
    <p:sldId id="294" r:id="rId64"/>
    <p:sldId id="295" r:id="rId65"/>
    <p:sldId id="296" r:id="rId66"/>
    <p:sldId id="297" r:id="rId67"/>
    <p:sldId id="298" r:id="rId68"/>
    <p:sldId id="299" r:id="rId69"/>
    <p:sldId id="300" r:id="rId70"/>
    <p:sldId id="301" r:id="rId71"/>
    <p:sldId id="302" r:id="rId72"/>
    <p:sldId id="303" r:id="rId73"/>
    <p:sldId id="304" r:id="rId74"/>
    <p:sldId id="305" r:id="rId75"/>
    <p:sldId id="306" r:id="rId76"/>
    <p:sldId id="307" r:id="rId77"/>
    <p:sldId id="326" r:id="rId78"/>
    <p:sldId id="327" r:id="rId79"/>
    <p:sldId id="328" r:id="rId80"/>
    <p:sldId id="329" r:id="rId81"/>
    <p:sldId id="330" r:id="rId82"/>
    <p:sldId id="331" r:id="rId83"/>
    <p:sldId id="332" r:id="rId84"/>
    <p:sldId id="333" r:id="rId85"/>
    <p:sldId id="334" r:id="rId86"/>
    <p:sldId id="402" r:id="rId87"/>
    <p:sldId id="403" r:id="rId88"/>
    <p:sldId id="404" r:id="rId89"/>
    <p:sldId id="336"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4" d="100"/>
          <a:sy n="134" d="100"/>
        </p:scale>
        <p:origin x="-576" y="-5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printerSettings" Target="printerSettings/printerSettings1.bin"/><Relationship Id="rId106" Type="http://schemas.openxmlformats.org/officeDocument/2006/relationships/presProps" Target="presProps.xml"/><Relationship Id="rId10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heme" Target="theme/theme1.xml"/><Relationship Id="rId10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D37C5-C84D-41EC-8697-9648D86DADE5}" type="datetimeFigureOut">
              <a:rPr lang="es-ES"/>
              <a:t>31/10/13</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62635-9D5D-4282-B2D5-BB9B0DE94DBA}" type="slidenum">
              <a:rPr lang="es-ES"/>
              <a:t>‹Nr.›</a:t>
            </a:fld>
            <a:endParaRPr lang="es-ES" dirty="0"/>
          </a:p>
        </p:txBody>
      </p:sp>
    </p:spTree>
    <p:extLst>
      <p:ext uri="{BB962C8B-B14F-4D97-AF65-F5344CB8AC3E}">
        <p14:creationId xmlns:p14="http://schemas.microsoft.com/office/powerpoint/2010/main" val="393244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2C62635-9D5D-4282-B2D5-BB9B0DE94DBA}" type="slidenum">
              <a:rPr lang="es-ES"/>
              <a:t>1</a:t>
            </a:fld>
            <a:endParaRPr lang="es-ES" dirty="0"/>
          </a:p>
        </p:txBody>
      </p:sp>
    </p:spTree>
    <p:extLst>
      <p:ext uri="{BB962C8B-B14F-4D97-AF65-F5344CB8AC3E}">
        <p14:creationId xmlns:p14="http://schemas.microsoft.com/office/powerpoint/2010/main" val="1382923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10</a:t>
            </a:fld>
            <a:endParaRPr lang="es-ES"/>
          </a:p>
        </p:txBody>
      </p:sp>
    </p:spTree>
    <p:extLst>
      <p:ext uri="{BB962C8B-B14F-4D97-AF65-F5344CB8AC3E}">
        <p14:creationId xmlns:p14="http://schemas.microsoft.com/office/powerpoint/2010/main" val="211144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11</a:t>
            </a:fld>
            <a:endParaRPr lang="es-ES"/>
          </a:p>
        </p:txBody>
      </p:sp>
    </p:spTree>
    <p:extLst>
      <p:ext uri="{BB962C8B-B14F-4D97-AF65-F5344CB8AC3E}">
        <p14:creationId xmlns:p14="http://schemas.microsoft.com/office/powerpoint/2010/main" val="755049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12</a:t>
            </a:fld>
            <a:endParaRPr lang="es-ES"/>
          </a:p>
        </p:txBody>
      </p:sp>
    </p:spTree>
    <p:extLst>
      <p:ext uri="{BB962C8B-B14F-4D97-AF65-F5344CB8AC3E}">
        <p14:creationId xmlns:p14="http://schemas.microsoft.com/office/powerpoint/2010/main" val="3750343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13</a:t>
            </a:fld>
            <a:endParaRPr lang="es-ES"/>
          </a:p>
        </p:txBody>
      </p:sp>
    </p:spTree>
    <p:extLst>
      <p:ext uri="{BB962C8B-B14F-4D97-AF65-F5344CB8AC3E}">
        <p14:creationId xmlns:p14="http://schemas.microsoft.com/office/powerpoint/2010/main" val="3882814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14</a:t>
            </a:fld>
            <a:endParaRPr lang="es-ES"/>
          </a:p>
        </p:txBody>
      </p:sp>
    </p:spTree>
    <p:extLst>
      <p:ext uri="{BB962C8B-B14F-4D97-AF65-F5344CB8AC3E}">
        <p14:creationId xmlns:p14="http://schemas.microsoft.com/office/powerpoint/2010/main" val="4291697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15</a:t>
            </a:fld>
            <a:endParaRPr lang="es-ES"/>
          </a:p>
        </p:txBody>
      </p:sp>
    </p:spTree>
    <p:extLst>
      <p:ext uri="{BB962C8B-B14F-4D97-AF65-F5344CB8AC3E}">
        <p14:creationId xmlns:p14="http://schemas.microsoft.com/office/powerpoint/2010/main" val="1789877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16</a:t>
            </a:fld>
            <a:endParaRPr lang="es-ES"/>
          </a:p>
        </p:txBody>
      </p:sp>
    </p:spTree>
    <p:extLst>
      <p:ext uri="{BB962C8B-B14F-4D97-AF65-F5344CB8AC3E}">
        <p14:creationId xmlns:p14="http://schemas.microsoft.com/office/powerpoint/2010/main" val="4291697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17</a:t>
            </a:fld>
            <a:endParaRPr lang="es-ES"/>
          </a:p>
        </p:txBody>
      </p:sp>
    </p:spTree>
    <p:extLst>
      <p:ext uri="{BB962C8B-B14F-4D97-AF65-F5344CB8AC3E}">
        <p14:creationId xmlns:p14="http://schemas.microsoft.com/office/powerpoint/2010/main" val="2753002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18</a:t>
            </a:fld>
            <a:endParaRPr lang="es-ES" dirty="0"/>
          </a:p>
        </p:txBody>
      </p:sp>
    </p:spTree>
    <p:extLst>
      <p:ext uri="{BB962C8B-B14F-4D97-AF65-F5344CB8AC3E}">
        <p14:creationId xmlns:p14="http://schemas.microsoft.com/office/powerpoint/2010/main" val="3041305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19</a:t>
            </a:fld>
            <a:endParaRPr lang="es-ES" dirty="0"/>
          </a:p>
        </p:txBody>
      </p:sp>
    </p:spTree>
    <p:extLst>
      <p:ext uri="{BB962C8B-B14F-4D97-AF65-F5344CB8AC3E}">
        <p14:creationId xmlns:p14="http://schemas.microsoft.com/office/powerpoint/2010/main" val="81599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a:t>
            </a:fld>
            <a:endParaRPr lang="es-ES" dirty="0"/>
          </a:p>
        </p:txBody>
      </p:sp>
    </p:spTree>
    <p:extLst>
      <p:ext uri="{BB962C8B-B14F-4D97-AF65-F5344CB8AC3E}">
        <p14:creationId xmlns:p14="http://schemas.microsoft.com/office/powerpoint/2010/main" val="91579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20</a:t>
            </a:fld>
            <a:endParaRPr lang="es-ES" dirty="0"/>
          </a:p>
        </p:txBody>
      </p:sp>
    </p:spTree>
    <p:extLst>
      <p:ext uri="{BB962C8B-B14F-4D97-AF65-F5344CB8AC3E}">
        <p14:creationId xmlns:p14="http://schemas.microsoft.com/office/powerpoint/2010/main" val="232226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21</a:t>
            </a:fld>
            <a:endParaRPr lang="es-ES" dirty="0"/>
          </a:p>
        </p:txBody>
      </p:sp>
    </p:spTree>
    <p:extLst>
      <p:ext uri="{BB962C8B-B14F-4D97-AF65-F5344CB8AC3E}">
        <p14:creationId xmlns:p14="http://schemas.microsoft.com/office/powerpoint/2010/main" val="1508955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22</a:t>
            </a:fld>
            <a:endParaRPr lang="es-ES" dirty="0"/>
          </a:p>
        </p:txBody>
      </p:sp>
    </p:spTree>
    <p:extLst>
      <p:ext uri="{BB962C8B-B14F-4D97-AF65-F5344CB8AC3E}">
        <p14:creationId xmlns:p14="http://schemas.microsoft.com/office/powerpoint/2010/main" val="3371496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23</a:t>
            </a:fld>
            <a:endParaRPr lang="es-ES" dirty="0"/>
          </a:p>
        </p:txBody>
      </p:sp>
    </p:spTree>
    <p:extLst>
      <p:ext uri="{BB962C8B-B14F-4D97-AF65-F5344CB8AC3E}">
        <p14:creationId xmlns:p14="http://schemas.microsoft.com/office/powerpoint/2010/main" val="1608841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24</a:t>
            </a:fld>
            <a:endParaRPr lang="es-ES" dirty="0"/>
          </a:p>
        </p:txBody>
      </p:sp>
    </p:spTree>
    <p:extLst>
      <p:ext uri="{BB962C8B-B14F-4D97-AF65-F5344CB8AC3E}">
        <p14:creationId xmlns:p14="http://schemas.microsoft.com/office/powerpoint/2010/main" val="3463960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25</a:t>
            </a:fld>
            <a:endParaRPr lang="es-ES" dirty="0"/>
          </a:p>
        </p:txBody>
      </p:sp>
    </p:spTree>
    <p:extLst>
      <p:ext uri="{BB962C8B-B14F-4D97-AF65-F5344CB8AC3E}">
        <p14:creationId xmlns:p14="http://schemas.microsoft.com/office/powerpoint/2010/main" val="106463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26</a:t>
            </a:fld>
            <a:endParaRPr lang="es-ES" dirty="0"/>
          </a:p>
        </p:txBody>
      </p:sp>
    </p:spTree>
    <p:extLst>
      <p:ext uri="{BB962C8B-B14F-4D97-AF65-F5344CB8AC3E}">
        <p14:creationId xmlns:p14="http://schemas.microsoft.com/office/powerpoint/2010/main" val="308935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27</a:t>
            </a:fld>
            <a:endParaRPr lang="es-ES" dirty="0"/>
          </a:p>
        </p:txBody>
      </p:sp>
    </p:spTree>
    <p:extLst>
      <p:ext uri="{BB962C8B-B14F-4D97-AF65-F5344CB8AC3E}">
        <p14:creationId xmlns:p14="http://schemas.microsoft.com/office/powerpoint/2010/main" val="1140327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28</a:t>
            </a:fld>
            <a:endParaRPr lang="es-ES" dirty="0"/>
          </a:p>
        </p:txBody>
      </p:sp>
    </p:spTree>
    <p:extLst>
      <p:ext uri="{BB962C8B-B14F-4D97-AF65-F5344CB8AC3E}">
        <p14:creationId xmlns:p14="http://schemas.microsoft.com/office/powerpoint/2010/main" val="710863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29</a:t>
            </a:fld>
            <a:endParaRPr lang="es-ES" dirty="0"/>
          </a:p>
        </p:txBody>
      </p:sp>
    </p:spTree>
    <p:extLst>
      <p:ext uri="{BB962C8B-B14F-4D97-AF65-F5344CB8AC3E}">
        <p14:creationId xmlns:p14="http://schemas.microsoft.com/office/powerpoint/2010/main" val="12386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a:t>
            </a:fld>
            <a:endParaRPr lang="es-ES" dirty="0"/>
          </a:p>
        </p:txBody>
      </p:sp>
    </p:spTree>
    <p:extLst>
      <p:ext uri="{BB962C8B-B14F-4D97-AF65-F5344CB8AC3E}">
        <p14:creationId xmlns:p14="http://schemas.microsoft.com/office/powerpoint/2010/main" val="1382831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30</a:t>
            </a:fld>
            <a:endParaRPr lang="es-ES" dirty="0"/>
          </a:p>
        </p:txBody>
      </p:sp>
    </p:spTree>
    <p:extLst>
      <p:ext uri="{BB962C8B-B14F-4D97-AF65-F5344CB8AC3E}">
        <p14:creationId xmlns:p14="http://schemas.microsoft.com/office/powerpoint/2010/main" val="3963106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31</a:t>
            </a:fld>
            <a:endParaRPr lang="es-ES" dirty="0"/>
          </a:p>
        </p:txBody>
      </p:sp>
    </p:spTree>
    <p:extLst>
      <p:ext uri="{BB962C8B-B14F-4D97-AF65-F5344CB8AC3E}">
        <p14:creationId xmlns:p14="http://schemas.microsoft.com/office/powerpoint/2010/main" val="2985303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32</a:t>
            </a:fld>
            <a:endParaRPr lang="es-ES" dirty="0"/>
          </a:p>
        </p:txBody>
      </p:sp>
    </p:spTree>
    <p:extLst>
      <p:ext uri="{BB962C8B-B14F-4D97-AF65-F5344CB8AC3E}">
        <p14:creationId xmlns:p14="http://schemas.microsoft.com/office/powerpoint/2010/main" val="766284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33</a:t>
            </a:fld>
            <a:endParaRPr lang="es-ES" dirty="0"/>
          </a:p>
        </p:txBody>
      </p:sp>
    </p:spTree>
    <p:extLst>
      <p:ext uri="{BB962C8B-B14F-4D97-AF65-F5344CB8AC3E}">
        <p14:creationId xmlns:p14="http://schemas.microsoft.com/office/powerpoint/2010/main" val="4007023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34</a:t>
            </a:fld>
            <a:endParaRPr lang="es-ES" dirty="0"/>
          </a:p>
        </p:txBody>
      </p:sp>
    </p:spTree>
    <p:extLst>
      <p:ext uri="{BB962C8B-B14F-4D97-AF65-F5344CB8AC3E}">
        <p14:creationId xmlns:p14="http://schemas.microsoft.com/office/powerpoint/2010/main" val="20001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58</a:t>
            </a:fld>
            <a:endParaRPr lang="es-ES" dirty="0"/>
          </a:p>
        </p:txBody>
      </p:sp>
    </p:spTree>
    <p:extLst>
      <p:ext uri="{BB962C8B-B14F-4D97-AF65-F5344CB8AC3E}">
        <p14:creationId xmlns:p14="http://schemas.microsoft.com/office/powerpoint/2010/main" val="20001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59</a:t>
            </a:fld>
            <a:endParaRPr lang="es-ES" dirty="0"/>
          </a:p>
        </p:txBody>
      </p:sp>
    </p:spTree>
    <p:extLst>
      <p:ext uri="{BB962C8B-B14F-4D97-AF65-F5344CB8AC3E}">
        <p14:creationId xmlns:p14="http://schemas.microsoft.com/office/powerpoint/2010/main" val="3764839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60</a:t>
            </a:fld>
            <a:endParaRPr lang="es-ES" dirty="0"/>
          </a:p>
        </p:txBody>
      </p:sp>
    </p:spTree>
    <p:extLst>
      <p:ext uri="{BB962C8B-B14F-4D97-AF65-F5344CB8AC3E}">
        <p14:creationId xmlns:p14="http://schemas.microsoft.com/office/powerpoint/2010/main" val="3447132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61</a:t>
            </a:fld>
            <a:endParaRPr lang="es-ES" dirty="0"/>
          </a:p>
        </p:txBody>
      </p:sp>
    </p:spTree>
    <p:extLst>
      <p:ext uri="{BB962C8B-B14F-4D97-AF65-F5344CB8AC3E}">
        <p14:creationId xmlns:p14="http://schemas.microsoft.com/office/powerpoint/2010/main" val="3460842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62</a:t>
            </a:fld>
            <a:endParaRPr lang="es-ES" dirty="0"/>
          </a:p>
        </p:txBody>
      </p:sp>
    </p:spTree>
    <p:extLst>
      <p:ext uri="{BB962C8B-B14F-4D97-AF65-F5344CB8AC3E}">
        <p14:creationId xmlns:p14="http://schemas.microsoft.com/office/powerpoint/2010/main" val="243601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4</a:t>
            </a:fld>
            <a:endParaRPr lang="es-ES" dirty="0"/>
          </a:p>
        </p:txBody>
      </p:sp>
    </p:spTree>
    <p:extLst>
      <p:ext uri="{BB962C8B-B14F-4D97-AF65-F5344CB8AC3E}">
        <p14:creationId xmlns:p14="http://schemas.microsoft.com/office/powerpoint/2010/main" val="3638362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63</a:t>
            </a:fld>
            <a:endParaRPr lang="es-ES" dirty="0"/>
          </a:p>
        </p:txBody>
      </p:sp>
    </p:spTree>
    <p:extLst>
      <p:ext uri="{BB962C8B-B14F-4D97-AF65-F5344CB8AC3E}">
        <p14:creationId xmlns:p14="http://schemas.microsoft.com/office/powerpoint/2010/main" val="4195807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64</a:t>
            </a:fld>
            <a:endParaRPr lang="es-ES" dirty="0"/>
          </a:p>
        </p:txBody>
      </p:sp>
    </p:spTree>
    <p:extLst>
      <p:ext uri="{BB962C8B-B14F-4D97-AF65-F5344CB8AC3E}">
        <p14:creationId xmlns:p14="http://schemas.microsoft.com/office/powerpoint/2010/main" val="3638964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65</a:t>
            </a:fld>
            <a:endParaRPr lang="es-ES" dirty="0"/>
          </a:p>
        </p:txBody>
      </p:sp>
    </p:spTree>
    <p:extLst>
      <p:ext uri="{BB962C8B-B14F-4D97-AF65-F5344CB8AC3E}">
        <p14:creationId xmlns:p14="http://schemas.microsoft.com/office/powerpoint/2010/main" val="11910338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66</a:t>
            </a:fld>
            <a:endParaRPr lang="es-ES" dirty="0"/>
          </a:p>
        </p:txBody>
      </p:sp>
    </p:spTree>
    <p:extLst>
      <p:ext uri="{BB962C8B-B14F-4D97-AF65-F5344CB8AC3E}">
        <p14:creationId xmlns:p14="http://schemas.microsoft.com/office/powerpoint/2010/main" val="1492131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67</a:t>
            </a:fld>
            <a:endParaRPr lang="es-ES" dirty="0"/>
          </a:p>
        </p:txBody>
      </p:sp>
    </p:spTree>
    <p:extLst>
      <p:ext uri="{BB962C8B-B14F-4D97-AF65-F5344CB8AC3E}">
        <p14:creationId xmlns:p14="http://schemas.microsoft.com/office/powerpoint/2010/main" val="3200122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68</a:t>
            </a:fld>
            <a:endParaRPr lang="es-ES" dirty="0"/>
          </a:p>
        </p:txBody>
      </p:sp>
    </p:spTree>
    <p:extLst>
      <p:ext uri="{BB962C8B-B14F-4D97-AF65-F5344CB8AC3E}">
        <p14:creationId xmlns:p14="http://schemas.microsoft.com/office/powerpoint/2010/main" val="37951288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69</a:t>
            </a:fld>
            <a:endParaRPr lang="es-ES" dirty="0"/>
          </a:p>
        </p:txBody>
      </p:sp>
    </p:spTree>
    <p:extLst>
      <p:ext uri="{BB962C8B-B14F-4D97-AF65-F5344CB8AC3E}">
        <p14:creationId xmlns:p14="http://schemas.microsoft.com/office/powerpoint/2010/main" val="1272255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70</a:t>
            </a:fld>
            <a:endParaRPr lang="es-ES" dirty="0"/>
          </a:p>
        </p:txBody>
      </p:sp>
    </p:spTree>
    <p:extLst>
      <p:ext uri="{BB962C8B-B14F-4D97-AF65-F5344CB8AC3E}">
        <p14:creationId xmlns:p14="http://schemas.microsoft.com/office/powerpoint/2010/main" val="1582314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71</a:t>
            </a:fld>
            <a:endParaRPr lang="es-ES" dirty="0"/>
          </a:p>
        </p:txBody>
      </p:sp>
    </p:spTree>
    <p:extLst>
      <p:ext uri="{BB962C8B-B14F-4D97-AF65-F5344CB8AC3E}">
        <p14:creationId xmlns:p14="http://schemas.microsoft.com/office/powerpoint/2010/main" val="20759660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72</a:t>
            </a:fld>
            <a:endParaRPr lang="es-ES" dirty="0"/>
          </a:p>
        </p:txBody>
      </p:sp>
    </p:spTree>
    <p:extLst>
      <p:ext uri="{BB962C8B-B14F-4D97-AF65-F5344CB8AC3E}">
        <p14:creationId xmlns:p14="http://schemas.microsoft.com/office/powerpoint/2010/main" val="3298583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52C62635-9D5D-4282-B2D5-BB9B0DE94DBA}" type="slidenum">
              <a:rPr lang="es-ES" smtClean="0"/>
              <a:t>5</a:t>
            </a:fld>
            <a:endParaRPr lang="es-ES" dirty="0"/>
          </a:p>
        </p:txBody>
      </p:sp>
    </p:spTree>
    <p:extLst>
      <p:ext uri="{BB962C8B-B14F-4D97-AF65-F5344CB8AC3E}">
        <p14:creationId xmlns:p14="http://schemas.microsoft.com/office/powerpoint/2010/main" val="3638362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73</a:t>
            </a:fld>
            <a:endParaRPr lang="es-ES" dirty="0"/>
          </a:p>
        </p:txBody>
      </p:sp>
    </p:spTree>
    <p:extLst>
      <p:ext uri="{BB962C8B-B14F-4D97-AF65-F5344CB8AC3E}">
        <p14:creationId xmlns:p14="http://schemas.microsoft.com/office/powerpoint/2010/main" val="3374046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74</a:t>
            </a:fld>
            <a:endParaRPr lang="es-ES" dirty="0"/>
          </a:p>
        </p:txBody>
      </p:sp>
    </p:spTree>
    <p:extLst>
      <p:ext uri="{BB962C8B-B14F-4D97-AF65-F5344CB8AC3E}">
        <p14:creationId xmlns:p14="http://schemas.microsoft.com/office/powerpoint/2010/main" val="23330592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75</a:t>
            </a:fld>
            <a:endParaRPr lang="es-ES" dirty="0"/>
          </a:p>
        </p:txBody>
      </p:sp>
    </p:spTree>
    <p:extLst>
      <p:ext uri="{BB962C8B-B14F-4D97-AF65-F5344CB8AC3E}">
        <p14:creationId xmlns:p14="http://schemas.microsoft.com/office/powerpoint/2010/main" val="2418510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76</a:t>
            </a:fld>
            <a:endParaRPr lang="es-ES" dirty="0"/>
          </a:p>
        </p:txBody>
      </p:sp>
    </p:spTree>
    <p:extLst>
      <p:ext uri="{BB962C8B-B14F-4D97-AF65-F5344CB8AC3E}">
        <p14:creationId xmlns:p14="http://schemas.microsoft.com/office/powerpoint/2010/main" val="26768774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77</a:t>
            </a:fld>
            <a:endParaRPr lang="es-ES" dirty="0"/>
          </a:p>
        </p:txBody>
      </p:sp>
    </p:spTree>
    <p:extLst>
      <p:ext uri="{BB962C8B-B14F-4D97-AF65-F5344CB8AC3E}">
        <p14:creationId xmlns:p14="http://schemas.microsoft.com/office/powerpoint/2010/main" val="2064056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78</a:t>
            </a:fld>
            <a:endParaRPr lang="es-ES" dirty="0"/>
          </a:p>
        </p:txBody>
      </p:sp>
    </p:spTree>
    <p:extLst>
      <p:ext uri="{BB962C8B-B14F-4D97-AF65-F5344CB8AC3E}">
        <p14:creationId xmlns:p14="http://schemas.microsoft.com/office/powerpoint/2010/main" val="28286919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79</a:t>
            </a:fld>
            <a:endParaRPr lang="es-ES" dirty="0"/>
          </a:p>
        </p:txBody>
      </p:sp>
    </p:spTree>
    <p:extLst>
      <p:ext uri="{BB962C8B-B14F-4D97-AF65-F5344CB8AC3E}">
        <p14:creationId xmlns:p14="http://schemas.microsoft.com/office/powerpoint/2010/main" val="10828951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80</a:t>
            </a:fld>
            <a:endParaRPr lang="es-ES" dirty="0"/>
          </a:p>
        </p:txBody>
      </p:sp>
    </p:spTree>
    <p:extLst>
      <p:ext uri="{BB962C8B-B14F-4D97-AF65-F5344CB8AC3E}">
        <p14:creationId xmlns:p14="http://schemas.microsoft.com/office/powerpoint/2010/main" val="39346711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81</a:t>
            </a:fld>
            <a:endParaRPr lang="es-ES" dirty="0"/>
          </a:p>
        </p:txBody>
      </p:sp>
    </p:spTree>
    <p:extLst>
      <p:ext uri="{BB962C8B-B14F-4D97-AF65-F5344CB8AC3E}">
        <p14:creationId xmlns:p14="http://schemas.microsoft.com/office/powerpoint/2010/main" val="1705082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82</a:t>
            </a:fld>
            <a:endParaRPr lang="es-ES" dirty="0"/>
          </a:p>
        </p:txBody>
      </p:sp>
    </p:spTree>
    <p:extLst>
      <p:ext uri="{BB962C8B-B14F-4D97-AF65-F5344CB8AC3E}">
        <p14:creationId xmlns:p14="http://schemas.microsoft.com/office/powerpoint/2010/main" val="688246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6</a:t>
            </a:fld>
            <a:endParaRPr lang="es-ES"/>
          </a:p>
        </p:txBody>
      </p:sp>
    </p:spTree>
    <p:extLst>
      <p:ext uri="{BB962C8B-B14F-4D97-AF65-F5344CB8AC3E}">
        <p14:creationId xmlns:p14="http://schemas.microsoft.com/office/powerpoint/2010/main" val="36599137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83</a:t>
            </a:fld>
            <a:endParaRPr lang="es-ES" dirty="0"/>
          </a:p>
        </p:txBody>
      </p:sp>
    </p:spTree>
    <p:extLst>
      <p:ext uri="{BB962C8B-B14F-4D97-AF65-F5344CB8AC3E}">
        <p14:creationId xmlns:p14="http://schemas.microsoft.com/office/powerpoint/2010/main" val="3839116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84</a:t>
            </a:fld>
            <a:endParaRPr lang="es-ES" dirty="0"/>
          </a:p>
        </p:txBody>
      </p:sp>
    </p:spTree>
    <p:extLst>
      <p:ext uri="{BB962C8B-B14F-4D97-AF65-F5344CB8AC3E}">
        <p14:creationId xmlns:p14="http://schemas.microsoft.com/office/powerpoint/2010/main" val="3839116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85</a:t>
            </a:fld>
            <a:endParaRPr lang="es-ES" dirty="0"/>
          </a:p>
        </p:txBody>
      </p:sp>
    </p:spTree>
    <p:extLst>
      <p:ext uri="{BB962C8B-B14F-4D97-AF65-F5344CB8AC3E}">
        <p14:creationId xmlns:p14="http://schemas.microsoft.com/office/powerpoint/2010/main" val="446341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86</a:t>
            </a:fld>
            <a:endParaRPr lang="es-ES" dirty="0"/>
          </a:p>
        </p:txBody>
      </p:sp>
    </p:spTree>
    <p:extLst>
      <p:ext uri="{BB962C8B-B14F-4D97-AF65-F5344CB8AC3E}">
        <p14:creationId xmlns:p14="http://schemas.microsoft.com/office/powerpoint/2010/main" val="206405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7</a:t>
            </a:fld>
            <a:endParaRPr lang="es-ES"/>
          </a:p>
        </p:txBody>
      </p:sp>
    </p:spTree>
    <p:extLst>
      <p:ext uri="{BB962C8B-B14F-4D97-AF65-F5344CB8AC3E}">
        <p14:creationId xmlns:p14="http://schemas.microsoft.com/office/powerpoint/2010/main" val="388757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8</a:t>
            </a:fld>
            <a:endParaRPr lang="es-ES"/>
          </a:p>
        </p:txBody>
      </p:sp>
    </p:spTree>
    <p:extLst>
      <p:ext uri="{BB962C8B-B14F-4D97-AF65-F5344CB8AC3E}">
        <p14:creationId xmlns:p14="http://schemas.microsoft.com/office/powerpoint/2010/main" val="59150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52C62635-9D5D-4282-B2D5-BB9B0DE94DBA}" type="slidenum">
              <a:rPr lang="es-ES" smtClean="0"/>
              <a:t>9</a:t>
            </a:fld>
            <a:endParaRPr lang="es-ES"/>
          </a:p>
        </p:txBody>
      </p:sp>
    </p:spTree>
    <p:extLst>
      <p:ext uri="{BB962C8B-B14F-4D97-AF65-F5344CB8AC3E}">
        <p14:creationId xmlns:p14="http://schemas.microsoft.com/office/powerpoint/2010/main" val="59150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C13DA82E-E6A4-47E8-A3CF-DADB523CFBC1}" type="datetime1">
              <a:rPr lang="es-ES" smtClean="0"/>
              <a:t>31/10/13</a:t>
            </a:fld>
            <a:endParaRPr lang="es-ES" dirty="0"/>
          </a:p>
        </p:txBody>
      </p:sp>
      <p:sp>
        <p:nvSpPr>
          <p:cNvPr id="19" name="Footer Placeholder 18"/>
          <p:cNvSpPr>
            <a:spLocks noGrp="1"/>
          </p:cNvSpPr>
          <p:nvPr>
            <p:ph type="ftr" sz="quarter" idx="11"/>
          </p:nvPr>
        </p:nvSpPr>
        <p:spPr/>
        <p:txBody>
          <a:bodyPr/>
          <a:lstStyle/>
          <a:p>
            <a:r>
              <a:rPr lang="pt-BR" smtClean="0"/>
              <a:t>Metricas de Software - Metricas Orientadas a Objetos</a:t>
            </a:r>
            <a:endParaRPr lang="es-ES" dirty="0"/>
          </a:p>
        </p:txBody>
      </p:sp>
      <p:sp>
        <p:nvSpPr>
          <p:cNvPr id="27" name="Slide Number Placeholder 26"/>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19407083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1C8218F-845B-412E-B8EB-E64929A3C135}" type="datetime1">
              <a:rPr lang="es-ES" smtClean="0"/>
              <a:t>31/10/13</a:t>
            </a:fld>
            <a:endParaRPr lang="es-ES" dirty="0"/>
          </a:p>
        </p:txBody>
      </p:sp>
      <p:sp>
        <p:nvSpPr>
          <p:cNvPr id="5" name="Footer Placeholder 4"/>
          <p:cNvSpPr>
            <a:spLocks noGrp="1"/>
          </p:cNvSpPr>
          <p:nvPr>
            <p:ph type="ftr" sz="quarter" idx="11"/>
          </p:nvPr>
        </p:nvSpPr>
        <p:spPr/>
        <p:txBody>
          <a:bodyPr/>
          <a:lstStyle/>
          <a:p>
            <a:r>
              <a:rPr lang="pt-BR" smtClean="0"/>
              <a:t>Metricas de Software - Metricas Orientadas a Objetos</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361108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F01ED55C-D01F-4252-BAFA-B82089B055FA}" type="datetime1">
              <a:rPr lang="es-ES" smtClean="0"/>
              <a:t>31/10/13</a:t>
            </a:fld>
            <a:endParaRPr lang="es-ES" dirty="0"/>
          </a:p>
        </p:txBody>
      </p:sp>
      <p:sp>
        <p:nvSpPr>
          <p:cNvPr id="5" name="Footer Placeholder 4"/>
          <p:cNvSpPr>
            <a:spLocks noGrp="1"/>
          </p:cNvSpPr>
          <p:nvPr>
            <p:ph type="ftr" sz="quarter" idx="11"/>
          </p:nvPr>
        </p:nvSpPr>
        <p:spPr/>
        <p:txBody>
          <a:bodyPr/>
          <a:lstStyle/>
          <a:p>
            <a:r>
              <a:rPr lang="pt-BR" smtClean="0"/>
              <a:t>Metricas de Software - Metricas Orientadas a Objetos</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315450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DD42EC40-198F-4F0B-8143-F5FBD59AFF48}" type="datetime1">
              <a:rPr lang="es-ES" smtClean="0"/>
              <a:t>31/10/13</a:t>
            </a:fld>
            <a:endParaRPr lang="es-ES" dirty="0"/>
          </a:p>
        </p:txBody>
      </p:sp>
      <p:sp>
        <p:nvSpPr>
          <p:cNvPr id="5" name="Footer Placeholder 4"/>
          <p:cNvSpPr>
            <a:spLocks noGrp="1"/>
          </p:cNvSpPr>
          <p:nvPr>
            <p:ph type="ftr" sz="quarter" idx="11"/>
          </p:nvPr>
        </p:nvSpPr>
        <p:spPr/>
        <p:txBody>
          <a:bodyPr/>
          <a:lstStyle/>
          <a:p>
            <a:r>
              <a:rPr lang="pt-BR" smtClean="0"/>
              <a:t>Metricas de Software - Metricas Orientadas a Objetos</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287260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C4D3351F-D721-4FF8-9834-541183ECBB40}" type="datetime1">
              <a:rPr lang="es-ES" smtClean="0"/>
              <a:t>31/10/13</a:t>
            </a:fld>
            <a:endParaRPr lang="es-ES" dirty="0"/>
          </a:p>
        </p:txBody>
      </p:sp>
      <p:sp>
        <p:nvSpPr>
          <p:cNvPr id="5" name="Footer Placeholder 4"/>
          <p:cNvSpPr>
            <a:spLocks noGrp="1"/>
          </p:cNvSpPr>
          <p:nvPr>
            <p:ph type="ftr" sz="quarter" idx="11"/>
          </p:nvPr>
        </p:nvSpPr>
        <p:spPr/>
        <p:txBody>
          <a:bodyPr/>
          <a:lstStyle/>
          <a:p>
            <a:r>
              <a:rPr lang="pt-BR" smtClean="0"/>
              <a:t>Metricas de Software - Metricas Orientadas a Objetos</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697902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B775B712-374F-4F60-BF7C-374075A008A9}" type="datetime1">
              <a:rPr lang="es-ES" smtClean="0"/>
              <a:t>31/10/13</a:t>
            </a:fld>
            <a:endParaRPr lang="es-ES" dirty="0"/>
          </a:p>
        </p:txBody>
      </p:sp>
      <p:sp>
        <p:nvSpPr>
          <p:cNvPr id="6" name="Footer Placeholder 5"/>
          <p:cNvSpPr>
            <a:spLocks noGrp="1"/>
          </p:cNvSpPr>
          <p:nvPr>
            <p:ph type="ftr" sz="quarter" idx="11"/>
          </p:nvPr>
        </p:nvSpPr>
        <p:spPr/>
        <p:txBody>
          <a:bodyPr/>
          <a:lstStyle/>
          <a:p>
            <a:r>
              <a:rPr lang="pt-BR" smtClean="0"/>
              <a:t>Metricas de Software - Metricas Orientadas a Objetos</a:t>
            </a:r>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25059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FA6A421-B222-448F-853E-C01CB6A3165F}" type="datetime1">
              <a:rPr lang="es-ES" smtClean="0"/>
              <a:t>31/10/13</a:t>
            </a:fld>
            <a:endParaRPr lang="es-ES" dirty="0"/>
          </a:p>
        </p:txBody>
      </p:sp>
      <p:sp>
        <p:nvSpPr>
          <p:cNvPr id="8" name="Footer Placeholder 7"/>
          <p:cNvSpPr>
            <a:spLocks noGrp="1"/>
          </p:cNvSpPr>
          <p:nvPr>
            <p:ph type="ftr" sz="quarter" idx="11"/>
          </p:nvPr>
        </p:nvSpPr>
        <p:spPr/>
        <p:txBody>
          <a:bodyPr/>
          <a:lstStyle/>
          <a:p>
            <a:r>
              <a:rPr lang="pt-BR" smtClean="0"/>
              <a:t>Metricas de Software - Metricas Orientadas a Objetos</a:t>
            </a:r>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138456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A92703CE-3085-4C99-BF9A-68DD618F245B}" type="datetime1">
              <a:rPr lang="es-ES" smtClean="0"/>
              <a:t>31/10/13</a:t>
            </a:fld>
            <a:endParaRPr lang="es-ES" dirty="0"/>
          </a:p>
        </p:txBody>
      </p:sp>
      <p:sp>
        <p:nvSpPr>
          <p:cNvPr id="4" name="Footer Placeholder 3"/>
          <p:cNvSpPr>
            <a:spLocks noGrp="1"/>
          </p:cNvSpPr>
          <p:nvPr>
            <p:ph type="ftr" sz="quarter" idx="11"/>
          </p:nvPr>
        </p:nvSpPr>
        <p:spPr/>
        <p:txBody>
          <a:bodyPr/>
          <a:lstStyle/>
          <a:p>
            <a:r>
              <a:rPr lang="pt-BR" smtClean="0"/>
              <a:t>Metricas de Software - Metricas Orientadas a Objetos</a:t>
            </a:r>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165381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19F3E-B5F5-4C6D-AC6C-A9AF13BEDAB8}" type="datetime1">
              <a:rPr lang="es-ES" smtClean="0"/>
              <a:t>31/10/13</a:t>
            </a:fld>
            <a:endParaRPr lang="es-ES" dirty="0"/>
          </a:p>
        </p:txBody>
      </p:sp>
      <p:sp>
        <p:nvSpPr>
          <p:cNvPr id="3" name="Footer Placeholder 2"/>
          <p:cNvSpPr>
            <a:spLocks noGrp="1"/>
          </p:cNvSpPr>
          <p:nvPr>
            <p:ph type="ftr" sz="quarter" idx="11"/>
          </p:nvPr>
        </p:nvSpPr>
        <p:spPr/>
        <p:txBody>
          <a:bodyPr/>
          <a:lstStyle/>
          <a:p>
            <a:r>
              <a:rPr lang="pt-BR" smtClean="0"/>
              <a:t>Metricas de Software - Metricas Orientadas a Objetos</a:t>
            </a:r>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354225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05E608A-D53B-45EB-9D81-75249F4C4FB6}" type="datetime1">
              <a:rPr lang="es-ES" smtClean="0"/>
              <a:t>31/10/13</a:t>
            </a:fld>
            <a:endParaRPr lang="es-ES" dirty="0"/>
          </a:p>
        </p:txBody>
      </p:sp>
      <p:sp>
        <p:nvSpPr>
          <p:cNvPr id="6" name="Footer Placeholder 5"/>
          <p:cNvSpPr>
            <a:spLocks noGrp="1"/>
          </p:cNvSpPr>
          <p:nvPr>
            <p:ph type="ftr" sz="quarter" idx="11"/>
          </p:nvPr>
        </p:nvSpPr>
        <p:spPr/>
        <p:txBody>
          <a:bodyPr/>
          <a:lstStyle/>
          <a:p>
            <a:r>
              <a:rPr lang="pt-BR" smtClean="0"/>
              <a:t>Metricas de Software - Metricas Orientadas a Objetos</a:t>
            </a:r>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dirty="0"/>
          </a:p>
        </p:txBody>
      </p:sp>
    </p:spTree>
    <p:extLst>
      <p:ext uri="{BB962C8B-B14F-4D97-AF65-F5344CB8AC3E}">
        <p14:creationId xmlns:p14="http://schemas.microsoft.com/office/powerpoint/2010/main" val="394763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66DF3BE9-4549-42CA-BB26-024EAD7B2B27}" type="datetime1">
              <a:rPr lang="es-ES" smtClean="0"/>
              <a:t>31/10/13</a:t>
            </a:fld>
            <a:endParaRPr lang="es-ES" dirty="0"/>
          </a:p>
        </p:txBody>
      </p:sp>
      <p:sp>
        <p:nvSpPr>
          <p:cNvPr id="6" name="Footer Placeholder 5"/>
          <p:cNvSpPr>
            <a:spLocks noGrp="1"/>
          </p:cNvSpPr>
          <p:nvPr>
            <p:ph type="ftr" sz="quarter" idx="11"/>
          </p:nvPr>
        </p:nvSpPr>
        <p:spPr/>
        <p:txBody>
          <a:bodyPr/>
          <a:lstStyle/>
          <a:p>
            <a:r>
              <a:rPr lang="pt-BR" smtClean="0"/>
              <a:t>Metricas de Software - Metricas Orientadas a Objetos</a:t>
            </a:r>
            <a:endParaRPr lang="es-ES" dirty="0"/>
          </a:p>
        </p:txBody>
      </p:sp>
      <p:sp>
        <p:nvSpPr>
          <p:cNvPr id="7" name="Slide Number Placeholder 6"/>
          <p:cNvSpPr>
            <a:spLocks noGrp="1"/>
          </p:cNvSpPr>
          <p:nvPr>
            <p:ph type="sldNum" sz="quarter" idx="12"/>
          </p:nvPr>
        </p:nvSpPr>
        <p:spPr>
          <a:xfrm>
            <a:off x="8077200" y="6356350"/>
            <a:ext cx="609600" cy="365125"/>
          </a:xfrm>
        </p:spPr>
        <p:txBody>
          <a:bodyPr/>
          <a:lstStyle/>
          <a:p>
            <a:fld id="{132FADFE-3B8F-471C-ABF0-DBC7717ECBBC}" type="slidenum">
              <a:rPr lang="es-ES" smtClean="0"/>
              <a:pPr/>
              <a:t>‹Nr.›</a:t>
            </a:fld>
            <a:endParaRPr lang="es-E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dirty="0"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extLst>
      <p:ext uri="{BB962C8B-B14F-4D97-AF65-F5344CB8AC3E}">
        <p14:creationId xmlns:p14="http://schemas.microsoft.com/office/powerpoint/2010/main" val="1759854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767C3-8CDE-4AC6-85F0-577AC6E6DB53}" type="datetime1">
              <a:rPr lang="es-ES" smtClean="0"/>
              <a:t>31/10/13</a:t>
            </a:fld>
            <a:endParaRPr lang="es-ES" dirty="0"/>
          </a:p>
        </p:txBody>
      </p:sp>
      <p:sp>
        <p:nvSpPr>
          <p:cNvPr id="22" name="Footer Placeholder 21"/>
          <p:cNvSpPr>
            <a:spLocks noGrp="1"/>
          </p:cNvSpPr>
          <p:nvPr>
            <p:ph type="ftr" sz="quarter" idx="3"/>
          </p:nvPr>
        </p:nvSpPr>
        <p:spPr>
          <a:xfrm>
            <a:off x="2667000" y="6356350"/>
            <a:ext cx="514536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r>
              <a:rPr lang="pt-BR" smtClean="0"/>
              <a:t>Metricas de Software - Metricas Orientadas a Objetos</a:t>
            </a:r>
            <a:endParaRPr lang="es-E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‹Nr.›</a:t>
            </a:fld>
            <a:endParaRPr lang="es-E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extLst>
      <p:ext uri="{BB962C8B-B14F-4D97-AF65-F5344CB8AC3E}">
        <p14:creationId xmlns:p14="http://schemas.microsoft.com/office/powerpoint/2010/main" val="1752816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6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Métricas de Software</a:t>
            </a:r>
            <a:endParaRPr lang="es-ES" dirty="0"/>
          </a:p>
        </p:txBody>
      </p:sp>
      <p:sp>
        <p:nvSpPr>
          <p:cNvPr id="3" name="2 Subtítulo"/>
          <p:cNvSpPr>
            <a:spLocks noGrp="1"/>
          </p:cNvSpPr>
          <p:nvPr>
            <p:ph type="subTitle" idx="1"/>
          </p:nvPr>
        </p:nvSpPr>
        <p:spPr/>
        <p:txBody>
          <a:bodyPr/>
          <a:lstStyle/>
          <a:p>
            <a:r>
              <a:rPr lang="es-ES" dirty="0" smtClean="0"/>
              <a:t>Métricas Orientadas a Objetos</a:t>
            </a:r>
            <a:endParaRPr lang="es-E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Encapsulamiento</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Es el empaquetado (o vinculación conjunta) de una colección de elementos.</a:t>
            </a:r>
          </a:p>
          <a:p>
            <a:pPr lvl="1"/>
            <a:r>
              <a:rPr lang="es-AR" dirty="0" smtClean="0"/>
              <a:t>Ejemplos de encapsulamiento de bajo nivel incluyen registros, arreglos, procedimientos, subrutinas.</a:t>
            </a:r>
          </a:p>
          <a:p>
            <a:pPr lvl="1"/>
            <a:r>
              <a:rPr lang="es-AR" dirty="0" smtClean="0"/>
              <a:t>Los lenguajes OO, permiten un encapsulamiento de mayor nivel, </a:t>
            </a:r>
            <a:r>
              <a:rPr lang="es-AR" dirty="0" err="1" smtClean="0"/>
              <a:t>p.e</a:t>
            </a:r>
            <a:r>
              <a:rPr lang="es-AR" dirty="0" smtClean="0"/>
              <a:t>, clases.</a:t>
            </a:r>
          </a:p>
          <a:p>
            <a:pPr lvl="1"/>
            <a:endParaRPr lang="es-AR" dirty="0" smtClean="0"/>
          </a:p>
          <a:p>
            <a:r>
              <a:rPr lang="es-AR" dirty="0" smtClean="0"/>
              <a:t>El encapsulamiento tiene dos grandes impactos en las métricas.</a:t>
            </a:r>
          </a:p>
          <a:p>
            <a:pPr lvl="1"/>
            <a:r>
              <a:rPr lang="es-AR" dirty="0" smtClean="0"/>
              <a:t>La unidad básica no es más un programa, sino un objeto.</a:t>
            </a:r>
          </a:p>
          <a:p>
            <a:pPr lvl="1"/>
            <a:r>
              <a:rPr lang="es-AR" dirty="0" smtClean="0"/>
              <a:t>Tendremos que modificar nuestra manera de caracterizar y estimar los sistemas.</a:t>
            </a:r>
            <a:endParaRPr lang="es-AR" dirty="0"/>
          </a:p>
        </p:txBody>
      </p:sp>
      <p:sp>
        <p:nvSpPr>
          <p:cNvPr id="4" name="3 Marcador de fecha"/>
          <p:cNvSpPr>
            <a:spLocks noGrp="1"/>
          </p:cNvSpPr>
          <p:nvPr>
            <p:ph type="dt" sz="half" idx="10"/>
          </p:nvPr>
        </p:nvSpPr>
        <p:spPr/>
        <p:txBody>
          <a:bodyPr/>
          <a:lstStyle/>
          <a:p>
            <a:fld id="{676A036B-0043-4640-896A-B6D250F75FC0}"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Tree>
    <p:extLst>
      <p:ext uri="{BB962C8B-B14F-4D97-AF65-F5344CB8AC3E}">
        <p14:creationId xmlns:p14="http://schemas.microsoft.com/office/powerpoint/2010/main" val="3709685810"/>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Análisis de Estructura - Matriz</a:t>
            </a:r>
            <a:endParaRPr lang="es-A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988840"/>
            <a:ext cx="5244480" cy="409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A4008460-84C0-428C-99DD-6215E9EC4666}" type="datetime1">
              <a:rPr lang="es-ES" smtClean="0"/>
              <a:t>31/10/13</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100</a:t>
            </a:fld>
            <a:endParaRPr lang="es-ES"/>
          </a:p>
        </p:txBody>
      </p:sp>
    </p:spTree>
    <p:extLst>
      <p:ext uri="{BB962C8B-B14F-4D97-AF65-F5344CB8AC3E}">
        <p14:creationId xmlns:p14="http://schemas.microsoft.com/office/powerpoint/2010/main" val="3104345255"/>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Análisis de Estructura - </a:t>
            </a:r>
            <a:r>
              <a:rPr lang="es-MX" dirty="0" smtClean="0"/>
              <a:t>Grafo</a:t>
            </a:r>
            <a:endParaRPr lang="es-AR" dirty="0"/>
          </a:p>
        </p:txBody>
      </p:sp>
      <p:pic>
        <p:nvPicPr>
          <p:cNvPr id="11266" name="Picture 2" descr="C:\Users\Victor\AppData\Local\Temp\enhtmlclip\ScreenClip(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102201"/>
            <a:ext cx="5589922" cy="4083304"/>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1BD5C3E9-DF91-474E-8F56-7F4747FB7098}" type="datetime1">
              <a:rPr lang="es-ES" smtClean="0"/>
              <a:t>31/10/13</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101</a:t>
            </a:fld>
            <a:endParaRPr lang="es-ES"/>
          </a:p>
        </p:txBody>
      </p:sp>
    </p:spTree>
    <p:extLst>
      <p:ext uri="{BB962C8B-B14F-4D97-AF65-F5344CB8AC3E}">
        <p14:creationId xmlns:p14="http://schemas.microsoft.com/office/powerpoint/2010/main" val="365467121"/>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smtClean="0"/>
              <a:t>Análisis de Código</a:t>
            </a:r>
            <a:endParaRPr lang="es-A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5353731" cy="31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636912"/>
            <a:ext cx="3985046" cy="396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2BA68971-4594-4C81-9F27-879F00123F05}" type="datetime1">
              <a:rPr lang="es-ES" smtClean="0"/>
              <a:t>31/10/13</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102</a:t>
            </a:fld>
            <a:endParaRPr lang="es-ES"/>
          </a:p>
        </p:txBody>
      </p:sp>
    </p:spTree>
    <p:extLst>
      <p:ext uri="{BB962C8B-B14F-4D97-AF65-F5344CB8AC3E}">
        <p14:creationId xmlns:p14="http://schemas.microsoft.com/office/powerpoint/2010/main" val="22302845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Ocultamiento de la información</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Es la supresión de detalles.</a:t>
            </a:r>
          </a:p>
          <a:p>
            <a:r>
              <a:rPr lang="es-AR" dirty="0" smtClean="0"/>
              <a:t>La idea general es que se muestra solo la información que es necesaria para realizar los objetivos inmediatos.</a:t>
            </a:r>
          </a:p>
          <a:p>
            <a:r>
              <a:rPr lang="es-AR" dirty="0" smtClean="0"/>
              <a:t>Hay grados de ocultamiento de la información, yendo desde visibilidad parcialmente restringida (operaciones públicas o privadas) hasta la total invisibilidad (sistemas).</a:t>
            </a:r>
          </a:p>
          <a:p>
            <a:r>
              <a:rPr lang="es-AR" dirty="0" smtClean="0"/>
              <a:t>Encapsulamiento y ocultamiento de la información puede no ser la misma cosa, un elemento puede estar encapsulado pero visible.</a:t>
            </a:r>
          </a:p>
          <a:p>
            <a:r>
              <a:rPr lang="es-AR" dirty="0" smtClean="0"/>
              <a:t>El ocultamiento de la información juega un rol directo en la métrica de acoplamiento de objetos.</a:t>
            </a:r>
            <a:endParaRPr lang="es-AR" dirty="0"/>
          </a:p>
        </p:txBody>
      </p:sp>
      <p:sp>
        <p:nvSpPr>
          <p:cNvPr id="4" name="3 Marcador de fecha"/>
          <p:cNvSpPr>
            <a:spLocks noGrp="1"/>
          </p:cNvSpPr>
          <p:nvPr>
            <p:ph type="dt" sz="half" idx="10"/>
          </p:nvPr>
        </p:nvSpPr>
        <p:spPr/>
        <p:txBody>
          <a:bodyPr/>
          <a:lstStyle/>
          <a:p>
            <a:fld id="{2EF925C0-0A3C-4A6A-94DF-0B0C601E3CF9}"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Tree>
    <p:extLst>
      <p:ext uri="{BB962C8B-B14F-4D97-AF65-F5344CB8AC3E}">
        <p14:creationId xmlns:p14="http://schemas.microsoft.com/office/powerpoint/2010/main" val="1322938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Herencia</a:t>
            </a:r>
            <a:endParaRPr lang="es-AR" dirty="0"/>
          </a:p>
        </p:txBody>
      </p:sp>
      <p:sp>
        <p:nvSpPr>
          <p:cNvPr id="3" name="2 Marcador de contenido"/>
          <p:cNvSpPr>
            <a:spLocks noGrp="1"/>
          </p:cNvSpPr>
          <p:nvPr>
            <p:ph idx="1"/>
          </p:nvPr>
        </p:nvSpPr>
        <p:spPr/>
        <p:txBody>
          <a:bodyPr/>
          <a:lstStyle/>
          <a:p>
            <a:r>
              <a:rPr lang="es-AR" dirty="0" smtClean="0"/>
              <a:t>Es un mecanismo mediante el cual un objeto adquiere características de uno o más objetos.</a:t>
            </a:r>
          </a:p>
          <a:p>
            <a:pPr lvl="1"/>
            <a:r>
              <a:rPr lang="es-AR" dirty="0" smtClean="0"/>
              <a:t>Algunos lenguajes OO, (Java) soportan herencia simple, y otros herencia múltiple (C++).</a:t>
            </a:r>
          </a:p>
          <a:p>
            <a:r>
              <a:rPr lang="es-AR" dirty="0" smtClean="0"/>
              <a:t>Muchas métricas OO están basadas en la herencia:</a:t>
            </a:r>
          </a:p>
          <a:p>
            <a:pPr lvl="1"/>
            <a:r>
              <a:rPr lang="es-AR" dirty="0" smtClean="0"/>
              <a:t>Número de hijos</a:t>
            </a:r>
          </a:p>
          <a:p>
            <a:pPr lvl="1"/>
            <a:r>
              <a:rPr lang="es-AR" dirty="0" smtClean="0"/>
              <a:t>Número de padres</a:t>
            </a:r>
          </a:p>
          <a:p>
            <a:pPr lvl="1"/>
            <a:r>
              <a:rPr lang="es-AR" dirty="0" smtClean="0"/>
              <a:t>Nivel de anidamientos de la jerarquía de clases.</a:t>
            </a:r>
            <a:endParaRPr lang="es-AR" dirty="0"/>
          </a:p>
        </p:txBody>
      </p:sp>
      <p:sp>
        <p:nvSpPr>
          <p:cNvPr id="4" name="3 Marcador de fecha"/>
          <p:cNvSpPr>
            <a:spLocks noGrp="1"/>
          </p:cNvSpPr>
          <p:nvPr>
            <p:ph type="dt" sz="half" idx="10"/>
          </p:nvPr>
        </p:nvSpPr>
        <p:spPr/>
        <p:txBody>
          <a:bodyPr/>
          <a:lstStyle/>
          <a:p>
            <a:fld id="{0AAB3746-6D65-4560-B317-46DC8B17D648}"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Tree>
    <p:extLst>
      <p:ext uri="{BB962C8B-B14F-4D97-AF65-F5344CB8AC3E}">
        <p14:creationId xmlns:p14="http://schemas.microsoft.com/office/powerpoint/2010/main" val="34850343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Reuso</a:t>
            </a:r>
            <a:r>
              <a:rPr lang="es-AR" dirty="0" smtClean="0"/>
              <a:t>	</a:t>
            </a:r>
            <a:endParaRPr lang="es-AR" dirty="0"/>
          </a:p>
        </p:txBody>
      </p:sp>
      <p:sp>
        <p:nvSpPr>
          <p:cNvPr id="3" name="2 Marcador de contenido"/>
          <p:cNvSpPr>
            <a:spLocks noGrp="1"/>
          </p:cNvSpPr>
          <p:nvPr>
            <p:ph idx="1"/>
          </p:nvPr>
        </p:nvSpPr>
        <p:spPr/>
        <p:txBody>
          <a:bodyPr/>
          <a:lstStyle/>
          <a:p>
            <a:r>
              <a:rPr lang="es-AR" dirty="0" smtClean="0"/>
              <a:t>En el desarrollo OO, el </a:t>
            </a:r>
            <a:r>
              <a:rPr lang="es-AR" dirty="0" err="1" smtClean="0"/>
              <a:t>reuso</a:t>
            </a:r>
            <a:r>
              <a:rPr lang="es-AR" dirty="0" smtClean="0"/>
              <a:t> es un aspecto central.</a:t>
            </a:r>
          </a:p>
          <a:p>
            <a:pPr lvl="1"/>
            <a:r>
              <a:rPr lang="es-AR" dirty="0" err="1" smtClean="0"/>
              <a:t>Reuso</a:t>
            </a:r>
            <a:r>
              <a:rPr lang="es-AR" dirty="0" smtClean="0"/>
              <a:t> de bibliotecas o </a:t>
            </a:r>
            <a:r>
              <a:rPr lang="es-AR" dirty="0" err="1" smtClean="0"/>
              <a:t>frameworks</a:t>
            </a:r>
            <a:r>
              <a:rPr lang="es-AR" dirty="0" smtClean="0"/>
              <a:t>.</a:t>
            </a:r>
          </a:p>
          <a:p>
            <a:pPr lvl="1"/>
            <a:r>
              <a:rPr lang="es-AR" dirty="0" err="1" smtClean="0"/>
              <a:t>Reuso</a:t>
            </a:r>
            <a:r>
              <a:rPr lang="es-AR" dirty="0" smtClean="0"/>
              <a:t> a través de la herencia.</a:t>
            </a:r>
          </a:p>
          <a:p>
            <a:pPr lvl="1"/>
            <a:r>
              <a:rPr lang="es-AR" dirty="0" err="1" smtClean="0"/>
              <a:t>Reuso</a:t>
            </a:r>
            <a:r>
              <a:rPr lang="es-AR" dirty="0" smtClean="0"/>
              <a:t> al nivel de meta código</a:t>
            </a:r>
          </a:p>
          <a:p>
            <a:pPr lvl="2"/>
            <a:r>
              <a:rPr lang="es-AR" dirty="0" smtClean="0"/>
              <a:t>Patrones</a:t>
            </a:r>
          </a:p>
          <a:p>
            <a:pPr lvl="2"/>
            <a:r>
              <a:rPr lang="es-AR" dirty="0" smtClean="0"/>
              <a:t>Objetos de Negocio</a:t>
            </a:r>
          </a:p>
          <a:p>
            <a:pPr lvl="2"/>
            <a:endParaRPr lang="es-AR" dirty="0"/>
          </a:p>
          <a:p>
            <a:r>
              <a:rPr lang="es-AR" dirty="0" smtClean="0"/>
              <a:t>El </a:t>
            </a:r>
            <a:r>
              <a:rPr lang="es-AR" dirty="0" err="1" smtClean="0"/>
              <a:t>reuso</a:t>
            </a:r>
            <a:r>
              <a:rPr lang="es-AR" dirty="0" smtClean="0"/>
              <a:t> cambia del proceso de desarrollo</a:t>
            </a:r>
          </a:p>
          <a:p>
            <a:pPr lvl="1"/>
            <a:r>
              <a:rPr lang="es-AR" dirty="0" smtClean="0"/>
              <a:t>Construir en base a componentes reusables.</a:t>
            </a:r>
          </a:p>
          <a:p>
            <a:pPr lvl="1"/>
            <a:r>
              <a:rPr lang="es-AR" dirty="0" smtClean="0"/>
              <a:t>Encontrar y usar los componentes.</a:t>
            </a:r>
            <a:endParaRPr lang="es-AR" dirty="0"/>
          </a:p>
        </p:txBody>
      </p:sp>
      <p:sp>
        <p:nvSpPr>
          <p:cNvPr id="4" name="3 Marcador de fecha"/>
          <p:cNvSpPr>
            <a:spLocks noGrp="1"/>
          </p:cNvSpPr>
          <p:nvPr>
            <p:ph type="dt" sz="half" idx="10"/>
          </p:nvPr>
        </p:nvSpPr>
        <p:spPr/>
        <p:txBody>
          <a:bodyPr/>
          <a:lstStyle/>
          <a:p>
            <a:fld id="{412106C6-FA7F-403A-BA97-D5215C233100}"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Tree>
    <p:extLst>
      <p:ext uri="{BB962C8B-B14F-4D97-AF65-F5344CB8AC3E}">
        <p14:creationId xmlns:p14="http://schemas.microsoft.com/office/powerpoint/2010/main" val="1583467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Proyectos OO</a:t>
            </a:r>
            <a:endParaRPr lang="es-AR" dirty="0"/>
          </a:p>
        </p:txBody>
      </p:sp>
      <p:sp>
        <p:nvSpPr>
          <p:cNvPr id="3" name="2 Marcador de contenido"/>
          <p:cNvSpPr>
            <a:spLocks noGrp="1"/>
          </p:cNvSpPr>
          <p:nvPr>
            <p:ph idx="1"/>
          </p:nvPr>
        </p:nvSpPr>
        <p:spPr/>
        <p:txBody>
          <a:bodyPr/>
          <a:lstStyle/>
          <a:p>
            <a:r>
              <a:rPr lang="es-AR" dirty="0" smtClean="0"/>
              <a:t>¿Qué se quiere medir en un proyecto OO?</a:t>
            </a:r>
          </a:p>
          <a:p>
            <a:endParaRPr lang="es-AR" dirty="0" smtClean="0"/>
          </a:p>
          <a:p>
            <a:r>
              <a:rPr lang="es-AR" dirty="0" smtClean="0"/>
              <a:t>Número de clases, operaciones (métodos), atributos (variables)</a:t>
            </a:r>
          </a:p>
          <a:p>
            <a:pPr lvl="1"/>
            <a:r>
              <a:rPr lang="es-AR" dirty="0" err="1" smtClean="0"/>
              <a:t>LOCs</a:t>
            </a:r>
            <a:r>
              <a:rPr lang="es-AR" dirty="0" smtClean="0"/>
              <a:t>:  Totales y/o promedios por clase y por método</a:t>
            </a:r>
          </a:p>
          <a:p>
            <a:pPr lvl="1"/>
            <a:endParaRPr lang="es-AR" dirty="0"/>
          </a:p>
          <a:p>
            <a:r>
              <a:rPr lang="es-AR" dirty="0" smtClean="0"/>
              <a:t>Medición estructural</a:t>
            </a:r>
          </a:p>
          <a:p>
            <a:pPr lvl="1"/>
            <a:r>
              <a:rPr lang="es-AR" dirty="0" smtClean="0"/>
              <a:t>Acoplamiento y cohesión</a:t>
            </a:r>
          </a:p>
          <a:p>
            <a:pPr lvl="1"/>
            <a:r>
              <a:rPr lang="es-AR" dirty="0" smtClean="0"/>
              <a:t>Profundidad máxima de la herencia.</a:t>
            </a:r>
            <a:endParaRPr lang="es-AR" dirty="0"/>
          </a:p>
        </p:txBody>
      </p:sp>
      <p:sp>
        <p:nvSpPr>
          <p:cNvPr id="4" name="3 Marcador de fecha"/>
          <p:cNvSpPr>
            <a:spLocks noGrp="1"/>
          </p:cNvSpPr>
          <p:nvPr>
            <p:ph type="dt" sz="half" idx="10"/>
          </p:nvPr>
        </p:nvSpPr>
        <p:spPr/>
        <p:txBody>
          <a:bodyPr/>
          <a:lstStyle/>
          <a:p>
            <a:fld id="{05EA34BA-DBFD-4521-9FC6-DF01DD06F26E}"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Tree>
    <p:extLst>
      <p:ext uri="{BB962C8B-B14F-4D97-AF65-F5344CB8AC3E}">
        <p14:creationId xmlns:p14="http://schemas.microsoft.com/office/powerpoint/2010/main" val="5922979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paquetes OO</a:t>
            </a:r>
            <a:endParaRPr lang="es-AR" dirty="0"/>
          </a:p>
        </p:txBody>
      </p:sp>
      <p:sp>
        <p:nvSpPr>
          <p:cNvPr id="3" name="2 Marcador de contenido"/>
          <p:cNvSpPr>
            <a:spLocks noGrp="1"/>
          </p:cNvSpPr>
          <p:nvPr>
            <p:ph idx="1"/>
          </p:nvPr>
        </p:nvSpPr>
        <p:spPr/>
        <p:txBody>
          <a:bodyPr/>
          <a:lstStyle/>
          <a:p>
            <a:r>
              <a:rPr lang="es-AR" dirty="0"/>
              <a:t>Qué se quiere medir en un </a:t>
            </a:r>
            <a:r>
              <a:rPr lang="es-AR" dirty="0" smtClean="0"/>
              <a:t>paquete OO</a:t>
            </a:r>
            <a:r>
              <a:rPr lang="es-AR" dirty="0"/>
              <a:t>?</a:t>
            </a:r>
          </a:p>
          <a:p>
            <a:endParaRPr lang="es-AR" dirty="0"/>
          </a:p>
          <a:p>
            <a:r>
              <a:rPr lang="es-AR" dirty="0"/>
              <a:t>Número de clases, operaciones (métodos), atributos (variables)</a:t>
            </a:r>
          </a:p>
          <a:p>
            <a:pPr lvl="1"/>
            <a:r>
              <a:rPr lang="es-AR" dirty="0" err="1"/>
              <a:t>LOCs</a:t>
            </a:r>
            <a:r>
              <a:rPr lang="es-AR" dirty="0"/>
              <a:t>:  Totales y/o promedios por clase y por método</a:t>
            </a:r>
          </a:p>
          <a:p>
            <a:pPr lvl="1"/>
            <a:endParaRPr lang="es-AR" dirty="0"/>
          </a:p>
          <a:p>
            <a:r>
              <a:rPr lang="es-AR" dirty="0"/>
              <a:t>Medición estructural</a:t>
            </a:r>
          </a:p>
          <a:p>
            <a:pPr lvl="1"/>
            <a:r>
              <a:rPr lang="es-AR" dirty="0"/>
              <a:t>Acoplamiento y </a:t>
            </a:r>
            <a:r>
              <a:rPr lang="es-AR" dirty="0" smtClean="0"/>
              <a:t>cohesión.</a:t>
            </a:r>
          </a:p>
          <a:p>
            <a:pPr lvl="1"/>
            <a:r>
              <a:rPr lang="es-AR" dirty="0"/>
              <a:t>Profundidad máxima de la herencia.</a:t>
            </a:r>
          </a:p>
          <a:p>
            <a:pPr lvl="1"/>
            <a:endParaRPr lang="es-AR" dirty="0"/>
          </a:p>
          <a:p>
            <a:endParaRPr lang="es-AR" dirty="0"/>
          </a:p>
        </p:txBody>
      </p:sp>
      <p:sp>
        <p:nvSpPr>
          <p:cNvPr id="4" name="3 Marcador de fecha"/>
          <p:cNvSpPr>
            <a:spLocks noGrp="1"/>
          </p:cNvSpPr>
          <p:nvPr>
            <p:ph type="dt" sz="half" idx="10"/>
          </p:nvPr>
        </p:nvSpPr>
        <p:spPr/>
        <p:txBody>
          <a:bodyPr/>
          <a:lstStyle/>
          <a:p>
            <a:fld id="{643AF78D-B2F0-47B6-A134-CCB4045E4DD9}"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Tree>
    <p:extLst>
      <p:ext uri="{BB962C8B-B14F-4D97-AF65-F5344CB8AC3E}">
        <p14:creationId xmlns:p14="http://schemas.microsoft.com/office/powerpoint/2010/main" val="37037527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Clase OO</a:t>
            </a:r>
            <a:endParaRPr lang="es-AR" dirty="0"/>
          </a:p>
        </p:txBody>
      </p:sp>
      <p:sp>
        <p:nvSpPr>
          <p:cNvPr id="3" name="2 Marcador de contenido"/>
          <p:cNvSpPr>
            <a:spLocks noGrp="1"/>
          </p:cNvSpPr>
          <p:nvPr>
            <p:ph idx="1"/>
          </p:nvPr>
        </p:nvSpPr>
        <p:spPr/>
        <p:txBody>
          <a:bodyPr/>
          <a:lstStyle/>
          <a:p>
            <a:r>
              <a:rPr lang="es-AR" dirty="0" smtClean="0"/>
              <a:t>¿Qué se quiere medir en un clase OO?</a:t>
            </a:r>
          </a:p>
          <a:p>
            <a:endParaRPr lang="es-AR" dirty="0" smtClean="0"/>
          </a:p>
          <a:p>
            <a:r>
              <a:rPr lang="es-AR" dirty="0" smtClean="0"/>
              <a:t>Número de operaciones y atributos.</a:t>
            </a:r>
          </a:p>
          <a:p>
            <a:pPr lvl="1"/>
            <a:r>
              <a:rPr lang="es-AR" dirty="0" err="1" smtClean="0"/>
              <a:t>LOCs</a:t>
            </a:r>
            <a:r>
              <a:rPr lang="es-AR" dirty="0" smtClean="0"/>
              <a:t>:</a:t>
            </a:r>
          </a:p>
          <a:p>
            <a:pPr lvl="1"/>
            <a:endParaRPr lang="es-AR" dirty="0" smtClean="0"/>
          </a:p>
          <a:p>
            <a:r>
              <a:rPr lang="es-AR" dirty="0" smtClean="0"/>
              <a:t>Métricas relacionadas con la herencia.</a:t>
            </a:r>
          </a:p>
          <a:p>
            <a:endParaRPr lang="es-AR" dirty="0"/>
          </a:p>
          <a:p>
            <a:r>
              <a:rPr lang="es-AR" dirty="0" smtClean="0"/>
              <a:t>Colaboradores (cohesión y acoplamiento). </a:t>
            </a:r>
            <a:endParaRPr lang="es-AR" dirty="0"/>
          </a:p>
        </p:txBody>
      </p:sp>
      <p:sp>
        <p:nvSpPr>
          <p:cNvPr id="4" name="3 Marcador de fecha"/>
          <p:cNvSpPr>
            <a:spLocks noGrp="1"/>
          </p:cNvSpPr>
          <p:nvPr>
            <p:ph type="dt" sz="half" idx="10"/>
          </p:nvPr>
        </p:nvSpPr>
        <p:spPr/>
        <p:txBody>
          <a:bodyPr/>
          <a:lstStyle/>
          <a:p>
            <a:fld id="{F67DE6B2-967D-446D-9EE3-9B653E6B0361}"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Tree>
    <p:extLst>
      <p:ext uri="{BB962C8B-B14F-4D97-AF65-F5344CB8AC3E}">
        <p14:creationId xmlns:p14="http://schemas.microsoft.com/office/powerpoint/2010/main" val="41584999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atributos OO</a:t>
            </a:r>
            <a:endParaRPr lang="es-AR" dirty="0"/>
          </a:p>
        </p:txBody>
      </p:sp>
      <p:sp>
        <p:nvSpPr>
          <p:cNvPr id="3" name="2 Marcador de contenido"/>
          <p:cNvSpPr>
            <a:spLocks noGrp="1"/>
          </p:cNvSpPr>
          <p:nvPr>
            <p:ph idx="1"/>
          </p:nvPr>
        </p:nvSpPr>
        <p:spPr/>
        <p:txBody>
          <a:bodyPr/>
          <a:lstStyle/>
          <a:p>
            <a:r>
              <a:rPr lang="es-AR" dirty="0"/>
              <a:t>¿Qué se quiere medir en un </a:t>
            </a:r>
            <a:r>
              <a:rPr lang="es-AR" dirty="0" smtClean="0"/>
              <a:t>atributo OO</a:t>
            </a:r>
            <a:r>
              <a:rPr lang="es-AR" dirty="0"/>
              <a:t>?</a:t>
            </a:r>
          </a:p>
          <a:p>
            <a:endParaRPr lang="es-AR" dirty="0" smtClean="0"/>
          </a:p>
          <a:p>
            <a:pPr lvl="1"/>
            <a:r>
              <a:rPr lang="es-AR" dirty="0" smtClean="0"/>
              <a:t>Variables de instancia.</a:t>
            </a:r>
          </a:p>
          <a:p>
            <a:pPr lvl="1"/>
            <a:r>
              <a:rPr lang="es-AR" dirty="0" smtClean="0"/>
              <a:t>Cuantas veces es usada.</a:t>
            </a:r>
            <a:endParaRPr lang="es-AR" dirty="0"/>
          </a:p>
        </p:txBody>
      </p:sp>
      <p:sp>
        <p:nvSpPr>
          <p:cNvPr id="4" name="3 Marcador de fecha"/>
          <p:cNvSpPr>
            <a:spLocks noGrp="1"/>
          </p:cNvSpPr>
          <p:nvPr>
            <p:ph type="dt" sz="half" idx="10"/>
          </p:nvPr>
        </p:nvSpPr>
        <p:spPr/>
        <p:txBody>
          <a:bodyPr/>
          <a:lstStyle/>
          <a:p>
            <a:fld id="{5606E64A-3B17-42ED-815B-410AE92F4227}"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Tree>
    <p:extLst>
      <p:ext uri="{BB962C8B-B14F-4D97-AF65-F5344CB8AC3E}">
        <p14:creationId xmlns:p14="http://schemas.microsoft.com/office/powerpoint/2010/main" val="11639462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operaciones OO</a:t>
            </a:r>
            <a:endParaRPr lang="es-AR" dirty="0"/>
          </a:p>
        </p:txBody>
      </p:sp>
      <p:sp>
        <p:nvSpPr>
          <p:cNvPr id="3" name="2 Marcador de contenido"/>
          <p:cNvSpPr>
            <a:spLocks noGrp="1"/>
          </p:cNvSpPr>
          <p:nvPr>
            <p:ph idx="1"/>
          </p:nvPr>
        </p:nvSpPr>
        <p:spPr/>
        <p:txBody>
          <a:bodyPr/>
          <a:lstStyle/>
          <a:p>
            <a:r>
              <a:rPr lang="es-AR" dirty="0"/>
              <a:t>¿Qué se quiere medir en </a:t>
            </a:r>
            <a:r>
              <a:rPr lang="es-AR" dirty="0" smtClean="0"/>
              <a:t>una operación OO?</a:t>
            </a:r>
          </a:p>
          <a:p>
            <a:endParaRPr lang="es-AR" dirty="0"/>
          </a:p>
          <a:p>
            <a:pPr lvl="1"/>
            <a:r>
              <a:rPr lang="es-AR" dirty="0" smtClean="0"/>
              <a:t>Número de variables locales.</a:t>
            </a:r>
          </a:p>
          <a:p>
            <a:pPr lvl="1"/>
            <a:r>
              <a:rPr lang="es-AR" dirty="0" err="1" smtClean="0"/>
              <a:t>LOCs</a:t>
            </a:r>
            <a:endParaRPr lang="es-AR" dirty="0" smtClean="0"/>
          </a:p>
          <a:p>
            <a:pPr lvl="1"/>
            <a:r>
              <a:rPr lang="es-AR" dirty="0" smtClean="0"/>
              <a:t>Complejidad </a:t>
            </a:r>
            <a:r>
              <a:rPr lang="es-AR" dirty="0" err="1" smtClean="0"/>
              <a:t>Ciclomática</a:t>
            </a:r>
            <a:r>
              <a:rPr lang="es-AR" dirty="0" smtClean="0"/>
              <a:t>.</a:t>
            </a:r>
            <a:endParaRPr lang="es-AR" dirty="0"/>
          </a:p>
          <a:p>
            <a:endParaRPr lang="es-AR" dirty="0"/>
          </a:p>
        </p:txBody>
      </p:sp>
      <p:sp>
        <p:nvSpPr>
          <p:cNvPr id="4" name="3 Marcador de fecha"/>
          <p:cNvSpPr>
            <a:spLocks noGrp="1"/>
          </p:cNvSpPr>
          <p:nvPr>
            <p:ph type="dt" sz="half" idx="10"/>
          </p:nvPr>
        </p:nvSpPr>
        <p:spPr/>
        <p:txBody>
          <a:bodyPr/>
          <a:lstStyle/>
          <a:p>
            <a:fld id="{200D16FC-7B1D-4225-9F2C-8DBD6B5529C1}"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Tree>
    <p:extLst>
      <p:ext uri="{BB962C8B-B14F-4D97-AF65-F5344CB8AC3E}">
        <p14:creationId xmlns:p14="http://schemas.microsoft.com/office/powerpoint/2010/main" val="28189888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Suite de Métricas OO</a:t>
            </a:r>
            <a:endParaRPr lang="es-AR" dirty="0"/>
          </a:p>
        </p:txBody>
      </p:sp>
      <p:sp>
        <p:nvSpPr>
          <p:cNvPr id="3" name="2 Marcador de contenido"/>
          <p:cNvSpPr>
            <a:spLocks noGrp="1"/>
          </p:cNvSpPr>
          <p:nvPr>
            <p:ph idx="1"/>
          </p:nvPr>
        </p:nvSpPr>
        <p:spPr/>
        <p:txBody>
          <a:bodyPr>
            <a:normAutofit fontScale="92500" lnSpcReduction="10000"/>
          </a:bodyPr>
          <a:lstStyle/>
          <a:p>
            <a:pPr algn="just"/>
            <a:r>
              <a:rPr lang="es-AR" dirty="0" smtClean="0"/>
              <a:t>Las métricas orientas a objetos buscan medir atributos únicos del diseño OO en oposición a otras tipos de desarrollo.</a:t>
            </a:r>
          </a:p>
          <a:p>
            <a:pPr algn="just"/>
            <a:endParaRPr lang="es-AR" dirty="0" smtClean="0"/>
          </a:p>
          <a:p>
            <a:pPr algn="just"/>
            <a:r>
              <a:rPr lang="es-AR" dirty="0" err="1" smtClean="0"/>
              <a:t>Chidamber</a:t>
            </a:r>
            <a:r>
              <a:rPr lang="es-AR" dirty="0" smtClean="0"/>
              <a:t> y </a:t>
            </a:r>
            <a:r>
              <a:rPr lang="es-AR" dirty="0" err="1" smtClean="0"/>
              <a:t>Kemerer</a:t>
            </a:r>
            <a:r>
              <a:rPr lang="es-AR" dirty="0" smtClean="0"/>
              <a:t> vieron que las métricas de software con el desarrollo tradicional no se están preparadas totalmente para trabajar con las nociones de clases, herencia, mensajes.</a:t>
            </a:r>
          </a:p>
          <a:p>
            <a:pPr algn="just"/>
            <a:endParaRPr lang="es-AR" dirty="0" smtClean="0"/>
          </a:p>
          <a:p>
            <a:pPr algn="just"/>
            <a:r>
              <a:rPr lang="es-AR" dirty="0" smtClean="0"/>
              <a:t>Propusieron 6 métricas para sistemas OO. Estas métricas miden varios atributos incluyendo tamaño y complejidad y están construidas con un alto rigor teórico y matemático.</a:t>
            </a:r>
            <a:endParaRPr lang="es-AR" dirty="0"/>
          </a:p>
        </p:txBody>
      </p:sp>
      <p:sp>
        <p:nvSpPr>
          <p:cNvPr id="4" name="3 Marcador de fecha"/>
          <p:cNvSpPr>
            <a:spLocks noGrp="1"/>
          </p:cNvSpPr>
          <p:nvPr>
            <p:ph type="dt" sz="half" idx="10"/>
          </p:nvPr>
        </p:nvSpPr>
        <p:spPr/>
        <p:txBody>
          <a:bodyPr/>
          <a:lstStyle/>
          <a:p>
            <a:fld id="{66E9EFB8-5B24-4630-B319-3C4A0F2FFFD6}"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Tree>
    <p:extLst>
      <p:ext uri="{BB962C8B-B14F-4D97-AF65-F5344CB8AC3E}">
        <p14:creationId xmlns:p14="http://schemas.microsoft.com/office/powerpoint/2010/main" val="25159026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Agenda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Conceptos de mediciones orientadas a objetos</a:t>
            </a:r>
          </a:p>
          <a:p>
            <a:endParaRPr lang="es-AR" dirty="0" smtClean="0"/>
          </a:p>
          <a:p>
            <a:r>
              <a:rPr lang="es-AR" dirty="0" smtClean="0"/>
              <a:t>Métricas básicas de sistemas OO.</a:t>
            </a:r>
          </a:p>
          <a:p>
            <a:endParaRPr lang="es-AR" dirty="0"/>
          </a:p>
          <a:p>
            <a:r>
              <a:rPr lang="es-AR" dirty="0" smtClean="0"/>
              <a:t>Métricas de diseño y análisis OO.</a:t>
            </a:r>
          </a:p>
          <a:p>
            <a:endParaRPr lang="es-AR" dirty="0"/>
          </a:p>
          <a:p>
            <a:r>
              <a:rPr lang="es-AR" dirty="0" smtClean="0"/>
              <a:t>Métricas para medición de productividad.</a:t>
            </a:r>
          </a:p>
          <a:p>
            <a:endParaRPr lang="es-AR" dirty="0"/>
          </a:p>
          <a:p>
            <a:r>
              <a:rPr lang="es-AR" dirty="0" smtClean="0"/>
              <a:t>Métricas para Calidad de Software OO.</a:t>
            </a:r>
          </a:p>
          <a:p>
            <a:endParaRPr lang="es-AR" dirty="0"/>
          </a:p>
          <a:p>
            <a:r>
              <a:rPr lang="es-AR" dirty="0" smtClean="0"/>
              <a:t>Guías basadas en al experiencia.</a:t>
            </a:r>
          </a:p>
        </p:txBody>
      </p:sp>
      <p:sp>
        <p:nvSpPr>
          <p:cNvPr id="4" name="3 Marcador de fecha"/>
          <p:cNvSpPr>
            <a:spLocks noGrp="1"/>
          </p:cNvSpPr>
          <p:nvPr>
            <p:ph type="dt" sz="half" idx="10"/>
          </p:nvPr>
        </p:nvSpPr>
        <p:spPr/>
        <p:txBody>
          <a:bodyPr/>
          <a:lstStyle/>
          <a:p>
            <a:fld id="{6466BBCA-973D-48C5-ACF0-B2B907410E4A}"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Tree>
    <p:extLst>
      <p:ext uri="{BB962C8B-B14F-4D97-AF65-F5344CB8AC3E}">
        <p14:creationId xmlns:p14="http://schemas.microsoft.com/office/powerpoint/2010/main" val="6435698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Métricas Básicas para Sistemas OO</a:t>
            </a:r>
            <a:endParaRPr lang="es-AR" dirty="0"/>
          </a:p>
        </p:txBody>
      </p:sp>
      <p:sp>
        <p:nvSpPr>
          <p:cNvPr id="3" name="2 Marcador de contenido"/>
          <p:cNvSpPr>
            <a:spLocks noGrp="1"/>
          </p:cNvSpPr>
          <p:nvPr>
            <p:ph idx="1"/>
          </p:nvPr>
        </p:nvSpPr>
        <p:spPr>
          <a:xfrm>
            <a:off x="457200" y="1935480"/>
            <a:ext cx="8229600" cy="701432"/>
          </a:xfrm>
        </p:spPr>
        <p:txBody>
          <a:bodyPr>
            <a:normAutofit/>
          </a:bodyPr>
          <a:lstStyle/>
          <a:p>
            <a:r>
              <a:rPr lang="es-AR" sz="2000" dirty="0" smtClean="0"/>
              <a:t>Propuestas por </a:t>
            </a:r>
            <a:r>
              <a:rPr lang="es-AR" sz="2000" dirty="0" err="1" smtClean="0"/>
              <a:t>Chidamber</a:t>
            </a:r>
            <a:r>
              <a:rPr lang="es-AR" sz="2000" dirty="0" smtClean="0"/>
              <a:t> &amp; </a:t>
            </a:r>
            <a:r>
              <a:rPr lang="es-AR" sz="2000" dirty="0" err="1" smtClean="0"/>
              <a:t>Kemerer</a:t>
            </a:r>
            <a:r>
              <a:rPr lang="es-AR" sz="2000" dirty="0" smtClean="0"/>
              <a:t> 1993 y expandida por </a:t>
            </a:r>
            <a:r>
              <a:rPr lang="es-AR" sz="2000" dirty="0" err="1" smtClean="0"/>
              <a:t>Soft</a:t>
            </a:r>
            <a:r>
              <a:rPr lang="es-AR" sz="2000" dirty="0" smtClean="0"/>
              <a:t> </a:t>
            </a:r>
            <a:r>
              <a:rPr lang="es-AR" sz="2000" dirty="0" err="1" smtClean="0"/>
              <a:t>Assurance</a:t>
            </a:r>
            <a:r>
              <a:rPr lang="es-AR" sz="2000" dirty="0" smtClean="0"/>
              <a:t> </a:t>
            </a:r>
            <a:r>
              <a:rPr lang="es-AR" sz="2000" dirty="0" err="1" smtClean="0"/>
              <a:t>Techonology</a:t>
            </a:r>
            <a:r>
              <a:rPr lang="es-AR" sz="2000" dirty="0" smtClean="0"/>
              <a:t> Center (SATC) de la NASA. </a:t>
            </a:r>
            <a:r>
              <a:rPr lang="es-AR" sz="2000" dirty="0" err="1" smtClean="0"/>
              <a:t>Rosenberger</a:t>
            </a:r>
            <a:r>
              <a:rPr lang="es-AR" sz="2000" dirty="0" smtClean="0"/>
              <a:t> et al.</a:t>
            </a:r>
            <a:endParaRPr lang="es-AR" sz="2000" dirty="0"/>
          </a:p>
        </p:txBody>
      </p:sp>
      <p:graphicFrame>
        <p:nvGraphicFramePr>
          <p:cNvPr id="4" name="3 Tabla"/>
          <p:cNvGraphicFramePr>
            <a:graphicFrameLocks noGrp="1"/>
          </p:cNvGraphicFramePr>
          <p:nvPr>
            <p:extLst>
              <p:ext uri="{D42A27DB-BD31-4B8C-83A1-F6EECF244321}">
                <p14:modId xmlns:p14="http://schemas.microsoft.com/office/powerpoint/2010/main" val="1757137439"/>
              </p:ext>
            </p:extLst>
          </p:nvPr>
        </p:nvGraphicFramePr>
        <p:xfrm>
          <a:off x="755576" y="2708920"/>
          <a:ext cx="7632849" cy="3847284"/>
        </p:xfrm>
        <a:graphic>
          <a:graphicData uri="http://schemas.openxmlformats.org/drawingml/2006/table">
            <a:tbl>
              <a:tblPr firstRow="1" bandRow="1">
                <a:tableStyleId>{5C22544A-7EE6-4342-B048-85BDC9FD1C3A}</a:tableStyleId>
              </a:tblPr>
              <a:tblGrid>
                <a:gridCol w="1800200"/>
                <a:gridCol w="3288366"/>
                <a:gridCol w="2544283"/>
              </a:tblGrid>
              <a:tr h="327429">
                <a:tc>
                  <a:txBody>
                    <a:bodyPr/>
                    <a:lstStyle/>
                    <a:p>
                      <a:pPr algn="ctr"/>
                      <a:r>
                        <a:rPr lang="es-AR" sz="1400" dirty="0" smtClean="0"/>
                        <a:t>Fuente</a:t>
                      </a:r>
                      <a:endParaRPr lang="es-AR" sz="1400" dirty="0"/>
                    </a:p>
                  </a:txBody>
                  <a:tcPr/>
                </a:tc>
                <a:tc>
                  <a:txBody>
                    <a:bodyPr/>
                    <a:lstStyle/>
                    <a:p>
                      <a:pPr algn="ctr"/>
                      <a:r>
                        <a:rPr lang="es-AR" sz="1400" dirty="0" smtClean="0"/>
                        <a:t>Métrica</a:t>
                      </a:r>
                      <a:endParaRPr lang="es-AR" sz="1400" dirty="0"/>
                    </a:p>
                  </a:txBody>
                  <a:tcPr/>
                </a:tc>
                <a:tc>
                  <a:txBody>
                    <a:bodyPr/>
                    <a:lstStyle/>
                    <a:p>
                      <a:pPr algn="ctr"/>
                      <a:r>
                        <a:rPr lang="es-AR" sz="1400" dirty="0" smtClean="0"/>
                        <a:t>Elemento</a:t>
                      </a:r>
                      <a:r>
                        <a:rPr lang="es-AR" sz="1400" baseline="0" dirty="0" smtClean="0"/>
                        <a:t> OO</a:t>
                      </a:r>
                      <a:endParaRPr lang="es-AR" sz="1400" dirty="0"/>
                    </a:p>
                  </a:txBody>
                  <a:tcPr/>
                </a:tc>
              </a:tr>
              <a:tr h="391095">
                <a:tc>
                  <a:txBody>
                    <a:bodyPr/>
                    <a:lstStyle/>
                    <a:p>
                      <a:r>
                        <a:rPr lang="es-AR" sz="1400" dirty="0" smtClean="0"/>
                        <a:t>Tradicional</a:t>
                      </a:r>
                      <a:endParaRPr lang="es-AR" sz="1400" dirty="0"/>
                    </a:p>
                  </a:txBody>
                  <a:tcPr/>
                </a:tc>
                <a:tc>
                  <a:txBody>
                    <a:bodyPr/>
                    <a:lstStyle/>
                    <a:p>
                      <a:r>
                        <a:rPr lang="es-AR" sz="1400" dirty="0" smtClean="0"/>
                        <a:t>Complejidad </a:t>
                      </a:r>
                      <a:r>
                        <a:rPr lang="es-AR" sz="1400" dirty="0" err="1" smtClean="0"/>
                        <a:t>Ciclomáticas</a:t>
                      </a:r>
                      <a:r>
                        <a:rPr lang="es-AR" sz="1400" baseline="0" dirty="0" smtClean="0"/>
                        <a:t> (CC)</a:t>
                      </a:r>
                      <a:endParaRPr lang="es-AR" sz="1400" dirty="0"/>
                    </a:p>
                  </a:txBody>
                  <a:tcPr/>
                </a:tc>
                <a:tc>
                  <a:txBody>
                    <a:bodyPr/>
                    <a:lstStyle/>
                    <a:p>
                      <a:r>
                        <a:rPr lang="es-AR" sz="1400" dirty="0" smtClean="0"/>
                        <a:t>Operación</a:t>
                      </a:r>
                      <a:endParaRPr lang="es-AR" sz="1400" dirty="0"/>
                    </a:p>
                  </a:txBody>
                  <a:tcPr/>
                </a:tc>
              </a:tr>
              <a:tr h="391095">
                <a:tc>
                  <a:txBody>
                    <a:bodyPr/>
                    <a:lstStyle/>
                    <a:p>
                      <a:r>
                        <a:rPr lang="es-AR" sz="1400" dirty="0" smtClean="0"/>
                        <a:t>Tradicional</a:t>
                      </a:r>
                      <a:endParaRPr lang="es-AR" sz="1400" dirty="0"/>
                    </a:p>
                  </a:txBody>
                  <a:tcPr/>
                </a:tc>
                <a:tc>
                  <a:txBody>
                    <a:bodyPr/>
                    <a:lstStyle/>
                    <a:p>
                      <a:r>
                        <a:rPr lang="es-AR" sz="1400" dirty="0" err="1" smtClean="0"/>
                        <a:t>Lineas</a:t>
                      </a:r>
                      <a:r>
                        <a:rPr lang="es-AR" sz="1400" dirty="0" smtClean="0"/>
                        <a:t> de Código</a:t>
                      </a:r>
                      <a:r>
                        <a:rPr lang="es-AR" sz="1400" baseline="0" dirty="0" smtClean="0"/>
                        <a:t> (LOC)</a:t>
                      </a:r>
                      <a:endParaRPr lang="es-AR" sz="1400" dirty="0"/>
                    </a:p>
                  </a:txBody>
                  <a:tcPr/>
                </a:tc>
                <a:tc>
                  <a:txBody>
                    <a:bodyPr/>
                    <a:lstStyle/>
                    <a:p>
                      <a:r>
                        <a:rPr lang="es-AR" sz="1400" dirty="0" smtClean="0"/>
                        <a:t>Clase/Operación</a:t>
                      </a:r>
                      <a:endParaRPr lang="es-AR" sz="1400" dirty="0"/>
                    </a:p>
                  </a:txBody>
                  <a:tcPr/>
                </a:tc>
              </a:tr>
              <a:tr h="391095">
                <a:tc>
                  <a:txBody>
                    <a:bodyPr/>
                    <a:lstStyle/>
                    <a:p>
                      <a:r>
                        <a:rPr lang="es-AR" sz="1400" dirty="0" smtClean="0"/>
                        <a:t>Tradicional</a:t>
                      </a:r>
                      <a:endParaRPr lang="es-AR" sz="1400" dirty="0"/>
                    </a:p>
                  </a:txBody>
                  <a:tcPr/>
                </a:tc>
                <a:tc>
                  <a:txBody>
                    <a:bodyPr/>
                    <a:lstStyle/>
                    <a:p>
                      <a:r>
                        <a:rPr lang="es-AR" sz="1400" dirty="0" smtClean="0"/>
                        <a:t>Porcentaje de</a:t>
                      </a:r>
                      <a:r>
                        <a:rPr lang="es-AR" sz="1400" baseline="0" dirty="0" smtClean="0"/>
                        <a:t> Comentarios (PC)</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dirty="0" smtClean="0"/>
                        <a:t>Clase/Operación</a:t>
                      </a:r>
                    </a:p>
                  </a:txBody>
                  <a:tcPr/>
                </a:tc>
              </a:tr>
              <a:tr h="391095">
                <a:tc>
                  <a:txBody>
                    <a:bodyPr/>
                    <a:lstStyle/>
                    <a:p>
                      <a:r>
                        <a:rPr lang="es-AR" sz="1400" dirty="0" smtClean="0"/>
                        <a:t>Nueva</a:t>
                      </a:r>
                      <a:endParaRPr lang="es-AR" sz="1400" dirty="0"/>
                    </a:p>
                  </a:txBody>
                  <a:tcPr/>
                </a:tc>
                <a:tc>
                  <a:txBody>
                    <a:bodyPr/>
                    <a:lstStyle/>
                    <a:p>
                      <a:r>
                        <a:rPr lang="es-AR" sz="1400" dirty="0" smtClean="0"/>
                        <a:t>Métodos</a:t>
                      </a:r>
                      <a:r>
                        <a:rPr lang="es-AR" sz="1400" baseline="0" dirty="0" smtClean="0"/>
                        <a:t> ponderados por clase (WMC)</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dirty="0" smtClean="0"/>
                        <a:t>Clase/Operación</a:t>
                      </a:r>
                    </a:p>
                  </a:txBody>
                  <a:tcPr/>
                </a:tc>
              </a:tr>
              <a:tr h="391095">
                <a:tc>
                  <a:txBody>
                    <a:bodyPr/>
                    <a:lstStyle/>
                    <a:p>
                      <a:r>
                        <a:rPr lang="es-AR" sz="1400" dirty="0" smtClean="0"/>
                        <a:t>Nueva</a:t>
                      </a:r>
                      <a:endParaRPr lang="es-AR" sz="1400" dirty="0"/>
                    </a:p>
                  </a:txBody>
                  <a:tcPr/>
                </a:tc>
                <a:tc>
                  <a:txBody>
                    <a:bodyPr/>
                    <a:lstStyle/>
                    <a:p>
                      <a:r>
                        <a:rPr lang="es-AR" sz="1400" dirty="0" smtClean="0"/>
                        <a:t>Respuesta de una clase</a:t>
                      </a:r>
                      <a:r>
                        <a:rPr lang="es-AR" sz="1400" baseline="0" dirty="0" smtClean="0"/>
                        <a:t> (RPC)</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dirty="0" smtClean="0"/>
                        <a:t>Clase/Operación</a:t>
                      </a:r>
                    </a:p>
                  </a:txBody>
                  <a:tcPr/>
                </a:tc>
              </a:tr>
              <a:tr h="391095">
                <a:tc>
                  <a:txBody>
                    <a:bodyPr/>
                    <a:lstStyle/>
                    <a:p>
                      <a:r>
                        <a:rPr lang="es-AR" sz="1400" dirty="0" smtClean="0"/>
                        <a:t>Nueva</a:t>
                      </a:r>
                      <a:endParaRPr lang="es-AR" sz="1400" dirty="0"/>
                    </a:p>
                  </a:txBody>
                  <a:tcPr/>
                </a:tc>
                <a:tc>
                  <a:txBody>
                    <a:bodyPr/>
                    <a:lstStyle/>
                    <a:p>
                      <a:r>
                        <a:rPr lang="es-AR" sz="1400" dirty="0" smtClean="0"/>
                        <a:t>Ausencia de Cohesión</a:t>
                      </a:r>
                      <a:r>
                        <a:rPr lang="es-AR" sz="1400" baseline="0" dirty="0" smtClean="0"/>
                        <a:t> (LCOM)</a:t>
                      </a:r>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dirty="0" smtClean="0"/>
                        <a:t>Clase/Operación</a:t>
                      </a:r>
                    </a:p>
                  </a:txBody>
                  <a:tcPr/>
                </a:tc>
              </a:tr>
              <a:tr h="391095">
                <a:tc>
                  <a:txBody>
                    <a:bodyPr/>
                    <a:lstStyle/>
                    <a:p>
                      <a:r>
                        <a:rPr lang="es-AR" sz="1400" dirty="0" smtClean="0"/>
                        <a:t>Nueva</a:t>
                      </a:r>
                      <a:endParaRPr lang="es-AR" sz="1400" dirty="0"/>
                    </a:p>
                  </a:txBody>
                  <a:tcPr/>
                </a:tc>
                <a:tc>
                  <a:txBody>
                    <a:bodyPr/>
                    <a:lstStyle/>
                    <a:p>
                      <a:r>
                        <a:rPr lang="es-AR" sz="1400" dirty="0" smtClean="0"/>
                        <a:t>Acoplamiento entre</a:t>
                      </a:r>
                      <a:r>
                        <a:rPr lang="es-AR" sz="1400" baseline="0" dirty="0" smtClean="0"/>
                        <a:t> objetos (CBO)</a:t>
                      </a:r>
                      <a:endParaRPr lang="es-AR" sz="1400" dirty="0"/>
                    </a:p>
                  </a:txBody>
                  <a:tcPr/>
                </a:tc>
                <a:tc>
                  <a:txBody>
                    <a:bodyPr/>
                    <a:lstStyle/>
                    <a:p>
                      <a:r>
                        <a:rPr lang="es-AR" sz="1400" dirty="0" smtClean="0"/>
                        <a:t>Acoplamiento</a:t>
                      </a:r>
                      <a:endParaRPr lang="es-AR" sz="1400" dirty="0"/>
                    </a:p>
                  </a:txBody>
                  <a:tcPr/>
                </a:tc>
              </a:tr>
              <a:tr h="391095">
                <a:tc>
                  <a:txBody>
                    <a:bodyPr/>
                    <a:lstStyle/>
                    <a:p>
                      <a:r>
                        <a:rPr lang="es-AR" sz="1400" dirty="0" smtClean="0"/>
                        <a:t>Nueva</a:t>
                      </a:r>
                      <a:endParaRPr lang="es-AR" sz="1400" dirty="0"/>
                    </a:p>
                  </a:txBody>
                  <a:tcPr/>
                </a:tc>
                <a:tc>
                  <a:txBody>
                    <a:bodyPr/>
                    <a:lstStyle/>
                    <a:p>
                      <a:r>
                        <a:rPr lang="es-AR" sz="1400" dirty="0" smtClean="0"/>
                        <a:t>Profundidad</a:t>
                      </a:r>
                      <a:r>
                        <a:rPr lang="es-AR" sz="1400" baseline="0" dirty="0" smtClean="0"/>
                        <a:t> del árbol de herencia (DIT)</a:t>
                      </a:r>
                      <a:endParaRPr lang="es-AR" sz="1400" dirty="0"/>
                    </a:p>
                  </a:txBody>
                  <a:tcPr/>
                </a:tc>
                <a:tc>
                  <a:txBody>
                    <a:bodyPr/>
                    <a:lstStyle/>
                    <a:p>
                      <a:r>
                        <a:rPr lang="es-AR" sz="1400" dirty="0" smtClean="0"/>
                        <a:t>Herencia</a:t>
                      </a:r>
                      <a:endParaRPr lang="es-AR" sz="1400" dirty="0"/>
                    </a:p>
                  </a:txBody>
                  <a:tcPr/>
                </a:tc>
              </a:tr>
              <a:tr h="391095">
                <a:tc>
                  <a:txBody>
                    <a:bodyPr/>
                    <a:lstStyle/>
                    <a:p>
                      <a:r>
                        <a:rPr lang="es-AR" sz="1400" dirty="0" smtClean="0"/>
                        <a:t>Nueva</a:t>
                      </a:r>
                      <a:endParaRPr lang="es-AR" sz="1400" dirty="0"/>
                    </a:p>
                  </a:txBody>
                  <a:tcPr/>
                </a:tc>
                <a:tc>
                  <a:txBody>
                    <a:bodyPr/>
                    <a:lstStyle/>
                    <a:p>
                      <a:r>
                        <a:rPr lang="es-AR" sz="1400" dirty="0" smtClean="0"/>
                        <a:t>Número</a:t>
                      </a:r>
                      <a:r>
                        <a:rPr lang="es-AR" sz="1400" baseline="0" dirty="0" smtClean="0"/>
                        <a:t> de hijos (</a:t>
                      </a:r>
                      <a:r>
                        <a:rPr lang="es-AR" sz="1400" baseline="0" dirty="0" err="1" smtClean="0"/>
                        <a:t>NoC</a:t>
                      </a:r>
                      <a:r>
                        <a:rPr lang="es-AR" sz="1400" baseline="0" dirty="0" smtClean="0"/>
                        <a:t>)</a:t>
                      </a:r>
                      <a:endParaRPr lang="es-AR" sz="1400" dirty="0"/>
                    </a:p>
                  </a:txBody>
                  <a:tcPr/>
                </a:tc>
                <a:tc>
                  <a:txBody>
                    <a:bodyPr/>
                    <a:lstStyle/>
                    <a:p>
                      <a:r>
                        <a:rPr lang="es-AR" sz="1400" dirty="0" smtClean="0"/>
                        <a:t>Herencia</a:t>
                      </a:r>
                      <a:endParaRPr lang="es-AR" sz="1400" dirty="0"/>
                    </a:p>
                  </a:txBody>
                  <a:tcPr/>
                </a:tc>
              </a:tr>
            </a:tbl>
          </a:graphicData>
        </a:graphic>
      </p:graphicFrame>
      <p:sp>
        <p:nvSpPr>
          <p:cNvPr id="5" name="4 Marcador de fecha"/>
          <p:cNvSpPr>
            <a:spLocks noGrp="1"/>
          </p:cNvSpPr>
          <p:nvPr>
            <p:ph type="dt" sz="half" idx="10"/>
          </p:nvPr>
        </p:nvSpPr>
        <p:spPr/>
        <p:txBody>
          <a:bodyPr/>
          <a:lstStyle/>
          <a:p>
            <a:fld id="{5912FCA5-A8A2-451A-ADE3-32C877D6539F}" type="datetime1">
              <a:rPr lang="es-ES" smtClean="0"/>
              <a:t>31/10/13</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Tree>
    <p:extLst>
      <p:ext uri="{BB962C8B-B14F-4D97-AF65-F5344CB8AC3E}">
        <p14:creationId xmlns:p14="http://schemas.microsoft.com/office/powerpoint/2010/main" val="9696068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Carrito de Compras</a:t>
            </a:r>
            <a:endParaRPr lang="es-AR" dirty="0"/>
          </a:p>
        </p:txBody>
      </p:sp>
      <p:sp>
        <p:nvSpPr>
          <p:cNvPr id="3" name="2 Marcador de contenido"/>
          <p:cNvSpPr>
            <a:spLocks noGrp="1"/>
          </p:cNvSpPr>
          <p:nvPr>
            <p:ph idx="1"/>
          </p:nvPr>
        </p:nvSpPr>
        <p:spPr/>
        <p:txBody>
          <a:bodyPr/>
          <a:lstStyle/>
          <a:p>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060848"/>
            <a:ext cx="54102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42AA885E-CCF2-4DC9-A4F1-F43D4A46DE97}"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Tree>
    <p:extLst>
      <p:ext uri="{BB962C8B-B14F-4D97-AF65-F5344CB8AC3E}">
        <p14:creationId xmlns:p14="http://schemas.microsoft.com/office/powerpoint/2010/main" val="19617987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Métodos Ponderados por Clase</a:t>
            </a:r>
            <a:endParaRPr lang="es-AR"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a:bodyPr>
              <a:lstStyle/>
              <a:p>
                <a:r>
                  <a:rPr lang="es-AR" dirty="0" smtClean="0"/>
                  <a:t>WMC es una métrica de tamaño y complejidad y se define:</a:t>
                </a:r>
              </a:p>
              <a:p>
                <a:pPr marL="0" indent="0">
                  <a:buNone/>
                </a:pPr>
                <a:endParaRPr lang="es-AR" dirty="0" smtClean="0"/>
              </a:p>
              <a:p>
                <a:r>
                  <a:rPr lang="es-AR" dirty="0" smtClean="0"/>
                  <a:t>Donde Ci es la complejidad de cada método diferente c1,c2,.., </a:t>
                </a:r>
                <a:r>
                  <a:rPr lang="es-AR" dirty="0" err="1" smtClean="0"/>
                  <a:t>cn</a:t>
                </a:r>
                <a:r>
                  <a:rPr lang="es-AR" dirty="0" smtClean="0"/>
                  <a:t> en la clase C.</a:t>
                </a:r>
              </a:p>
              <a:p>
                <a:r>
                  <a:rPr lang="es-AR" dirty="0" smtClean="0"/>
                  <a:t>Si cada clase tiene asignada la complejidad 1, entonces el WMC de la clase debería ser igual al número de métodos de la clase.</a:t>
                </a:r>
              </a:p>
              <a:p>
                <a:r>
                  <a:rPr lang="es-AR" dirty="0" err="1" smtClean="0"/>
                  <a:t>Chidamber</a:t>
                </a:r>
                <a:r>
                  <a:rPr lang="es-AR" dirty="0" smtClean="0"/>
                  <a:t> y </a:t>
                </a:r>
                <a:r>
                  <a:rPr lang="es-AR" dirty="0" err="1" smtClean="0"/>
                  <a:t>Kermerer</a:t>
                </a:r>
                <a:r>
                  <a:rPr lang="es-AR" dirty="0" smtClean="0"/>
                  <a:t> de manera deliberada no definieron complejidad más específicamente para permitir la aplicación más general posible de la métrica.</a:t>
                </a:r>
                <a:endParaRPr lang="es-AR"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l="-741" t="-1944" r="-1926"/>
                </a:stretch>
              </a:blipFill>
            </p:spPr>
            <p:txBody>
              <a:bodyPr/>
              <a:lstStyle/>
              <a:p>
                <a:r>
                  <a:rPr lang="es-AR">
                    <a:noFill/>
                  </a:rPr>
                  <a:t> </a:t>
                </a:r>
              </a:p>
            </p:txBody>
          </p:sp>
        </mc:Fallback>
      </mc:AlternateContent>
      <p:sp>
        <p:nvSpPr>
          <p:cNvPr id="4" name="3 Marcador de fecha"/>
          <p:cNvSpPr>
            <a:spLocks noGrp="1"/>
          </p:cNvSpPr>
          <p:nvPr>
            <p:ph type="dt" sz="half" idx="10"/>
          </p:nvPr>
        </p:nvSpPr>
        <p:spPr/>
        <p:txBody>
          <a:bodyPr/>
          <a:lstStyle/>
          <a:p>
            <a:fld id="{63A5BE43-E2C2-4DCA-88CB-B8AB110D54F3}"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Tree>
    <p:extLst>
      <p:ext uri="{BB962C8B-B14F-4D97-AF65-F5344CB8AC3E}">
        <p14:creationId xmlns:p14="http://schemas.microsoft.com/office/powerpoint/2010/main" val="40209095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Métodos Ponderados por Clase</a:t>
            </a:r>
          </a:p>
        </p:txBody>
      </p:sp>
      <p:sp>
        <p:nvSpPr>
          <p:cNvPr id="3" name="2 Marcador de contenido"/>
          <p:cNvSpPr>
            <a:spLocks noGrp="1"/>
          </p:cNvSpPr>
          <p:nvPr>
            <p:ph idx="1"/>
          </p:nvPr>
        </p:nvSpPr>
        <p:spPr/>
        <p:txBody>
          <a:bodyPr>
            <a:normAutofit fontScale="85000" lnSpcReduction="20000"/>
          </a:bodyPr>
          <a:lstStyle/>
          <a:p>
            <a:r>
              <a:rPr lang="es-AR" dirty="0" smtClean="0"/>
              <a:t>El número de métodos y la complejidad de los métodos es un predictor de cuanto tiempo y esfuerzo es requerido para desarrollar y mantener la clase.</a:t>
            </a:r>
          </a:p>
          <a:p>
            <a:endParaRPr lang="es-AR" dirty="0" smtClean="0"/>
          </a:p>
          <a:p>
            <a:r>
              <a:rPr lang="es-AR" dirty="0" smtClean="0"/>
              <a:t>Un mayor número de métodos en la clase, tendrá un mayor impacto en los hijos.</a:t>
            </a:r>
          </a:p>
          <a:p>
            <a:endParaRPr lang="es-AR" dirty="0" smtClean="0"/>
          </a:p>
          <a:p>
            <a:r>
              <a:rPr lang="es-AR" dirty="0" smtClean="0"/>
              <a:t>Una clase con un número de métodos grandes, significa que es de aplicación más específica, limitando la posibilidad de </a:t>
            </a:r>
            <a:r>
              <a:rPr lang="es-AR" dirty="0" err="1" smtClean="0"/>
              <a:t>reuso</a:t>
            </a:r>
            <a:r>
              <a:rPr lang="es-AR" dirty="0" smtClean="0"/>
              <a:t>.</a:t>
            </a:r>
          </a:p>
          <a:p>
            <a:endParaRPr lang="es-AR" dirty="0" smtClean="0"/>
          </a:p>
          <a:p>
            <a:r>
              <a:rPr lang="es-AR" dirty="0" smtClean="0"/>
              <a:t>Ejemplo: WMC es calculado contando la cantidad de métodos de cada clase:</a:t>
            </a:r>
          </a:p>
          <a:p>
            <a:pPr lvl="1"/>
            <a:r>
              <a:rPr lang="es-AR" dirty="0" smtClean="0"/>
              <a:t>WMC para </a:t>
            </a:r>
            <a:r>
              <a:rPr lang="es-AR" dirty="0" err="1" smtClean="0"/>
              <a:t>Shopping_cart</a:t>
            </a:r>
            <a:r>
              <a:rPr lang="es-AR" dirty="0" smtClean="0"/>
              <a:t> = 2</a:t>
            </a:r>
          </a:p>
          <a:p>
            <a:pPr lvl="1"/>
            <a:r>
              <a:rPr lang="es-AR" dirty="0" smtClean="0"/>
              <a:t>WMC para </a:t>
            </a:r>
            <a:r>
              <a:rPr lang="es-AR" dirty="0" err="1" smtClean="0"/>
              <a:t>Credit_card</a:t>
            </a:r>
            <a:r>
              <a:rPr lang="es-AR" dirty="0" smtClean="0"/>
              <a:t> = 1</a:t>
            </a:r>
            <a:endParaRPr lang="es-AR" dirty="0"/>
          </a:p>
        </p:txBody>
      </p:sp>
      <p:sp>
        <p:nvSpPr>
          <p:cNvPr id="4" name="3 Marcador de fecha"/>
          <p:cNvSpPr>
            <a:spLocks noGrp="1"/>
          </p:cNvSpPr>
          <p:nvPr>
            <p:ph type="dt" sz="half" idx="10"/>
          </p:nvPr>
        </p:nvSpPr>
        <p:spPr/>
        <p:txBody>
          <a:bodyPr/>
          <a:lstStyle/>
          <a:p>
            <a:fld id="{4BE4C61D-8254-4CA4-9BFE-8BEAF981C0F3}"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Tree>
    <p:extLst>
      <p:ext uri="{BB962C8B-B14F-4D97-AF65-F5344CB8AC3E}">
        <p14:creationId xmlns:p14="http://schemas.microsoft.com/office/powerpoint/2010/main" val="11348627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Profundidad del árbol de jerarquía</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La profundidad de una clase dentro de la jerarquía de herencia es el máximo número de pasos desde la clase raíz y medida como la cantidad de ancestros que tiene.</a:t>
            </a:r>
          </a:p>
          <a:p>
            <a:endParaRPr lang="es-AR" dirty="0" smtClean="0"/>
          </a:p>
          <a:p>
            <a:r>
              <a:rPr lang="es-AR" dirty="0" smtClean="0"/>
              <a:t>A mayor profundidad dentro de la jerarquía, mayor es el número de métodos heredados, por lo tanto la clase es más compleja de predecir su comportamiento.</a:t>
            </a:r>
          </a:p>
          <a:p>
            <a:endParaRPr lang="es-AR" dirty="0" smtClean="0"/>
          </a:p>
          <a:p>
            <a:r>
              <a:rPr lang="es-AR" dirty="0" smtClean="0"/>
              <a:t>Árboles mas profundos constituyen mayor complejidad del diseño, debido a que más clases y más métodos están involucrados, pero existe mayor potencial de </a:t>
            </a:r>
            <a:r>
              <a:rPr lang="es-AR" dirty="0" err="1" smtClean="0"/>
              <a:t>reuso</a:t>
            </a:r>
            <a:r>
              <a:rPr lang="es-AR" dirty="0" smtClean="0"/>
              <a:t>.</a:t>
            </a:r>
          </a:p>
          <a:p>
            <a:endParaRPr lang="es-AR" dirty="0" smtClean="0"/>
          </a:p>
          <a:p>
            <a:r>
              <a:rPr lang="es-AR" dirty="0" smtClean="0"/>
              <a:t>Ejemplo:</a:t>
            </a:r>
          </a:p>
          <a:p>
            <a:pPr lvl="1"/>
            <a:r>
              <a:rPr lang="es-AR" dirty="0" smtClean="0"/>
              <a:t>DIT para </a:t>
            </a:r>
            <a:r>
              <a:rPr lang="es-AR" dirty="0" err="1" smtClean="0"/>
              <a:t>Customer</a:t>
            </a:r>
            <a:r>
              <a:rPr lang="es-AR" dirty="0" smtClean="0"/>
              <a:t> = 0</a:t>
            </a:r>
          </a:p>
          <a:p>
            <a:pPr lvl="1"/>
            <a:r>
              <a:rPr lang="es-AR" dirty="0" smtClean="0"/>
              <a:t>DIT para </a:t>
            </a:r>
            <a:r>
              <a:rPr lang="es-AR" dirty="0" err="1" smtClean="0"/>
              <a:t>Preferred_Customer</a:t>
            </a:r>
            <a:r>
              <a:rPr lang="es-AR" dirty="0" smtClean="0"/>
              <a:t> = 1</a:t>
            </a:r>
            <a:endParaRPr lang="es-AR" dirty="0"/>
          </a:p>
        </p:txBody>
      </p:sp>
      <p:sp>
        <p:nvSpPr>
          <p:cNvPr id="4" name="3 Marcador de fecha"/>
          <p:cNvSpPr>
            <a:spLocks noGrp="1"/>
          </p:cNvSpPr>
          <p:nvPr>
            <p:ph type="dt" sz="half" idx="10"/>
          </p:nvPr>
        </p:nvSpPr>
        <p:spPr/>
        <p:txBody>
          <a:bodyPr/>
          <a:lstStyle/>
          <a:p>
            <a:fld id="{B63366D1-A3E8-4018-8F39-B303779E2442}"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Tree>
    <p:extLst>
      <p:ext uri="{BB962C8B-B14F-4D97-AF65-F5344CB8AC3E}">
        <p14:creationId xmlns:p14="http://schemas.microsoft.com/office/powerpoint/2010/main" val="331145243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Profundidad del árbol de jerarquía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132856"/>
            <a:ext cx="46577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071334"/>
            <a:ext cx="21050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fld id="{6F207EBE-969C-427D-B4ED-3997CF266646}" type="datetime1">
              <a:rPr lang="es-ES" smtClean="0"/>
              <a:t>31/10/13</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Tree>
    <p:extLst>
      <p:ext uri="{BB962C8B-B14F-4D97-AF65-F5344CB8AC3E}">
        <p14:creationId xmlns:p14="http://schemas.microsoft.com/office/powerpoint/2010/main" val="34356649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Número de hijos</a:t>
            </a:r>
            <a:endParaRPr lang="es-AR" dirty="0"/>
          </a:p>
        </p:txBody>
      </p:sp>
      <p:sp>
        <p:nvSpPr>
          <p:cNvPr id="3" name="2 Marcador de contenido"/>
          <p:cNvSpPr>
            <a:spLocks noGrp="1"/>
          </p:cNvSpPr>
          <p:nvPr>
            <p:ph idx="1"/>
          </p:nvPr>
        </p:nvSpPr>
        <p:spPr/>
        <p:txBody>
          <a:bodyPr>
            <a:normAutofit fontScale="77500" lnSpcReduction="20000"/>
          </a:bodyPr>
          <a:lstStyle/>
          <a:p>
            <a:r>
              <a:rPr lang="es-AR" dirty="0" err="1" smtClean="0"/>
              <a:t>NoC</a:t>
            </a:r>
            <a:r>
              <a:rPr lang="es-AR" dirty="0" smtClean="0"/>
              <a:t> es el número de subclases subordinadas inmediatas a un clase en la jerarquía.</a:t>
            </a:r>
          </a:p>
          <a:p>
            <a:endParaRPr lang="es-AR" dirty="0" smtClean="0"/>
          </a:p>
          <a:p>
            <a:r>
              <a:rPr lang="es-AR" dirty="0" smtClean="0"/>
              <a:t>Es un indicador de la influencia potencial que una clase puede tener en el diseño y en el sistema.</a:t>
            </a:r>
          </a:p>
          <a:p>
            <a:endParaRPr lang="es-AR" dirty="0" smtClean="0"/>
          </a:p>
          <a:p>
            <a:r>
              <a:rPr lang="es-AR" dirty="0" smtClean="0"/>
              <a:t>Un mayor </a:t>
            </a:r>
            <a:r>
              <a:rPr lang="es-AR" dirty="0" err="1" smtClean="0"/>
              <a:t>NoC</a:t>
            </a:r>
            <a:r>
              <a:rPr lang="es-AR" dirty="0" smtClean="0"/>
              <a:t>, tiene más cantidad de subclases hijas, por la tanto esa clase debería requerir más </a:t>
            </a:r>
            <a:r>
              <a:rPr lang="es-AR" dirty="0" err="1" smtClean="0"/>
              <a:t>testing</a:t>
            </a:r>
            <a:r>
              <a:rPr lang="es-AR" dirty="0" smtClean="0"/>
              <a:t> de sus métodos.</a:t>
            </a:r>
          </a:p>
          <a:p>
            <a:endParaRPr lang="es-AR" dirty="0" smtClean="0"/>
          </a:p>
          <a:p>
            <a:r>
              <a:rPr lang="es-AR" dirty="0" smtClean="0"/>
              <a:t>Un mayor </a:t>
            </a:r>
            <a:r>
              <a:rPr lang="es-AR" dirty="0" err="1" smtClean="0"/>
              <a:t>NoC</a:t>
            </a:r>
            <a:r>
              <a:rPr lang="es-AR" dirty="0" smtClean="0"/>
              <a:t>, hay un mayor </a:t>
            </a:r>
            <a:r>
              <a:rPr lang="es-AR" dirty="0" err="1" smtClean="0"/>
              <a:t>reuso</a:t>
            </a:r>
            <a:r>
              <a:rPr lang="es-AR" dirty="0" smtClean="0"/>
              <a:t> porque la herencia es un manera de </a:t>
            </a:r>
            <a:r>
              <a:rPr lang="es-AR" dirty="0" err="1" smtClean="0"/>
              <a:t>reuso</a:t>
            </a:r>
            <a:r>
              <a:rPr lang="es-AR" dirty="0" smtClean="0"/>
              <a:t>.</a:t>
            </a:r>
          </a:p>
          <a:p>
            <a:endParaRPr lang="es-AR" dirty="0" smtClean="0"/>
          </a:p>
          <a:p>
            <a:r>
              <a:rPr lang="es-AR" dirty="0" smtClean="0"/>
              <a:t>Ejemplo:</a:t>
            </a:r>
          </a:p>
          <a:p>
            <a:pPr lvl="1"/>
            <a:r>
              <a:rPr lang="es-AR" dirty="0" err="1" smtClean="0"/>
              <a:t>NoC</a:t>
            </a:r>
            <a:r>
              <a:rPr lang="es-AR" dirty="0" smtClean="0"/>
              <a:t> de </a:t>
            </a:r>
            <a:r>
              <a:rPr lang="es-AR" dirty="0" err="1" smtClean="0"/>
              <a:t>Customer</a:t>
            </a:r>
            <a:r>
              <a:rPr lang="es-AR" dirty="0" smtClean="0"/>
              <a:t> = 1</a:t>
            </a:r>
          </a:p>
          <a:p>
            <a:pPr lvl="1"/>
            <a:r>
              <a:rPr lang="es-AR" dirty="0" err="1" smtClean="0"/>
              <a:t>NoC</a:t>
            </a:r>
            <a:r>
              <a:rPr lang="es-AR" dirty="0" smtClean="0"/>
              <a:t> de </a:t>
            </a:r>
            <a:r>
              <a:rPr lang="es-AR" dirty="0" err="1" smtClean="0"/>
              <a:t>Preferred_Customer</a:t>
            </a:r>
            <a:r>
              <a:rPr lang="es-AR" dirty="0" smtClean="0"/>
              <a:t> = 0</a:t>
            </a:r>
            <a:endParaRPr lang="es-AR" dirty="0"/>
          </a:p>
        </p:txBody>
      </p:sp>
      <p:sp>
        <p:nvSpPr>
          <p:cNvPr id="4" name="3 Marcador de fecha"/>
          <p:cNvSpPr>
            <a:spLocks noGrp="1"/>
          </p:cNvSpPr>
          <p:nvPr>
            <p:ph type="dt" sz="half" idx="10"/>
          </p:nvPr>
        </p:nvSpPr>
        <p:spPr/>
        <p:txBody>
          <a:bodyPr/>
          <a:lstStyle/>
          <a:p>
            <a:fld id="{C6A391F0-CF47-42D5-86E9-92D4507B3C4F}"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Tree>
    <p:extLst>
      <p:ext uri="{BB962C8B-B14F-4D97-AF65-F5344CB8AC3E}">
        <p14:creationId xmlns:p14="http://schemas.microsoft.com/office/powerpoint/2010/main" val="34919999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Número de hijos</a:t>
            </a:r>
          </a:p>
        </p:txBody>
      </p:sp>
      <p:sp>
        <p:nvSpPr>
          <p:cNvPr id="3" name="2 Marcador de contenido"/>
          <p:cNvSpPr>
            <a:spLocks noGrp="1"/>
          </p:cNvSpPr>
          <p:nvPr>
            <p:ph idx="1"/>
          </p:nvPr>
        </p:nvSpPr>
        <p:spPr/>
        <p:txBody>
          <a:bodyPr/>
          <a:lstStyle/>
          <a:p>
            <a:endParaRPr lang="es-A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132856"/>
            <a:ext cx="46577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19" y="2668277"/>
            <a:ext cx="28479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3559A1B8-00EF-40F8-B53A-F361FB10090E}" type="datetime1">
              <a:rPr lang="es-ES" smtClean="0"/>
              <a:t>31/10/13</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Tree>
    <p:extLst>
      <p:ext uri="{BB962C8B-B14F-4D97-AF65-F5344CB8AC3E}">
        <p14:creationId xmlns:p14="http://schemas.microsoft.com/office/powerpoint/2010/main" val="293940914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Acoplamiento entre Objetos</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La métrica CBO es un medida de la interacciones de no herencia entre clases.</a:t>
            </a:r>
          </a:p>
          <a:p>
            <a:endParaRPr lang="es-AR" dirty="0" smtClean="0"/>
          </a:p>
          <a:p>
            <a:r>
              <a:rPr lang="es-AR" dirty="0" smtClean="0"/>
              <a:t>CBO es el número de otras clases con la que está acoplada una determinada clase.</a:t>
            </a:r>
          </a:p>
          <a:p>
            <a:endParaRPr lang="es-AR" dirty="0" smtClean="0"/>
          </a:p>
          <a:p>
            <a:r>
              <a:rPr lang="es-AR" dirty="0" smtClean="0"/>
              <a:t>Un excesivo acoplamiento va en detrimento del diseño modular y la prevención del </a:t>
            </a:r>
            <a:r>
              <a:rPr lang="es-AR" dirty="0" err="1" smtClean="0"/>
              <a:t>reuso</a:t>
            </a:r>
            <a:r>
              <a:rPr lang="es-AR" dirty="0" smtClean="0"/>
              <a:t>.</a:t>
            </a:r>
          </a:p>
          <a:p>
            <a:endParaRPr lang="es-AR" dirty="0" smtClean="0"/>
          </a:p>
          <a:p>
            <a:r>
              <a:rPr lang="es-AR" dirty="0" smtClean="0"/>
              <a:t>Mayor independencia de una clase, será mas sencillo de reusar en otra aplicación.</a:t>
            </a:r>
            <a:endParaRPr lang="es-AR" dirty="0"/>
          </a:p>
        </p:txBody>
      </p:sp>
      <p:sp>
        <p:nvSpPr>
          <p:cNvPr id="4" name="3 Marcador de fecha"/>
          <p:cNvSpPr>
            <a:spLocks noGrp="1"/>
          </p:cNvSpPr>
          <p:nvPr>
            <p:ph type="dt" sz="half" idx="10"/>
          </p:nvPr>
        </p:nvSpPr>
        <p:spPr/>
        <p:txBody>
          <a:bodyPr/>
          <a:lstStyle/>
          <a:p>
            <a:fld id="{BEEF740D-1C29-4281-99D3-917E3A3428FB}"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Tree>
    <p:extLst>
      <p:ext uri="{BB962C8B-B14F-4D97-AF65-F5344CB8AC3E}">
        <p14:creationId xmlns:p14="http://schemas.microsoft.com/office/powerpoint/2010/main" val="17108115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Acoplamiento entre Objetos</a:t>
            </a:r>
          </a:p>
        </p:txBody>
      </p:sp>
      <p:sp>
        <p:nvSpPr>
          <p:cNvPr id="3" name="2 Marcador de contenido"/>
          <p:cNvSpPr>
            <a:spLocks noGrp="1"/>
          </p:cNvSpPr>
          <p:nvPr>
            <p:ph idx="1"/>
          </p:nvPr>
        </p:nvSpPr>
        <p:spPr>
          <a:xfrm>
            <a:off x="457200" y="1935480"/>
            <a:ext cx="3826768" cy="4389120"/>
          </a:xfrm>
        </p:spPr>
        <p:txBody>
          <a:bodyPr/>
          <a:lstStyle/>
          <a:p>
            <a:r>
              <a:rPr lang="es-AR" dirty="0" smtClean="0"/>
              <a:t>Ejemplo: dos clases podrían estar excesivamente acopladas, teniendo muchos mensajes entre ellas. Esto podría implicar que se deban combinar en una sola clase.</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98534"/>
            <a:ext cx="4184390" cy="360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98B90D12-7E3C-4B3E-ACA1-C45310FFA823}"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Tree>
    <p:extLst>
      <p:ext uri="{BB962C8B-B14F-4D97-AF65-F5344CB8AC3E}">
        <p14:creationId xmlns:p14="http://schemas.microsoft.com/office/powerpoint/2010/main" val="1868821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just"/>
            <a:r>
              <a:rPr lang="es-AR" dirty="0" smtClean="0"/>
              <a:t>¿Qué es Orientación a Objetos?</a:t>
            </a:r>
            <a:endParaRPr lang="es-AR" dirty="0"/>
          </a:p>
        </p:txBody>
      </p:sp>
      <p:sp>
        <p:nvSpPr>
          <p:cNvPr id="3" name="2 Marcador de contenido"/>
          <p:cNvSpPr>
            <a:spLocks noGrp="1"/>
          </p:cNvSpPr>
          <p:nvPr>
            <p:ph idx="1"/>
          </p:nvPr>
        </p:nvSpPr>
        <p:spPr>
          <a:xfrm>
            <a:off x="457200" y="1935480"/>
            <a:ext cx="5554960" cy="4661872"/>
          </a:xfrm>
        </p:spPr>
        <p:txBody>
          <a:bodyPr>
            <a:normAutofit fontScale="92500" lnSpcReduction="20000"/>
          </a:bodyPr>
          <a:lstStyle/>
          <a:p>
            <a:pPr algn="just"/>
            <a:r>
              <a:rPr lang="es-AR" dirty="0" smtClean="0"/>
              <a:t>La programación estructurada no es suficiente para representar el </a:t>
            </a:r>
            <a:r>
              <a:rPr lang="es-AR" dirty="0" err="1" smtClean="0"/>
              <a:t>com-portamiento</a:t>
            </a:r>
            <a:r>
              <a:rPr lang="es-AR" dirty="0" smtClean="0"/>
              <a:t> dinámico del software.</a:t>
            </a:r>
          </a:p>
          <a:p>
            <a:pPr algn="just"/>
            <a:endParaRPr lang="es-AR" dirty="0"/>
          </a:p>
          <a:p>
            <a:pPr algn="just"/>
            <a:r>
              <a:rPr lang="es-AR" dirty="0" smtClean="0"/>
              <a:t>La programación orientada a datos, tampoco.</a:t>
            </a:r>
          </a:p>
          <a:p>
            <a:pPr algn="just"/>
            <a:endParaRPr lang="es-AR" dirty="0"/>
          </a:p>
          <a:p>
            <a:pPr algn="just"/>
            <a:r>
              <a:rPr lang="es-AR" dirty="0" smtClean="0"/>
              <a:t>La programación orientada a objetos es una metodología de análisis, diseño e implementación de sistemas que soporta la integración de la </a:t>
            </a:r>
            <a:r>
              <a:rPr lang="es-AR" dirty="0" err="1" smtClean="0"/>
              <a:t>progra-mación</a:t>
            </a:r>
            <a:r>
              <a:rPr lang="es-AR" dirty="0" smtClean="0"/>
              <a:t> funcional o estructurada y orientadas a datos.</a:t>
            </a:r>
            <a:endParaRPr lang="es-AR" dirty="0"/>
          </a:p>
        </p:txBody>
      </p:sp>
      <p:pic>
        <p:nvPicPr>
          <p:cNvPr id="1026" name="Picture 2" descr="http://ts4.mm.bing.net/images/thumbnail.aspx?q=1532719736379&amp;id=4d7c1e906a639d72b86186d56bec76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2780928"/>
            <a:ext cx="2437194"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04112BF6-2040-430C-A8EA-AF30BDBF3B47}"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Tree>
    <p:extLst>
      <p:ext uri="{BB962C8B-B14F-4D97-AF65-F5344CB8AC3E}">
        <p14:creationId xmlns:p14="http://schemas.microsoft.com/office/powerpoint/2010/main" val="368889311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Respuesta para una clase</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RFC es la cantidad de todos lo métodos que pueden ser invocados en respuesta a un mensaje a un objeto de la clase o por algún método de la clase.</a:t>
            </a:r>
          </a:p>
          <a:p>
            <a:endParaRPr lang="es-AR" dirty="0" smtClean="0"/>
          </a:p>
          <a:p>
            <a:r>
              <a:rPr lang="es-AR" dirty="0" smtClean="0"/>
              <a:t>Esta métrica mira la combinación de complejidad de una clase mediante el número de métodos y la cantidad de comunicación con otras clases.</a:t>
            </a:r>
          </a:p>
          <a:p>
            <a:endParaRPr lang="es-AR" dirty="0" smtClean="0"/>
          </a:p>
          <a:p>
            <a:r>
              <a:rPr lang="es-AR" dirty="0" smtClean="0"/>
              <a:t>Con un mayor número de métodos que pueden ser invocados desde clases a través de mensajes, mayor es la complejidad de la clase.</a:t>
            </a:r>
          </a:p>
          <a:p>
            <a:endParaRPr lang="es-AR" dirty="0" smtClean="0"/>
          </a:p>
          <a:p>
            <a:r>
              <a:rPr lang="es-AR" dirty="0" smtClean="0"/>
              <a:t>Ejemplo:</a:t>
            </a:r>
          </a:p>
          <a:p>
            <a:pPr lvl="1"/>
            <a:r>
              <a:rPr lang="es-AR" dirty="0" smtClean="0"/>
              <a:t>RFC para </a:t>
            </a:r>
            <a:r>
              <a:rPr lang="es-AR" dirty="0" err="1" smtClean="0"/>
              <a:t>Preferred_Customer</a:t>
            </a:r>
            <a:r>
              <a:rPr lang="es-AR" dirty="0" smtClean="0"/>
              <a:t> = 0(misma clase) + 0(</a:t>
            </a:r>
            <a:r>
              <a:rPr lang="es-AR" dirty="0" err="1" smtClean="0"/>
              <a:t>Customer</a:t>
            </a:r>
            <a:r>
              <a:rPr lang="es-AR" dirty="0" smtClean="0"/>
              <a:t>) + 1 (</a:t>
            </a:r>
            <a:r>
              <a:rPr lang="es-AR" dirty="0" err="1" smtClean="0"/>
              <a:t>Credit_Card</a:t>
            </a:r>
            <a:r>
              <a:rPr lang="es-AR" dirty="0" smtClean="0"/>
              <a:t>) = 1</a:t>
            </a:r>
            <a:endParaRPr lang="es-AR" dirty="0"/>
          </a:p>
        </p:txBody>
      </p:sp>
      <p:sp>
        <p:nvSpPr>
          <p:cNvPr id="4" name="3 Marcador de fecha"/>
          <p:cNvSpPr>
            <a:spLocks noGrp="1"/>
          </p:cNvSpPr>
          <p:nvPr>
            <p:ph type="dt" sz="half" idx="10"/>
          </p:nvPr>
        </p:nvSpPr>
        <p:spPr/>
        <p:txBody>
          <a:bodyPr/>
          <a:lstStyle/>
          <a:p>
            <a:fld id="{691F6874-62F5-4F32-A54B-366C5D8BADC2}"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Tree>
    <p:extLst>
      <p:ext uri="{BB962C8B-B14F-4D97-AF65-F5344CB8AC3E}">
        <p14:creationId xmlns:p14="http://schemas.microsoft.com/office/powerpoint/2010/main" val="19554838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Ausencia de Cohesión</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LCOM mide la </a:t>
            </a:r>
            <a:r>
              <a:rPr lang="es-AR" dirty="0" err="1" smtClean="0"/>
              <a:t>disimiltud</a:t>
            </a:r>
            <a:r>
              <a:rPr lang="es-AR" dirty="0" smtClean="0"/>
              <a:t> de los métodos de una clase por variable de instancia o atributo.</a:t>
            </a:r>
          </a:p>
          <a:p>
            <a:endParaRPr lang="es-AR" dirty="0" smtClean="0"/>
          </a:p>
          <a:p>
            <a:r>
              <a:rPr lang="es-AR" dirty="0" smtClean="0"/>
              <a:t>Si una clase tiene diferentes métodos realizando diferentes operaciones sobre el mismo conjunto de variables de instancia, la clase tiene cohesión.</a:t>
            </a:r>
          </a:p>
          <a:p>
            <a:endParaRPr lang="es-AR" dirty="0" smtClean="0"/>
          </a:p>
          <a:p>
            <a:r>
              <a:rPr lang="es-AR" dirty="0" smtClean="0"/>
              <a:t>Un módulo altamente cohesivo debería ser independiente, una alta cohesión indica una buena subdivisión de clases.</a:t>
            </a:r>
          </a:p>
          <a:p>
            <a:endParaRPr lang="es-AR" dirty="0" smtClean="0"/>
          </a:p>
          <a:p>
            <a:r>
              <a:rPr lang="es-AR" dirty="0" smtClean="0"/>
              <a:t>La ausencia de cohesión o baja cohesión, incrementa la complejidad y de esta manera aumenta la posibilidad de errores durante el desarrollo.</a:t>
            </a:r>
          </a:p>
          <a:p>
            <a:endParaRPr lang="es-AR" dirty="0" smtClean="0"/>
          </a:p>
          <a:p>
            <a:r>
              <a:rPr lang="es-AR" dirty="0" smtClean="0"/>
              <a:t>Una alta cohesión implica simplicidad y alta reusabilidad.</a:t>
            </a:r>
            <a:endParaRPr lang="es-AR" dirty="0"/>
          </a:p>
        </p:txBody>
      </p:sp>
      <p:sp>
        <p:nvSpPr>
          <p:cNvPr id="4" name="3 Marcador de fecha"/>
          <p:cNvSpPr>
            <a:spLocks noGrp="1"/>
          </p:cNvSpPr>
          <p:nvPr>
            <p:ph type="dt" sz="half" idx="10"/>
          </p:nvPr>
        </p:nvSpPr>
        <p:spPr/>
        <p:txBody>
          <a:bodyPr/>
          <a:lstStyle/>
          <a:p>
            <a:fld id="{E9A6DBAF-4D98-4C79-9ACC-3AEE318AAE04}"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spTree>
    <p:extLst>
      <p:ext uri="{BB962C8B-B14F-4D97-AF65-F5344CB8AC3E}">
        <p14:creationId xmlns:p14="http://schemas.microsoft.com/office/powerpoint/2010/main" val="35844812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a:xfrm>
            <a:off x="457200" y="1935480"/>
            <a:ext cx="4083718" cy="2645648"/>
          </a:xfrm>
        </p:spPr>
        <p:txBody>
          <a:bodyPr/>
          <a:lstStyle/>
          <a:p>
            <a:r>
              <a:rPr lang="es-AR" dirty="0" smtClean="0"/>
              <a:t>Determinar el valor de </a:t>
            </a:r>
          </a:p>
          <a:p>
            <a:pPr lvl="1"/>
            <a:r>
              <a:rPr lang="es-AR" dirty="0" smtClean="0"/>
              <a:t>Métodos promedios por clases.</a:t>
            </a:r>
          </a:p>
          <a:p>
            <a:pPr lvl="1"/>
            <a:r>
              <a:rPr lang="es-AR" dirty="0" smtClean="0"/>
              <a:t>RFC para </a:t>
            </a:r>
            <a:r>
              <a:rPr lang="es-AR" dirty="0" err="1" smtClean="0"/>
              <a:t>CustomerActivities</a:t>
            </a:r>
            <a:r>
              <a:rPr lang="es-AR" dirty="0" smtClean="0"/>
              <a:t> y </a:t>
            </a:r>
            <a:r>
              <a:rPr lang="es-AR" dirty="0" err="1" smtClean="0"/>
              <a:t>CustomerInterface</a:t>
            </a:r>
            <a:endParaRPr lang="es-AR" dirty="0" smtClean="0"/>
          </a:p>
          <a:p>
            <a:pPr marL="393192" lvl="1" indent="0">
              <a:buNone/>
            </a:pPr>
            <a:endParaRPr lang="es-A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918" y="1988840"/>
            <a:ext cx="39624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39552" y="4746598"/>
            <a:ext cx="3287823" cy="1477328"/>
          </a:xfrm>
          <a:prstGeom prst="rect">
            <a:avLst/>
          </a:prstGeom>
          <a:noFill/>
          <a:ln>
            <a:solidFill>
              <a:schemeClr val="tx2"/>
            </a:solidFill>
          </a:ln>
        </p:spPr>
        <p:txBody>
          <a:bodyPr wrap="none" rtlCol="0">
            <a:spAutoFit/>
          </a:bodyPr>
          <a:lstStyle/>
          <a:p>
            <a:r>
              <a:rPr lang="es-AR" dirty="0" smtClean="0"/>
              <a:t>Promedio de métodos por clase</a:t>
            </a:r>
          </a:p>
          <a:p>
            <a:r>
              <a:rPr lang="es-AR" dirty="0" smtClean="0"/>
              <a:t>17 / 6 = 2.83</a:t>
            </a:r>
          </a:p>
          <a:p>
            <a:endParaRPr lang="es-AR" dirty="0"/>
          </a:p>
          <a:p>
            <a:r>
              <a:rPr lang="es-AR" dirty="0" smtClean="0"/>
              <a:t>RFC de </a:t>
            </a:r>
            <a:r>
              <a:rPr lang="es-AR" dirty="0" err="1" smtClean="0"/>
              <a:t>CustomerActivities</a:t>
            </a:r>
            <a:r>
              <a:rPr lang="es-AR" dirty="0" smtClean="0"/>
              <a:t> = 9</a:t>
            </a:r>
          </a:p>
          <a:p>
            <a:r>
              <a:rPr lang="es-AR" dirty="0" smtClean="0"/>
              <a:t>RFC de </a:t>
            </a:r>
            <a:r>
              <a:rPr lang="es-AR" dirty="0" err="1" smtClean="0"/>
              <a:t>CustomerInterface</a:t>
            </a:r>
            <a:r>
              <a:rPr lang="es-AR" dirty="0" smtClean="0"/>
              <a:t> = 9</a:t>
            </a:r>
            <a:endParaRPr lang="es-AR" dirty="0"/>
          </a:p>
        </p:txBody>
      </p:sp>
      <p:sp>
        <p:nvSpPr>
          <p:cNvPr id="5" name="4 Marcador de fecha"/>
          <p:cNvSpPr>
            <a:spLocks noGrp="1"/>
          </p:cNvSpPr>
          <p:nvPr>
            <p:ph type="dt" sz="half" idx="10"/>
          </p:nvPr>
        </p:nvSpPr>
        <p:spPr/>
        <p:txBody>
          <a:bodyPr/>
          <a:lstStyle/>
          <a:p>
            <a:fld id="{3650E3F3-8F2E-4D83-B72B-38627773C2EC}" type="datetime1">
              <a:rPr lang="es-ES" smtClean="0"/>
              <a:t>31/10/13</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32</a:t>
            </a:fld>
            <a:endParaRPr lang="es-ES" dirty="0"/>
          </a:p>
        </p:txBody>
      </p:sp>
    </p:spTree>
    <p:extLst>
      <p:ext uri="{BB962C8B-B14F-4D97-AF65-F5344CB8AC3E}">
        <p14:creationId xmlns:p14="http://schemas.microsoft.com/office/powerpoint/2010/main" val="18393125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Interpretación</a:t>
            </a:r>
            <a:endParaRPr lang="es-AR" dirty="0"/>
          </a:p>
        </p:txBody>
      </p:sp>
      <p:sp>
        <p:nvSpPr>
          <p:cNvPr id="5" name="4 Marcador de contenido"/>
          <p:cNvSpPr>
            <a:spLocks noGrp="1"/>
          </p:cNvSpPr>
          <p:nvPr>
            <p:ph idx="1"/>
          </p:nvPr>
        </p:nvSpPr>
        <p:spPr/>
        <p:txBody>
          <a:bodyPr/>
          <a:lstStyle/>
          <a:p>
            <a:endParaRPr lang="es-AR"/>
          </a:p>
        </p:txBody>
      </p:sp>
      <p:graphicFrame>
        <p:nvGraphicFramePr>
          <p:cNvPr id="6" name="5 Tabla"/>
          <p:cNvGraphicFramePr>
            <a:graphicFrameLocks noGrp="1"/>
          </p:cNvGraphicFramePr>
          <p:nvPr>
            <p:extLst>
              <p:ext uri="{D42A27DB-BD31-4B8C-83A1-F6EECF244321}">
                <p14:modId xmlns:p14="http://schemas.microsoft.com/office/powerpoint/2010/main" val="2896534802"/>
              </p:ext>
            </p:extLst>
          </p:nvPr>
        </p:nvGraphicFramePr>
        <p:xfrm>
          <a:off x="1691680" y="1988840"/>
          <a:ext cx="5832649" cy="4134600"/>
        </p:xfrm>
        <a:graphic>
          <a:graphicData uri="http://schemas.openxmlformats.org/drawingml/2006/table">
            <a:tbl>
              <a:tblPr firstRow="1" bandRow="1">
                <a:tableStyleId>{5C22544A-7EE6-4342-B048-85BDC9FD1C3A}</a:tableStyleId>
              </a:tblPr>
              <a:tblGrid>
                <a:gridCol w="4176464"/>
                <a:gridCol w="1656185"/>
              </a:tblGrid>
              <a:tr h="327429">
                <a:tc>
                  <a:txBody>
                    <a:bodyPr/>
                    <a:lstStyle/>
                    <a:p>
                      <a:pPr algn="ctr"/>
                      <a:r>
                        <a:rPr lang="es-AR" sz="1800" dirty="0" smtClean="0"/>
                        <a:t>Métrica</a:t>
                      </a:r>
                      <a:endParaRPr lang="es-AR" sz="1800" dirty="0"/>
                    </a:p>
                  </a:txBody>
                  <a:tcPr/>
                </a:tc>
                <a:tc>
                  <a:txBody>
                    <a:bodyPr/>
                    <a:lstStyle/>
                    <a:p>
                      <a:pPr algn="ctr"/>
                      <a:r>
                        <a:rPr lang="es-AR" sz="1800" dirty="0" smtClean="0"/>
                        <a:t>Objetivo</a:t>
                      </a:r>
                      <a:endParaRPr lang="es-AR" sz="1800" dirty="0"/>
                    </a:p>
                  </a:txBody>
                  <a:tcPr/>
                </a:tc>
              </a:tr>
              <a:tr h="391095">
                <a:tc>
                  <a:txBody>
                    <a:bodyPr/>
                    <a:lstStyle/>
                    <a:p>
                      <a:r>
                        <a:rPr lang="es-AR" sz="1800" dirty="0" smtClean="0"/>
                        <a:t>Complejidad </a:t>
                      </a:r>
                      <a:r>
                        <a:rPr lang="es-AR" sz="1800" dirty="0" err="1" smtClean="0"/>
                        <a:t>Ciclomáticas</a:t>
                      </a:r>
                      <a:r>
                        <a:rPr lang="es-AR" sz="1800" baseline="0" dirty="0" smtClean="0"/>
                        <a:t> (CC)</a:t>
                      </a:r>
                      <a:endParaRPr lang="es-AR" sz="1800" dirty="0"/>
                    </a:p>
                  </a:txBody>
                  <a:tcPr/>
                </a:tc>
                <a:tc>
                  <a:txBody>
                    <a:bodyPr/>
                    <a:lstStyle/>
                    <a:p>
                      <a:pPr algn="ctr"/>
                      <a:r>
                        <a:rPr lang="es-AR" sz="1800" dirty="0" smtClean="0"/>
                        <a:t>Baja</a:t>
                      </a:r>
                      <a:endParaRPr lang="es-AR" sz="1800" dirty="0"/>
                    </a:p>
                  </a:txBody>
                  <a:tcPr/>
                </a:tc>
              </a:tr>
              <a:tr h="391095">
                <a:tc>
                  <a:txBody>
                    <a:bodyPr/>
                    <a:lstStyle/>
                    <a:p>
                      <a:r>
                        <a:rPr lang="es-AR" sz="1800" dirty="0" err="1" smtClean="0"/>
                        <a:t>Lineas</a:t>
                      </a:r>
                      <a:r>
                        <a:rPr lang="es-AR" sz="1800" dirty="0" smtClean="0"/>
                        <a:t> de Código</a:t>
                      </a:r>
                      <a:r>
                        <a:rPr lang="es-AR" sz="1800" baseline="0" dirty="0" smtClean="0"/>
                        <a:t> (LOC)</a:t>
                      </a:r>
                      <a:endParaRPr lang="es-AR" sz="1800" dirty="0"/>
                    </a:p>
                  </a:txBody>
                  <a:tcPr/>
                </a:tc>
                <a:tc>
                  <a:txBody>
                    <a:bodyPr/>
                    <a:lstStyle/>
                    <a:p>
                      <a:pPr algn="ctr"/>
                      <a:r>
                        <a:rPr lang="es-AR" sz="1800" dirty="0" smtClean="0"/>
                        <a:t>Baja</a:t>
                      </a:r>
                      <a:endParaRPr lang="es-AR" sz="1800" dirty="0"/>
                    </a:p>
                  </a:txBody>
                  <a:tcPr/>
                </a:tc>
              </a:tr>
              <a:tr h="391095">
                <a:tc>
                  <a:txBody>
                    <a:bodyPr/>
                    <a:lstStyle/>
                    <a:p>
                      <a:r>
                        <a:rPr lang="es-AR" sz="1800" dirty="0" smtClean="0"/>
                        <a:t>Porcentaje de</a:t>
                      </a:r>
                      <a:r>
                        <a:rPr lang="es-AR" sz="1800" baseline="0" dirty="0" smtClean="0"/>
                        <a:t> Comentarios (PC)</a:t>
                      </a:r>
                      <a:endParaRPr lang="es-AR"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20 – 30 %</a:t>
                      </a:r>
                    </a:p>
                  </a:txBody>
                  <a:tcPr/>
                </a:tc>
              </a:tr>
              <a:tr h="391095">
                <a:tc>
                  <a:txBody>
                    <a:bodyPr/>
                    <a:lstStyle/>
                    <a:p>
                      <a:r>
                        <a:rPr lang="es-AR" sz="1800" dirty="0" smtClean="0"/>
                        <a:t>Métodos</a:t>
                      </a:r>
                      <a:r>
                        <a:rPr lang="es-AR" sz="1800" baseline="0" dirty="0" smtClean="0"/>
                        <a:t> ponderados por clase (WMC)</a:t>
                      </a:r>
                      <a:endParaRPr lang="es-AR"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Baja</a:t>
                      </a:r>
                    </a:p>
                  </a:txBody>
                  <a:tcPr/>
                </a:tc>
              </a:tr>
              <a:tr h="391095">
                <a:tc>
                  <a:txBody>
                    <a:bodyPr/>
                    <a:lstStyle/>
                    <a:p>
                      <a:r>
                        <a:rPr lang="es-AR" sz="1800" dirty="0" smtClean="0"/>
                        <a:t>Respuesta de una clase</a:t>
                      </a:r>
                      <a:r>
                        <a:rPr lang="es-AR" sz="1800" baseline="0" dirty="0" smtClean="0"/>
                        <a:t> (RFC)</a:t>
                      </a:r>
                      <a:endParaRPr lang="es-AR"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Baja</a:t>
                      </a:r>
                    </a:p>
                  </a:txBody>
                  <a:tcPr/>
                </a:tc>
              </a:tr>
              <a:tr h="391095">
                <a:tc>
                  <a:txBody>
                    <a:bodyPr/>
                    <a:lstStyle/>
                    <a:p>
                      <a:r>
                        <a:rPr lang="es-AR" sz="1800" dirty="0" smtClean="0"/>
                        <a:t>Ausencia de Cohesión</a:t>
                      </a:r>
                      <a:r>
                        <a:rPr lang="es-AR" sz="1800" baseline="0" dirty="0" smtClean="0"/>
                        <a:t> (LCOM)</a:t>
                      </a:r>
                    </a:p>
                    <a:p>
                      <a:r>
                        <a:rPr lang="es-AR" sz="1800" baseline="0" dirty="0" smtClean="0"/>
                        <a:t>Cohesión de Métodos </a:t>
                      </a:r>
                      <a:endParaRPr lang="es-AR"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Baja</a:t>
                      </a:r>
                    </a:p>
                    <a:p>
                      <a:pPr marL="0" marR="0" indent="0" algn="ctr" defTabSz="914400" rtl="0" eaLnBrk="1" fontAlgn="auto" latinLnBrk="0" hangingPunct="1">
                        <a:lnSpc>
                          <a:spcPct val="100000"/>
                        </a:lnSpc>
                        <a:spcBef>
                          <a:spcPts val="0"/>
                        </a:spcBef>
                        <a:spcAft>
                          <a:spcPts val="0"/>
                        </a:spcAft>
                        <a:buClrTx/>
                        <a:buSzTx/>
                        <a:buFontTx/>
                        <a:buNone/>
                        <a:tabLst/>
                        <a:defRPr/>
                      </a:pPr>
                      <a:r>
                        <a:rPr lang="es-AR" sz="1800" dirty="0" smtClean="0"/>
                        <a:t>Alta</a:t>
                      </a:r>
                    </a:p>
                  </a:txBody>
                  <a:tcPr/>
                </a:tc>
              </a:tr>
              <a:tr h="391095">
                <a:tc>
                  <a:txBody>
                    <a:bodyPr/>
                    <a:lstStyle/>
                    <a:p>
                      <a:r>
                        <a:rPr lang="es-AR" sz="1800" dirty="0" smtClean="0"/>
                        <a:t>Acoplamiento entre</a:t>
                      </a:r>
                      <a:r>
                        <a:rPr lang="es-AR" sz="1800" baseline="0" dirty="0" smtClean="0"/>
                        <a:t> objetos (CBO)</a:t>
                      </a:r>
                      <a:endParaRPr lang="es-AR" sz="1800" dirty="0"/>
                    </a:p>
                  </a:txBody>
                  <a:tcPr/>
                </a:tc>
                <a:tc>
                  <a:txBody>
                    <a:bodyPr/>
                    <a:lstStyle/>
                    <a:p>
                      <a:pPr algn="ctr"/>
                      <a:r>
                        <a:rPr lang="es-AR" sz="1800" dirty="0" smtClean="0"/>
                        <a:t>Bajo</a:t>
                      </a:r>
                      <a:endParaRPr lang="es-AR" sz="1800" dirty="0"/>
                    </a:p>
                  </a:txBody>
                  <a:tcPr/>
                </a:tc>
              </a:tr>
              <a:tr h="391095">
                <a:tc>
                  <a:txBody>
                    <a:bodyPr/>
                    <a:lstStyle/>
                    <a:p>
                      <a:r>
                        <a:rPr lang="es-AR" sz="1800" dirty="0" smtClean="0"/>
                        <a:t>Profundidad</a:t>
                      </a:r>
                      <a:r>
                        <a:rPr lang="es-AR" sz="1800" baseline="0" dirty="0" smtClean="0"/>
                        <a:t> del árbol de herencia (DIT)</a:t>
                      </a:r>
                      <a:endParaRPr lang="es-AR" sz="1800" dirty="0"/>
                    </a:p>
                  </a:txBody>
                  <a:tcPr/>
                </a:tc>
                <a:tc>
                  <a:txBody>
                    <a:bodyPr/>
                    <a:lstStyle/>
                    <a:p>
                      <a:pPr algn="ctr"/>
                      <a:r>
                        <a:rPr lang="es-AR" sz="1800" dirty="0" smtClean="0"/>
                        <a:t>Bajo</a:t>
                      </a:r>
                      <a:endParaRPr lang="es-AR" sz="1800" dirty="0"/>
                    </a:p>
                  </a:txBody>
                  <a:tcPr/>
                </a:tc>
              </a:tr>
              <a:tr h="391095">
                <a:tc>
                  <a:txBody>
                    <a:bodyPr/>
                    <a:lstStyle/>
                    <a:p>
                      <a:r>
                        <a:rPr lang="es-AR" sz="1800" dirty="0" smtClean="0"/>
                        <a:t>Número</a:t>
                      </a:r>
                      <a:r>
                        <a:rPr lang="es-AR" sz="1800" baseline="0" dirty="0" smtClean="0"/>
                        <a:t> de hijos (</a:t>
                      </a:r>
                      <a:r>
                        <a:rPr lang="es-AR" sz="1800" baseline="0" dirty="0" err="1" smtClean="0"/>
                        <a:t>NoC</a:t>
                      </a:r>
                      <a:r>
                        <a:rPr lang="es-AR" sz="1800" baseline="0" dirty="0" smtClean="0"/>
                        <a:t>)</a:t>
                      </a:r>
                      <a:endParaRPr lang="es-AR" sz="1800" dirty="0"/>
                    </a:p>
                  </a:txBody>
                  <a:tcPr/>
                </a:tc>
                <a:tc>
                  <a:txBody>
                    <a:bodyPr/>
                    <a:lstStyle/>
                    <a:p>
                      <a:pPr algn="ctr"/>
                      <a:r>
                        <a:rPr lang="es-AR" sz="1800" dirty="0" smtClean="0"/>
                        <a:t>Bajo</a:t>
                      </a:r>
                      <a:endParaRPr lang="es-AR" sz="1800" dirty="0"/>
                    </a:p>
                  </a:txBody>
                  <a:tcPr/>
                </a:tc>
              </a:tr>
            </a:tbl>
          </a:graphicData>
        </a:graphic>
      </p:graphicFrame>
      <p:sp>
        <p:nvSpPr>
          <p:cNvPr id="3" name="2 Marcador de fecha"/>
          <p:cNvSpPr>
            <a:spLocks noGrp="1"/>
          </p:cNvSpPr>
          <p:nvPr>
            <p:ph type="dt" sz="half" idx="10"/>
          </p:nvPr>
        </p:nvSpPr>
        <p:spPr/>
        <p:txBody>
          <a:bodyPr/>
          <a:lstStyle/>
          <a:p>
            <a:fld id="{2FBBFD6C-1560-40E1-B152-2FBA1389EBF4}" type="datetime1">
              <a:rPr lang="es-ES" smtClean="0"/>
              <a:t>31/10/13</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33</a:t>
            </a:fld>
            <a:endParaRPr lang="es-ES" dirty="0"/>
          </a:p>
        </p:txBody>
      </p:sp>
    </p:spTree>
    <p:extLst>
      <p:ext uri="{BB962C8B-B14F-4D97-AF65-F5344CB8AC3E}">
        <p14:creationId xmlns:p14="http://schemas.microsoft.com/office/powerpoint/2010/main" val="407903489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Métricas de Calidad de Diseño</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36806DA8-7EBF-460B-AAF1-07B5612BC394}"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34</a:t>
            </a:fld>
            <a:endParaRPr lang="es-ES" dirty="0"/>
          </a:p>
        </p:txBody>
      </p:sp>
    </p:spTree>
    <p:extLst>
      <p:ext uri="{BB962C8B-B14F-4D97-AF65-F5344CB8AC3E}">
        <p14:creationId xmlns:p14="http://schemas.microsoft.com/office/powerpoint/2010/main" val="67852281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a:t>
            </a:r>
            <a:r>
              <a:rPr lang="es-ES" dirty="0" err="1" smtClean="0"/>
              <a:t>Acíclicas</a:t>
            </a:r>
            <a:r>
              <a:rPr lang="es-ES" dirty="0" smtClean="0"/>
              <a:t> (ADP) </a:t>
            </a:r>
            <a:endParaRPr lang="es-ES" dirty="0"/>
          </a:p>
        </p:txBody>
      </p:sp>
      <p:sp>
        <p:nvSpPr>
          <p:cNvPr id="3" name="Marcador de contenido 2"/>
          <p:cNvSpPr>
            <a:spLocks noGrp="1"/>
          </p:cNvSpPr>
          <p:nvPr>
            <p:ph idx="1"/>
          </p:nvPr>
        </p:nvSpPr>
        <p:spPr>
          <a:xfrm>
            <a:off x="457200" y="1935480"/>
            <a:ext cx="8229600" cy="4517856"/>
          </a:xfrm>
        </p:spPr>
        <p:txBody>
          <a:bodyPr>
            <a:normAutofit/>
          </a:bodyPr>
          <a:lstStyle/>
          <a:p>
            <a:endParaRPr lang="es-ES" dirty="0" smtClean="0"/>
          </a:p>
          <a:p>
            <a:r>
              <a:rPr lang="es-ES" dirty="0"/>
              <a:t>Definición: No permitir ciclos </a:t>
            </a:r>
            <a:r>
              <a:rPr lang="es-ES" dirty="0" smtClean="0"/>
              <a:t>en el grafo de dependencia de paquetes.</a:t>
            </a:r>
          </a:p>
          <a:p>
            <a:endParaRPr lang="es-ES" dirty="0"/>
          </a:p>
          <a:p>
            <a:r>
              <a:rPr lang="es-ES" dirty="0"/>
              <a:t>S</a:t>
            </a:r>
            <a:r>
              <a:rPr lang="es-ES" dirty="0" smtClean="0"/>
              <a:t>índrome de la mañana después.</a:t>
            </a:r>
          </a:p>
          <a:p>
            <a:endParaRPr lang="es-ES" dirty="0"/>
          </a:p>
          <a:p>
            <a:r>
              <a:rPr lang="es-ES" dirty="0" smtClean="0"/>
              <a:t>Solución de Software = </a:t>
            </a:r>
            <a:r>
              <a:rPr lang="es-ES" dirty="0" err="1" smtClean="0"/>
              <a:t>Release</a:t>
            </a:r>
            <a:r>
              <a:rPr lang="es-ES" dirty="0" smtClean="0"/>
              <a:t> </a:t>
            </a:r>
            <a:r>
              <a:rPr lang="es-ES" dirty="0" err="1" smtClean="0"/>
              <a:t>paquetizado</a:t>
            </a:r>
            <a:endParaRPr lang="es-ES" dirty="0" smtClean="0"/>
          </a:p>
          <a:p>
            <a:endParaRPr lang="es-ES" dirty="0"/>
          </a:p>
          <a:p>
            <a:r>
              <a:rPr lang="es-ES" dirty="0" smtClean="0"/>
              <a:t>Administrar las dependencias entre paquetes</a:t>
            </a:r>
            <a:endParaRPr lang="es-ES" dirty="0"/>
          </a:p>
        </p:txBody>
      </p:sp>
    </p:spTree>
    <p:extLst>
      <p:ext uri="{BB962C8B-B14F-4D97-AF65-F5344CB8AC3E}">
        <p14:creationId xmlns:p14="http://schemas.microsoft.com/office/powerpoint/2010/main" val="42387663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Principio de Dependencias </a:t>
            </a:r>
            <a:r>
              <a:rPr lang="es-ES" dirty="0" err="1"/>
              <a:t>Acíclicas</a:t>
            </a:r>
            <a:r>
              <a:rPr lang="es-ES" dirty="0"/>
              <a:t> (ADP) </a:t>
            </a:r>
          </a:p>
        </p:txBody>
      </p:sp>
      <p:sp>
        <p:nvSpPr>
          <p:cNvPr id="3" name="Marcador de contenido 2"/>
          <p:cNvSpPr>
            <a:spLocks noGrp="1"/>
          </p:cNvSpPr>
          <p:nvPr>
            <p:ph idx="1"/>
          </p:nvPr>
        </p:nvSpPr>
        <p:spPr/>
        <p:txBody>
          <a:bodyPr>
            <a:normAutofit lnSpcReduction="10000"/>
          </a:bodyPr>
          <a:lstStyle/>
          <a:p>
            <a:r>
              <a:rPr lang="es-ES" dirty="0" smtClean="0"/>
              <a:t>Los paquetes son la granularidad de despliegue.</a:t>
            </a:r>
          </a:p>
          <a:p>
            <a:endParaRPr lang="es-ES" dirty="0"/>
          </a:p>
          <a:p>
            <a:r>
              <a:rPr lang="es-ES" dirty="0" smtClean="0"/>
              <a:t>Se trabaja, en general en un solo paquete, y no en una docena. (Apuntado a la cohesión de paquetes)</a:t>
            </a:r>
          </a:p>
          <a:p>
            <a:endParaRPr lang="es-ES" dirty="0"/>
          </a:p>
          <a:p>
            <a:r>
              <a:rPr lang="es-ES" dirty="0" smtClean="0"/>
              <a:t>Los cambios no están distribuidos por todo el proyecto, solo se liberan algunos paquetes.</a:t>
            </a:r>
          </a:p>
          <a:p>
            <a:endParaRPr lang="es-ES" dirty="0"/>
          </a:p>
          <a:p>
            <a:r>
              <a:rPr lang="es-ES" dirty="0" smtClean="0"/>
              <a:t>En el </a:t>
            </a:r>
            <a:r>
              <a:rPr lang="es-ES" dirty="0" err="1" smtClean="0"/>
              <a:t>release</a:t>
            </a:r>
            <a:r>
              <a:rPr lang="es-ES" dirty="0" smtClean="0"/>
              <a:t>, se debe compilar y probar todos los paquetes de quien depende.</a:t>
            </a:r>
          </a:p>
          <a:p>
            <a:endParaRPr lang="es-ES" dirty="0"/>
          </a:p>
        </p:txBody>
      </p:sp>
    </p:spTree>
    <p:extLst>
      <p:ext uri="{BB962C8B-B14F-4D97-AF65-F5344CB8AC3E}">
        <p14:creationId xmlns:p14="http://schemas.microsoft.com/office/powerpoint/2010/main" val="18358267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Dependencia</a:t>
            </a:r>
            <a:endParaRPr lang="es-ES" dirty="0"/>
          </a:p>
        </p:txBody>
      </p:sp>
      <p:pic>
        <p:nvPicPr>
          <p:cNvPr id="5" name="Imagen 4"/>
          <p:cNvPicPr>
            <a:picLocks noChangeAspect="1"/>
          </p:cNvPicPr>
          <p:nvPr/>
        </p:nvPicPr>
        <p:blipFill>
          <a:blip r:embed="rId2"/>
          <a:stretch>
            <a:fillRect/>
          </a:stretch>
        </p:blipFill>
        <p:spPr>
          <a:xfrm>
            <a:off x="4716016" y="2276872"/>
            <a:ext cx="3827370" cy="3960440"/>
          </a:xfrm>
          <a:prstGeom prst="rect">
            <a:avLst/>
          </a:prstGeom>
        </p:spPr>
      </p:pic>
      <p:pic>
        <p:nvPicPr>
          <p:cNvPr id="6" name="Imagen 5"/>
          <p:cNvPicPr>
            <a:picLocks noChangeAspect="1"/>
          </p:cNvPicPr>
          <p:nvPr/>
        </p:nvPicPr>
        <p:blipFill>
          <a:blip r:embed="rId3"/>
          <a:stretch>
            <a:fillRect/>
          </a:stretch>
        </p:blipFill>
        <p:spPr>
          <a:xfrm>
            <a:off x="395536" y="2276872"/>
            <a:ext cx="3875058" cy="3960440"/>
          </a:xfrm>
          <a:prstGeom prst="rect">
            <a:avLst/>
          </a:prstGeom>
        </p:spPr>
      </p:pic>
    </p:spTree>
    <p:extLst>
      <p:ext uri="{BB962C8B-B14F-4D97-AF65-F5344CB8AC3E}">
        <p14:creationId xmlns:p14="http://schemas.microsoft.com/office/powerpoint/2010/main" val="334700146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Rompiendo del Ciclo</a:t>
            </a:r>
            <a:endParaRPr lang="es-ES" dirty="0"/>
          </a:p>
        </p:txBody>
      </p:sp>
      <p:pic>
        <p:nvPicPr>
          <p:cNvPr id="4" name="Marcador de contenido 3"/>
          <p:cNvPicPr>
            <a:picLocks noGrp="1" noChangeAspect="1"/>
          </p:cNvPicPr>
          <p:nvPr>
            <p:ph idx="1"/>
          </p:nvPr>
        </p:nvPicPr>
        <p:blipFill>
          <a:blip r:embed="rId2"/>
          <a:srcRect l="-71969" r="-71969"/>
          <a:stretch>
            <a:fillRect/>
          </a:stretch>
        </p:blipFill>
        <p:spPr/>
      </p:pic>
      <p:sp>
        <p:nvSpPr>
          <p:cNvPr id="5" name="Rectángulo 4"/>
          <p:cNvSpPr/>
          <p:nvPr/>
        </p:nvSpPr>
        <p:spPr>
          <a:xfrm>
            <a:off x="2987824" y="5445224"/>
            <a:ext cx="1584176" cy="936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660232" y="2708920"/>
            <a:ext cx="2160241" cy="1754327"/>
          </a:xfrm>
          <a:prstGeom prst="rect">
            <a:avLst/>
          </a:prstGeom>
          <a:noFill/>
        </p:spPr>
        <p:txBody>
          <a:bodyPr wrap="square" rtlCol="0">
            <a:spAutoFit/>
          </a:bodyPr>
          <a:lstStyle/>
          <a:p>
            <a:r>
              <a:rPr lang="es-ES" dirty="0" smtClean="0"/>
              <a:t>Esto quiere decir que cada vez que aparece un ciclo,  para romperlo hay que crear paquetes…mmm!</a:t>
            </a:r>
            <a:endParaRPr lang="es-ES" dirty="0"/>
          </a:p>
        </p:txBody>
      </p:sp>
    </p:spTree>
    <p:extLst>
      <p:ext uri="{BB962C8B-B14F-4D97-AF65-F5344CB8AC3E}">
        <p14:creationId xmlns:p14="http://schemas.microsoft.com/office/powerpoint/2010/main" val="32376051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Aplicar Inversión de Dependencias  a paquetes</a:t>
            </a:r>
            <a:endParaRPr lang="es-ES" dirty="0"/>
          </a:p>
        </p:txBody>
      </p:sp>
      <p:pic>
        <p:nvPicPr>
          <p:cNvPr id="4" name="Imagen 3"/>
          <p:cNvPicPr>
            <a:picLocks noChangeAspect="1"/>
          </p:cNvPicPr>
          <p:nvPr/>
        </p:nvPicPr>
        <p:blipFill>
          <a:blip r:embed="rId2"/>
          <a:stretch>
            <a:fillRect/>
          </a:stretch>
        </p:blipFill>
        <p:spPr>
          <a:xfrm>
            <a:off x="1835696" y="4581128"/>
            <a:ext cx="5533752" cy="1687120"/>
          </a:xfrm>
          <a:prstGeom prst="rect">
            <a:avLst/>
          </a:prstGeom>
        </p:spPr>
      </p:pic>
      <p:pic>
        <p:nvPicPr>
          <p:cNvPr id="5" name="Imagen 4"/>
          <p:cNvPicPr>
            <a:picLocks noChangeAspect="1"/>
          </p:cNvPicPr>
          <p:nvPr/>
        </p:nvPicPr>
        <p:blipFill>
          <a:blip r:embed="rId3"/>
          <a:stretch>
            <a:fillRect/>
          </a:stretch>
        </p:blipFill>
        <p:spPr>
          <a:xfrm>
            <a:off x="2123728" y="2276873"/>
            <a:ext cx="5112568" cy="1858240"/>
          </a:xfrm>
          <a:prstGeom prst="rect">
            <a:avLst/>
          </a:prstGeom>
        </p:spPr>
      </p:pic>
    </p:spTree>
    <p:extLst>
      <p:ext uri="{BB962C8B-B14F-4D97-AF65-F5344CB8AC3E}">
        <p14:creationId xmlns:p14="http://schemas.microsoft.com/office/powerpoint/2010/main" val="33092099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Terminología</a:t>
            </a:r>
            <a:endParaRPr lang="es-AR"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886056616"/>
              </p:ext>
            </p:extLst>
          </p:nvPr>
        </p:nvGraphicFramePr>
        <p:xfrm>
          <a:off x="457200" y="1935162"/>
          <a:ext cx="8229600" cy="4548260"/>
        </p:xfrm>
        <a:graphic>
          <a:graphicData uri="http://schemas.openxmlformats.org/drawingml/2006/table">
            <a:tbl>
              <a:tblPr firstRow="1" bandRow="1">
                <a:tableStyleId>{5C22544A-7EE6-4342-B048-85BDC9FD1C3A}</a:tableStyleId>
              </a:tblPr>
              <a:tblGrid>
                <a:gridCol w="1954560"/>
                <a:gridCol w="6275040"/>
              </a:tblGrid>
              <a:tr h="458477">
                <a:tc>
                  <a:txBody>
                    <a:bodyPr/>
                    <a:lstStyle/>
                    <a:p>
                      <a:r>
                        <a:rPr lang="es-MX" dirty="0" smtClean="0"/>
                        <a:t>Concepto</a:t>
                      </a:r>
                      <a:endParaRPr lang="es-AR" dirty="0"/>
                    </a:p>
                  </a:txBody>
                  <a:tcPr/>
                </a:tc>
                <a:tc>
                  <a:txBody>
                    <a:bodyPr/>
                    <a:lstStyle/>
                    <a:p>
                      <a:r>
                        <a:rPr lang="es-MX" dirty="0" smtClean="0"/>
                        <a:t>Descripción</a:t>
                      </a:r>
                      <a:endParaRPr lang="es-AR" dirty="0"/>
                    </a:p>
                  </a:txBody>
                  <a:tcPr/>
                </a:tc>
              </a:tr>
              <a:tr h="791344">
                <a:tc>
                  <a:txBody>
                    <a:bodyPr/>
                    <a:lstStyle/>
                    <a:p>
                      <a:r>
                        <a:rPr lang="es-AR" dirty="0" smtClean="0"/>
                        <a:t>Clase</a:t>
                      </a:r>
                      <a:endParaRPr lang="es-AR" dirty="0"/>
                    </a:p>
                  </a:txBody>
                  <a:tcPr/>
                </a:tc>
                <a:tc>
                  <a:txBody>
                    <a:bodyPr/>
                    <a:lstStyle/>
                    <a:p>
                      <a:r>
                        <a:rPr lang="es-AR" dirty="0" smtClean="0"/>
                        <a:t>Es una descripción</a:t>
                      </a:r>
                      <a:r>
                        <a:rPr lang="es-AR" baseline="0" dirty="0" smtClean="0"/>
                        <a:t> de un conjunto de  objetos que comparten los mismos atributos, operaciones, relaciones y semántica.</a:t>
                      </a:r>
                      <a:endParaRPr lang="es-AR" dirty="0"/>
                    </a:p>
                  </a:txBody>
                  <a:tcPr/>
                </a:tc>
              </a:tr>
              <a:tr h="1130492">
                <a:tc>
                  <a:txBody>
                    <a:bodyPr/>
                    <a:lstStyle/>
                    <a:p>
                      <a:r>
                        <a:rPr lang="es-AR" dirty="0" smtClean="0"/>
                        <a:t>Objeto</a:t>
                      </a:r>
                      <a:endParaRPr lang="es-AR" dirty="0"/>
                    </a:p>
                  </a:txBody>
                  <a:tcPr/>
                </a:tc>
                <a:tc>
                  <a:txBody>
                    <a:bodyPr/>
                    <a:lstStyle/>
                    <a:p>
                      <a:r>
                        <a:rPr lang="es-AR" dirty="0" smtClean="0"/>
                        <a:t>Una</a:t>
                      </a:r>
                      <a:r>
                        <a:rPr lang="es-AR" baseline="0" dirty="0" smtClean="0"/>
                        <a:t> instanciación de alguna clase que es capaz se guardar un estado (información) y que ofrece un número de operaciones para examinar o afectar el estado.</a:t>
                      </a:r>
                      <a:endParaRPr lang="es-AR" dirty="0"/>
                    </a:p>
                  </a:txBody>
                  <a:tcPr/>
                </a:tc>
              </a:tr>
              <a:tr h="791344">
                <a:tc>
                  <a:txBody>
                    <a:bodyPr/>
                    <a:lstStyle/>
                    <a:p>
                      <a:r>
                        <a:rPr lang="es-AR" dirty="0" smtClean="0"/>
                        <a:t>Variable</a:t>
                      </a:r>
                    </a:p>
                    <a:p>
                      <a:r>
                        <a:rPr lang="es-AR" baseline="0" dirty="0" smtClean="0"/>
                        <a:t>Atributo</a:t>
                      </a:r>
                      <a:endParaRPr lang="es-AR" dirty="0"/>
                    </a:p>
                  </a:txBody>
                  <a:tcPr/>
                </a:tc>
                <a:tc>
                  <a:txBody>
                    <a:bodyPr/>
                    <a:lstStyle/>
                    <a:p>
                      <a:r>
                        <a:rPr lang="es-AR" dirty="0" smtClean="0"/>
                        <a:t>Un atributo</a:t>
                      </a:r>
                      <a:r>
                        <a:rPr lang="es-AR" baseline="0" dirty="0" smtClean="0"/>
                        <a:t> es un nombre de una propiedad de un a clase que describe un rango de valores que la propiedad puede tener.</a:t>
                      </a:r>
                      <a:endParaRPr lang="es-AR" dirty="0"/>
                    </a:p>
                  </a:txBody>
                  <a:tcPr/>
                </a:tc>
              </a:tr>
              <a:tr h="1130492">
                <a:tc>
                  <a:txBody>
                    <a:bodyPr/>
                    <a:lstStyle/>
                    <a:p>
                      <a:r>
                        <a:rPr lang="es-AR" dirty="0" smtClean="0"/>
                        <a:t>Operación</a:t>
                      </a:r>
                    </a:p>
                    <a:p>
                      <a:r>
                        <a:rPr lang="es-AR" dirty="0" smtClean="0"/>
                        <a:t>Responsabilidad</a:t>
                      </a:r>
                    </a:p>
                    <a:p>
                      <a:r>
                        <a:rPr lang="es-AR" dirty="0" smtClean="0"/>
                        <a:t>Método</a:t>
                      </a:r>
                      <a:endParaRPr lang="es-AR" dirty="0"/>
                    </a:p>
                  </a:txBody>
                  <a:tcPr/>
                </a:tc>
                <a:tc>
                  <a:txBody>
                    <a:bodyPr/>
                    <a:lstStyle/>
                    <a:p>
                      <a:r>
                        <a:rPr lang="es-AR" dirty="0" smtClean="0"/>
                        <a:t>Una operación</a:t>
                      </a:r>
                      <a:r>
                        <a:rPr lang="es-AR" baseline="0" dirty="0" smtClean="0"/>
                        <a:t> es la implementación de un servicio que puede ser requerido por cualquier objeto de un clase para afectar su comportamiento.</a:t>
                      </a:r>
                      <a:endParaRPr lang="es-AR" dirty="0"/>
                    </a:p>
                  </a:txBody>
                  <a:tcPr/>
                </a:tc>
              </a:tr>
            </a:tbl>
          </a:graphicData>
        </a:graphic>
      </p:graphicFrame>
      <p:sp>
        <p:nvSpPr>
          <p:cNvPr id="3" name="2 Marcador de fecha"/>
          <p:cNvSpPr>
            <a:spLocks noGrp="1"/>
          </p:cNvSpPr>
          <p:nvPr>
            <p:ph type="dt" sz="half" idx="10"/>
          </p:nvPr>
        </p:nvSpPr>
        <p:spPr/>
        <p:txBody>
          <a:bodyPr/>
          <a:lstStyle/>
          <a:p>
            <a:fld id="{17A9937D-25EA-4C44-BD8F-B7E0B52A73CB}" type="datetime1">
              <a:rPr lang="es-ES" smtClean="0"/>
              <a:t>31/10/13</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Tree>
    <p:extLst>
      <p:ext uri="{BB962C8B-B14F-4D97-AF65-F5344CB8AC3E}">
        <p14:creationId xmlns:p14="http://schemas.microsoft.com/office/powerpoint/2010/main" val="185454533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contenido 2"/>
          <p:cNvSpPr>
            <a:spLocks noGrp="1"/>
          </p:cNvSpPr>
          <p:nvPr>
            <p:ph idx="1"/>
          </p:nvPr>
        </p:nvSpPr>
        <p:spPr/>
        <p:txBody>
          <a:bodyPr/>
          <a:lstStyle/>
          <a:p>
            <a:r>
              <a:rPr lang="es-ES" dirty="0" smtClean="0"/>
              <a:t>Se relaciona con la cantidad trabajo para hacer un cambio.</a:t>
            </a:r>
            <a:endParaRPr lang="es-ES" dirty="0"/>
          </a:p>
        </p:txBody>
      </p:sp>
      <p:pic>
        <p:nvPicPr>
          <p:cNvPr id="4" name="Imagen 3"/>
          <p:cNvPicPr>
            <a:picLocks noChangeAspect="1"/>
          </p:cNvPicPr>
          <p:nvPr/>
        </p:nvPicPr>
        <p:blipFill>
          <a:blip r:embed="rId2"/>
          <a:stretch>
            <a:fillRect/>
          </a:stretch>
        </p:blipFill>
        <p:spPr>
          <a:xfrm>
            <a:off x="971600" y="3140968"/>
            <a:ext cx="4381500" cy="2197100"/>
          </a:xfrm>
          <a:prstGeom prst="rect">
            <a:avLst/>
          </a:prstGeom>
        </p:spPr>
      </p:pic>
      <p:sp>
        <p:nvSpPr>
          <p:cNvPr id="5" name="CuadroTexto 4"/>
          <p:cNvSpPr txBox="1"/>
          <p:nvPr/>
        </p:nvSpPr>
        <p:spPr>
          <a:xfrm>
            <a:off x="6372200" y="2996952"/>
            <a:ext cx="1736373" cy="369332"/>
          </a:xfrm>
          <a:prstGeom prst="rect">
            <a:avLst/>
          </a:prstGeom>
          <a:noFill/>
        </p:spPr>
        <p:txBody>
          <a:bodyPr wrap="none" rtlCol="0">
            <a:spAutoFit/>
          </a:bodyPr>
          <a:lstStyle/>
          <a:p>
            <a:r>
              <a:rPr lang="es-ES" dirty="0" smtClean="0"/>
              <a:t>Esto es física!!!! </a:t>
            </a:r>
            <a:endParaRPr lang="es-ES" dirty="0"/>
          </a:p>
        </p:txBody>
      </p:sp>
      <p:sp>
        <p:nvSpPr>
          <p:cNvPr id="6" name="CuadroTexto 5"/>
          <p:cNvSpPr txBox="1"/>
          <p:nvPr/>
        </p:nvSpPr>
        <p:spPr>
          <a:xfrm>
            <a:off x="6300192" y="4293096"/>
            <a:ext cx="1957838" cy="369332"/>
          </a:xfrm>
          <a:prstGeom prst="rect">
            <a:avLst/>
          </a:prstGeom>
          <a:noFill/>
        </p:spPr>
        <p:txBody>
          <a:bodyPr wrap="none" rtlCol="0">
            <a:spAutoFit/>
          </a:bodyPr>
          <a:lstStyle/>
          <a:p>
            <a:r>
              <a:rPr lang="es-ES" dirty="0" smtClean="0"/>
              <a:t>Y en Software????</a:t>
            </a:r>
            <a:endParaRPr lang="es-ES" dirty="0"/>
          </a:p>
        </p:txBody>
      </p:sp>
    </p:spTree>
    <p:extLst>
      <p:ext uri="{BB962C8B-B14F-4D97-AF65-F5344CB8AC3E}">
        <p14:creationId xmlns:p14="http://schemas.microsoft.com/office/powerpoint/2010/main" val="16177131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Estables (SDP)</a:t>
            </a:r>
            <a:endParaRPr lang="es-ES" dirty="0"/>
          </a:p>
        </p:txBody>
      </p:sp>
      <p:sp>
        <p:nvSpPr>
          <p:cNvPr id="3" name="Marcador de contenido 2"/>
          <p:cNvSpPr>
            <a:spLocks noGrp="1"/>
          </p:cNvSpPr>
          <p:nvPr>
            <p:ph idx="1"/>
          </p:nvPr>
        </p:nvSpPr>
        <p:spPr>
          <a:xfrm>
            <a:off x="457200" y="1935480"/>
            <a:ext cx="8075240" cy="2573640"/>
          </a:xfrm>
        </p:spPr>
        <p:txBody>
          <a:bodyPr/>
          <a:lstStyle/>
          <a:p>
            <a:pPr marL="0" indent="0" algn="ctr">
              <a:buNone/>
            </a:pPr>
            <a:endParaRPr lang="es-ES" dirty="0" smtClean="0"/>
          </a:p>
          <a:p>
            <a:pPr marL="0" indent="0" algn="ctr">
              <a:buNone/>
            </a:pPr>
            <a:r>
              <a:rPr lang="es-ES" dirty="0" smtClean="0"/>
              <a:t>Las dependencias entre los paquetes en un diseño deberían estar en la dirección de la estabilidad de los paquetes. Un paquete solo debe depender de paquetes que son más estables que él.</a:t>
            </a:r>
            <a:endParaRPr lang="es-ES" dirty="0"/>
          </a:p>
        </p:txBody>
      </p:sp>
    </p:spTree>
    <p:extLst>
      <p:ext uri="{BB962C8B-B14F-4D97-AF65-F5344CB8AC3E}">
        <p14:creationId xmlns:p14="http://schemas.microsoft.com/office/powerpoint/2010/main" val="223943384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Estabilidad no es rigidez</a:t>
            </a:r>
          </a:p>
        </p:txBody>
      </p:sp>
      <p:sp>
        <p:nvSpPr>
          <p:cNvPr id="3" name="Marcador de contenido 2"/>
          <p:cNvSpPr>
            <a:spLocks noGrp="1"/>
          </p:cNvSpPr>
          <p:nvPr>
            <p:ph idx="1"/>
          </p:nvPr>
        </p:nvSpPr>
        <p:spPr/>
        <p:txBody>
          <a:bodyPr>
            <a:normAutofit fontScale="92500"/>
          </a:bodyPr>
          <a:lstStyle/>
          <a:p>
            <a:r>
              <a:rPr lang="es-ES" sz="2800" dirty="0" smtClean="0"/>
              <a:t>Los diseños no pueden ser completamente estáticos.</a:t>
            </a:r>
          </a:p>
          <a:p>
            <a:endParaRPr lang="es-ES" sz="2800" dirty="0"/>
          </a:p>
          <a:p>
            <a:r>
              <a:rPr lang="es-ES" sz="2800" dirty="0" smtClean="0"/>
              <a:t>Existe siempre el mantenimiento por lo tanto hay necesidad de modificación.</a:t>
            </a:r>
          </a:p>
          <a:p>
            <a:endParaRPr lang="es-ES" sz="2800" dirty="0"/>
          </a:p>
          <a:p>
            <a:r>
              <a:rPr lang="es-ES" sz="2800" dirty="0" smtClean="0"/>
              <a:t>Algunos paquetes deben ser diseñados para cambiar.</a:t>
            </a:r>
          </a:p>
          <a:p>
            <a:endParaRPr lang="es-ES" sz="2800" dirty="0" smtClean="0"/>
          </a:p>
          <a:p>
            <a:r>
              <a:rPr lang="es-ES" sz="2800" dirty="0" smtClean="0"/>
              <a:t>Un </a:t>
            </a:r>
            <a:r>
              <a:rPr lang="es-ES" sz="2800" dirty="0"/>
              <a:t>paquete estable no quiere decir es difícil de cambiar por es complejo o porque es grande.</a:t>
            </a:r>
          </a:p>
          <a:p>
            <a:endParaRPr lang="es-ES" b="1" dirty="0"/>
          </a:p>
        </p:txBody>
      </p:sp>
    </p:spTree>
    <p:extLst>
      <p:ext uri="{BB962C8B-B14F-4D97-AF65-F5344CB8AC3E}">
        <p14:creationId xmlns:p14="http://schemas.microsoft.com/office/powerpoint/2010/main" val="350555213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Dependencias</a:t>
            </a:r>
            <a:endParaRPr lang="es-ES" dirty="0"/>
          </a:p>
        </p:txBody>
      </p:sp>
      <p:sp>
        <p:nvSpPr>
          <p:cNvPr id="3" name="Marcador de contenido 2"/>
          <p:cNvSpPr>
            <a:spLocks noGrp="1"/>
          </p:cNvSpPr>
          <p:nvPr>
            <p:ph idx="1"/>
          </p:nvPr>
        </p:nvSpPr>
        <p:spPr>
          <a:xfrm>
            <a:off x="457200" y="1935480"/>
            <a:ext cx="4186808" cy="4733880"/>
          </a:xfrm>
        </p:spPr>
        <p:txBody>
          <a:bodyPr>
            <a:normAutofit/>
          </a:bodyPr>
          <a:lstStyle/>
          <a:p>
            <a:r>
              <a:rPr lang="es-ES" sz="1800" dirty="0" smtClean="0"/>
              <a:t>Un </a:t>
            </a:r>
            <a:r>
              <a:rPr lang="es-ES" sz="1800" dirty="0"/>
              <a:t>paquete con un montón de dependencias entrantes es muy </a:t>
            </a:r>
            <a:r>
              <a:rPr lang="es-ES" sz="1800" dirty="0" smtClean="0"/>
              <a:t>estable.</a:t>
            </a:r>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Requiere </a:t>
            </a:r>
            <a:r>
              <a:rPr lang="es-ES" sz="1800" dirty="0"/>
              <a:t>una gran cantidad de trabajo para conciliar cualquier </a:t>
            </a:r>
            <a:r>
              <a:rPr lang="es-ES" sz="1800" dirty="0" smtClean="0"/>
              <a:t>cambio con </a:t>
            </a:r>
            <a:r>
              <a:rPr lang="es-ES" sz="1800" dirty="0"/>
              <a:t>todos los paquetes </a:t>
            </a:r>
            <a:r>
              <a:rPr lang="es-ES" sz="1800" dirty="0" smtClean="0"/>
              <a:t>dependientes</a:t>
            </a:r>
            <a:r>
              <a:rPr lang="es-ES" sz="1800" dirty="0"/>
              <a:t>.</a:t>
            </a:r>
          </a:p>
        </p:txBody>
      </p:sp>
      <p:pic>
        <p:nvPicPr>
          <p:cNvPr id="4" name="Imagen 3"/>
          <p:cNvPicPr>
            <a:picLocks noChangeAspect="1"/>
          </p:cNvPicPr>
          <p:nvPr/>
        </p:nvPicPr>
        <p:blipFill>
          <a:blip r:embed="rId2"/>
          <a:stretch>
            <a:fillRect/>
          </a:stretch>
        </p:blipFill>
        <p:spPr>
          <a:xfrm>
            <a:off x="755576" y="3212976"/>
            <a:ext cx="3384376" cy="1626013"/>
          </a:xfrm>
          <a:prstGeom prst="rect">
            <a:avLst/>
          </a:prstGeom>
        </p:spPr>
      </p:pic>
      <p:sp>
        <p:nvSpPr>
          <p:cNvPr id="5" name="Marcador de contenido 2"/>
          <p:cNvSpPr txBox="1">
            <a:spLocks/>
          </p:cNvSpPr>
          <p:nvPr/>
        </p:nvSpPr>
        <p:spPr>
          <a:xfrm>
            <a:off x="4788024" y="1916832"/>
            <a:ext cx="4186808" cy="46085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1800" dirty="0" smtClean="0"/>
              <a:t>Un paquete con un montón de dependencias saliente es muy inestable.</a:t>
            </a:r>
          </a:p>
          <a:p>
            <a:endParaRPr lang="es-ES" sz="1800" dirty="0" smtClean="0"/>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r>
              <a:rPr lang="es-ES" sz="1800" dirty="0" smtClean="0"/>
              <a:t>El paquete Y es dependiente de otros 3 paquetes, por lo tanto existe más posibilidad de que cambie.</a:t>
            </a:r>
          </a:p>
          <a:p>
            <a:r>
              <a:rPr lang="es-ES" sz="1800" dirty="0" smtClean="0"/>
              <a:t>Es inestable</a:t>
            </a:r>
          </a:p>
        </p:txBody>
      </p:sp>
      <p:pic>
        <p:nvPicPr>
          <p:cNvPr id="6" name="Imagen 5"/>
          <p:cNvPicPr>
            <a:picLocks noChangeAspect="1"/>
          </p:cNvPicPr>
          <p:nvPr/>
        </p:nvPicPr>
        <p:blipFill>
          <a:blip r:embed="rId3"/>
          <a:stretch>
            <a:fillRect/>
          </a:stretch>
        </p:blipFill>
        <p:spPr>
          <a:xfrm>
            <a:off x="5148064" y="2924944"/>
            <a:ext cx="3384376" cy="1939059"/>
          </a:xfrm>
          <a:prstGeom prst="rect">
            <a:avLst/>
          </a:prstGeom>
        </p:spPr>
      </p:pic>
    </p:spTree>
    <p:extLst>
      <p:ext uri="{BB962C8B-B14F-4D97-AF65-F5344CB8AC3E}">
        <p14:creationId xmlns:p14="http://schemas.microsoft.com/office/powerpoint/2010/main" val="402718132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Métricas de Estabilidad</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solidFill>
                  <a:schemeClr val="accent3">
                    <a:lumMod val="75000"/>
                  </a:schemeClr>
                </a:solidFill>
              </a:rPr>
              <a:t>(C</a:t>
            </a:r>
            <a:r>
              <a:rPr lang="es-ES" baseline="-25000" dirty="0" smtClean="0">
                <a:solidFill>
                  <a:schemeClr val="accent3">
                    <a:lumMod val="75000"/>
                  </a:schemeClr>
                </a:solidFill>
              </a:rPr>
              <a:t>a</a:t>
            </a:r>
            <a:r>
              <a:rPr lang="es-ES" dirty="0">
                <a:solidFill>
                  <a:schemeClr val="accent3">
                    <a:lumMod val="75000"/>
                  </a:schemeClr>
                </a:solidFill>
              </a:rPr>
              <a:t>)</a:t>
            </a:r>
            <a:r>
              <a:rPr lang="es-ES" dirty="0" smtClean="0">
                <a:solidFill>
                  <a:schemeClr val="accent3">
                    <a:lumMod val="75000"/>
                  </a:schemeClr>
                </a:solidFill>
              </a:rPr>
              <a:t>: Acoplamiento aferente</a:t>
            </a:r>
            <a:r>
              <a:rPr lang="es-ES" dirty="0" smtClean="0"/>
              <a:t>: número de clases externas al paquete de las que dependen las clases internas del paquete</a:t>
            </a:r>
          </a:p>
          <a:p>
            <a:endParaRPr lang="es-ES" dirty="0"/>
          </a:p>
          <a:p>
            <a:r>
              <a:rPr lang="es-ES" dirty="0" smtClean="0">
                <a:solidFill>
                  <a:srgbClr val="089CA3"/>
                </a:solidFill>
              </a:rPr>
              <a:t>(C</a:t>
            </a:r>
            <a:r>
              <a:rPr lang="es-ES" baseline="-25000" dirty="0" smtClean="0">
                <a:solidFill>
                  <a:srgbClr val="089CA3"/>
                </a:solidFill>
              </a:rPr>
              <a:t>e</a:t>
            </a:r>
            <a:r>
              <a:rPr lang="es-ES" dirty="0" smtClean="0">
                <a:solidFill>
                  <a:srgbClr val="089CA3"/>
                </a:solidFill>
              </a:rPr>
              <a:t>): Acoplamiento eferente</a:t>
            </a:r>
            <a:r>
              <a:rPr lang="es-ES" dirty="0" smtClean="0"/>
              <a:t>: número de clases internas del paquete de las que dependen las clases externas al paquete.</a:t>
            </a:r>
          </a:p>
          <a:p>
            <a:endParaRPr lang="es-ES" dirty="0"/>
          </a:p>
          <a:p>
            <a:r>
              <a:rPr lang="es-ES" dirty="0" smtClean="0">
                <a:solidFill>
                  <a:srgbClr val="089CA3"/>
                </a:solidFill>
              </a:rPr>
              <a:t>(Inestabilidad I): </a:t>
            </a:r>
            <a:r>
              <a:rPr lang="es-ES" dirty="0" smtClean="0"/>
              <a:t>I = C</a:t>
            </a:r>
            <a:r>
              <a:rPr lang="es-ES" baseline="-25000" dirty="0" smtClean="0"/>
              <a:t>e</a:t>
            </a:r>
            <a:r>
              <a:rPr lang="es-ES" dirty="0" smtClean="0"/>
              <a:t> / (</a:t>
            </a:r>
            <a:r>
              <a:rPr lang="es-ES" dirty="0" err="1" smtClean="0"/>
              <a:t>C</a:t>
            </a:r>
            <a:r>
              <a:rPr lang="es-ES" baseline="-25000" dirty="0" err="1" smtClean="0"/>
              <a:t>a</a:t>
            </a:r>
            <a:r>
              <a:rPr lang="es-ES" dirty="0" err="1" smtClean="0"/>
              <a:t>+C</a:t>
            </a:r>
            <a:r>
              <a:rPr lang="es-ES" baseline="-25000" dirty="0" err="1" smtClean="0"/>
              <a:t>e</a:t>
            </a:r>
            <a:r>
              <a:rPr lang="es-ES" dirty="0" smtClean="0"/>
              <a:t>)</a:t>
            </a:r>
          </a:p>
          <a:p>
            <a:pPr lvl="1"/>
            <a:r>
              <a:rPr lang="es-ES" dirty="0" smtClean="0"/>
              <a:t>I tiene un rango [0,1]</a:t>
            </a:r>
          </a:p>
          <a:p>
            <a:pPr lvl="1"/>
            <a:r>
              <a:rPr lang="es-ES" dirty="0" smtClean="0"/>
              <a:t>I = 0 indica máxima estabilidad del paquete</a:t>
            </a:r>
          </a:p>
          <a:p>
            <a:pPr lvl="1"/>
            <a:r>
              <a:rPr lang="es-ES" dirty="0" smtClean="0"/>
              <a:t>I = 1 indica máxima inestabilidad del paquete</a:t>
            </a:r>
            <a:endParaRPr lang="es-ES" dirty="0"/>
          </a:p>
        </p:txBody>
      </p:sp>
    </p:spTree>
    <p:extLst>
      <p:ext uri="{BB962C8B-B14F-4D97-AF65-F5344CB8AC3E}">
        <p14:creationId xmlns:p14="http://schemas.microsoft.com/office/powerpoint/2010/main" val="386292995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a:t>
            </a:r>
            <a:endParaRPr lang="es-ES" dirty="0"/>
          </a:p>
        </p:txBody>
      </p:sp>
      <p:pic>
        <p:nvPicPr>
          <p:cNvPr id="4" name="Marcador de contenido 3"/>
          <p:cNvPicPr>
            <a:picLocks noGrp="1" noChangeAspect="1"/>
          </p:cNvPicPr>
          <p:nvPr>
            <p:ph idx="1"/>
          </p:nvPr>
        </p:nvPicPr>
        <p:blipFill>
          <a:blip r:embed="rId2"/>
          <a:srcRect l="-6867" r="-6867"/>
          <a:stretch>
            <a:fillRect/>
          </a:stretch>
        </p:blipFill>
        <p:spPr/>
      </p:pic>
    </p:spTree>
    <p:extLst>
      <p:ext uri="{BB962C8B-B14F-4D97-AF65-F5344CB8AC3E}">
        <p14:creationId xmlns:p14="http://schemas.microsoft.com/office/powerpoint/2010/main" val="157854005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SDP y la métrica I</a:t>
            </a:r>
            <a:endParaRPr lang="es-ES" dirty="0"/>
          </a:p>
        </p:txBody>
      </p:sp>
      <p:sp>
        <p:nvSpPr>
          <p:cNvPr id="3" name="Marcador de contenido 2"/>
          <p:cNvSpPr>
            <a:spLocks noGrp="1"/>
          </p:cNvSpPr>
          <p:nvPr>
            <p:ph idx="1"/>
          </p:nvPr>
        </p:nvSpPr>
        <p:spPr>
          <a:xfrm>
            <a:off x="457200" y="1935480"/>
            <a:ext cx="8229600" cy="2213600"/>
          </a:xfrm>
        </p:spPr>
        <p:txBody>
          <a:bodyPr/>
          <a:lstStyle/>
          <a:p>
            <a:r>
              <a:rPr lang="es-ES" dirty="0" smtClean="0"/>
              <a:t>La métrica I de un paquete debería ser mayor de otro paquete del cual depende.</a:t>
            </a:r>
          </a:p>
          <a:p>
            <a:endParaRPr lang="es-ES" dirty="0"/>
          </a:p>
          <a:p>
            <a:r>
              <a:rPr lang="es-ES" dirty="0" smtClean="0"/>
              <a:t>I debería disminuir en dirección de la dependencia</a:t>
            </a:r>
            <a:endParaRPr lang="es-ES" dirty="0"/>
          </a:p>
        </p:txBody>
      </p:sp>
      <p:pic>
        <p:nvPicPr>
          <p:cNvPr id="4" name="Imagen 3"/>
          <p:cNvPicPr>
            <a:picLocks noChangeAspect="1"/>
          </p:cNvPicPr>
          <p:nvPr/>
        </p:nvPicPr>
        <p:blipFill>
          <a:blip r:embed="rId2"/>
          <a:stretch>
            <a:fillRect/>
          </a:stretch>
        </p:blipFill>
        <p:spPr>
          <a:xfrm>
            <a:off x="1475656" y="3933056"/>
            <a:ext cx="6223000" cy="2197100"/>
          </a:xfrm>
          <a:prstGeom prst="rect">
            <a:avLst/>
          </a:prstGeom>
        </p:spPr>
      </p:pic>
    </p:spTree>
    <p:extLst>
      <p:ext uri="{BB962C8B-B14F-4D97-AF65-F5344CB8AC3E}">
        <p14:creationId xmlns:p14="http://schemas.microsoft.com/office/powerpoint/2010/main" val="349076919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No todos los paquetes deben ser estable</a:t>
            </a:r>
            <a:endParaRPr lang="es-ES" dirty="0"/>
          </a:p>
        </p:txBody>
      </p:sp>
      <p:sp>
        <p:nvSpPr>
          <p:cNvPr id="3" name="Marcador de contenido 2"/>
          <p:cNvSpPr>
            <a:spLocks noGrp="1"/>
          </p:cNvSpPr>
          <p:nvPr>
            <p:ph idx="1"/>
          </p:nvPr>
        </p:nvSpPr>
        <p:spPr>
          <a:xfrm>
            <a:off x="457200" y="1935480"/>
            <a:ext cx="8229600" cy="1133480"/>
          </a:xfrm>
        </p:spPr>
        <p:txBody>
          <a:bodyPr/>
          <a:lstStyle/>
          <a:p>
            <a:r>
              <a:rPr lang="es-ES" dirty="0" smtClean="0"/>
              <a:t>Sino el producto es inmodificable</a:t>
            </a:r>
          </a:p>
          <a:p>
            <a:endParaRPr lang="es-ES" dirty="0"/>
          </a:p>
        </p:txBody>
      </p:sp>
      <p:pic>
        <p:nvPicPr>
          <p:cNvPr id="4" name="Imagen 3"/>
          <p:cNvPicPr>
            <a:picLocks noChangeAspect="1"/>
          </p:cNvPicPr>
          <p:nvPr/>
        </p:nvPicPr>
        <p:blipFill>
          <a:blip r:embed="rId2"/>
          <a:stretch>
            <a:fillRect/>
          </a:stretch>
        </p:blipFill>
        <p:spPr>
          <a:xfrm>
            <a:off x="4860032" y="2924944"/>
            <a:ext cx="3492500" cy="2540000"/>
          </a:xfrm>
          <a:prstGeom prst="rect">
            <a:avLst/>
          </a:prstGeom>
        </p:spPr>
      </p:pic>
      <p:pic>
        <p:nvPicPr>
          <p:cNvPr id="5" name="Imagen 4"/>
          <p:cNvPicPr>
            <a:picLocks noChangeAspect="1"/>
          </p:cNvPicPr>
          <p:nvPr/>
        </p:nvPicPr>
        <p:blipFill>
          <a:blip r:embed="rId3"/>
          <a:stretch>
            <a:fillRect/>
          </a:stretch>
        </p:blipFill>
        <p:spPr>
          <a:xfrm>
            <a:off x="611560" y="2996952"/>
            <a:ext cx="3721100" cy="2489200"/>
          </a:xfrm>
          <a:prstGeom prst="rect">
            <a:avLst/>
          </a:prstGeom>
        </p:spPr>
      </p:pic>
      <p:sp>
        <p:nvSpPr>
          <p:cNvPr id="6" name="CuadroTexto 5"/>
          <p:cNvSpPr txBox="1"/>
          <p:nvPr/>
        </p:nvSpPr>
        <p:spPr>
          <a:xfrm>
            <a:off x="1691680" y="5733256"/>
            <a:ext cx="1431251" cy="369332"/>
          </a:xfrm>
          <a:prstGeom prst="rect">
            <a:avLst/>
          </a:prstGeom>
          <a:noFill/>
        </p:spPr>
        <p:txBody>
          <a:bodyPr wrap="none" rtlCol="0">
            <a:spAutoFit/>
          </a:bodyPr>
          <a:lstStyle/>
          <a:p>
            <a:r>
              <a:rPr lang="es-ES" dirty="0" smtClean="0"/>
              <a:t>Se viola SDP</a:t>
            </a:r>
            <a:endParaRPr lang="es-ES" dirty="0"/>
          </a:p>
        </p:txBody>
      </p:sp>
      <p:sp>
        <p:nvSpPr>
          <p:cNvPr id="7" name="CuadroTexto 6"/>
          <p:cNvSpPr txBox="1"/>
          <p:nvPr/>
        </p:nvSpPr>
        <p:spPr>
          <a:xfrm>
            <a:off x="5796136" y="5661248"/>
            <a:ext cx="2172390" cy="369332"/>
          </a:xfrm>
          <a:prstGeom prst="rect">
            <a:avLst/>
          </a:prstGeom>
          <a:noFill/>
        </p:spPr>
        <p:txBody>
          <a:bodyPr wrap="none" rtlCol="0">
            <a:spAutoFit/>
          </a:bodyPr>
          <a:lstStyle/>
          <a:p>
            <a:r>
              <a:rPr lang="es-ES" dirty="0" smtClean="0"/>
              <a:t>Motivo de violación</a:t>
            </a:r>
            <a:endParaRPr lang="es-ES" dirty="0"/>
          </a:p>
        </p:txBody>
      </p:sp>
    </p:spTree>
    <p:extLst>
      <p:ext uri="{BB962C8B-B14F-4D97-AF65-F5344CB8AC3E}">
        <p14:creationId xmlns:p14="http://schemas.microsoft.com/office/powerpoint/2010/main" val="101948286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Resolución de la violación de SDP</a:t>
            </a:r>
            <a:endParaRPr lang="es-ES" dirty="0"/>
          </a:p>
        </p:txBody>
      </p:sp>
      <p:pic>
        <p:nvPicPr>
          <p:cNvPr id="4" name="Imagen 3"/>
          <p:cNvPicPr>
            <a:picLocks noChangeAspect="1"/>
          </p:cNvPicPr>
          <p:nvPr/>
        </p:nvPicPr>
        <p:blipFill>
          <a:blip r:embed="rId2"/>
          <a:stretch>
            <a:fillRect/>
          </a:stretch>
        </p:blipFill>
        <p:spPr>
          <a:xfrm>
            <a:off x="4211960" y="3861048"/>
            <a:ext cx="3600400" cy="2485124"/>
          </a:xfrm>
          <a:prstGeom prst="rect">
            <a:avLst/>
          </a:prstGeom>
        </p:spPr>
      </p:pic>
      <p:pic>
        <p:nvPicPr>
          <p:cNvPr id="5" name="Imagen 4"/>
          <p:cNvPicPr>
            <a:picLocks noChangeAspect="1"/>
          </p:cNvPicPr>
          <p:nvPr/>
        </p:nvPicPr>
        <p:blipFill>
          <a:blip r:embed="rId3"/>
          <a:stretch>
            <a:fillRect/>
          </a:stretch>
        </p:blipFill>
        <p:spPr>
          <a:xfrm>
            <a:off x="539552" y="2060848"/>
            <a:ext cx="4008935" cy="1584176"/>
          </a:xfrm>
          <a:prstGeom prst="rect">
            <a:avLst/>
          </a:prstGeom>
        </p:spPr>
      </p:pic>
      <p:sp>
        <p:nvSpPr>
          <p:cNvPr id="6" name="CuadroTexto 5"/>
          <p:cNvSpPr txBox="1"/>
          <p:nvPr/>
        </p:nvSpPr>
        <p:spPr>
          <a:xfrm>
            <a:off x="5652120" y="2924944"/>
            <a:ext cx="2082327" cy="523220"/>
          </a:xfrm>
          <a:prstGeom prst="rect">
            <a:avLst/>
          </a:prstGeom>
          <a:noFill/>
        </p:spPr>
        <p:txBody>
          <a:bodyPr wrap="square" rtlCol="0">
            <a:spAutoFit/>
          </a:bodyPr>
          <a:lstStyle/>
          <a:p>
            <a:pPr algn="ctr"/>
            <a:r>
              <a:rPr lang="es-ES" sz="2800" dirty="0" smtClean="0">
                <a:solidFill>
                  <a:srgbClr val="089CA3"/>
                </a:solidFill>
              </a:rPr>
              <a:t>Aplicar DIP</a:t>
            </a:r>
            <a:endParaRPr lang="es-ES" sz="2800" dirty="0">
              <a:solidFill>
                <a:srgbClr val="089CA3"/>
              </a:solidFill>
            </a:endParaRPr>
          </a:p>
        </p:txBody>
      </p:sp>
    </p:spTree>
    <p:extLst>
      <p:ext uri="{BB962C8B-B14F-4D97-AF65-F5344CB8AC3E}">
        <p14:creationId xmlns:p14="http://schemas.microsoft.com/office/powerpoint/2010/main" val="101995579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en OCP y DSP</a:t>
            </a:r>
            <a:endParaRPr lang="es-ES" dirty="0"/>
          </a:p>
        </p:txBody>
      </p:sp>
      <p:sp>
        <p:nvSpPr>
          <p:cNvPr id="3" name="Marcador de contenido 2"/>
          <p:cNvSpPr>
            <a:spLocks noGrp="1"/>
          </p:cNvSpPr>
          <p:nvPr>
            <p:ph idx="1"/>
          </p:nvPr>
        </p:nvSpPr>
        <p:spPr>
          <a:xfrm>
            <a:off x="457200" y="1935480"/>
            <a:ext cx="8229600" cy="3509744"/>
          </a:xfrm>
        </p:spPr>
        <p:txBody>
          <a:bodyPr/>
          <a:lstStyle/>
          <a:p>
            <a:r>
              <a:rPr lang="es-ES" dirty="0" smtClean="0"/>
              <a:t>OCP:  Un módulo debe ser abierto (flexible) para extensión, pero cerrado para modificación (estable)</a:t>
            </a:r>
          </a:p>
          <a:p>
            <a:endParaRPr lang="es-ES" dirty="0"/>
          </a:p>
          <a:p>
            <a:r>
              <a:rPr lang="es-ES" dirty="0" smtClean="0"/>
              <a:t>Qué tipo de clases son suficientemente flexibles para ser extendidas sin requerir modificaciones?</a:t>
            </a:r>
          </a:p>
          <a:p>
            <a:pPr algn="ctr"/>
            <a:endParaRPr lang="es-ES" dirty="0" smtClean="0"/>
          </a:p>
          <a:p>
            <a:pPr marL="0" indent="0" algn="ctr">
              <a:buNone/>
            </a:pPr>
            <a:r>
              <a:rPr lang="es-ES" dirty="0" smtClean="0">
                <a:solidFill>
                  <a:srgbClr val="089CA3"/>
                </a:solidFill>
              </a:rPr>
              <a:t>Clases Abstractas e Interfaces</a:t>
            </a:r>
            <a:endParaRPr lang="es-ES" dirty="0">
              <a:solidFill>
                <a:srgbClr val="089CA3"/>
              </a:solidFill>
            </a:endParaRPr>
          </a:p>
        </p:txBody>
      </p:sp>
      <p:sp>
        <p:nvSpPr>
          <p:cNvPr id="4" name="CuadroTexto 3"/>
          <p:cNvSpPr txBox="1"/>
          <p:nvPr/>
        </p:nvSpPr>
        <p:spPr>
          <a:xfrm>
            <a:off x="251520" y="5661248"/>
            <a:ext cx="8443337" cy="461665"/>
          </a:xfrm>
          <a:prstGeom prst="rect">
            <a:avLst/>
          </a:prstGeom>
          <a:noFill/>
        </p:spPr>
        <p:txBody>
          <a:bodyPr wrap="none" rtlCol="0">
            <a:spAutoFit/>
          </a:bodyPr>
          <a:lstStyle/>
          <a:p>
            <a:r>
              <a:rPr lang="es-ES" sz="2400" b="1" dirty="0" smtClean="0">
                <a:solidFill>
                  <a:srgbClr val="FF6600"/>
                </a:solidFill>
              </a:rPr>
              <a:t>Programar para la interfaces, no para la implementación</a:t>
            </a:r>
            <a:endParaRPr lang="es-ES" sz="2400" b="1" dirty="0">
              <a:solidFill>
                <a:srgbClr val="FF6600"/>
              </a:solidFill>
            </a:endParaRPr>
          </a:p>
        </p:txBody>
      </p:sp>
    </p:spTree>
    <p:extLst>
      <p:ext uri="{BB962C8B-B14F-4D97-AF65-F5344CB8AC3E}">
        <p14:creationId xmlns:p14="http://schemas.microsoft.com/office/powerpoint/2010/main" val="38852571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Terminología</a:t>
            </a:r>
            <a:endParaRPr lang="es-AR"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2488686158"/>
              </p:ext>
            </p:extLst>
          </p:nvPr>
        </p:nvGraphicFramePr>
        <p:xfrm>
          <a:off x="457200" y="1935162"/>
          <a:ext cx="8229600" cy="4392352"/>
        </p:xfrm>
        <a:graphic>
          <a:graphicData uri="http://schemas.openxmlformats.org/drawingml/2006/table">
            <a:tbl>
              <a:tblPr firstRow="1" bandRow="1">
                <a:tableStyleId>{5C22544A-7EE6-4342-B048-85BDC9FD1C3A}</a:tableStyleId>
              </a:tblPr>
              <a:tblGrid>
                <a:gridCol w="1954560"/>
                <a:gridCol w="6275040"/>
              </a:tblGrid>
              <a:tr h="370529">
                <a:tc>
                  <a:txBody>
                    <a:bodyPr/>
                    <a:lstStyle/>
                    <a:p>
                      <a:r>
                        <a:rPr lang="es-MX" dirty="0" smtClean="0"/>
                        <a:t>Concepto</a:t>
                      </a:r>
                      <a:endParaRPr lang="es-AR" dirty="0"/>
                    </a:p>
                  </a:txBody>
                  <a:tcPr/>
                </a:tc>
                <a:tc>
                  <a:txBody>
                    <a:bodyPr/>
                    <a:lstStyle/>
                    <a:p>
                      <a:r>
                        <a:rPr lang="es-MX" dirty="0" smtClean="0"/>
                        <a:t>Descripción</a:t>
                      </a:r>
                      <a:endParaRPr lang="es-AR" dirty="0"/>
                    </a:p>
                  </a:txBody>
                  <a:tcPr/>
                </a:tc>
              </a:tr>
              <a:tr h="848437">
                <a:tc>
                  <a:txBody>
                    <a:bodyPr/>
                    <a:lstStyle/>
                    <a:p>
                      <a:r>
                        <a:rPr lang="es-AR" dirty="0" smtClean="0"/>
                        <a:t>Paquete</a:t>
                      </a:r>
                      <a:endParaRPr lang="es-AR" dirty="0"/>
                    </a:p>
                  </a:txBody>
                  <a:tcPr/>
                </a:tc>
                <a:tc>
                  <a:txBody>
                    <a:bodyPr/>
                    <a:lstStyle/>
                    <a:p>
                      <a:r>
                        <a:rPr lang="es-AR" dirty="0" smtClean="0"/>
                        <a:t>Un</a:t>
                      </a:r>
                      <a:r>
                        <a:rPr lang="es-AR" baseline="0" dirty="0" smtClean="0"/>
                        <a:t> paquete es un mecanismo de propósito general para organizar elementos en grupos. Los paquetes agrupan clases funcionalmente relacionadas.</a:t>
                      </a:r>
                      <a:endParaRPr lang="es-AR" dirty="0"/>
                    </a:p>
                  </a:txBody>
                  <a:tcPr/>
                </a:tc>
              </a:tr>
              <a:tr h="593906">
                <a:tc>
                  <a:txBody>
                    <a:bodyPr/>
                    <a:lstStyle/>
                    <a:p>
                      <a:r>
                        <a:rPr lang="es-AR" dirty="0" smtClean="0"/>
                        <a:t>Cohesión</a:t>
                      </a:r>
                      <a:endParaRPr lang="es-AR" dirty="0"/>
                    </a:p>
                  </a:txBody>
                  <a:tcPr/>
                </a:tc>
                <a:tc>
                  <a:txBody>
                    <a:bodyPr/>
                    <a:lstStyle/>
                    <a:p>
                      <a:r>
                        <a:rPr lang="es-AR" dirty="0" smtClean="0"/>
                        <a:t>Es el</a:t>
                      </a:r>
                      <a:r>
                        <a:rPr lang="es-AR" baseline="0" dirty="0" smtClean="0"/>
                        <a:t> grado en que los métodos dentro de una clase o clases dentro de un paquete están relacionados unos con otros.</a:t>
                      </a:r>
                      <a:endParaRPr lang="es-AR" dirty="0"/>
                    </a:p>
                  </a:txBody>
                  <a:tcPr/>
                </a:tc>
              </a:tr>
              <a:tr h="639542">
                <a:tc>
                  <a:txBody>
                    <a:bodyPr/>
                    <a:lstStyle/>
                    <a:p>
                      <a:r>
                        <a:rPr lang="es-AR" dirty="0" smtClean="0"/>
                        <a:t>Acoplamiento</a:t>
                      </a:r>
                      <a:endParaRPr lang="es-AR" dirty="0"/>
                    </a:p>
                  </a:txBody>
                  <a:tcPr/>
                </a:tc>
                <a:tc>
                  <a:txBody>
                    <a:bodyPr/>
                    <a:lstStyle/>
                    <a:p>
                      <a:r>
                        <a:rPr lang="es-AR" dirty="0" smtClean="0"/>
                        <a:t>Un Objeto</a:t>
                      </a:r>
                      <a:r>
                        <a:rPr lang="es-AR" baseline="0" dirty="0" smtClean="0"/>
                        <a:t> X está acoplado al objeto Y si y solo si X envía un mensaje a Y.</a:t>
                      </a:r>
                      <a:endParaRPr lang="es-AR" dirty="0"/>
                    </a:p>
                  </a:txBody>
                  <a:tcPr/>
                </a:tc>
              </a:tr>
              <a:tr h="913632">
                <a:tc>
                  <a:txBody>
                    <a:bodyPr/>
                    <a:lstStyle/>
                    <a:p>
                      <a:r>
                        <a:rPr lang="es-AR" dirty="0" smtClean="0"/>
                        <a:t>Asociación</a:t>
                      </a:r>
                      <a:endParaRPr lang="es-AR" dirty="0"/>
                    </a:p>
                  </a:txBody>
                  <a:tcPr/>
                </a:tc>
                <a:tc>
                  <a:txBody>
                    <a:bodyPr/>
                    <a:lstStyle/>
                    <a:p>
                      <a:r>
                        <a:rPr lang="es-AR" dirty="0" smtClean="0"/>
                        <a:t>Es</a:t>
                      </a:r>
                      <a:r>
                        <a:rPr lang="es-AR" baseline="0" dirty="0" smtClean="0"/>
                        <a:t> una relación semántica entre dos o más clases que especifica una conexión entra las instancias.</a:t>
                      </a:r>
                      <a:endParaRPr lang="es-AR" dirty="0"/>
                    </a:p>
                  </a:txBody>
                  <a:tcPr/>
                </a:tc>
              </a:tr>
              <a:tr h="913632">
                <a:tc>
                  <a:txBody>
                    <a:bodyPr/>
                    <a:lstStyle/>
                    <a:p>
                      <a:r>
                        <a:rPr lang="es-AR" dirty="0" smtClean="0"/>
                        <a:t>Herencia</a:t>
                      </a:r>
                      <a:endParaRPr lang="es-AR" dirty="0"/>
                    </a:p>
                  </a:txBody>
                  <a:tcPr/>
                </a:tc>
                <a:tc>
                  <a:txBody>
                    <a:bodyPr/>
                    <a:lstStyle/>
                    <a:p>
                      <a:r>
                        <a:rPr lang="es-AR" dirty="0" smtClean="0"/>
                        <a:t>Una relación entre clases</a:t>
                      </a:r>
                      <a:r>
                        <a:rPr lang="es-AR" baseline="0" dirty="0" smtClean="0"/>
                        <a:t> donde un objeto de una clase adquiere características de una o más clases.</a:t>
                      </a:r>
                      <a:endParaRPr lang="es-AR" dirty="0"/>
                    </a:p>
                  </a:txBody>
                  <a:tcPr/>
                </a:tc>
              </a:tr>
            </a:tbl>
          </a:graphicData>
        </a:graphic>
      </p:graphicFrame>
      <p:sp>
        <p:nvSpPr>
          <p:cNvPr id="3" name="2 Marcador de fecha"/>
          <p:cNvSpPr>
            <a:spLocks noGrp="1"/>
          </p:cNvSpPr>
          <p:nvPr>
            <p:ph type="dt" sz="half" idx="10"/>
          </p:nvPr>
        </p:nvSpPr>
        <p:spPr/>
        <p:txBody>
          <a:bodyPr/>
          <a:lstStyle/>
          <a:p>
            <a:fld id="{922B9679-CEBE-4497-A287-60B77728344E}" type="datetime1">
              <a:rPr lang="es-ES" smtClean="0"/>
              <a:t>31/10/13</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Tree>
    <p:extLst>
      <p:ext uri="{BB962C8B-B14F-4D97-AF65-F5344CB8AC3E}">
        <p14:creationId xmlns:p14="http://schemas.microsoft.com/office/powerpoint/2010/main" val="349015196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Abstracciones Estables (SAP)</a:t>
            </a:r>
            <a:endParaRPr lang="es-ES" dirty="0"/>
          </a:p>
        </p:txBody>
      </p:sp>
      <p:sp>
        <p:nvSpPr>
          <p:cNvPr id="3" name="Marcador de contenido 2"/>
          <p:cNvSpPr>
            <a:spLocks noGrp="1"/>
          </p:cNvSpPr>
          <p:nvPr>
            <p:ph idx="1"/>
          </p:nvPr>
        </p:nvSpPr>
        <p:spPr/>
        <p:txBody>
          <a:bodyPr/>
          <a:lstStyle/>
          <a:p>
            <a:r>
              <a:rPr lang="es-ES" dirty="0" smtClean="0"/>
              <a:t>Los paquetes estables deberían ser paquetes abstractos.</a:t>
            </a:r>
          </a:p>
          <a:p>
            <a:endParaRPr lang="es-ES" dirty="0"/>
          </a:p>
          <a:p>
            <a:r>
              <a:rPr lang="es-ES" dirty="0" smtClean="0"/>
              <a:t>Estabilidad implica abstracción:</a:t>
            </a:r>
          </a:p>
          <a:p>
            <a:pPr lvl="1"/>
            <a:r>
              <a:rPr lang="es-ES" dirty="0" smtClean="0"/>
              <a:t>Un </a:t>
            </a:r>
            <a:r>
              <a:rPr lang="es-ES" dirty="0"/>
              <a:t>paquete </a:t>
            </a:r>
            <a:r>
              <a:rPr lang="es-ES" dirty="0" smtClean="0"/>
              <a:t>estable debería ser abstracto de </a:t>
            </a:r>
            <a:r>
              <a:rPr lang="es-ES" dirty="0"/>
              <a:t>modo que </a:t>
            </a:r>
            <a:r>
              <a:rPr lang="es-ES" dirty="0" smtClean="0"/>
              <a:t>su </a:t>
            </a:r>
            <a:r>
              <a:rPr lang="es-ES" dirty="0"/>
              <a:t>estabilidad </a:t>
            </a:r>
            <a:r>
              <a:rPr lang="es-ES" dirty="0" smtClean="0"/>
              <a:t>no impida </a:t>
            </a:r>
            <a:r>
              <a:rPr lang="es-ES" dirty="0"/>
              <a:t>que se </a:t>
            </a:r>
            <a:r>
              <a:rPr lang="es-ES" dirty="0" smtClean="0"/>
              <a:t>extienda.</a:t>
            </a:r>
          </a:p>
          <a:p>
            <a:pPr lvl="1"/>
            <a:endParaRPr lang="es-ES" dirty="0" smtClean="0"/>
          </a:p>
          <a:p>
            <a:pPr lvl="1"/>
            <a:r>
              <a:rPr lang="es-ES" dirty="0" smtClean="0"/>
              <a:t>Los paquetes </a:t>
            </a:r>
            <a:r>
              <a:rPr lang="es-ES" dirty="0"/>
              <a:t>estables </a:t>
            </a:r>
            <a:r>
              <a:rPr lang="es-ES" dirty="0" smtClean="0"/>
              <a:t> que </a:t>
            </a:r>
            <a:r>
              <a:rPr lang="es-ES" dirty="0"/>
              <a:t>son </a:t>
            </a:r>
            <a:r>
              <a:rPr lang="es-ES" dirty="0" smtClean="0"/>
              <a:t>y flexibles </a:t>
            </a:r>
            <a:r>
              <a:rPr lang="es-ES" dirty="0"/>
              <a:t>y </a:t>
            </a:r>
            <a:r>
              <a:rPr lang="es-ES" dirty="0" smtClean="0"/>
              <a:t>extensibles </a:t>
            </a:r>
            <a:r>
              <a:rPr lang="es-ES" dirty="0"/>
              <a:t>no </a:t>
            </a:r>
            <a:r>
              <a:rPr lang="es-ES" dirty="0" smtClean="0"/>
              <a:t>limitan </a:t>
            </a:r>
            <a:r>
              <a:rPr lang="es-ES" dirty="0"/>
              <a:t>el diseño.</a:t>
            </a:r>
          </a:p>
        </p:txBody>
      </p:sp>
    </p:spTree>
    <p:extLst>
      <p:ext uri="{BB962C8B-B14F-4D97-AF65-F5344CB8AC3E}">
        <p14:creationId xmlns:p14="http://schemas.microsoft.com/office/powerpoint/2010/main" val="397702197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SAP y SDP -&gt; DIP</a:t>
            </a:r>
            <a:endParaRPr lang="es-ES" dirty="0"/>
          </a:p>
        </p:txBody>
      </p:sp>
      <p:sp>
        <p:nvSpPr>
          <p:cNvPr id="3" name="Marcador de contenido 2"/>
          <p:cNvSpPr>
            <a:spLocks noGrp="1"/>
          </p:cNvSpPr>
          <p:nvPr>
            <p:ph idx="1"/>
          </p:nvPr>
        </p:nvSpPr>
        <p:spPr/>
        <p:txBody>
          <a:bodyPr>
            <a:normAutofit lnSpcReduction="10000"/>
          </a:bodyPr>
          <a:lstStyle/>
          <a:p>
            <a:r>
              <a:rPr lang="es-ES" dirty="0" smtClean="0"/>
              <a:t>SAP </a:t>
            </a:r>
            <a:r>
              <a:rPr lang="es-ES" dirty="0"/>
              <a:t>y SDP </a:t>
            </a:r>
            <a:r>
              <a:rPr lang="es-ES" dirty="0" smtClean="0"/>
              <a:t>combinado  es el principio de Inversión  de dependencia </a:t>
            </a:r>
            <a:r>
              <a:rPr lang="es-ES" dirty="0"/>
              <a:t>de los paquetes. </a:t>
            </a:r>
            <a:endParaRPr lang="es-ES" dirty="0" smtClean="0"/>
          </a:p>
          <a:p>
            <a:endParaRPr lang="es-ES" dirty="0" smtClean="0"/>
          </a:p>
          <a:p>
            <a:r>
              <a:rPr lang="es-ES" dirty="0" smtClean="0"/>
              <a:t>SDP </a:t>
            </a:r>
            <a:r>
              <a:rPr lang="es-ES" dirty="0"/>
              <a:t>dice que </a:t>
            </a:r>
            <a:r>
              <a:rPr lang="es-ES" dirty="0" smtClean="0"/>
              <a:t>la dependencias deberían ir en sentido de la estabilidad.</a:t>
            </a:r>
          </a:p>
          <a:p>
            <a:endParaRPr lang="es-ES" dirty="0" smtClean="0"/>
          </a:p>
          <a:p>
            <a:r>
              <a:rPr lang="es-ES" dirty="0" smtClean="0"/>
              <a:t>SAP </a:t>
            </a:r>
            <a:r>
              <a:rPr lang="es-ES" dirty="0"/>
              <a:t>dice que </a:t>
            </a:r>
            <a:r>
              <a:rPr lang="es-ES" dirty="0" smtClean="0"/>
              <a:t>la estabilidad implica abstracción.</a:t>
            </a:r>
          </a:p>
          <a:p>
            <a:endParaRPr lang="es-ES" dirty="0"/>
          </a:p>
          <a:p>
            <a:r>
              <a:rPr lang="es-ES" dirty="0" smtClean="0"/>
              <a:t>Por lo tanto, las dependencias van en </a:t>
            </a:r>
            <a:r>
              <a:rPr lang="es-ES" dirty="0"/>
              <a:t>la </a:t>
            </a:r>
            <a:r>
              <a:rPr lang="es-ES" dirty="0" smtClean="0"/>
              <a:t>dirección de </a:t>
            </a:r>
            <a:r>
              <a:rPr lang="es-ES" dirty="0"/>
              <a:t>la abstracción.</a:t>
            </a:r>
          </a:p>
        </p:txBody>
      </p:sp>
    </p:spTree>
    <p:extLst>
      <p:ext uri="{BB962C8B-B14F-4D97-AF65-F5344CB8AC3E}">
        <p14:creationId xmlns:p14="http://schemas.microsoft.com/office/powerpoint/2010/main" val="367507373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Medición de la Abstracción</a:t>
            </a:r>
            <a:endParaRPr lang="es-ES" dirty="0"/>
          </a:p>
        </p:txBody>
      </p:sp>
      <p:sp>
        <p:nvSpPr>
          <p:cNvPr id="3" name="Marcador de contenido 2"/>
          <p:cNvSpPr>
            <a:spLocks noGrp="1"/>
          </p:cNvSpPr>
          <p:nvPr>
            <p:ph idx="1"/>
          </p:nvPr>
        </p:nvSpPr>
        <p:spPr/>
        <p:txBody>
          <a:bodyPr/>
          <a:lstStyle/>
          <a:p>
            <a:r>
              <a:rPr lang="es-ES" dirty="0" smtClean="0"/>
              <a:t>(</a:t>
            </a:r>
            <a:r>
              <a:rPr lang="es-ES" dirty="0" err="1" smtClean="0"/>
              <a:t>N</a:t>
            </a:r>
            <a:r>
              <a:rPr lang="es-ES" baseline="-25000" dirty="0" err="1" smtClean="0"/>
              <a:t>c</a:t>
            </a:r>
            <a:r>
              <a:rPr lang="es-ES" dirty="0" smtClean="0"/>
              <a:t>): Número de clases en el paquete</a:t>
            </a:r>
          </a:p>
          <a:p>
            <a:r>
              <a:rPr lang="es-ES" dirty="0" smtClean="0"/>
              <a:t>(</a:t>
            </a:r>
            <a:r>
              <a:rPr lang="es-ES" dirty="0" err="1" smtClean="0"/>
              <a:t>N</a:t>
            </a:r>
            <a:r>
              <a:rPr lang="es-ES" baseline="-25000" dirty="0" err="1" smtClean="0"/>
              <a:t>a</a:t>
            </a:r>
            <a:r>
              <a:rPr lang="es-ES" dirty="0" smtClean="0"/>
              <a:t>): Número de clases abstractas en el paquete</a:t>
            </a:r>
          </a:p>
          <a:p>
            <a:endParaRPr lang="es-ES" dirty="0"/>
          </a:p>
          <a:p>
            <a:r>
              <a:rPr lang="es-ES" dirty="0" smtClean="0"/>
              <a:t>(</a:t>
            </a:r>
            <a:r>
              <a:rPr lang="es-ES" dirty="0" err="1" smtClean="0"/>
              <a:t>Abstractness</a:t>
            </a:r>
            <a:r>
              <a:rPr lang="es-ES" dirty="0" smtClean="0"/>
              <a:t> A): A = </a:t>
            </a:r>
            <a:r>
              <a:rPr lang="es-ES" dirty="0" err="1" smtClean="0"/>
              <a:t>N</a:t>
            </a:r>
            <a:r>
              <a:rPr lang="es-ES" baseline="-25000" dirty="0" err="1" smtClean="0"/>
              <a:t>a</a:t>
            </a:r>
            <a:r>
              <a:rPr lang="es-ES" dirty="0" smtClean="0"/>
              <a:t>/</a:t>
            </a:r>
            <a:r>
              <a:rPr lang="es-ES" dirty="0" err="1" smtClean="0"/>
              <a:t>N</a:t>
            </a:r>
            <a:r>
              <a:rPr lang="es-ES" baseline="-25000" dirty="0" err="1" smtClean="0"/>
              <a:t>c</a:t>
            </a:r>
            <a:endParaRPr lang="es-ES" baseline="-25000" dirty="0" smtClean="0"/>
          </a:p>
          <a:p>
            <a:pPr lvl="1"/>
            <a:r>
              <a:rPr lang="es-ES" dirty="0" smtClean="0"/>
              <a:t>A tiene un rango [0,1]</a:t>
            </a:r>
          </a:p>
          <a:p>
            <a:pPr lvl="1"/>
            <a:r>
              <a:rPr lang="es-ES" dirty="0" smtClean="0"/>
              <a:t>A = 0 implica que el paquete no tiene clases abstractas</a:t>
            </a:r>
          </a:p>
          <a:p>
            <a:pPr lvl="1"/>
            <a:r>
              <a:rPr lang="es-ES" dirty="0" smtClean="0"/>
              <a:t>A = 1 implica que el paquete solo tiene clases abstractas</a:t>
            </a:r>
            <a:endParaRPr lang="es-ES" dirty="0"/>
          </a:p>
          <a:p>
            <a:endParaRPr lang="es-ES" dirty="0"/>
          </a:p>
        </p:txBody>
      </p:sp>
    </p:spTree>
    <p:extLst>
      <p:ext uri="{BB962C8B-B14F-4D97-AF65-F5344CB8AC3E}">
        <p14:creationId xmlns:p14="http://schemas.microsoft.com/office/powerpoint/2010/main" val="85949831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Relación entre estabilidad (I) y la </a:t>
            </a:r>
            <a:r>
              <a:rPr lang="es-ES" dirty="0" err="1" smtClean="0"/>
              <a:t>abtractness</a:t>
            </a:r>
            <a:r>
              <a:rPr lang="es-ES" dirty="0" smtClean="0"/>
              <a:t> (A)</a:t>
            </a:r>
            <a:endParaRPr lang="es-ES" dirty="0"/>
          </a:p>
        </p:txBody>
      </p:sp>
      <p:cxnSp>
        <p:nvCxnSpPr>
          <p:cNvPr id="5" name="Conector recto 4"/>
          <p:cNvCxnSpPr/>
          <p:nvPr/>
        </p:nvCxnSpPr>
        <p:spPr>
          <a:xfrm>
            <a:off x="3203848" y="2636912"/>
            <a:ext cx="72008" cy="223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3275856" y="4869160"/>
            <a:ext cx="266429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491880" y="2564904"/>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5220072" y="4365104"/>
            <a:ext cx="645914" cy="408623"/>
          </a:xfrm>
          <a:prstGeom prst="wedgeRoundRectCallout">
            <a:avLst/>
          </a:prstGeom>
          <a:noFill/>
        </p:spPr>
        <p:txBody>
          <a:bodyPr wrap="none" rtlCol="0">
            <a:spAutoFit/>
          </a:bodyPr>
          <a:lstStyle/>
          <a:p>
            <a:r>
              <a:rPr lang="es-ES" dirty="0" smtClean="0"/>
              <a:t>(1,0)</a:t>
            </a:r>
            <a:endParaRPr lang="es-ES" dirty="0"/>
          </a:p>
        </p:txBody>
      </p:sp>
      <p:sp>
        <p:nvSpPr>
          <p:cNvPr id="10" name="Llamada rectangular redondeada 9"/>
          <p:cNvSpPr/>
          <p:nvPr/>
        </p:nvSpPr>
        <p:spPr>
          <a:xfrm>
            <a:off x="4932040" y="2204864"/>
            <a:ext cx="1728192" cy="720080"/>
          </a:xfrm>
          <a:prstGeom prst="wedgeRoundRectCallout">
            <a:avLst>
              <a:gd name="adj1" fmla="val -99130"/>
              <a:gd name="adj2" fmla="val 31584"/>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estable y </a:t>
            </a:r>
            <a:r>
              <a:rPr lang="es-ES" sz="1600" dirty="0" err="1" smtClean="0">
                <a:solidFill>
                  <a:srgbClr val="000000"/>
                </a:solidFill>
              </a:rPr>
              <a:t>abstractness</a:t>
            </a:r>
            <a:endParaRPr lang="es-ES" sz="1600" dirty="0">
              <a:solidFill>
                <a:srgbClr val="000000"/>
              </a:solidFill>
            </a:endParaRPr>
          </a:p>
        </p:txBody>
      </p:sp>
      <p:sp>
        <p:nvSpPr>
          <p:cNvPr id="11" name="Llamada rectangular redondeada 10"/>
          <p:cNvSpPr/>
          <p:nvPr/>
        </p:nvSpPr>
        <p:spPr>
          <a:xfrm>
            <a:off x="6660232" y="3284984"/>
            <a:ext cx="1440160" cy="1080120"/>
          </a:xfrm>
          <a:prstGeom prst="wedgeRoundRectCallout">
            <a:avLst>
              <a:gd name="adj1" fmla="val -114840"/>
              <a:gd name="adj2" fmla="val 5641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inestable y concreto</a:t>
            </a:r>
            <a:endParaRPr lang="es-ES" sz="1400" dirty="0">
              <a:solidFill>
                <a:srgbClr val="000000"/>
              </a:solidFill>
            </a:endParaRPr>
          </a:p>
        </p:txBody>
      </p:sp>
      <p:sp>
        <p:nvSpPr>
          <p:cNvPr id="12" name="CuadroTexto 11"/>
          <p:cNvSpPr txBox="1"/>
          <p:nvPr/>
        </p:nvSpPr>
        <p:spPr>
          <a:xfrm>
            <a:off x="3851920" y="5445224"/>
            <a:ext cx="1499329" cy="369332"/>
          </a:xfrm>
          <a:prstGeom prst="rect">
            <a:avLst/>
          </a:prstGeom>
          <a:noFill/>
        </p:spPr>
        <p:txBody>
          <a:bodyPr wrap="none" rtlCol="0">
            <a:spAutoFit/>
          </a:bodyPr>
          <a:lstStyle/>
          <a:p>
            <a:r>
              <a:rPr lang="es-ES" dirty="0" smtClean="0"/>
              <a:t>El grafo (A-I)</a:t>
            </a:r>
            <a:endParaRPr lang="es-ES" dirty="0"/>
          </a:p>
        </p:txBody>
      </p:sp>
    </p:spTree>
    <p:extLst>
      <p:ext uri="{BB962C8B-B14F-4D97-AF65-F5344CB8AC3E}">
        <p14:creationId xmlns:p14="http://schemas.microsoft.com/office/powerpoint/2010/main" val="200452787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Zonas de exclusión</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1" name="Llamada rectangular redondeada 20"/>
          <p:cNvSpPr/>
          <p:nvPr/>
        </p:nvSpPr>
        <p:spPr>
          <a:xfrm>
            <a:off x="5580112" y="2132856"/>
            <a:ext cx="1728192" cy="720080"/>
          </a:xfrm>
          <a:prstGeom prst="wedgeRoundRectCallout">
            <a:avLst>
              <a:gd name="adj1" fmla="val -90895"/>
              <a:gd name="adj2" fmla="val 68076"/>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inestable y abstracto</a:t>
            </a:r>
            <a:endParaRPr lang="es-ES" sz="1600" dirty="0">
              <a:solidFill>
                <a:srgbClr val="000000"/>
              </a:solidFill>
            </a:endParaRPr>
          </a:p>
        </p:txBody>
      </p:sp>
      <p:sp>
        <p:nvSpPr>
          <p:cNvPr id="22" name="Llamada rectangular redondeada 21"/>
          <p:cNvSpPr/>
          <p:nvPr/>
        </p:nvSpPr>
        <p:spPr>
          <a:xfrm>
            <a:off x="539552" y="3501008"/>
            <a:ext cx="1440160" cy="1080120"/>
          </a:xfrm>
          <a:prstGeom prst="wedgeRoundRectCallout">
            <a:avLst>
              <a:gd name="adj1" fmla="val 72161"/>
              <a:gd name="adj2" fmla="val 8682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a:t>
            </a:r>
            <a:r>
              <a:rPr lang="es-ES" sz="1400" dirty="0" err="1" smtClean="0">
                <a:solidFill>
                  <a:srgbClr val="000000"/>
                </a:solidFill>
              </a:rPr>
              <a:t>stable</a:t>
            </a:r>
            <a:r>
              <a:rPr lang="es-ES" sz="1400" dirty="0" smtClean="0">
                <a:solidFill>
                  <a:srgbClr val="000000"/>
                </a:solidFill>
              </a:rPr>
              <a:t> y concreto</a:t>
            </a:r>
            <a:endParaRPr lang="es-ES" sz="1400" dirty="0">
              <a:solidFill>
                <a:srgbClr val="000000"/>
              </a:solidFill>
            </a:endParaRPr>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Tree>
    <p:extLst>
      <p:ext uri="{BB962C8B-B14F-4D97-AF65-F5344CB8AC3E}">
        <p14:creationId xmlns:p14="http://schemas.microsoft.com/office/powerpoint/2010/main" val="286244868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La secuencia principal</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
        <p:nvSpPr>
          <p:cNvPr id="3" name="CuadroTexto 2"/>
          <p:cNvSpPr txBox="1"/>
          <p:nvPr/>
        </p:nvSpPr>
        <p:spPr>
          <a:xfrm>
            <a:off x="6372200" y="2924944"/>
            <a:ext cx="2232248" cy="1477328"/>
          </a:xfrm>
          <a:prstGeom prst="rect">
            <a:avLst/>
          </a:prstGeom>
          <a:noFill/>
        </p:spPr>
        <p:txBody>
          <a:bodyPr wrap="square" rtlCol="0">
            <a:spAutoFit/>
          </a:bodyPr>
          <a:lstStyle/>
          <a:p>
            <a:r>
              <a:rPr lang="es-ES" dirty="0" smtClean="0"/>
              <a:t>Un paquete que está sobre la secuencia principal no es tan abstracto ni tan inestable</a:t>
            </a:r>
            <a:endParaRPr lang="es-ES" dirty="0"/>
          </a:p>
        </p:txBody>
      </p:sp>
    </p:spTree>
    <p:extLst>
      <p:ext uri="{BB962C8B-B14F-4D97-AF65-F5344CB8AC3E}">
        <p14:creationId xmlns:p14="http://schemas.microsoft.com/office/powerpoint/2010/main" val="60883184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Distancia a la SQ</a:t>
            </a:r>
            <a:endParaRPr lang="es-ES" dirty="0"/>
          </a:p>
        </p:txBody>
      </p:sp>
      <p:sp>
        <p:nvSpPr>
          <p:cNvPr id="3" name="Marcador de contenido 2"/>
          <p:cNvSpPr>
            <a:spLocks noGrp="1"/>
          </p:cNvSpPr>
          <p:nvPr>
            <p:ph idx="1"/>
          </p:nvPr>
        </p:nvSpPr>
        <p:spPr/>
        <p:txBody>
          <a:bodyPr/>
          <a:lstStyle/>
          <a:p>
            <a:r>
              <a:rPr lang="es-ES" dirty="0" smtClean="0"/>
              <a:t>(Distancia D): D = |A + I – 1| / √2</a:t>
            </a:r>
          </a:p>
          <a:p>
            <a:pPr lvl="1"/>
            <a:r>
              <a:rPr lang="es-ES" dirty="0" smtClean="0"/>
              <a:t>D rango de [0, ~0.707]</a:t>
            </a:r>
          </a:p>
          <a:p>
            <a:pPr lvl="1"/>
            <a:endParaRPr lang="es-ES" dirty="0"/>
          </a:p>
          <a:p>
            <a:r>
              <a:rPr lang="es-ES" dirty="0" smtClean="0"/>
              <a:t>(Distancia Normalizada D’): D’ = </a:t>
            </a:r>
            <a:r>
              <a:rPr lang="es-ES" dirty="0"/>
              <a:t>|A + I – 1| </a:t>
            </a:r>
            <a:endParaRPr lang="es-ES" dirty="0" smtClean="0"/>
          </a:p>
          <a:p>
            <a:pPr lvl="1"/>
            <a:r>
              <a:rPr lang="es-ES" dirty="0" smtClean="0"/>
              <a:t>D’ rango de [0,1]</a:t>
            </a:r>
          </a:p>
          <a:p>
            <a:pPr lvl="1"/>
            <a:r>
              <a:rPr lang="es-ES" dirty="0" smtClean="0"/>
              <a:t>D’ = 0 paquete sobre la SQ</a:t>
            </a:r>
          </a:p>
          <a:p>
            <a:pPr lvl="1"/>
            <a:r>
              <a:rPr lang="es-ES" dirty="0" smtClean="0"/>
              <a:t>D’ = 1 paquete ubicado a la distancia más alejada</a:t>
            </a:r>
            <a:endParaRPr lang="es-ES" dirty="0"/>
          </a:p>
        </p:txBody>
      </p:sp>
    </p:spTree>
    <p:extLst>
      <p:ext uri="{BB962C8B-B14F-4D97-AF65-F5344CB8AC3E}">
        <p14:creationId xmlns:p14="http://schemas.microsoft.com/office/powerpoint/2010/main" val="330517300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rma libre 34"/>
          <p:cNvSpPr/>
          <p:nvPr/>
        </p:nvSpPr>
        <p:spPr>
          <a:xfrm rot="10800000">
            <a:off x="2771800" y="4077072"/>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Forma libre 32"/>
          <p:cNvSpPr/>
          <p:nvPr/>
        </p:nvSpPr>
        <p:spPr>
          <a:xfrm>
            <a:off x="4067944" y="3068960"/>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Forma libre 31"/>
          <p:cNvSpPr/>
          <p:nvPr/>
        </p:nvSpPr>
        <p:spPr>
          <a:xfrm>
            <a:off x="2915816" y="2996952"/>
            <a:ext cx="1800200" cy="1944216"/>
          </a:xfrm>
          <a:custGeom>
            <a:avLst/>
            <a:gdLst>
              <a:gd name="connsiteX0" fmla="*/ 44601 w 1434949"/>
              <a:gd name="connsiteY0" fmla="*/ 0 h 1653255"/>
              <a:gd name="connsiteX1" fmla="*/ 44601 w 1434949"/>
              <a:gd name="connsiteY1" fmla="*/ 0 h 1653255"/>
              <a:gd name="connsiteX2" fmla="*/ 811 w 1434949"/>
              <a:gd name="connsiteY2" fmla="*/ 87589 h 1653255"/>
              <a:gd name="connsiteX3" fmla="*/ 22706 w 1434949"/>
              <a:gd name="connsiteY3" fmla="*/ 448897 h 1653255"/>
              <a:gd name="connsiteX4" fmla="*/ 44601 w 1434949"/>
              <a:gd name="connsiteY4" fmla="*/ 503640 h 1653255"/>
              <a:gd name="connsiteX5" fmla="*/ 55549 w 1434949"/>
              <a:gd name="connsiteY5" fmla="*/ 558384 h 1653255"/>
              <a:gd name="connsiteX6" fmla="*/ 77444 w 1434949"/>
              <a:gd name="connsiteY6" fmla="*/ 602179 h 1653255"/>
              <a:gd name="connsiteX7" fmla="*/ 88392 w 1434949"/>
              <a:gd name="connsiteY7" fmla="*/ 635025 h 1653255"/>
              <a:gd name="connsiteX8" fmla="*/ 121235 w 1434949"/>
              <a:gd name="connsiteY8" fmla="*/ 733563 h 1653255"/>
              <a:gd name="connsiteX9" fmla="*/ 132182 w 1434949"/>
              <a:gd name="connsiteY9" fmla="*/ 777358 h 1653255"/>
              <a:gd name="connsiteX10" fmla="*/ 175973 w 1434949"/>
              <a:gd name="connsiteY10" fmla="*/ 864948 h 1653255"/>
              <a:gd name="connsiteX11" fmla="*/ 186920 w 1434949"/>
              <a:gd name="connsiteY11" fmla="*/ 908743 h 1653255"/>
              <a:gd name="connsiteX12" fmla="*/ 230711 w 1434949"/>
              <a:gd name="connsiteY12" fmla="*/ 985384 h 1653255"/>
              <a:gd name="connsiteX13" fmla="*/ 241658 w 1434949"/>
              <a:gd name="connsiteY13" fmla="*/ 1018230 h 1653255"/>
              <a:gd name="connsiteX14" fmla="*/ 296397 w 1434949"/>
              <a:gd name="connsiteY14" fmla="*/ 1083922 h 1653255"/>
              <a:gd name="connsiteX15" fmla="*/ 362082 w 1434949"/>
              <a:gd name="connsiteY15" fmla="*/ 1171512 h 1653255"/>
              <a:gd name="connsiteX16" fmla="*/ 394925 w 1434949"/>
              <a:gd name="connsiteY16" fmla="*/ 1215307 h 1653255"/>
              <a:gd name="connsiteX17" fmla="*/ 460611 w 1434949"/>
              <a:gd name="connsiteY17" fmla="*/ 1280999 h 1653255"/>
              <a:gd name="connsiteX18" fmla="*/ 504401 w 1434949"/>
              <a:gd name="connsiteY18" fmla="*/ 1335743 h 1653255"/>
              <a:gd name="connsiteX19" fmla="*/ 591982 w 1434949"/>
              <a:gd name="connsiteY19" fmla="*/ 1401435 h 1653255"/>
              <a:gd name="connsiteX20" fmla="*/ 624825 w 1434949"/>
              <a:gd name="connsiteY20" fmla="*/ 1423332 h 1653255"/>
              <a:gd name="connsiteX21" fmla="*/ 712406 w 1434949"/>
              <a:gd name="connsiteY21" fmla="*/ 1456178 h 1653255"/>
              <a:gd name="connsiteX22" fmla="*/ 778092 w 1434949"/>
              <a:gd name="connsiteY22" fmla="*/ 1499973 h 1653255"/>
              <a:gd name="connsiteX23" fmla="*/ 810935 w 1434949"/>
              <a:gd name="connsiteY23" fmla="*/ 1521871 h 1653255"/>
              <a:gd name="connsiteX24" fmla="*/ 865673 w 1434949"/>
              <a:gd name="connsiteY24" fmla="*/ 1543768 h 1653255"/>
              <a:gd name="connsiteX25" fmla="*/ 898516 w 1434949"/>
              <a:gd name="connsiteY25" fmla="*/ 1554717 h 1653255"/>
              <a:gd name="connsiteX26" fmla="*/ 953254 w 1434949"/>
              <a:gd name="connsiteY26" fmla="*/ 1576614 h 1653255"/>
              <a:gd name="connsiteX27" fmla="*/ 1029887 w 1434949"/>
              <a:gd name="connsiteY27" fmla="*/ 1620409 h 1653255"/>
              <a:gd name="connsiteX28" fmla="*/ 1106520 w 1434949"/>
              <a:gd name="connsiteY28" fmla="*/ 1653255 h 1653255"/>
              <a:gd name="connsiteX29" fmla="*/ 1270735 w 1434949"/>
              <a:gd name="connsiteY29" fmla="*/ 1642307 h 1653255"/>
              <a:gd name="connsiteX30" fmla="*/ 1347368 w 1434949"/>
              <a:gd name="connsiteY30" fmla="*/ 1620409 h 1653255"/>
              <a:gd name="connsiteX31" fmla="*/ 1424001 w 1434949"/>
              <a:gd name="connsiteY31" fmla="*/ 1598512 h 1653255"/>
              <a:gd name="connsiteX32" fmla="*/ 1434949 w 1434949"/>
              <a:gd name="connsiteY32" fmla="*/ 1543768 h 1653255"/>
              <a:gd name="connsiteX33" fmla="*/ 1413054 w 1434949"/>
              <a:gd name="connsiteY33" fmla="*/ 1368589 h 1653255"/>
              <a:gd name="connsiteX34" fmla="*/ 1380211 w 1434949"/>
              <a:gd name="connsiteY34" fmla="*/ 1226255 h 1653255"/>
              <a:gd name="connsiteX35" fmla="*/ 1369263 w 1434949"/>
              <a:gd name="connsiteY35" fmla="*/ 1182461 h 1653255"/>
              <a:gd name="connsiteX36" fmla="*/ 1325473 w 1434949"/>
              <a:gd name="connsiteY36" fmla="*/ 1116768 h 1653255"/>
              <a:gd name="connsiteX37" fmla="*/ 1270735 w 1434949"/>
              <a:gd name="connsiteY37" fmla="*/ 1029179 h 1653255"/>
              <a:gd name="connsiteX38" fmla="*/ 1226944 w 1434949"/>
              <a:gd name="connsiteY38" fmla="*/ 996333 h 1653255"/>
              <a:gd name="connsiteX39" fmla="*/ 1194101 w 1434949"/>
              <a:gd name="connsiteY39" fmla="*/ 963486 h 1653255"/>
              <a:gd name="connsiteX40" fmla="*/ 1150311 w 1434949"/>
              <a:gd name="connsiteY40" fmla="*/ 886845 h 1653255"/>
              <a:gd name="connsiteX41" fmla="*/ 1106520 w 1434949"/>
              <a:gd name="connsiteY41" fmla="*/ 821153 h 1653255"/>
              <a:gd name="connsiteX42" fmla="*/ 1084625 w 1434949"/>
              <a:gd name="connsiteY42" fmla="*/ 766410 h 1653255"/>
              <a:gd name="connsiteX43" fmla="*/ 1073678 w 1434949"/>
              <a:gd name="connsiteY43" fmla="*/ 722615 h 1653255"/>
              <a:gd name="connsiteX44" fmla="*/ 1051782 w 1434949"/>
              <a:gd name="connsiteY44" fmla="*/ 678820 h 1653255"/>
              <a:gd name="connsiteX45" fmla="*/ 1029887 w 1434949"/>
              <a:gd name="connsiteY45" fmla="*/ 624076 h 1653255"/>
              <a:gd name="connsiteX46" fmla="*/ 1007992 w 1434949"/>
              <a:gd name="connsiteY46" fmla="*/ 558384 h 1653255"/>
              <a:gd name="connsiteX47" fmla="*/ 975149 w 1434949"/>
              <a:gd name="connsiteY47" fmla="*/ 514589 h 1653255"/>
              <a:gd name="connsiteX48" fmla="*/ 909463 w 1434949"/>
              <a:gd name="connsiteY48" fmla="*/ 405102 h 1653255"/>
              <a:gd name="connsiteX49" fmla="*/ 854725 w 1434949"/>
              <a:gd name="connsiteY49" fmla="*/ 350358 h 1653255"/>
              <a:gd name="connsiteX50" fmla="*/ 821882 w 1434949"/>
              <a:gd name="connsiteY50" fmla="*/ 317512 h 1653255"/>
              <a:gd name="connsiteX51" fmla="*/ 778092 w 1434949"/>
              <a:gd name="connsiteY51" fmla="*/ 273717 h 1653255"/>
              <a:gd name="connsiteX52" fmla="*/ 734301 w 1434949"/>
              <a:gd name="connsiteY52" fmla="*/ 251820 h 1653255"/>
              <a:gd name="connsiteX53" fmla="*/ 668616 w 1434949"/>
              <a:gd name="connsiteY53" fmla="*/ 186128 h 1653255"/>
              <a:gd name="connsiteX54" fmla="*/ 635773 w 1434949"/>
              <a:gd name="connsiteY54" fmla="*/ 164230 h 1653255"/>
              <a:gd name="connsiteX55" fmla="*/ 570087 w 1434949"/>
              <a:gd name="connsiteY55" fmla="*/ 142333 h 1653255"/>
              <a:gd name="connsiteX56" fmla="*/ 504401 w 1434949"/>
              <a:gd name="connsiteY56" fmla="*/ 109487 h 1653255"/>
              <a:gd name="connsiteX57" fmla="*/ 471558 w 1434949"/>
              <a:gd name="connsiteY57" fmla="*/ 87589 h 1653255"/>
              <a:gd name="connsiteX58" fmla="*/ 186920 w 1434949"/>
              <a:gd name="connsiteY58" fmla="*/ 43794 h 1653255"/>
              <a:gd name="connsiteX59" fmla="*/ 132182 w 1434949"/>
              <a:gd name="connsiteY59" fmla="*/ 32846 h 1653255"/>
              <a:gd name="connsiteX60" fmla="*/ 55549 w 1434949"/>
              <a:gd name="connsiteY60" fmla="*/ 10948 h 1653255"/>
              <a:gd name="connsiteX61" fmla="*/ 44601 w 1434949"/>
              <a:gd name="connsiteY61" fmla="*/ 0 h 165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34949" h="1653255">
                <a:moveTo>
                  <a:pt x="44601" y="0"/>
                </a:moveTo>
                <a:lnTo>
                  <a:pt x="44601" y="0"/>
                </a:lnTo>
                <a:cubicBezTo>
                  <a:pt x="30004" y="29196"/>
                  <a:pt x="3522" y="55060"/>
                  <a:pt x="811" y="87589"/>
                </a:cubicBezTo>
                <a:cubicBezTo>
                  <a:pt x="645" y="89585"/>
                  <a:pt x="-6151" y="352699"/>
                  <a:pt x="22706" y="448897"/>
                </a:cubicBezTo>
                <a:cubicBezTo>
                  <a:pt x="28353" y="467721"/>
                  <a:pt x="38954" y="484816"/>
                  <a:pt x="44601" y="503640"/>
                </a:cubicBezTo>
                <a:cubicBezTo>
                  <a:pt x="49948" y="521465"/>
                  <a:pt x="49665" y="540729"/>
                  <a:pt x="55549" y="558384"/>
                </a:cubicBezTo>
                <a:cubicBezTo>
                  <a:pt x="60710" y="573868"/>
                  <a:pt x="71015" y="587177"/>
                  <a:pt x="77444" y="602179"/>
                </a:cubicBezTo>
                <a:cubicBezTo>
                  <a:pt x="81990" y="612787"/>
                  <a:pt x="84743" y="624076"/>
                  <a:pt x="88392" y="635025"/>
                </a:cubicBezTo>
                <a:cubicBezTo>
                  <a:pt x="114618" y="792407"/>
                  <a:pt x="79251" y="635591"/>
                  <a:pt x="121235" y="733563"/>
                </a:cubicBezTo>
                <a:cubicBezTo>
                  <a:pt x="127162" y="747394"/>
                  <a:pt x="126395" y="763468"/>
                  <a:pt x="132182" y="777358"/>
                </a:cubicBezTo>
                <a:cubicBezTo>
                  <a:pt x="144736" y="807490"/>
                  <a:pt x="175973" y="864948"/>
                  <a:pt x="175973" y="864948"/>
                </a:cubicBezTo>
                <a:cubicBezTo>
                  <a:pt x="179622" y="879546"/>
                  <a:pt x="181637" y="894653"/>
                  <a:pt x="186920" y="908743"/>
                </a:cubicBezTo>
                <a:cubicBezTo>
                  <a:pt x="198824" y="940491"/>
                  <a:pt x="212563" y="958158"/>
                  <a:pt x="230711" y="985384"/>
                </a:cubicBezTo>
                <a:cubicBezTo>
                  <a:pt x="234360" y="996333"/>
                  <a:pt x="236497" y="1007907"/>
                  <a:pt x="241658" y="1018230"/>
                </a:cubicBezTo>
                <a:cubicBezTo>
                  <a:pt x="256899" y="1048714"/>
                  <a:pt x="272186" y="1059709"/>
                  <a:pt x="296397" y="1083922"/>
                </a:cubicBezTo>
                <a:cubicBezTo>
                  <a:pt x="321128" y="1158127"/>
                  <a:pt x="286606" y="1070867"/>
                  <a:pt x="362082" y="1171512"/>
                </a:cubicBezTo>
                <a:cubicBezTo>
                  <a:pt x="373030" y="1186110"/>
                  <a:pt x="382719" y="1201743"/>
                  <a:pt x="394925" y="1215307"/>
                </a:cubicBezTo>
                <a:cubicBezTo>
                  <a:pt x="415639" y="1238325"/>
                  <a:pt x="441268" y="1256817"/>
                  <a:pt x="460611" y="1280999"/>
                </a:cubicBezTo>
                <a:cubicBezTo>
                  <a:pt x="475208" y="1299247"/>
                  <a:pt x="487176" y="1319952"/>
                  <a:pt x="504401" y="1335743"/>
                </a:cubicBezTo>
                <a:cubicBezTo>
                  <a:pt x="531301" y="1360404"/>
                  <a:pt x="561618" y="1381191"/>
                  <a:pt x="591982" y="1401435"/>
                </a:cubicBezTo>
                <a:cubicBezTo>
                  <a:pt x="602930" y="1408734"/>
                  <a:pt x="613057" y="1417447"/>
                  <a:pt x="624825" y="1423332"/>
                </a:cubicBezTo>
                <a:cubicBezTo>
                  <a:pt x="651016" y="1436429"/>
                  <a:pt x="683975" y="1446701"/>
                  <a:pt x="712406" y="1456178"/>
                </a:cubicBezTo>
                <a:lnTo>
                  <a:pt x="778092" y="1499973"/>
                </a:lnTo>
                <a:cubicBezTo>
                  <a:pt x="789040" y="1507272"/>
                  <a:pt x="798718" y="1516984"/>
                  <a:pt x="810935" y="1521871"/>
                </a:cubicBezTo>
                <a:cubicBezTo>
                  <a:pt x="829181" y="1529170"/>
                  <a:pt x="847273" y="1536867"/>
                  <a:pt x="865673" y="1543768"/>
                </a:cubicBezTo>
                <a:cubicBezTo>
                  <a:pt x="876478" y="1547820"/>
                  <a:pt x="887711" y="1550665"/>
                  <a:pt x="898516" y="1554717"/>
                </a:cubicBezTo>
                <a:cubicBezTo>
                  <a:pt x="916916" y="1561618"/>
                  <a:pt x="935008" y="1569315"/>
                  <a:pt x="953254" y="1576614"/>
                </a:cubicBezTo>
                <a:cubicBezTo>
                  <a:pt x="1015649" y="1639015"/>
                  <a:pt x="952697" y="1587323"/>
                  <a:pt x="1029887" y="1620409"/>
                </a:cubicBezTo>
                <a:cubicBezTo>
                  <a:pt x="1135722" y="1665773"/>
                  <a:pt x="980814" y="1621827"/>
                  <a:pt x="1106520" y="1653255"/>
                </a:cubicBezTo>
                <a:cubicBezTo>
                  <a:pt x="1161258" y="1649606"/>
                  <a:pt x="1216177" y="1648050"/>
                  <a:pt x="1270735" y="1642307"/>
                </a:cubicBezTo>
                <a:cubicBezTo>
                  <a:pt x="1297827" y="1639455"/>
                  <a:pt x="1321645" y="1627759"/>
                  <a:pt x="1347368" y="1620409"/>
                </a:cubicBezTo>
                <a:cubicBezTo>
                  <a:pt x="1443611" y="1592908"/>
                  <a:pt x="1345244" y="1624766"/>
                  <a:pt x="1424001" y="1598512"/>
                </a:cubicBezTo>
                <a:cubicBezTo>
                  <a:pt x="1427650" y="1580264"/>
                  <a:pt x="1434949" y="1562377"/>
                  <a:pt x="1434949" y="1543768"/>
                </a:cubicBezTo>
                <a:cubicBezTo>
                  <a:pt x="1434949" y="1446186"/>
                  <a:pt x="1430481" y="1438310"/>
                  <a:pt x="1413054" y="1368589"/>
                </a:cubicBezTo>
                <a:cubicBezTo>
                  <a:pt x="1392487" y="1183476"/>
                  <a:pt x="1420744" y="1334354"/>
                  <a:pt x="1380211" y="1226255"/>
                </a:cubicBezTo>
                <a:cubicBezTo>
                  <a:pt x="1374928" y="1212166"/>
                  <a:pt x="1375992" y="1195920"/>
                  <a:pt x="1369263" y="1182461"/>
                </a:cubicBezTo>
                <a:cubicBezTo>
                  <a:pt x="1357495" y="1158922"/>
                  <a:pt x="1333795" y="1141734"/>
                  <a:pt x="1325473" y="1116768"/>
                </a:cubicBezTo>
                <a:cubicBezTo>
                  <a:pt x="1310285" y="1071200"/>
                  <a:pt x="1315359" y="1073807"/>
                  <a:pt x="1270735" y="1029179"/>
                </a:cubicBezTo>
                <a:cubicBezTo>
                  <a:pt x="1257833" y="1016276"/>
                  <a:pt x="1240797" y="1008209"/>
                  <a:pt x="1226944" y="996333"/>
                </a:cubicBezTo>
                <a:cubicBezTo>
                  <a:pt x="1215189" y="986256"/>
                  <a:pt x="1205049" y="974435"/>
                  <a:pt x="1194101" y="963486"/>
                </a:cubicBezTo>
                <a:cubicBezTo>
                  <a:pt x="1169002" y="888179"/>
                  <a:pt x="1203331" y="979638"/>
                  <a:pt x="1150311" y="886845"/>
                </a:cubicBezTo>
                <a:cubicBezTo>
                  <a:pt x="1108062" y="812903"/>
                  <a:pt x="1182948" y="897588"/>
                  <a:pt x="1106520" y="821153"/>
                </a:cubicBezTo>
                <a:cubicBezTo>
                  <a:pt x="1099222" y="802905"/>
                  <a:pt x="1090839" y="785055"/>
                  <a:pt x="1084625" y="766410"/>
                </a:cubicBezTo>
                <a:cubicBezTo>
                  <a:pt x="1079867" y="752135"/>
                  <a:pt x="1078961" y="736705"/>
                  <a:pt x="1073678" y="722615"/>
                </a:cubicBezTo>
                <a:cubicBezTo>
                  <a:pt x="1067948" y="707333"/>
                  <a:pt x="1058410" y="693735"/>
                  <a:pt x="1051782" y="678820"/>
                </a:cubicBezTo>
                <a:cubicBezTo>
                  <a:pt x="1043801" y="660860"/>
                  <a:pt x="1036603" y="642546"/>
                  <a:pt x="1029887" y="624076"/>
                </a:cubicBezTo>
                <a:cubicBezTo>
                  <a:pt x="1022000" y="602384"/>
                  <a:pt x="1021840" y="576850"/>
                  <a:pt x="1007992" y="558384"/>
                </a:cubicBezTo>
                <a:cubicBezTo>
                  <a:pt x="997044" y="543786"/>
                  <a:pt x="984819" y="530063"/>
                  <a:pt x="975149" y="514589"/>
                </a:cubicBezTo>
                <a:cubicBezTo>
                  <a:pt x="946351" y="468508"/>
                  <a:pt x="954461" y="450105"/>
                  <a:pt x="909463" y="405102"/>
                </a:cubicBezTo>
                <a:lnTo>
                  <a:pt x="854725" y="350358"/>
                </a:lnTo>
                <a:lnTo>
                  <a:pt x="821882" y="317512"/>
                </a:lnTo>
                <a:cubicBezTo>
                  <a:pt x="807285" y="302914"/>
                  <a:pt x="796556" y="282950"/>
                  <a:pt x="778092" y="273717"/>
                </a:cubicBezTo>
                <a:lnTo>
                  <a:pt x="734301" y="251820"/>
                </a:lnTo>
                <a:cubicBezTo>
                  <a:pt x="712406" y="229923"/>
                  <a:pt x="694380" y="203306"/>
                  <a:pt x="668616" y="186128"/>
                </a:cubicBezTo>
                <a:cubicBezTo>
                  <a:pt x="657668" y="178829"/>
                  <a:pt x="647797" y="169574"/>
                  <a:pt x="635773" y="164230"/>
                </a:cubicBezTo>
                <a:cubicBezTo>
                  <a:pt x="614683" y="154856"/>
                  <a:pt x="589290" y="155136"/>
                  <a:pt x="570087" y="142333"/>
                </a:cubicBezTo>
                <a:cubicBezTo>
                  <a:pt x="527643" y="114033"/>
                  <a:pt x="549727" y="124596"/>
                  <a:pt x="504401" y="109487"/>
                </a:cubicBezTo>
                <a:cubicBezTo>
                  <a:pt x="493453" y="102188"/>
                  <a:pt x="484041" y="91750"/>
                  <a:pt x="471558" y="87589"/>
                </a:cubicBezTo>
                <a:cubicBezTo>
                  <a:pt x="348110" y="46435"/>
                  <a:pt x="319837" y="53289"/>
                  <a:pt x="186920" y="43794"/>
                </a:cubicBezTo>
                <a:cubicBezTo>
                  <a:pt x="168674" y="40145"/>
                  <a:pt x="150234" y="37359"/>
                  <a:pt x="132182" y="32846"/>
                </a:cubicBezTo>
                <a:cubicBezTo>
                  <a:pt x="80115" y="19828"/>
                  <a:pt x="116988" y="21189"/>
                  <a:pt x="55549" y="10948"/>
                </a:cubicBezTo>
                <a:cubicBezTo>
                  <a:pt x="48350" y="9748"/>
                  <a:pt x="46426" y="1825"/>
                  <a:pt x="44601" y="0"/>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smtClean="0"/>
              <a:t>Cálculo Estadístico</a:t>
            </a:r>
            <a:endParaRPr lang="es-ES" dirty="0"/>
          </a:p>
        </p:txBody>
      </p:sp>
      <p:cxnSp>
        <p:nvCxnSpPr>
          <p:cNvPr id="4" name="Conector recto 3"/>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ector recto 4"/>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7" name="CuadroTexto 6"/>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8" name="CuadroTexto 7"/>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9" name="Conector recto 8"/>
          <p:cNvCxnSpPr/>
          <p:nvPr/>
        </p:nvCxnSpPr>
        <p:spPr>
          <a:xfrm>
            <a:off x="2627784" y="2996952"/>
            <a:ext cx="2376264" cy="2088232"/>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Conector recto 9"/>
          <p:cNvCxnSpPr/>
          <p:nvPr/>
        </p:nvCxnSpPr>
        <p:spPr>
          <a:xfrm>
            <a:off x="2627784" y="2996952"/>
            <a:ext cx="2376264" cy="0"/>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11" name="Conector recto 10"/>
          <p:cNvCxnSpPr/>
          <p:nvPr/>
        </p:nvCxnSpPr>
        <p:spPr>
          <a:xfrm flipV="1">
            <a:off x="5004048" y="2996952"/>
            <a:ext cx="0" cy="2088232"/>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13" name="CuadroTexto 12"/>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cxnSp>
        <p:nvCxnSpPr>
          <p:cNvPr id="19" name="Conector recto 18"/>
          <p:cNvCxnSpPr/>
          <p:nvPr/>
        </p:nvCxnSpPr>
        <p:spPr>
          <a:xfrm>
            <a:off x="4067944" y="2996952"/>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3347864" y="2996952"/>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4" name="Conector recto 23"/>
          <p:cNvCxnSpPr/>
          <p:nvPr/>
        </p:nvCxnSpPr>
        <p:spPr>
          <a:xfrm>
            <a:off x="2699792" y="3573016"/>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5" name="Conector recto 24"/>
          <p:cNvCxnSpPr/>
          <p:nvPr/>
        </p:nvCxnSpPr>
        <p:spPr>
          <a:xfrm>
            <a:off x="2699792" y="4221088"/>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26" name="CuadroTexto 25"/>
          <p:cNvSpPr txBox="1"/>
          <p:nvPr/>
        </p:nvSpPr>
        <p:spPr>
          <a:xfrm>
            <a:off x="5076056" y="4221088"/>
            <a:ext cx="518091" cy="369332"/>
          </a:xfrm>
          <a:prstGeom prst="rect">
            <a:avLst/>
          </a:prstGeom>
          <a:noFill/>
        </p:spPr>
        <p:txBody>
          <a:bodyPr wrap="none" rtlCol="0">
            <a:spAutoFit/>
          </a:bodyPr>
          <a:lstStyle/>
          <a:p>
            <a:r>
              <a:rPr lang="es-ES" dirty="0" smtClean="0"/>
              <a:t>Z=1</a:t>
            </a:r>
            <a:endParaRPr lang="es-ES" dirty="0"/>
          </a:p>
        </p:txBody>
      </p:sp>
      <p:sp>
        <p:nvSpPr>
          <p:cNvPr id="27" name="CuadroTexto 26"/>
          <p:cNvSpPr txBox="1"/>
          <p:nvPr/>
        </p:nvSpPr>
        <p:spPr>
          <a:xfrm>
            <a:off x="4139952" y="5157192"/>
            <a:ext cx="518091" cy="369332"/>
          </a:xfrm>
          <a:prstGeom prst="rect">
            <a:avLst/>
          </a:prstGeom>
          <a:noFill/>
        </p:spPr>
        <p:txBody>
          <a:bodyPr wrap="none" rtlCol="0">
            <a:spAutoFit/>
          </a:bodyPr>
          <a:lstStyle/>
          <a:p>
            <a:r>
              <a:rPr lang="es-ES" dirty="0" smtClean="0"/>
              <a:t>Z=1</a:t>
            </a:r>
            <a:endParaRPr lang="es-ES" dirty="0"/>
          </a:p>
        </p:txBody>
      </p:sp>
      <p:sp>
        <p:nvSpPr>
          <p:cNvPr id="28" name="CuadroTexto 27"/>
          <p:cNvSpPr txBox="1"/>
          <p:nvPr/>
        </p:nvSpPr>
        <p:spPr>
          <a:xfrm>
            <a:off x="5076056" y="3645024"/>
            <a:ext cx="557064" cy="369332"/>
          </a:xfrm>
          <a:prstGeom prst="rect">
            <a:avLst/>
          </a:prstGeom>
          <a:noFill/>
        </p:spPr>
        <p:txBody>
          <a:bodyPr wrap="none" rtlCol="0">
            <a:spAutoFit/>
          </a:bodyPr>
          <a:lstStyle/>
          <a:p>
            <a:r>
              <a:rPr lang="es-ES" dirty="0" smtClean="0"/>
              <a:t>Z=2</a:t>
            </a:r>
            <a:endParaRPr lang="es-ES" dirty="0"/>
          </a:p>
        </p:txBody>
      </p:sp>
      <p:sp>
        <p:nvSpPr>
          <p:cNvPr id="29" name="CuadroTexto 28"/>
          <p:cNvSpPr txBox="1"/>
          <p:nvPr/>
        </p:nvSpPr>
        <p:spPr>
          <a:xfrm>
            <a:off x="3275856" y="5229200"/>
            <a:ext cx="557064" cy="369332"/>
          </a:xfrm>
          <a:prstGeom prst="rect">
            <a:avLst/>
          </a:prstGeom>
          <a:noFill/>
        </p:spPr>
        <p:txBody>
          <a:bodyPr wrap="none" rtlCol="0">
            <a:spAutoFit/>
          </a:bodyPr>
          <a:lstStyle/>
          <a:p>
            <a:r>
              <a:rPr lang="es-ES" dirty="0" smtClean="0"/>
              <a:t>Z=2</a:t>
            </a:r>
            <a:endParaRPr lang="es-ES" dirty="0"/>
          </a:p>
        </p:txBody>
      </p:sp>
      <p:sp>
        <p:nvSpPr>
          <p:cNvPr id="36" name="CuadroTexto 35"/>
          <p:cNvSpPr txBox="1"/>
          <p:nvPr/>
        </p:nvSpPr>
        <p:spPr>
          <a:xfrm>
            <a:off x="6516216" y="1988840"/>
            <a:ext cx="2160240" cy="2585323"/>
          </a:xfrm>
          <a:prstGeom prst="rect">
            <a:avLst/>
          </a:prstGeom>
          <a:noFill/>
        </p:spPr>
        <p:txBody>
          <a:bodyPr wrap="square" rtlCol="0">
            <a:spAutoFit/>
          </a:bodyPr>
          <a:lstStyle/>
          <a:p>
            <a:r>
              <a:rPr lang="es-ES" dirty="0" smtClean="0"/>
              <a:t>Se puede obtener la media y la varianza de la distancia de los paquetes de un software y son indicadores de la calidad del diseño, cuanto mas cercano a cero mejor</a:t>
            </a:r>
            <a:endParaRPr lang="es-ES" dirty="0"/>
          </a:p>
        </p:txBody>
      </p:sp>
    </p:spTree>
    <p:extLst>
      <p:ext uri="{BB962C8B-B14F-4D97-AF65-F5344CB8AC3E}">
        <p14:creationId xmlns:p14="http://schemas.microsoft.com/office/powerpoint/2010/main" val="54168481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Metricas</a:t>
            </a:r>
            <a:r>
              <a:rPr lang="es-MX" dirty="0" smtClean="0"/>
              <a:t> Usando UML</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36806DA8-7EBF-460B-AAF1-07B5612BC394}"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58</a:t>
            </a:fld>
            <a:endParaRPr lang="es-ES" dirty="0"/>
          </a:p>
        </p:txBody>
      </p:sp>
    </p:spTree>
    <p:extLst>
      <p:ext uri="{BB962C8B-B14F-4D97-AF65-F5344CB8AC3E}">
        <p14:creationId xmlns:p14="http://schemas.microsoft.com/office/powerpoint/2010/main" val="82876229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Número de Clases de Dominio</a:t>
            </a:r>
            <a:endParaRPr lang="es-AR" dirty="0"/>
          </a:p>
        </p:txBody>
      </p:sp>
      <p:sp>
        <p:nvSpPr>
          <p:cNvPr id="3" name="2 Marcador de contenido"/>
          <p:cNvSpPr>
            <a:spLocks noGrp="1"/>
          </p:cNvSpPr>
          <p:nvPr>
            <p:ph idx="1"/>
          </p:nvPr>
        </p:nvSpPr>
        <p:spPr>
          <a:xfrm>
            <a:off x="457200" y="1935480"/>
            <a:ext cx="6059016" cy="4389120"/>
          </a:xfrm>
        </p:spPr>
        <p:txBody>
          <a:bodyPr>
            <a:normAutofit fontScale="85000" lnSpcReduction="20000"/>
          </a:bodyPr>
          <a:lstStyle/>
          <a:p>
            <a:r>
              <a:rPr lang="es-AR" dirty="0" smtClean="0"/>
              <a:t>Nombre y origen: #DC, discutido y presentado en “</a:t>
            </a:r>
            <a:r>
              <a:rPr lang="es-AR" dirty="0" err="1"/>
              <a:t>Object-Oriented</a:t>
            </a:r>
            <a:r>
              <a:rPr lang="es-AR" dirty="0"/>
              <a:t> Software </a:t>
            </a:r>
            <a:r>
              <a:rPr lang="es-AR" dirty="0" err="1" smtClean="0"/>
              <a:t>Metrics</a:t>
            </a:r>
            <a:r>
              <a:rPr lang="es-AR" dirty="0" smtClean="0"/>
              <a:t>” de </a:t>
            </a:r>
            <a:r>
              <a:rPr lang="en-US" dirty="0" smtClean="0"/>
              <a:t>Mark Lorenz y Jeff Kidd, 1994</a:t>
            </a:r>
          </a:p>
          <a:p>
            <a:endParaRPr lang="en-US" dirty="0" smtClean="0"/>
          </a:p>
          <a:p>
            <a:r>
              <a:rPr lang="en-US" dirty="0" err="1" smtClean="0"/>
              <a:t>Medición</a:t>
            </a:r>
            <a:r>
              <a:rPr lang="en-US" dirty="0" smtClean="0"/>
              <a:t>: </a:t>
            </a:r>
            <a:r>
              <a:rPr lang="en-US" dirty="0" err="1" smtClean="0"/>
              <a:t>Cantidad</a:t>
            </a:r>
            <a:r>
              <a:rPr lang="en-US" dirty="0" smtClean="0"/>
              <a:t> de </a:t>
            </a:r>
            <a:r>
              <a:rPr lang="en-US" dirty="0" err="1" smtClean="0"/>
              <a:t>clases</a:t>
            </a:r>
            <a:r>
              <a:rPr lang="en-US" dirty="0" smtClean="0"/>
              <a:t>, </a:t>
            </a:r>
            <a:r>
              <a:rPr lang="en-US" dirty="0" err="1" smtClean="0"/>
              <a:t>que</a:t>
            </a:r>
            <a:r>
              <a:rPr lang="en-US" dirty="0" smtClean="0"/>
              <a:t> </a:t>
            </a:r>
            <a:r>
              <a:rPr lang="en-US" dirty="0" err="1" smtClean="0"/>
              <a:t>es</a:t>
            </a:r>
            <a:r>
              <a:rPr lang="en-US" dirty="0" smtClean="0"/>
              <a:t> </a:t>
            </a:r>
            <a:r>
              <a:rPr lang="en-US" dirty="0" err="1" smtClean="0"/>
              <a:t>una</a:t>
            </a:r>
            <a:r>
              <a:rPr lang="en-US" dirty="0" smtClean="0"/>
              <a:t> </a:t>
            </a:r>
            <a:r>
              <a:rPr lang="en-US" dirty="0" err="1" smtClean="0"/>
              <a:t>medición</a:t>
            </a:r>
            <a:r>
              <a:rPr lang="en-US" dirty="0" smtClean="0"/>
              <a:t> </a:t>
            </a:r>
            <a:r>
              <a:rPr lang="en-US" dirty="0" err="1" smtClean="0"/>
              <a:t>muy</a:t>
            </a:r>
            <a:r>
              <a:rPr lang="en-US" dirty="0" smtClean="0"/>
              <a:t> </a:t>
            </a:r>
            <a:r>
              <a:rPr lang="en-US" dirty="0" err="1" smtClean="0"/>
              <a:t>sencilla</a:t>
            </a:r>
            <a:r>
              <a:rPr lang="en-US" dirty="0" smtClean="0"/>
              <a:t>.</a:t>
            </a:r>
          </a:p>
          <a:p>
            <a:endParaRPr lang="en-US" dirty="0"/>
          </a:p>
          <a:p>
            <a:r>
              <a:rPr lang="en-US" dirty="0" err="1" smtClean="0"/>
              <a:t>Uso</a:t>
            </a:r>
            <a:r>
              <a:rPr lang="en-US" dirty="0" smtClean="0"/>
              <a:t>: #DC </a:t>
            </a:r>
            <a:r>
              <a:rPr lang="en-US" dirty="0" err="1" smtClean="0"/>
              <a:t>puede</a:t>
            </a:r>
            <a:r>
              <a:rPr lang="en-US" dirty="0" smtClean="0"/>
              <a:t> </a:t>
            </a:r>
            <a:r>
              <a:rPr lang="en-US" dirty="0" err="1" smtClean="0"/>
              <a:t>ser</a:t>
            </a:r>
            <a:r>
              <a:rPr lang="en-US" dirty="0" smtClean="0"/>
              <a:t> </a:t>
            </a:r>
            <a:r>
              <a:rPr lang="en-US" dirty="0" err="1" smtClean="0"/>
              <a:t>usada</a:t>
            </a:r>
            <a:r>
              <a:rPr lang="en-US" dirty="0" smtClean="0"/>
              <a:t> </a:t>
            </a:r>
            <a:r>
              <a:rPr lang="en-US" dirty="0" err="1" smtClean="0"/>
              <a:t>para</a:t>
            </a:r>
            <a:r>
              <a:rPr lang="en-US" dirty="0" smtClean="0"/>
              <a:t> </a:t>
            </a:r>
            <a:r>
              <a:rPr lang="en-US" dirty="0" err="1" smtClean="0"/>
              <a:t>hacer</a:t>
            </a:r>
            <a:r>
              <a:rPr lang="en-US" dirty="0" smtClean="0"/>
              <a:t> el </a:t>
            </a:r>
            <a:r>
              <a:rPr lang="en-US" dirty="0" err="1" smtClean="0"/>
              <a:t>seguimiento</a:t>
            </a:r>
            <a:r>
              <a:rPr lang="en-US" dirty="0" smtClean="0"/>
              <a:t> de </a:t>
            </a:r>
            <a:r>
              <a:rPr lang="en-US" dirty="0" err="1" smtClean="0"/>
              <a:t>todo</a:t>
            </a:r>
            <a:r>
              <a:rPr lang="en-US" dirty="0" smtClean="0"/>
              <a:t> el </a:t>
            </a:r>
            <a:r>
              <a:rPr lang="en-US" dirty="0" err="1" smtClean="0"/>
              <a:t>proceso</a:t>
            </a:r>
            <a:r>
              <a:rPr lang="en-US" dirty="0" smtClean="0"/>
              <a:t> de </a:t>
            </a:r>
            <a:r>
              <a:rPr lang="en-US" dirty="0" err="1" smtClean="0"/>
              <a:t>desarrollo</a:t>
            </a:r>
            <a:r>
              <a:rPr lang="en-US" dirty="0" smtClean="0"/>
              <a:t>. </a:t>
            </a:r>
            <a:r>
              <a:rPr lang="en-US" dirty="0" err="1" smtClean="0"/>
              <a:t>Solamente</a:t>
            </a:r>
            <a:r>
              <a:rPr lang="en-US" dirty="0" smtClean="0"/>
              <a:t> </a:t>
            </a:r>
            <a:r>
              <a:rPr lang="en-US" dirty="0" err="1" smtClean="0"/>
              <a:t>puede</a:t>
            </a:r>
            <a:r>
              <a:rPr lang="en-US" dirty="0" smtClean="0"/>
              <a:t> </a:t>
            </a:r>
            <a:r>
              <a:rPr lang="en-US" dirty="0" err="1" smtClean="0"/>
              <a:t>reflejar</a:t>
            </a:r>
            <a:r>
              <a:rPr lang="en-US" dirty="0" smtClean="0"/>
              <a:t> los </a:t>
            </a:r>
            <a:r>
              <a:rPr lang="en-US" dirty="0" err="1" smtClean="0"/>
              <a:t>principales</a:t>
            </a:r>
            <a:r>
              <a:rPr lang="en-US" dirty="0" smtClean="0"/>
              <a:t> </a:t>
            </a:r>
            <a:r>
              <a:rPr lang="en-US" dirty="0" err="1" smtClean="0"/>
              <a:t>cambios</a:t>
            </a:r>
            <a:r>
              <a:rPr lang="en-US" dirty="0" smtClean="0"/>
              <a:t> en el </a:t>
            </a:r>
            <a:r>
              <a:rPr lang="en-US" dirty="0" err="1" smtClean="0"/>
              <a:t>sistema</a:t>
            </a:r>
            <a:r>
              <a:rPr lang="en-US" dirty="0"/>
              <a:t> </a:t>
            </a:r>
            <a:r>
              <a:rPr lang="en-US" dirty="0" smtClean="0"/>
              <a:t>(</a:t>
            </a:r>
            <a:r>
              <a:rPr lang="en-US" dirty="0" err="1" smtClean="0"/>
              <a:t>creación</a:t>
            </a:r>
            <a:r>
              <a:rPr lang="en-US" dirty="0" smtClean="0"/>
              <a:t>, </a:t>
            </a:r>
            <a:r>
              <a:rPr lang="en-US" dirty="0" err="1" smtClean="0"/>
              <a:t>borrado</a:t>
            </a:r>
            <a:r>
              <a:rPr lang="en-US" dirty="0" smtClean="0"/>
              <a:t>, o </a:t>
            </a:r>
            <a:r>
              <a:rPr lang="en-US" dirty="0" err="1" smtClean="0"/>
              <a:t>reemplazo</a:t>
            </a:r>
            <a:r>
              <a:rPr lang="en-US" dirty="0" smtClean="0"/>
              <a:t> de </a:t>
            </a:r>
            <a:r>
              <a:rPr lang="en-US" dirty="0" err="1" smtClean="0"/>
              <a:t>las</a:t>
            </a:r>
            <a:r>
              <a:rPr lang="en-US" dirty="0" smtClean="0"/>
              <a:t> </a:t>
            </a:r>
            <a:r>
              <a:rPr lang="en-US" dirty="0" err="1" smtClean="0"/>
              <a:t>clase</a:t>
            </a:r>
            <a:r>
              <a:rPr lang="en-US" dirty="0" smtClean="0"/>
              <a:t> de </a:t>
            </a:r>
            <a:r>
              <a:rPr lang="en-US" dirty="0" err="1" smtClean="0"/>
              <a:t>dominio</a:t>
            </a:r>
            <a:r>
              <a:rPr lang="en-US" dirty="0" smtClean="0"/>
              <a:t>). </a:t>
            </a:r>
            <a:r>
              <a:rPr lang="en-US" dirty="0" err="1" smtClean="0"/>
              <a:t>Esta</a:t>
            </a:r>
            <a:r>
              <a:rPr lang="en-US" dirty="0" smtClean="0"/>
              <a:t> </a:t>
            </a:r>
            <a:r>
              <a:rPr lang="en-US" dirty="0" err="1" smtClean="0"/>
              <a:t>métrica</a:t>
            </a:r>
            <a:r>
              <a:rPr lang="en-US" dirty="0" smtClean="0"/>
              <a:t> </a:t>
            </a:r>
            <a:r>
              <a:rPr lang="en-US" dirty="0" err="1" smtClean="0"/>
              <a:t>ignora</a:t>
            </a:r>
            <a:r>
              <a:rPr lang="en-US" dirty="0" smtClean="0"/>
              <a:t> </a:t>
            </a:r>
            <a:r>
              <a:rPr lang="en-US" dirty="0" err="1" smtClean="0"/>
              <a:t>las</a:t>
            </a:r>
            <a:r>
              <a:rPr lang="en-US" dirty="0" smtClean="0"/>
              <a:t> </a:t>
            </a:r>
            <a:r>
              <a:rPr lang="en-US" dirty="0" err="1" smtClean="0"/>
              <a:t>asociaciones</a:t>
            </a:r>
            <a:r>
              <a:rPr lang="en-US" dirty="0" smtClean="0"/>
              <a:t> o </a:t>
            </a:r>
            <a:r>
              <a:rPr lang="en-US" dirty="0" err="1" smtClean="0"/>
              <a:t>relaciones</a:t>
            </a:r>
            <a:r>
              <a:rPr lang="en-US" dirty="0" smtClean="0"/>
              <a:t> </a:t>
            </a:r>
            <a:r>
              <a:rPr lang="en-US" dirty="0" err="1" smtClean="0"/>
              <a:t>entra</a:t>
            </a:r>
            <a:r>
              <a:rPr lang="en-US" dirty="0" smtClean="0"/>
              <a:t> </a:t>
            </a:r>
            <a:r>
              <a:rPr lang="en-US" dirty="0" err="1" smtClean="0"/>
              <a:t>las</a:t>
            </a:r>
            <a:r>
              <a:rPr lang="en-US" dirty="0" smtClean="0"/>
              <a:t> </a:t>
            </a:r>
            <a:r>
              <a:rPr lang="en-US" dirty="0" err="1" smtClean="0"/>
              <a:t>clases</a:t>
            </a:r>
            <a:r>
              <a:rPr lang="en-US" dirty="0" smtClean="0"/>
              <a:t>.</a:t>
            </a:r>
          </a:p>
          <a:p>
            <a:pPr marL="0" indent="0">
              <a:buNone/>
            </a:pPr>
            <a:endParaRPr lang="en-US" dirty="0" smtClean="0"/>
          </a:p>
          <a:p>
            <a:endParaRPr lang="es-AR" dirty="0"/>
          </a:p>
        </p:txBody>
      </p:sp>
      <p:pic>
        <p:nvPicPr>
          <p:cNvPr id="1026"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698" y="2492896"/>
            <a:ext cx="2718302" cy="2448272"/>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0FD35564-C4F6-423E-A7DC-C88A33AB638C}"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59</a:t>
            </a:fld>
            <a:endParaRPr lang="es-ES" dirty="0"/>
          </a:p>
        </p:txBody>
      </p:sp>
    </p:spTree>
    <p:extLst>
      <p:ext uri="{BB962C8B-B14F-4D97-AF65-F5344CB8AC3E}">
        <p14:creationId xmlns:p14="http://schemas.microsoft.com/office/powerpoint/2010/main" val="27638886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Terminologia</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88840"/>
            <a:ext cx="648652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fld id="{11CD527F-312E-484C-A642-3966184F52CD}" type="datetime1">
              <a:rPr lang="es-ES" smtClean="0"/>
              <a:t>31/10/13</a:t>
            </a:fld>
            <a:endParaRPr lang="es-ES" dirty="0"/>
          </a:p>
        </p:txBody>
      </p:sp>
      <p:sp>
        <p:nvSpPr>
          <p:cNvPr id="4" name="3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Tree>
    <p:extLst>
      <p:ext uri="{BB962C8B-B14F-4D97-AF65-F5344CB8AC3E}">
        <p14:creationId xmlns:p14="http://schemas.microsoft.com/office/powerpoint/2010/main" val="295624783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Clases de Análisis</a:t>
            </a:r>
            <a:endParaRPr lang="es-AR" dirty="0"/>
          </a:p>
        </p:txBody>
      </p:sp>
      <p:sp>
        <p:nvSpPr>
          <p:cNvPr id="3" name="2 Marcador de contenido"/>
          <p:cNvSpPr>
            <a:spLocks noGrp="1"/>
          </p:cNvSpPr>
          <p:nvPr>
            <p:ph idx="1"/>
          </p:nvPr>
        </p:nvSpPr>
        <p:spPr>
          <a:xfrm>
            <a:off x="457200" y="1935480"/>
            <a:ext cx="5122912" cy="4389120"/>
          </a:xfrm>
        </p:spPr>
        <p:txBody>
          <a:bodyPr>
            <a:normAutofit fontScale="70000" lnSpcReduction="20000"/>
          </a:bodyPr>
          <a:lstStyle/>
          <a:p>
            <a:r>
              <a:rPr lang="es-AR" dirty="0" smtClean="0"/>
              <a:t>Las clases de análisis pueden ser divididas en estereotipos de clases.</a:t>
            </a:r>
          </a:p>
          <a:p>
            <a:endParaRPr lang="es-AR" dirty="0" smtClean="0"/>
          </a:p>
          <a:p>
            <a:r>
              <a:rPr lang="es-AR" dirty="0" smtClean="0"/>
              <a:t>La clase </a:t>
            </a:r>
            <a:r>
              <a:rPr lang="es-AR" dirty="0" err="1" smtClean="0"/>
              <a:t>boundary</a:t>
            </a:r>
            <a:r>
              <a:rPr lang="es-AR" dirty="0" smtClean="0"/>
              <a:t> modela la interacción entre el exterior del sistema y los trabajos internos.</a:t>
            </a:r>
          </a:p>
          <a:p>
            <a:pPr lvl="1"/>
            <a:r>
              <a:rPr lang="es-AR" dirty="0" smtClean="0"/>
              <a:t>#</a:t>
            </a:r>
            <a:r>
              <a:rPr lang="es-AR" dirty="0" err="1" smtClean="0"/>
              <a:t>DCb</a:t>
            </a:r>
            <a:r>
              <a:rPr lang="es-AR" dirty="0" smtClean="0"/>
              <a:t> número de clases </a:t>
            </a:r>
            <a:r>
              <a:rPr lang="es-AR" dirty="0" err="1" smtClean="0"/>
              <a:t>boundary</a:t>
            </a:r>
            <a:r>
              <a:rPr lang="es-AR" dirty="0" smtClean="0"/>
              <a:t>.</a:t>
            </a:r>
          </a:p>
          <a:p>
            <a:pPr lvl="1"/>
            <a:endParaRPr lang="es-AR" dirty="0" smtClean="0"/>
          </a:p>
          <a:p>
            <a:r>
              <a:rPr lang="es-AR" dirty="0" smtClean="0"/>
              <a:t>La clase control controla el comportamiento del caso de uso y delega el trabajo del caso de uso en otra clase.</a:t>
            </a:r>
          </a:p>
          <a:p>
            <a:pPr lvl="1"/>
            <a:r>
              <a:rPr lang="es-AR" dirty="0" smtClean="0"/>
              <a:t>#</a:t>
            </a:r>
            <a:r>
              <a:rPr lang="es-AR" dirty="0" err="1" smtClean="0"/>
              <a:t>DCc</a:t>
            </a:r>
            <a:r>
              <a:rPr lang="es-AR" dirty="0" smtClean="0"/>
              <a:t> </a:t>
            </a:r>
            <a:r>
              <a:rPr lang="es-AR" dirty="0"/>
              <a:t>número de clases </a:t>
            </a:r>
            <a:r>
              <a:rPr lang="es-AR" dirty="0" smtClean="0"/>
              <a:t>control.</a:t>
            </a:r>
          </a:p>
          <a:p>
            <a:pPr lvl="1"/>
            <a:endParaRPr lang="es-AR" dirty="0" smtClean="0"/>
          </a:p>
          <a:p>
            <a:r>
              <a:rPr lang="es-AR" dirty="0" smtClean="0"/>
              <a:t>La clase entidad modelo los conceptos claves del sistema (usualmente modela la información persistente)</a:t>
            </a:r>
          </a:p>
          <a:p>
            <a:pPr lvl="1"/>
            <a:r>
              <a:rPr lang="es-AR" dirty="0"/>
              <a:t>#</a:t>
            </a:r>
            <a:r>
              <a:rPr lang="es-AR" dirty="0" err="1" smtClean="0"/>
              <a:t>DCe</a:t>
            </a:r>
            <a:r>
              <a:rPr lang="es-AR" dirty="0" smtClean="0"/>
              <a:t> </a:t>
            </a:r>
            <a:r>
              <a:rPr lang="es-AR" dirty="0"/>
              <a:t>número de clases </a:t>
            </a:r>
            <a:r>
              <a:rPr lang="es-AR" dirty="0" smtClean="0"/>
              <a:t>entidad.</a:t>
            </a:r>
            <a:endParaRPr lang="es-AR" dirty="0"/>
          </a:p>
          <a:p>
            <a:pPr lvl="1"/>
            <a:endParaRPr lang="es-AR" dirty="0"/>
          </a:p>
          <a:p>
            <a:pPr lvl="1"/>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698" y="1774730"/>
            <a:ext cx="28384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2D167626-CD93-4B09-8D7C-3255CF995553}"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60</a:t>
            </a:fld>
            <a:endParaRPr lang="es-ES" dirty="0"/>
          </a:p>
        </p:txBody>
      </p:sp>
    </p:spTree>
    <p:extLst>
      <p:ext uri="{BB962C8B-B14F-4D97-AF65-F5344CB8AC3E}">
        <p14:creationId xmlns:p14="http://schemas.microsoft.com/office/powerpoint/2010/main" val="196164212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Clases de Análisis</a:t>
            </a:r>
          </a:p>
        </p:txBody>
      </p:sp>
      <p:sp>
        <p:nvSpPr>
          <p:cNvPr id="3" name="2 Marcador de contenido"/>
          <p:cNvSpPr>
            <a:spLocks noGrp="1"/>
          </p:cNvSpPr>
          <p:nvPr>
            <p:ph idx="1"/>
          </p:nvPr>
        </p:nvSpPr>
        <p:spPr/>
        <p:txBody>
          <a:bodyPr/>
          <a:lstStyle/>
          <a:p>
            <a:endParaRPr lang="es-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2" y="1988840"/>
            <a:ext cx="76866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7DC56F4E-D950-46DA-B324-D457A1D2C51B}"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61</a:t>
            </a:fld>
            <a:endParaRPr lang="es-ES" dirty="0"/>
          </a:p>
        </p:txBody>
      </p:sp>
    </p:spTree>
    <p:extLst>
      <p:ext uri="{BB962C8B-B14F-4D97-AF65-F5344CB8AC3E}">
        <p14:creationId xmlns:p14="http://schemas.microsoft.com/office/powerpoint/2010/main" val="121443594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De las clases de análisis a las clases de diseño</a:t>
            </a:r>
            <a:endParaRPr lang="es-AR" dirty="0"/>
          </a:p>
        </p:txBody>
      </p:sp>
      <p:sp>
        <p:nvSpPr>
          <p:cNvPr id="3" name="2 Marcador de contenido"/>
          <p:cNvSpPr>
            <a:spLocks noGrp="1"/>
          </p:cNvSpPr>
          <p:nvPr>
            <p:ph idx="1"/>
          </p:nvPr>
        </p:nvSpPr>
        <p:spPr/>
        <p:txBody>
          <a:bodyPr/>
          <a:lstStyle/>
          <a:p>
            <a:r>
              <a:rPr lang="es-AR" dirty="0" smtClean="0"/>
              <a:t>Se puede estimar el número de clases de diseño desde las clase de análisis?</a:t>
            </a:r>
          </a:p>
          <a:p>
            <a:r>
              <a:rPr lang="es-AR" dirty="0" smtClean="0"/>
              <a:t>Una clase de análisis mapea directamente a una clase de diseño o </a:t>
            </a:r>
          </a:p>
          <a:p>
            <a:r>
              <a:rPr lang="es-AR" dirty="0" smtClean="0"/>
              <a:t>Clases de análisis más complejas pueden </a:t>
            </a:r>
          </a:p>
          <a:p>
            <a:pPr lvl="1"/>
            <a:r>
              <a:rPr lang="es-AR" dirty="0" smtClean="0"/>
              <a:t>Ser divididas en múltiples clases.</a:t>
            </a:r>
          </a:p>
          <a:p>
            <a:pPr lvl="1"/>
            <a:r>
              <a:rPr lang="es-AR" dirty="0" smtClean="0"/>
              <a:t>Ser un paquete.</a:t>
            </a:r>
          </a:p>
          <a:p>
            <a:pPr lvl="1"/>
            <a:r>
              <a:rPr lang="es-AR" dirty="0" smtClean="0"/>
              <a:t>Ser un subsistema.</a:t>
            </a:r>
          </a:p>
          <a:p>
            <a:pPr lvl="1"/>
            <a:r>
              <a:rPr lang="es-AR" dirty="0" smtClean="0"/>
              <a:t>Cualquier combinación de arriba.</a:t>
            </a:r>
            <a:endParaRPr lang="es-AR" dirty="0"/>
          </a:p>
        </p:txBody>
      </p:sp>
      <p:sp>
        <p:nvSpPr>
          <p:cNvPr id="4" name="3 Cerrar llave"/>
          <p:cNvSpPr/>
          <p:nvPr/>
        </p:nvSpPr>
        <p:spPr>
          <a:xfrm>
            <a:off x="6156176" y="4221088"/>
            <a:ext cx="144016" cy="1584176"/>
          </a:xfrm>
          <a:prstGeom prst="righ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sp>
        <p:nvSpPr>
          <p:cNvPr id="5" name="4 CuadroTexto"/>
          <p:cNvSpPr txBox="1"/>
          <p:nvPr/>
        </p:nvSpPr>
        <p:spPr>
          <a:xfrm>
            <a:off x="6372200" y="4427484"/>
            <a:ext cx="1604606" cy="923330"/>
          </a:xfrm>
          <a:prstGeom prst="rect">
            <a:avLst/>
          </a:prstGeom>
          <a:noFill/>
          <a:ln>
            <a:solidFill>
              <a:schemeClr val="accent1">
                <a:lumMod val="75000"/>
              </a:schemeClr>
            </a:solidFill>
          </a:ln>
        </p:spPr>
        <p:txBody>
          <a:bodyPr wrap="none" rtlCol="0">
            <a:spAutoFit/>
          </a:bodyPr>
          <a:lstStyle/>
          <a:p>
            <a:r>
              <a:rPr lang="es-AR" dirty="0" smtClean="0">
                <a:solidFill>
                  <a:schemeClr val="accent1">
                    <a:lumMod val="75000"/>
                  </a:schemeClr>
                </a:solidFill>
              </a:rPr>
              <a:t>Depende de la</a:t>
            </a:r>
          </a:p>
          <a:p>
            <a:r>
              <a:rPr lang="es-AR" dirty="0" smtClean="0">
                <a:solidFill>
                  <a:schemeClr val="accent1">
                    <a:lumMod val="75000"/>
                  </a:schemeClr>
                </a:solidFill>
              </a:rPr>
              <a:t>Tecnología de </a:t>
            </a:r>
          </a:p>
          <a:p>
            <a:r>
              <a:rPr lang="es-AR" dirty="0" smtClean="0">
                <a:solidFill>
                  <a:schemeClr val="accent1">
                    <a:lumMod val="75000"/>
                  </a:schemeClr>
                </a:solidFill>
              </a:rPr>
              <a:t>Desarrollo</a:t>
            </a:r>
            <a:endParaRPr lang="es-AR" dirty="0">
              <a:solidFill>
                <a:schemeClr val="accent1">
                  <a:lumMod val="75000"/>
                </a:schemeClr>
              </a:solidFill>
            </a:endParaRPr>
          </a:p>
        </p:txBody>
      </p:sp>
      <p:sp>
        <p:nvSpPr>
          <p:cNvPr id="6" name="5 Marcador de fecha"/>
          <p:cNvSpPr>
            <a:spLocks noGrp="1"/>
          </p:cNvSpPr>
          <p:nvPr>
            <p:ph type="dt" sz="half" idx="10"/>
          </p:nvPr>
        </p:nvSpPr>
        <p:spPr/>
        <p:txBody>
          <a:bodyPr/>
          <a:lstStyle/>
          <a:p>
            <a:fld id="{A81FBD9E-8F37-47A9-A869-1B76D2BC3D6A}" type="datetime1">
              <a:rPr lang="es-ES" smtClean="0"/>
              <a:t>31/10/13</a:t>
            </a:fld>
            <a:endParaRPr lang="es-ES" dirty="0"/>
          </a:p>
        </p:txBody>
      </p:sp>
      <p:sp>
        <p:nvSpPr>
          <p:cNvPr id="7" name="6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62</a:t>
            </a:fld>
            <a:endParaRPr lang="es-ES" dirty="0"/>
          </a:p>
        </p:txBody>
      </p:sp>
    </p:spTree>
    <p:extLst>
      <p:ext uri="{BB962C8B-B14F-4D97-AF65-F5344CB8AC3E}">
        <p14:creationId xmlns:p14="http://schemas.microsoft.com/office/powerpoint/2010/main" val="95709722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de clases</a:t>
            </a:r>
            <a:endParaRPr lang="es-AR" dirty="0"/>
          </a:p>
        </p:txBody>
      </p:sp>
      <p:sp>
        <p:nvSpPr>
          <p:cNvPr id="3" name="2 Marcador de contenido"/>
          <p:cNvSpPr>
            <a:spLocks noGrp="1"/>
          </p:cNvSpPr>
          <p:nvPr>
            <p:ph idx="1"/>
          </p:nvPr>
        </p:nvSpPr>
        <p:spPr/>
        <p:txBody>
          <a:bodyPr/>
          <a:lstStyle/>
          <a:p>
            <a:r>
              <a:rPr lang="es-AR" dirty="0" smtClean="0"/>
              <a:t>En una aplicación Web, cada clases interfaz representando un formulario será un JSP, </a:t>
            </a:r>
            <a:r>
              <a:rPr lang="es-AR" dirty="0" err="1" smtClean="0"/>
              <a:t>servelt</a:t>
            </a:r>
            <a:r>
              <a:rPr lang="es-AR" dirty="0" smtClean="0"/>
              <a:t> o página cliente o una combinación de ambas. </a:t>
            </a:r>
          </a:p>
          <a:p>
            <a:pPr lvl="1"/>
            <a:r>
              <a:rPr lang="es-AR" dirty="0" smtClean="0"/>
              <a:t>Ejemplo:</a:t>
            </a:r>
          </a:p>
          <a:p>
            <a:pPr lvl="1"/>
            <a:endParaRPr lang="es-AR" dirty="0"/>
          </a:p>
          <a:p>
            <a:pPr lvl="1"/>
            <a:endParaRPr lang="es-AR" dirty="0" smtClean="0"/>
          </a:p>
          <a:p>
            <a:pPr lvl="1"/>
            <a:endParaRPr lang="es-AR" dirty="0"/>
          </a:p>
          <a:p>
            <a:pPr lvl="1"/>
            <a:r>
              <a:rPr lang="es-AR" dirty="0" smtClean="0"/>
              <a:t>En un entorno GUI, cada clase ser una ventana o pantalla.</a:t>
            </a:r>
          </a:p>
          <a:p>
            <a:pPr marL="667512" lvl="2" indent="0">
              <a:buNone/>
            </a:pP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785642"/>
            <a:ext cx="68199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392D6057-F51C-45B6-885C-E7F50879BD1E}"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63</a:t>
            </a:fld>
            <a:endParaRPr lang="es-ES" dirty="0"/>
          </a:p>
        </p:txBody>
      </p:sp>
    </p:spTree>
    <p:extLst>
      <p:ext uri="{BB962C8B-B14F-4D97-AF65-F5344CB8AC3E}">
        <p14:creationId xmlns:p14="http://schemas.microsoft.com/office/powerpoint/2010/main" val="322212557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Clase Interfaz</a:t>
            </a:r>
            <a:endParaRPr lang="es-AR" dirty="0"/>
          </a:p>
        </p:txBody>
      </p:sp>
      <p:sp>
        <p:nvSpPr>
          <p:cNvPr id="3" name="2 Marcador de contenido"/>
          <p:cNvSpPr>
            <a:spLocks noGrp="1"/>
          </p:cNvSpPr>
          <p:nvPr>
            <p:ph idx="1"/>
          </p:nvPr>
        </p:nvSpPr>
        <p:spPr/>
        <p:txBody>
          <a:bodyPr/>
          <a:lstStyle/>
          <a:p>
            <a:r>
              <a:rPr lang="es-AR" dirty="0" smtClean="0"/>
              <a:t>Ejemplo Web: Clases Interfaz como </a:t>
            </a:r>
            <a:r>
              <a:rPr lang="es-AR" dirty="0" err="1" smtClean="0"/>
              <a:t>servlet</a:t>
            </a:r>
            <a:endParaRPr lang="es-AR"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56992"/>
            <a:ext cx="3657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661714"/>
            <a:ext cx="28860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6444208" y="3212976"/>
            <a:ext cx="1973957" cy="1477328"/>
          </a:xfrm>
          <a:prstGeom prst="rect">
            <a:avLst/>
          </a:prstGeom>
          <a:noFill/>
        </p:spPr>
        <p:txBody>
          <a:bodyPr wrap="square" rtlCol="0">
            <a:spAutoFit/>
          </a:bodyPr>
          <a:lstStyle/>
          <a:p>
            <a:r>
              <a:rPr lang="es-AR" dirty="0" smtClean="0"/>
              <a:t>Objeto </a:t>
            </a:r>
            <a:r>
              <a:rPr lang="es-AR" dirty="0" err="1" smtClean="0"/>
              <a:t>Helper</a:t>
            </a:r>
            <a:r>
              <a:rPr lang="es-AR" dirty="0" smtClean="0"/>
              <a:t>:</a:t>
            </a:r>
          </a:p>
          <a:p>
            <a:r>
              <a:rPr lang="es-AR" dirty="0" smtClean="0"/>
              <a:t>Provee la lógica para manipular y retornar datos de un EJB</a:t>
            </a:r>
          </a:p>
        </p:txBody>
      </p:sp>
      <p:sp>
        <p:nvSpPr>
          <p:cNvPr id="7" name="6 CuadroTexto"/>
          <p:cNvSpPr txBox="1"/>
          <p:nvPr/>
        </p:nvSpPr>
        <p:spPr>
          <a:xfrm>
            <a:off x="6588222" y="5476129"/>
            <a:ext cx="1973957" cy="1200329"/>
          </a:xfrm>
          <a:prstGeom prst="rect">
            <a:avLst/>
          </a:prstGeom>
          <a:noFill/>
        </p:spPr>
        <p:txBody>
          <a:bodyPr wrap="square" rtlCol="0">
            <a:spAutoFit/>
          </a:bodyPr>
          <a:lstStyle/>
          <a:p>
            <a:r>
              <a:rPr lang="es-AR" dirty="0" smtClean="0"/>
              <a:t>JSP: Contiene la lógica de presentación y el contenido</a:t>
            </a:r>
          </a:p>
        </p:txBody>
      </p:sp>
      <p:sp>
        <p:nvSpPr>
          <p:cNvPr id="5" name="4 Marcador de fecha"/>
          <p:cNvSpPr>
            <a:spLocks noGrp="1"/>
          </p:cNvSpPr>
          <p:nvPr>
            <p:ph type="dt" sz="half" idx="10"/>
          </p:nvPr>
        </p:nvSpPr>
        <p:spPr/>
        <p:txBody>
          <a:bodyPr/>
          <a:lstStyle/>
          <a:p>
            <a:fld id="{80D6C049-913F-4807-8937-9C56BA5ED3B2}" type="datetime1">
              <a:rPr lang="es-ES" smtClean="0"/>
              <a:t>31/10/13</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64</a:t>
            </a:fld>
            <a:endParaRPr lang="es-ES" dirty="0"/>
          </a:p>
        </p:txBody>
      </p:sp>
    </p:spTree>
    <p:extLst>
      <p:ext uri="{BB962C8B-B14F-4D97-AF65-F5344CB8AC3E}">
        <p14:creationId xmlns:p14="http://schemas.microsoft.com/office/powerpoint/2010/main" val="35557155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Clase de Control</a:t>
            </a:r>
            <a:endParaRPr lang="es-AR" dirty="0"/>
          </a:p>
        </p:txBody>
      </p:sp>
      <p:sp>
        <p:nvSpPr>
          <p:cNvPr id="3" name="2 Marcador de contenido"/>
          <p:cNvSpPr>
            <a:spLocks noGrp="1"/>
          </p:cNvSpPr>
          <p:nvPr>
            <p:ph idx="1"/>
          </p:nvPr>
        </p:nvSpPr>
        <p:spPr/>
        <p:txBody>
          <a:bodyPr/>
          <a:lstStyle/>
          <a:p>
            <a:r>
              <a:rPr lang="es-AR" dirty="0" smtClean="0"/>
              <a:t>En una aplicación Web, las clases de control se vuelven los despachadores de los casos de uso, que se componen de tres elementos: un </a:t>
            </a:r>
            <a:r>
              <a:rPr lang="es-AR" dirty="0" err="1" smtClean="0"/>
              <a:t>front</a:t>
            </a:r>
            <a:r>
              <a:rPr lang="es-AR" dirty="0" smtClean="0"/>
              <a:t> </a:t>
            </a:r>
            <a:r>
              <a:rPr lang="es-AR" dirty="0" err="1" smtClean="0"/>
              <a:t>controller</a:t>
            </a:r>
            <a:r>
              <a:rPr lang="es-AR" dirty="0" smtClean="0"/>
              <a:t> (</a:t>
            </a:r>
            <a:r>
              <a:rPr lang="es-AR" dirty="0" err="1" smtClean="0"/>
              <a:t>servlet</a:t>
            </a:r>
            <a:r>
              <a:rPr lang="es-AR" dirty="0" smtClean="0"/>
              <a:t> o JSP), web </a:t>
            </a:r>
            <a:r>
              <a:rPr lang="es-AR" dirty="0" err="1" smtClean="0"/>
              <a:t>controller</a:t>
            </a:r>
            <a:r>
              <a:rPr lang="es-AR" dirty="0" smtClean="0"/>
              <a:t>, el EJB </a:t>
            </a:r>
            <a:r>
              <a:rPr lang="es-AR" dirty="0" err="1" smtClean="0"/>
              <a:t>controller</a:t>
            </a:r>
            <a:r>
              <a:rPr lang="es-AR" dirty="0" smtClean="0"/>
              <a:t> (controlador de sesión).</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77072"/>
            <a:ext cx="84391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A4A82208-6391-461E-9815-580B1079D836}"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65</a:t>
            </a:fld>
            <a:endParaRPr lang="es-ES" dirty="0"/>
          </a:p>
        </p:txBody>
      </p:sp>
    </p:spTree>
    <p:extLst>
      <p:ext uri="{BB962C8B-B14F-4D97-AF65-F5344CB8AC3E}">
        <p14:creationId xmlns:p14="http://schemas.microsoft.com/office/powerpoint/2010/main" val="15896498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Expansión: Clase de Control</a:t>
            </a:r>
          </a:p>
        </p:txBody>
      </p:sp>
      <p:sp>
        <p:nvSpPr>
          <p:cNvPr id="3" name="2 Marcador de contenido"/>
          <p:cNvSpPr>
            <a:spLocks noGrp="1"/>
          </p:cNvSpPr>
          <p:nvPr>
            <p:ph idx="1"/>
          </p:nvPr>
        </p:nvSpPr>
        <p:spPr>
          <a:xfrm>
            <a:off x="457200" y="1935480"/>
            <a:ext cx="8229600" cy="2501632"/>
          </a:xfrm>
        </p:spPr>
        <p:txBody>
          <a:bodyPr>
            <a:normAutofit fontScale="70000" lnSpcReduction="20000"/>
          </a:bodyPr>
          <a:lstStyle/>
          <a:p>
            <a:r>
              <a:rPr lang="es-AR" dirty="0" smtClean="0"/>
              <a:t>En un entorno GUI, la clase controlador se vuelve un de despachador del Caso de Uso dos elementos, un </a:t>
            </a:r>
            <a:r>
              <a:rPr lang="es-AR" dirty="0" err="1" smtClean="0"/>
              <a:t>client</a:t>
            </a:r>
            <a:r>
              <a:rPr lang="es-AR" dirty="0" smtClean="0"/>
              <a:t> </a:t>
            </a:r>
            <a:r>
              <a:rPr lang="es-AR" dirty="0" err="1" smtClean="0"/>
              <a:t>controller</a:t>
            </a:r>
            <a:r>
              <a:rPr lang="es-AR" dirty="0" smtClean="0"/>
              <a:t> y EJB </a:t>
            </a:r>
            <a:r>
              <a:rPr lang="es-AR" dirty="0" err="1" smtClean="0"/>
              <a:t>controller</a:t>
            </a:r>
            <a:r>
              <a:rPr lang="es-AR" dirty="0" smtClean="0"/>
              <a:t> (</a:t>
            </a:r>
            <a:r>
              <a:rPr lang="es-AR" dirty="0" err="1" smtClean="0"/>
              <a:t>bean</a:t>
            </a:r>
            <a:r>
              <a:rPr lang="es-AR" dirty="0" smtClean="0"/>
              <a:t> de </a:t>
            </a:r>
            <a:r>
              <a:rPr lang="es-AR" dirty="0" err="1" smtClean="0"/>
              <a:t>sesion</a:t>
            </a:r>
            <a:r>
              <a:rPr lang="es-AR" dirty="0" smtClean="0"/>
              <a:t>).</a:t>
            </a:r>
          </a:p>
          <a:p>
            <a:endParaRPr lang="es-AR" dirty="0" smtClean="0"/>
          </a:p>
          <a:p>
            <a:r>
              <a:rPr lang="es-AR" dirty="0" smtClean="0"/>
              <a:t>El cliente </a:t>
            </a:r>
            <a:r>
              <a:rPr lang="es-AR" dirty="0" err="1" smtClean="0"/>
              <a:t>controller</a:t>
            </a:r>
            <a:r>
              <a:rPr lang="es-AR" dirty="0" smtClean="0"/>
              <a:t> actúa como un </a:t>
            </a:r>
            <a:r>
              <a:rPr lang="es-AR" dirty="0" err="1" smtClean="0"/>
              <a:t>proxy</a:t>
            </a:r>
            <a:r>
              <a:rPr lang="es-AR" dirty="0" smtClean="0"/>
              <a:t> para el EJB </a:t>
            </a:r>
            <a:r>
              <a:rPr lang="es-AR" dirty="0" err="1" smtClean="0"/>
              <a:t>controller</a:t>
            </a:r>
            <a:r>
              <a:rPr lang="es-AR" dirty="0" smtClean="0"/>
              <a:t> y es responsable para direccionar los eventos desde la clase interfaz al EJB </a:t>
            </a:r>
            <a:r>
              <a:rPr lang="es-AR" dirty="0" err="1" smtClean="0"/>
              <a:t>controller</a:t>
            </a:r>
            <a:r>
              <a:rPr lang="es-AR" dirty="0" smtClean="0"/>
              <a:t>.</a:t>
            </a:r>
          </a:p>
          <a:p>
            <a:endParaRPr lang="es-AR" dirty="0" smtClean="0"/>
          </a:p>
          <a:p>
            <a:r>
              <a:rPr lang="es-AR" dirty="0" smtClean="0"/>
              <a:t>Un EJB </a:t>
            </a:r>
            <a:r>
              <a:rPr lang="es-AR" dirty="0" err="1" smtClean="0"/>
              <a:t>controller</a:t>
            </a:r>
            <a:r>
              <a:rPr lang="es-AR" dirty="0" smtClean="0"/>
              <a:t> acepta los eventos y llama los </a:t>
            </a:r>
            <a:r>
              <a:rPr lang="es-AR" dirty="0" err="1" smtClean="0"/>
              <a:t>beans</a:t>
            </a:r>
            <a:r>
              <a:rPr lang="es-AR" dirty="0" smtClean="0"/>
              <a:t> afectados por el evento.</a:t>
            </a:r>
          </a:p>
          <a:p>
            <a:endParaRPr lang="es-AR" dirty="0"/>
          </a:p>
          <a:p>
            <a:endParaRPr lang="es-AR" dirty="0" smtClean="0"/>
          </a:p>
          <a:p>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286" y="4149080"/>
            <a:ext cx="5934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9FC55134-6A2E-4C63-8D5E-36F4677003E8}"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66</a:t>
            </a:fld>
            <a:endParaRPr lang="es-ES" dirty="0"/>
          </a:p>
        </p:txBody>
      </p:sp>
    </p:spTree>
    <p:extLst>
      <p:ext uri="{BB962C8B-B14F-4D97-AF65-F5344CB8AC3E}">
        <p14:creationId xmlns:p14="http://schemas.microsoft.com/office/powerpoint/2010/main" val="384733523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Expansión: Clase Entidad</a:t>
            </a:r>
            <a:endParaRPr lang="es-AR" dirty="0"/>
          </a:p>
        </p:txBody>
      </p:sp>
      <p:sp>
        <p:nvSpPr>
          <p:cNvPr id="3" name="2 Marcador de contenido"/>
          <p:cNvSpPr>
            <a:spLocks noGrp="1"/>
          </p:cNvSpPr>
          <p:nvPr>
            <p:ph idx="1"/>
          </p:nvPr>
        </p:nvSpPr>
        <p:spPr/>
        <p:txBody>
          <a:bodyPr/>
          <a:lstStyle/>
          <a:p>
            <a:r>
              <a:rPr lang="es-AR" dirty="0" smtClean="0"/>
              <a:t>Cada clase entidad se vuelve una </a:t>
            </a:r>
            <a:r>
              <a:rPr lang="es-AR" dirty="0" err="1" smtClean="0"/>
              <a:t>bean</a:t>
            </a:r>
            <a:r>
              <a:rPr lang="es-AR" dirty="0" smtClean="0"/>
              <a:t> empresarial:</a:t>
            </a:r>
          </a:p>
          <a:p>
            <a:pPr lvl="1"/>
            <a:r>
              <a:rPr lang="es-AR" sz="2000" dirty="0" smtClean="0"/>
              <a:t>Un </a:t>
            </a:r>
            <a:r>
              <a:rPr lang="es-AR" sz="2000" dirty="0" err="1" smtClean="0"/>
              <a:t>bean</a:t>
            </a:r>
            <a:r>
              <a:rPr lang="es-AR" sz="2000" dirty="0" smtClean="0"/>
              <a:t> de entidad (persistente) o una </a:t>
            </a:r>
            <a:r>
              <a:rPr lang="es-AR" sz="2000" dirty="0" err="1" smtClean="0"/>
              <a:t>bean</a:t>
            </a:r>
            <a:r>
              <a:rPr lang="es-AR" sz="2000" dirty="0" smtClean="0"/>
              <a:t> de </a:t>
            </a:r>
            <a:r>
              <a:rPr lang="es-AR" sz="2000" dirty="0" err="1" smtClean="0"/>
              <a:t>session</a:t>
            </a:r>
            <a:r>
              <a:rPr lang="es-AR" sz="2000" dirty="0" smtClean="0"/>
              <a:t> (no-persistente)</a:t>
            </a:r>
          </a:p>
          <a:p>
            <a:pPr lvl="1"/>
            <a:endParaRPr lang="es-AR" sz="20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623" y="3068960"/>
            <a:ext cx="62674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E5EA2DFB-6638-40BD-A4A9-44567C024100}"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67</a:t>
            </a:fld>
            <a:endParaRPr lang="es-ES" dirty="0"/>
          </a:p>
        </p:txBody>
      </p:sp>
    </p:spTree>
    <p:extLst>
      <p:ext uri="{BB962C8B-B14F-4D97-AF65-F5344CB8AC3E}">
        <p14:creationId xmlns:p14="http://schemas.microsoft.com/office/powerpoint/2010/main" val="62989342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Tasa de expansión</a:t>
            </a:r>
            <a:endParaRPr lang="es-AR" dirty="0"/>
          </a:p>
        </p:txBody>
      </p:sp>
      <p:sp>
        <p:nvSpPr>
          <p:cNvPr id="3" name="2 Marcador de contenido"/>
          <p:cNvSpPr>
            <a:spLocks noGrp="1"/>
          </p:cNvSpPr>
          <p:nvPr>
            <p:ph idx="1"/>
          </p:nvPr>
        </p:nvSpPr>
        <p:spPr/>
        <p:txBody>
          <a:bodyPr>
            <a:normAutofit fontScale="92500"/>
          </a:bodyPr>
          <a:lstStyle/>
          <a:p>
            <a:r>
              <a:rPr lang="es-AR" dirty="0" smtClean="0"/>
              <a:t>Una tasa típica de expansión usando tecnología Java es:</a:t>
            </a:r>
          </a:p>
          <a:p>
            <a:pPr lvl="1"/>
            <a:r>
              <a:rPr lang="es-AR" dirty="0" smtClean="0"/>
              <a:t>Clases Interfaz   x 1 o 2</a:t>
            </a:r>
          </a:p>
          <a:p>
            <a:pPr lvl="1"/>
            <a:r>
              <a:rPr lang="es-AR" dirty="0" smtClean="0"/>
              <a:t>Clases Control   x 2 o 3</a:t>
            </a:r>
          </a:p>
          <a:p>
            <a:pPr lvl="1"/>
            <a:r>
              <a:rPr lang="es-AR" dirty="0" smtClean="0"/>
              <a:t>Clases Entidad   x 4</a:t>
            </a:r>
          </a:p>
          <a:p>
            <a:pPr lvl="1"/>
            <a:endParaRPr lang="es-AR" dirty="0"/>
          </a:p>
          <a:p>
            <a:pPr lvl="1"/>
            <a:endParaRPr lang="es-AR" dirty="0" smtClean="0"/>
          </a:p>
          <a:p>
            <a:pPr lvl="1"/>
            <a:r>
              <a:rPr lang="es-AR" dirty="0" smtClean="0"/>
              <a:t>#</a:t>
            </a:r>
            <a:r>
              <a:rPr lang="es-AR" dirty="0" err="1" smtClean="0"/>
              <a:t>DCb</a:t>
            </a:r>
            <a:r>
              <a:rPr lang="es-AR" dirty="0" smtClean="0"/>
              <a:t> = 3 x 2</a:t>
            </a:r>
            <a:endParaRPr lang="es-AR" dirty="0"/>
          </a:p>
          <a:p>
            <a:pPr lvl="1"/>
            <a:r>
              <a:rPr lang="es-AR" dirty="0" smtClean="0"/>
              <a:t>#</a:t>
            </a:r>
            <a:r>
              <a:rPr lang="es-AR" dirty="0" err="1" smtClean="0"/>
              <a:t>DCc</a:t>
            </a:r>
            <a:r>
              <a:rPr lang="es-AR" dirty="0" smtClean="0"/>
              <a:t> =  2 x </a:t>
            </a:r>
            <a:r>
              <a:rPr lang="es-AR" dirty="0"/>
              <a:t>3</a:t>
            </a:r>
          </a:p>
          <a:p>
            <a:pPr lvl="1"/>
            <a:r>
              <a:rPr lang="es-AR" dirty="0" smtClean="0"/>
              <a:t>#</a:t>
            </a:r>
            <a:r>
              <a:rPr lang="es-AR" dirty="0" err="1" smtClean="0"/>
              <a:t>Dce</a:t>
            </a:r>
            <a:r>
              <a:rPr lang="es-AR" dirty="0" smtClean="0"/>
              <a:t> =   3 x 4</a:t>
            </a:r>
          </a:p>
          <a:p>
            <a:pPr lvl="1"/>
            <a:r>
              <a:rPr lang="es-AR" dirty="0" smtClean="0"/>
              <a:t>Total = 24</a:t>
            </a:r>
            <a:endParaRPr lang="es-AR" dirty="0"/>
          </a:p>
          <a:p>
            <a:pPr lvl="1"/>
            <a:endParaRPr lang="es-AR"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861048"/>
            <a:ext cx="3843338"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6272C1B5-2917-4BEE-900E-32BD18554367}" type="datetime1">
              <a:rPr lang="es-ES" smtClean="0"/>
              <a:t>31/10/13</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68</a:t>
            </a:fld>
            <a:endParaRPr lang="es-ES" dirty="0"/>
          </a:p>
        </p:txBody>
      </p:sp>
    </p:spTree>
    <p:extLst>
      <p:ext uri="{BB962C8B-B14F-4D97-AF65-F5344CB8AC3E}">
        <p14:creationId xmlns:p14="http://schemas.microsoft.com/office/powerpoint/2010/main" val="253372504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r>
              <a:rPr lang="es-AR" dirty="0" smtClean="0"/>
              <a:t>El siguiente diagrama muestra un modelo de clases de análisis de un motor de búsqueda.</a:t>
            </a:r>
          </a:p>
          <a:p>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902" y="2812027"/>
            <a:ext cx="498157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8F8A2F74-BF48-49DF-A18A-BD3F0D20B8E3}"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69</a:t>
            </a:fld>
            <a:endParaRPr lang="es-ES" dirty="0"/>
          </a:p>
        </p:txBody>
      </p:sp>
    </p:spTree>
    <p:extLst>
      <p:ext uri="{BB962C8B-B14F-4D97-AF65-F5344CB8AC3E}">
        <p14:creationId xmlns:p14="http://schemas.microsoft.com/office/powerpoint/2010/main" val="18672961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Similitudes y Diferencias</a:t>
            </a:r>
            <a:endParaRPr lang="es-AR" dirty="0"/>
          </a:p>
        </p:txBody>
      </p:sp>
      <p:sp>
        <p:nvSpPr>
          <p:cNvPr id="3" name="2 Marcador de contenido"/>
          <p:cNvSpPr>
            <a:spLocks noGrp="1"/>
          </p:cNvSpPr>
          <p:nvPr>
            <p:ph idx="1"/>
          </p:nvPr>
        </p:nvSpPr>
        <p:spPr/>
        <p:txBody>
          <a:bodyPr>
            <a:normAutofit lnSpcReduction="10000"/>
          </a:bodyPr>
          <a:lstStyle/>
          <a:p>
            <a:r>
              <a:rPr lang="es-AR" dirty="0" smtClean="0"/>
              <a:t>¿Porqué las métricas de Ingeniería de Software Orientad a Objetos (OOSE) son diferentes a las métricas del software convencional?</a:t>
            </a:r>
          </a:p>
          <a:p>
            <a:endParaRPr lang="es-AR" dirty="0"/>
          </a:p>
          <a:p>
            <a:r>
              <a:rPr lang="es-AR" dirty="0" smtClean="0"/>
              <a:t>Debido a los siguiente:</a:t>
            </a:r>
          </a:p>
          <a:p>
            <a:pPr lvl="1"/>
            <a:r>
              <a:rPr lang="es-AR" dirty="0" smtClean="0"/>
              <a:t>Localización</a:t>
            </a:r>
          </a:p>
          <a:p>
            <a:pPr lvl="1"/>
            <a:r>
              <a:rPr lang="es-AR" dirty="0" smtClean="0"/>
              <a:t>Encapsulamiento</a:t>
            </a:r>
          </a:p>
          <a:p>
            <a:pPr lvl="1"/>
            <a:r>
              <a:rPr lang="es-AR" dirty="0" smtClean="0"/>
              <a:t>Ocultamiento de la información</a:t>
            </a:r>
          </a:p>
          <a:p>
            <a:pPr lvl="1"/>
            <a:r>
              <a:rPr lang="es-AR" dirty="0" smtClean="0"/>
              <a:t>Herencia</a:t>
            </a:r>
          </a:p>
          <a:p>
            <a:pPr lvl="1"/>
            <a:r>
              <a:rPr lang="es-AR" dirty="0" err="1" smtClean="0"/>
              <a:t>Reuso</a:t>
            </a:r>
            <a:endParaRPr lang="es-AR" dirty="0"/>
          </a:p>
        </p:txBody>
      </p:sp>
      <p:sp>
        <p:nvSpPr>
          <p:cNvPr id="4" name="3 Marcador de fecha"/>
          <p:cNvSpPr>
            <a:spLocks noGrp="1"/>
          </p:cNvSpPr>
          <p:nvPr>
            <p:ph type="dt" sz="half" idx="10"/>
          </p:nvPr>
        </p:nvSpPr>
        <p:spPr/>
        <p:txBody>
          <a:bodyPr/>
          <a:lstStyle/>
          <a:p>
            <a:fld id="{CB538BC3-77F1-4180-9CD7-1FF24113F9A7}"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Tree>
    <p:extLst>
      <p:ext uri="{BB962C8B-B14F-4D97-AF65-F5344CB8AC3E}">
        <p14:creationId xmlns:p14="http://schemas.microsoft.com/office/powerpoint/2010/main" val="381919240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normAutofit fontScale="85000" lnSpcReduction="20000"/>
          </a:bodyPr>
          <a:lstStyle/>
          <a:p>
            <a:r>
              <a:rPr lang="es-AR" dirty="0" smtClean="0"/>
              <a:t>El sistema será implementado como una aplicación web usando tecnología EJB. En la fase de diseño, las clases interfaz son expandidas en un tasa de 1 a 2; las clases de control son expandidas en un tasa de 2 a 3, y cada clase entidad es expandida a un subsistema teniendo de 4 a 8 clases de diseño. Una clase de diseño en Java tiene un promedio de 20 métodos, cada método tiene 10 a 20 líneas de código, y la productividad promedio de un programador Java es 200 LOC por semana con un salario de $5000 por mes.</a:t>
            </a:r>
          </a:p>
          <a:p>
            <a:r>
              <a:rPr lang="es-AR" dirty="0" smtClean="0"/>
              <a:t>Estimar el máximo y el mínimo:</a:t>
            </a:r>
          </a:p>
          <a:p>
            <a:pPr lvl="1"/>
            <a:r>
              <a:rPr lang="es-AR" dirty="0" smtClean="0"/>
              <a:t>Número de clases de diseño; número de métodos; tamaño total del software (asumiendo que el tamaño total es 1,5 veces las LOC de cada método)</a:t>
            </a:r>
          </a:p>
          <a:p>
            <a:pPr lvl="1"/>
            <a:r>
              <a:rPr lang="es-AR" dirty="0" smtClean="0"/>
              <a:t>Costo total del desarrollo.</a:t>
            </a:r>
            <a:endParaRPr lang="es-AR" dirty="0"/>
          </a:p>
        </p:txBody>
      </p:sp>
      <p:sp>
        <p:nvSpPr>
          <p:cNvPr id="4" name="3 Marcador de fecha"/>
          <p:cNvSpPr>
            <a:spLocks noGrp="1"/>
          </p:cNvSpPr>
          <p:nvPr>
            <p:ph type="dt" sz="half" idx="10"/>
          </p:nvPr>
        </p:nvSpPr>
        <p:spPr/>
        <p:txBody>
          <a:bodyPr/>
          <a:lstStyle/>
          <a:p>
            <a:fld id="{3FCD7DE5-3D2F-4BA9-8962-4695C5731B61}"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70</a:t>
            </a:fld>
            <a:endParaRPr lang="es-ES" dirty="0"/>
          </a:p>
        </p:txBody>
      </p:sp>
    </p:spTree>
    <p:extLst>
      <p:ext uri="{BB962C8B-B14F-4D97-AF65-F5344CB8AC3E}">
        <p14:creationId xmlns:p14="http://schemas.microsoft.com/office/powerpoint/2010/main" val="118579310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endParaRPr lang="es-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097976"/>
            <a:ext cx="837309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9F75AEDE-051B-4EB1-8FC3-90E406C2B235}"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71</a:t>
            </a:fld>
            <a:endParaRPr lang="es-ES" dirty="0"/>
          </a:p>
        </p:txBody>
      </p:sp>
    </p:spTree>
    <p:extLst>
      <p:ext uri="{BB962C8B-B14F-4D97-AF65-F5344CB8AC3E}">
        <p14:creationId xmlns:p14="http://schemas.microsoft.com/office/powerpoint/2010/main" val="286469236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Número de Clases</a:t>
            </a:r>
            <a:endParaRPr lang="es-AR" dirty="0"/>
          </a:p>
        </p:txBody>
      </p:sp>
      <p:sp>
        <p:nvSpPr>
          <p:cNvPr id="3" name="2 Marcador de contenido"/>
          <p:cNvSpPr>
            <a:spLocks noGrp="1"/>
          </p:cNvSpPr>
          <p:nvPr>
            <p:ph idx="1"/>
          </p:nvPr>
        </p:nvSpPr>
        <p:spPr/>
        <p:txBody>
          <a:bodyPr/>
          <a:lstStyle/>
          <a:p>
            <a:r>
              <a:rPr lang="es-AR" dirty="0" smtClean="0"/>
              <a:t>Nombre y origen = #c, (Lorenz y </a:t>
            </a:r>
            <a:r>
              <a:rPr lang="es-AR" dirty="0" err="1" smtClean="0"/>
              <a:t>Kidd</a:t>
            </a:r>
            <a:r>
              <a:rPr lang="es-AR" dirty="0" smtClean="0"/>
              <a:t> – 1994)</a:t>
            </a:r>
          </a:p>
          <a:p>
            <a:r>
              <a:rPr lang="es-AR" dirty="0" smtClean="0"/>
              <a:t>Medición: #c es el número de clases que constituyen el producto.</a:t>
            </a:r>
          </a:p>
          <a:p>
            <a:endParaRPr lang="es-AR" dirty="0"/>
          </a:p>
          <a:p>
            <a:r>
              <a:rPr lang="es-AR" dirty="0" smtClean="0"/>
              <a:t>Uso: El número de clases de diseño puede ser usado para hacer seguimiento del proceso de diseño.</a:t>
            </a:r>
          </a:p>
          <a:p>
            <a:endParaRPr lang="es-AR" dirty="0" smtClean="0"/>
          </a:p>
          <a:p>
            <a:r>
              <a:rPr lang="es-AR" dirty="0" smtClean="0"/>
              <a:t>Ignora las relaciones de asociación y agregación entre clases. No maneja ningún significado estructural.</a:t>
            </a:r>
            <a:endParaRPr lang="es-AR" dirty="0"/>
          </a:p>
        </p:txBody>
      </p:sp>
      <p:sp>
        <p:nvSpPr>
          <p:cNvPr id="4" name="3 Marcador de fecha"/>
          <p:cNvSpPr>
            <a:spLocks noGrp="1"/>
          </p:cNvSpPr>
          <p:nvPr>
            <p:ph type="dt" sz="half" idx="10"/>
          </p:nvPr>
        </p:nvSpPr>
        <p:spPr/>
        <p:txBody>
          <a:bodyPr/>
          <a:lstStyle/>
          <a:p>
            <a:fld id="{B824AACD-94BB-4B56-96EC-543BC9550D0F}"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72</a:t>
            </a:fld>
            <a:endParaRPr lang="es-ES" dirty="0"/>
          </a:p>
        </p:txBody>
      </p:sp>
    </p:spTree>
    <p:extLst>
      <p:ext uri="{BB962C8B-B14F-4D97-AF65-F5344CB8AC3E}">
        <p14:creationId xmlns:p14="http://schemas.microsoft.com/office/powerpoint/2010/main" val="391328227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r>
              <a:rPr lang="es-AR" dirty="0" smtClean="0"/>
              <a:t>#c = 5</a:t>
            </a:r>
            <a:endParaRPr lang="es-AR"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060847"/>
            <a:ext cx="54102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DD43D7A7-2974-400F-B3E3-5F95678C7B4B}" type="datetime1">
              <a:rPr lang="es-ES" smtClean="0"/>
              <a:t>31/10/13</a:t>
            </a:fld>
            <a:endParaRPr lang="es-ES" dirty="0"/>
          </a:p>
        </p:txBody>
      </p:sp>
      <p:sp>
        <p:nvSpPr>
          <p:cNvPr id="6" name="5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73</a:t>
            </a:fld>
            <a:endParaRPr lang="es-ES" dirty="0"/>
          </a:p>
        </p:txBody>
      </p:sp>
    </p:spTree>
    <p:extLst>
      <p:ext uri="{BB962C8B-B14F-4D97-AF65-F5344CB8AC3E}">
        <p14:creationId xmlns:p14="http://schemas.microsoft.com/office/powerpoint/2010/main" val="405260452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Número de métodos de instancia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Nombre y origen: #</a:t>
            </a:r>
            <a:r>
              <a:rPr lang="es-AR" dirty="0" err="1" smtClean="0"/>
              <a:t>im</a:t>
            </a:r>
            <a:r>
              <a:rPr lang="es-AR" dirty="0" smtClean="0"/>
              <a:t> (Lorenz y </a:t>
            </a:r>
            <a:r>
              <a:rPr lang="es-AR" dirty="0" err="1" smtClean="0"/>
              <a:t>Kidd</a:t>
            </a:r>
            <a:r>
              <a:rPr lang="es-AR" dirty="0" smtClean="0"/>
              <a:t>, 1994)</a:t>
            </a:r>
          </a:p>
          <a:p>
            <a:r>
              <a:rPr lang="es-AR" dirty="0" smtClean="0"/>
              <a:t>Medición: #</a:t>
            </a:r>
            <a:r>
              <a:rPr lang="es-AR" dirty="0" err="1" smtClean="0"/>
              <a:t>im</a:t>
            </a:r>
            <a:r>
              <a:rPr lang="es-AR" dirty="0" smtClean="0"/>
              <a:t> es el número de métodos hermanos de una clase sin tener en cuenta las restricciones de acceso (público o privado)</a:t>
            </a:r>
          </a:p>
          <a:p>
            <a:endParaRPr lang="es-AR" dirty="0"/>
          </a:p>
          <a:p>
            <a:r>
              <a:rPr lang="es-AR" dirty="0" smtClean="0"/>
              <a:t>Uso: Superando el umbral de 20 puede ser indicador de alarma en el diseño de la clase. Usar este indicador para clase que no sean de interfaz y que no sean generadas automáticamente.</a:t>
            </a:r>
          </a:p>
          <a:p>
            <a:r>
              <a:rPr lang="es-AR" dirty="0" smtClean="0"/>
              <a:t>Las clases de interfaz usualmente tienen un umbral mayor, 40.</a:t>
            </a:r>
          </a:p>
          <a:p>
            <a:r>
              <a:rPr lang="es-AR" dirty="0" smtClean="0"/>
              <a:t>La suma de los #</a:t>
            </a:r>
            <a:r>
              <a:rPr lang="es-AR" dirty="0" err="1" smtClean="0"/>
              <a:t>im</a:t>
            </a:r>
            <a:r>
              <a:rPr lang="es-AR" dirty="0" smtClean="0"/>
              <a:t> a nivel de sistema puede ser usado como un valor de tamaño de diseño. </a:t>
            </a:r>
            <a:endParaRPr lang="es-AR" dirty="0"/>
          </a:p>
        </p:txBody>
      </p:sp>
      <p:sp>
        <p:nvSpPr>
          <p:cNvPr id="4" name="3 Marcador de fecha"/>
          <p:cNvSpPr>
            <a:spLocks noGrp="1"/>
          </p:cNvSpPr>
          <p:nvPr>
            <p:ph type="dt" sz="half" idx="10"/>
          </p:nvPr>
        </p:nvSpPr>
        <p:spPr/>
        <p:txBody>
          <a:bodyPr/>
          <a:lstStyle/>
          <a:p>
            <a:fld id="{586E557F-BB20-4156-BDC5-3636E31B4ED1}"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74</a:t>
            </a:fld>
            <a:endParaRPr lang="es-ES" dirty="0"/>
          </a:p>
        </p:txBody>
      </p:sp>
    </p:spTree>
    <p:extLst>
      <p:ext uri="{BB962C8B-B14F-4D97-AF65-F5344CB8AC3E}">
        <p14:creationId xmlns:p14="http://schemas.microsoft.com/office/powerpoint/2010/main" val="139717295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Número de métodos de una clase</a:t>
            </a:r>
            <a:endParaRPr lang="es-AR" dirty="0"/>
          </a:p>
        </p:txBody>
      </p:sp>
      <p:sp>
        <p:nvSpPr>
          <p:cNvPr id="3" name="2 Marcador de contenido"/>
          <p:cNvSpPr>
            <a:spLocks noGrp="1"/>
          </p:cNvSpPr>
          <p:nvPr>
            <p:ph idx="1"/>
          </p:nvPr>
        </p:nvSpPr>
        <p:spPr/>
        <p:txBody>
          <a:bodyPr>
            <a:normAutofit fontScale="92500" lnSpcReduction="20000"/>
          </a:bodyPr>
          <a:lstStyle/>
          <a:p>
            <a:r>
              <a:rPr lang="es-AR" dirty="0"/>
              <a:t>Nombre y origen: </a:t>
            </a:r>
            <a:r>
              <a:rPr lang="es-AR" dirty="0" smtClean="0"/>
              <a:t>#cm </a:t>
            </a:r>
            <a:r>
              <a:rPr lang="es-AR" dirty="0"/>
              <a:t>(Lorenz y </a:t>
            </a:r>
            <a:r>
              <a:rPr lang="es-AR" dirty="0" err="1"/>
              <a:t>Kidd</a:t>
            </a:r>
            <a:r>
              <a:rPr lang="es-AR" dirty="0"/>
              <a:t>, 1994)</a:t>
            </a:r>
          </a:p>
          <a:p>
            <a:r>
              <a:rPr lang="es-AR" dirty="0"/>
              <a:t>Medición: </a:t>
            </a:r>
            <a:r>
              <a:rPr lang="es-AR" dirty="0" smtClean="0"/>
              <a:t>#</a:t>
            </a:r>
            <a:r>
              <a:rPr lang="es-AR" dirty="0"/>
              <a:t>c</a:t>
            </a:r>
            <a:r>
              <a:rPr lang="es-AR" dirty="0" smtClean="0"/>
              <a:t>m </a:t>
            </a:r>
            <a:r>
              <a:rPr lang="es-AR" dirty="0"/>
              <a:t>es el número de </a:t>
            </a:r>
            <a:r>
              <a:rPr lang="es-AR" dirty="0" smtClean="0"/>
              <a:t>métodos de una clase </a:t>
            </a:r>
            <a:r>
              <a:rPr lang="es-AR" dirty="0"/>
              <a:t>sin tener en cuenta las restricciones de acceso (público o privado)</a:t>
            </a:r>
          </a:p>
          <a:p>
            <a:endParaRPr lang="es-AR" dirty="0"/>
          </a:p>
          <a:p>
            <a:r>
              <a:rPr lang="es-AR" dirty="0"/>
              <a:t>Uso: Superando el umbral de </a:t>
            </a:r>
            <a:r>
              <a:rPr lang="es-AR" dirty="0" smtClean="0"/>
              <a:t>3 puede </a:t>
            </a:r>
            <a:r>
              <a:rPr lang="es-AR" dirty="0"/>
              <a:t>ser indicador de alarma en el diseño de la clase. Usar este indicador para </a:t>
            </a:r>
            <a:r>
              <a:rPr lang="es-AR" dirty="0" smtClean="0"/>
              <a:t>clases </a:t>
            </a:r>
            <a:r>
              <a:rPr lang="es-AR" dirty="0"/>
              <a:t>que no sean de interfaz y que no sean generadas automáticamente</a:t>
            </a:r>
            <a:r>
              <a:rPr lang="es-AR" dirty="0" smtClean="0"/>
              <a:t>.</a:t>
            </a:r>
          </a:p>
          <a:p>
            <a:endParaRPr lang="es-AR" dirty="0"/>
          </a:p>
          <a:p>
            <a:r>
              <a:rPr lang="es-AR" dirty="0" smtClean="0"/>
              <a:t>La </a:t>
            </a:r>
            <a:r>
              <a:rPr lang="es-AR" dirty="0"/>
              <a:t>suma de los </a:t>
            </a:r>
            <a:r>
              <a:rPr lang="es-AR" dirty="0" smtClean="0"/>
              <a:t>#cm </a:t>
            </a:r>
            <a:r>
              <a:rPr lang="es-AR" dirty="0"/>
              <a:t>a nivel de sistema puede ser usado como un valor de tamaño de diseño. </a:t>
            </a:r>
          </a:p>
          <a:p>
            <a:endParaRPr lang="es-AR" dirty="0"/>
          </a:p>
        </p:txBody>
      </p:sp>
      <p:sp>
        <p:nvSpPr>
          <p:cNvPr id="4" name="3 Marcador de fecha"/>
          <p:cNvSpPr>
            <a:spLocks noGrp="1"/>
          </p:cNvSpPr>
          <p:nvPr>
            <p:ph type="dt" sz="half" idx="10"/>
          </p:nvPr>
        </p:nvSpPr>
        <p:spPr/>
        <p:txBody>
          <a:bodyPr/>
          <a:lstStyle/>
          <a:p>
            <a:fld id="{C6277AC9-1E5E-4B10-8059-E476E13CE7A3}"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75</a:t>
            </a:fld>
            <a:endParaRPr lang="es-ES" dirty="0"/>
          </a:p>
        </p:txBody>
      </p:sp>
    </p:spTree>
    <p:extLst>
      <p:ext uri="{BB962C8B-B14F-4D97-AF65-F5344CB8AC3E}">
        <p14:creationId xmlns:p14="http://schemas.microsoft.com/office/powerpoint/2010/main" val="343624965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sp>
        <p:nvSpPr>
          <p:cNvPr id="3" name="2 Marcador de contenido"/>
          <p:cNvSpPr>
            <a:spLocks noGrp="1"/>
          </p:cNvSpPr>
          <p:nvPr>
            <p:ph idx="1"/>
          </p:nvPr>
        </p:nvSpPr>
        <p:spPr/>
        <p:txBody>
          <a:bodyPr/>
          <a:lstStyle/>
          <a:p>
            <a:r>
              <a:rPr lang="es-AR" dirty="0" smtClean="0"/>
              <a:t>Para Clase 1:</a:t>
            </a:r>
          </a:p>
          <a:p>
            <a:pPr lvl="1"/>
            <a:r>
              <a:rPr lang="es-AR" dirty="0" smtClean="0"/>
              <a:t>#cm = 3</a:t>
            </a:r>
          </a:p>
          <a:p>
            <a:r>
              <a:rPr lang="es-AR" dirty="0" smtClean="0"/>
              <a:t>Para Clase 3:</a:t>
            </a:r>
          </a:p>
          <a:p>
            <a:pPr lvl="1"/>
            <a:r>
              <a:rPr lang="es-AR" dirty="0" smtClean="0"/>
              <a:t>#</a:t>
            </a:r>
            <a:r>
              <a:rPr lang="es-AR" dirty="0" err="1" smtClean="0"/>
              <a:t>im</a:t>
            </a:r>
            <a:r>
              <a:rPr lang="es-AR" dirty="0" smtClean="0"/>
              <a:t> = 7</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060848"/>
            <a:ext cx="477202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Marcador de fecha"/>
          <p:cNvSpPr>
            <a:spLocks noGrp="1"/>
          </p:cNvSpPr>
          <p:nvPr>
            <p:ph type="dt" sz="half" idx="10"/>
          </p:nvPr>
        </p:nvSpPr>
        <p:spPr/>
        <p:txBody>
          <a:bodyPr/>
          <a:lstStyle/>
          <a:p>
            <a:fld id="{0B072A2E-F6DC-4A5B-AFA7-8314D297517D}"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76</a:t>
            </a:fld>
            <a:endParaRPr lang="es-ES" dirty="0"/>
          </a:p>
        </p:txBody>
      </p:sp>
    </p:spTree>
    <p:extLst>
      <p:ext uri="{BB962C8B-B14F-4D97-AF65-F5344CB8AC3E}">
        <p14:creationId xmlns:p14="http://schemas.microsoft.com/office/powerpoint/2010/main" val="379647094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Métricas de Calidad y Riesgo</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81700A43-EA6F-4D2F-8AC4-11D3D95BD7C9}"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77</a:t>
            </a:fld>
            <a:endParaRPr lang="es-ES" dirty="0"/>
          </a:p>
        </p:txBody>
      </p:sp>
    </p:spTree>
    <p:extLst>
      <p:ext uri="{BB962C8B-B14F-4D97-AF65-F5344CB8AC3E}">
        <p14:creationId xmlns:p14="http://schemas.microsoft.com/office/powerpoint/2010/main" val="49724536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Identificación de componentes de alto riesgo</a:t>
            </a:r>
            <a:endParaRPr lang="es-AR" dirty="0"/>
          </a:p>
        </p:txBody>
      </p:sp>
      <p:sp>
        <p:nvSpPr>
          <p:cNvPr id="3" name="2 Marcador de contenido"/>
          <p:cNvSpPr>
            <a:spLocks noGrp="1"/>
          </p:cNvSpPr>
          <p:nvPr>
            <p:ph idx="1"/>
          </p:nvPr>
        </p:nvSpPr>
        <p:spPr/>
        <p:txBody>
          <a:bodyPr/>
          <a:lstStyle/>
          <a:p>
            <a:r>
              <a:rPr lang="es-AR" dirty="0" smtClean="0"/>
              <a:t>Estudios empíricos han mostrado que las mayoría de las fallas son encontradas en unos pocos componentes del sistema. Si estos pocos componentes pueden ser identificados tempranamente, entonces puede tomarse acciones tales como actividades para focalizar las detección de defectos en componentes de alto riesgo.</a:t>
            </a:r>
          </a:p>
          <a:p>
            <a:r>
              <a:rPr lang="es-AR" dirty="0" smtClean="0"/>
              <a:t>¿Cómo identificar los componentes de alto-riesgo?</a:t>
            </a:r>
          </a:p>
          <a:p>
            <a:pPr lvl="1"/>
            <a:r>
              <a:rPr lang="es-AR" dirty="0" smtClean="0"/>
              <a:t>Diseñar modelos de calidad</a:t>
            </a:r>
          </a:p>
          <a:p>
            <a:pPr lvl="1"/>
            <a:r>
              <a:rPr lang="es-AR" dirty="0" smtClean="0"/>
              <a:t>Definir umbrales prácticos.</a:t>
            </a:r>
            <a:endParaRPr lang="es-AR" dirty="0"/>
          </a:p>
        </p:txBody>
      </p:sp>
      <p:sp>
        <p:nvSpPr>
          <p:cNvPr id="4" name="3 Marcador de fecha"/>
          <p:cNvSpPr>
            <a:spLocks noGrp="1"/>
          </p:cNvSpPr>
          <p:nvPr>
            <p:ph type="dt" sz="half" idx="10"/>
          </p:nvPr>
        </p:nvSpPr>
        <p:spPr/>
        <p:txBody>
          <a:bodyPr/>
          <a:lstStyle/>
          <a:p>
            <a:fld id="{EABA9FED-85F4-4A24-A13E-1FAB850AF7AC}"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78</a:t>
            </a:fld>
            <a:endParaRPr lang="es-ES" dirty="0"/>
          </a:p>
        </p:txBody>
      </p:sp>
    </p:spTree>
    <p:extLst>
      <p:ext uri="{BB962C8B-B14F-4D97-AF65-F5344CB8AC3E}">
        <p14:creationId xmlns:p14="http://schemas.microsoft.com/office/powerpoint/2010/main" val="44166089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Modelos de Calidad OO</a:t>
            </a:r>
            <a:endParaRPr lang="es-AR" dirty="0"/>
          </a:p>
        </p:txBody>
      </p:sp>
      <p:sp>
        <p:nvSpPr>
          <p:cNvPr id="3" name="2 Marcador de contenido"/>
          <p:cNvSpPr>
            <a:spLocks noGrp="1"/>
          </p:cNvSpPr>
          <p:nvPr>
            <p:ph idx="1"/>
          </p:nvPr>
        </p:nvSpPr>
        <p:spPr>
          <a:xfrm>
            <a:off x="457200" y="1935480"/>
            <a:ext cx="8229600" cy="1853560"/>
          </a:xfrm>
        </p:spPr>
        <p:txBody>
          <a:bodyPr/>
          <a:lstStyle/>
          <a:p>
            <a:r>
              <a:rPr lang="es-AR" dirty="0" smtClean="0"/>
              <a:t>Un modelo de calidad es usualmente desarrollado usando un modelo estadístico o una técnica de máquina de aprendizaje, o combinación de ambos usando datos históricos.</a:t>
            </a:r>
          </a:p>
          <a:p>
            <a:endParaRPr lang="es-AR" dirty="0"/>
          </a:p>
        </p:txBody>
      </p:sp>
      <p:sp>
        <p:nvSpPr>
          <p:cNvPr id="4" name="3 CuadroTexto"/>
          <p:cNvSpPr txBox="1"/>
          <p:nvPr/>
        </p:nvSpPr>
        <p:spPr>
          <a:xfrm>
            <a:off x="1115616" y="4514833"/>
            <a:ext cx="1368152" cy="646331"/>
          </a:xfrm>
          <a:prstGeom prst="rect">
            <a:avLst/>
          </a:prstGeom>
          <a:noFill/>
        </p:spPr>
        <p:txBody>
          <a:bodyPr wrap="square" rtlCol="0">
            <a:spAutoFit/>
          </a:bodyPr>
          <a:lstStyle/>
          <a:p>
            <a:r>
              <a:rPr lang="es-AR" dirty="0" smtClean="0"/>
              <a:t>Métrica del Producto</a:t>
            </a:r>
            <a:endParaRPr lang="es-AR" dirty="0"/>
          </a:p>
        </p:txBody>
      </p:sp>
      <p:sp>
        <p:nvSpPr>
          <p:cNvPr id="5" name="4 Abrir llave"/>
          <p:cNvSpPr/>
          <p:nvPr/>
        </p:nvSpPr>
        <p:spPr>
          <a:xfrm>
            <a:off x="2412160" y="4189926"/>
            <a:ext cx="360040" cy="1296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5 CuadroTexto"/>
          <p:cNvSpPr txBox="1"/>
          <p:nvPr/>
        </p:nvSpPr>
        <p:spPr>
          <a:xfrm>
            <a:off x="2796053" y="4099334"/>
            <a:ext cx="527709" cy="1477328"/>
          </a:xfrm>
          <a:prstGeom prst="rect">
            <a:avLst/>
          </a:prstGeom>
          <a:noFill/>
        </p:spPr>
        <p:txBody>
          <a:bodyPr wrap="none" rtlCol="0">
            <a:spAutoFit/>
          </a:bodyPr>
          <a:lstStyle/>
          <a:p>
            <a:r>
              <a:rPr lang="es-AR" dirty="0" smtClean="0"/>
              <a:t>M1</a:t>
            </a:r>
          </a:p>
          <a:p>
            <a:r>
              <a:rPr lang="es-AR" dirty="0" smtClean="0"/>
              <a:t>M2</a:t>
            </a:r>
          </a:p>
          <a:p>
            <a:endParaRPr lang="es-AR" dirty="0"/>
          </a:p>
          <a:p>
            <a:endParaRPr lang="es-AR" dirty="0" smtClean="0"/>
          </a:p>
          <a:p>
            <a:r>
              <a:rPr lang="es-AR" dirty="0" smtClean="0"/>
              <a:t>Mn</a:t>
            </a:r>
            <a:endParaRPr lang="es-AR" dirty="0"/>
          </a:p>
        </p:txBody>
      </p:sp>
      <p:sp>
        <p:nvSpPr>
          <p:cNvPr id="7" name="6 Rectángulo redondeado"/>
          <p:cNvSpPr/>
          <p:nvPr/>
        </p:nvSpPr>
        <p:spPr>
          <a:xfrm>
            <a:off x="3779912" y="4099334"/>
            <a:ext cx="2088232" cy="1477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Modelo de Calidad</a:t>
            </a:r>
            <a:endParaRPr lang="es-AR" dirty="0"/>
          </a:p>
        </p:txBody>
      </p:sp>
      <p:cxnSp>
        <p:nvCxnSpPr>
          <p:cNvPr id="9" name="8 Conector recto de flecha"/>
          <p:cNvCxnSpPr/>
          <p:nvPr/>
        </p:nvCxnSpPr>
        <p:spPr>
          <a:xfrm>
            <a:off x="3323762" y="4293096"/>
            <a:ext cx="456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3323762" y="4581128"/>
            <a:ext cx="456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3323762" y="5395478"/>
            <a:ext cx="456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3"/>
          </p:cNvCxnSpPr>
          <p:nvPr/>
        </p:nvCxnSpPr>
        <p:spPr>
          <a:xfrm>
            <a:off x="5868144" y="4837998"/>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6516216" y="4514832"/>
            <a:ext cx="1368152" cy="923330"/>
          </a:xfrm>
          <a:prstGeom prst="rect">
            <a:avLst/>
          </a:prstGeom>
          <a:noFill/>
        </p:spPr>
        <p:txBody>
          <a:bodyPr wrap="square" rtlCol="0">
            <a:spAutoFit/>
          </a:bodyPr>
          <a:lstStyle/>
          <a:p>
            <a:r>
              <a:rPr lang="es-AR" dirty="0" smtClean="0"/>
              <a:t>Categoría de riesgo predicha</a:t>
            </a:r>
            <a:endParaRPr lang="es-AR" dirty="0"/>
          </a:p>
        </p:txBody>
      </p:sp>
      <p:sp>
        <p:nvSpPr>
          <p:cNvPr id="8" name="7 Marcador de fecha"/>
          <p:cNvSpPr>
            <a:spLocks noGrp="1"/>
          </p:cNvSpPr>
          <p:nvPr>
            <p:ph type="dt" sz="half" idx="10"/>
          </p:nvPr>
        </p:nvSpPr>
        <p:spPr/>
        <p:txBody>
          <a:bodyPr/>
          <a:lstStyle/>
          <a:p>
            <a:fld id="{5C8AAC18-4C64-4D3D-B494-C78030616AB5}" type="datetime1">
              <a:rPr lang="es-ES" smtClean="0"/>
              <a:t>31/10/13</a:t>
            </a:fld>
            <a:endParaRPr lang="es-ES" dirty="0"/>
          </a:p>
        </p:txBody>
      </p:sp>
      <p:sp>
        <p:nvSpPr>
          <p:cNvPr id="10" name="9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12" name="11 Marcador de número de diapositiva"/>
          <p:cNvSpPr>
            <a:spLocks noGrp="1"/>
          </p:cNvSpPr>
          <p:nvPr>
            <p:ph type="sldNum" sz="quarter" idx="12"/>
          </p:nvPr>
        </p:nvSpPr>
        <p:spPr/>
        <p:txBody>
          <a:bodyPr/>
          <a:lstStyle/>
          <a:p>
            <a:fld id="{132FADFE-3B8F-471C-ABF0-DBC7717ECBBC}" type="slidenum">
              <a:rPr lang="es-ES" smtClean="0"/>
              <a:pPr/>
              <a:t>79</a:t>
            </a:fld>
            <a:endParaRPr lang="es-ES" dirty="0"/>
          </a:p>
        </p:txBody>
      </p:sp>
    </p:spTree>
    <p:extLst>
      <p:ext uri="{BB962C8B-B14F-4D97-AF65-F5344CB8AC3E}">
        <p14:creationId xmlns:p14="http://schemas.microsoft.com/office/powerpoint/2010/main" val="883029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Localización</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La localización es la ubicación de los elementos en las cercanías de otros elementos.</a:t>
            </a:r>
          </a:p>
          <a:p>
            <a:pPr lvl="1"/>
            <a:r>
              <a:rPr lang="es-AR" dirty="0" smtClean="0"/>
              <a:t>Descomposición Funcional</a:t>
            </a:r>
          </a:p>
          <a:p>
            <a:pPr lvl="1"/>
            <a:r>
              <a:rPr lang="es-AR" dirty="0" smtClean="0"/>
              <a:t>Localización de datos</a:t>
            </a:r>
          </a:p>
          <a:p>
            <a:pPr lvl="1"/>
            <a:r>
              <a:rPr lang="es-AR" dirty="0" smtClean="0"/>
              <a:t>Localización de Objetos</a:t>
            </a:r>
          </a:p>
          <a:p>
            <a:pPr lvl="1"/>
            <a:endParaRPr lang="es-AR" dirty="0" smtClean="0"/>
          </a:p>
          <a:p>
            <a:r>
              <a:rPr lang="es-AR" dirty="0" smtClean="0"/>
              <a:t>En el software convencional, la localización está basada en las funciones, de esta manera:</a:t>
            </a:r>
          </a:p>
          <a:p>
            <a:pPr lvl="1"/>
            <a:r>
              <a:rPr lang="es-AR" dirty="0" smtClean="0"/>
              <a:t>La métricas apuntan a las funciones y su funcionalidad</a:t>
            </a:r>
          </a:p>
          <a:p>
            <a:pPr lvl="1"/>
            <a:r>
              <a:rPr lang="es-AR" dirty="0" smtClean="0"/>
              <a:t>La unidades de software tienen una visión funcional, y las métricas enfocadas en la relaciones entre componentes son interrelaciones funcionales (cohesión y acoplamiento)</a:t>
            </a:r>
            <a:endParaRPr lang="es-AR" dirty="0"/>
          </a:p>
        </p:txBody>
      </p:sp>
      <p:sp>
        <p:nvSpPr>
          <p:cNvPr id="4" name="3 Marcador de fecha"/>
          <p:cNvSpPr>
            <a:spLocks noGrp="1"/>
          </p:cNvSpPr>
          <p:nvPr>
            <p:ph type="dt" sz="half" idx="10"/>
          </p:nvPr>
        </p:nvSpPr>
        <p:spPr/>
        <p:txBody>
          <a:bodyPr/>
          <a:lstStyle/>
          <a:p>
            <a:fld id="{C2AC46F3-716A-4A8A-99C4-96691885A880}"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Tree>
    <p:extLst>
      <p:ext uri="{BB962C8B-B14F-4D97-AF65-F5344CB8AC3E}">
        <p14:creationId xmlns:p14="http://schemas.microsoft.com/office/powerpoint/2010/main" val="276073271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Modelo de Calidad OO: Ejemplo </a:t>
            </a:r>
            <a:endParaRPr lang="es-AR" dirty="0"/>
          </a:p>
        </p:txBody>
      </p:sp>
      <p:sp>
        <p:nvSpPr>
          <p:cNvPr id="3" name="2 Marcador de contenido"/>
          <p:cNvSpPr>
            <a:spLocks noGrp="1"/>
          </p:cNvSpPr>
          <p:nvPr>
            <p:ph idx="1"/>
          </p:nvPr>
        </p:nvSpPr>
        <p:spPr/>
        <p:txBody>
          <a:bodyPr>
            <a:normAutofit fontScale="92500" lnSpcReduction="20000"/>
          </a:bodyPr>
          <a:lstStyle/>
          <a:p>
            <a:pPr marL="0" indent="0">
              <a:buNone/>
            </a:pPr>
            <a:r>
              <a:rPr lang="es-AR" b="1" dirty="0" smtClean="0"/>
              <a:t>Probabilidad de una clase con fallas</a:t>
            </a:r>
          </a:p>
          <a:p>
            <a:pPr marL="0" indent="0" algn="ctr">
              <a:buNone/>
            </a:pPr>
            <a:r>
              <a:rPr lang="es-AR" dirty="0" smtClean="0"/>
              <a:t> </a:t>
            </a:r>
          </a:p>
          <a:p>
            <a:pPr lvl="1"/>
            <a:endParaRPr lang="es-AR" dirty="0" smtClean="0"/>
          </a:p>
          <a:p>
            <a:pPr lvl="1"/>
            <a:endParaRPr lang="es-AR" dirty="0"/>
          </a:p>
          <a:p>
            <a:pPr lvl="1"/>
            <a:r>
              <a:rPr lang="es-AR" dirty="0" smtClean="0"/>
              <a:t>p es la probabilidad que una clase tenga fallas</a:t>
            </a:r>
          </a:p>
          <a:p>
            <a:pPr lvl="1"/>
            <a:r>
              <a:rPr lang="es-AR" dirty="0" smtClean="0"/>
              <a:t>NAI es el número total de atributos definidos en la clase</a:t>
            </a:r>
          </a:p>
          <a:p>
            <a:pPr lvl="1"/>
            <a:r>
              <a:rPr lang="es-AR" dirty="0" smtClean="0"/>
              <a:t>OCMEC es el número de otras clases que tienen métodos con tipos de parámetros de esta clase.</a:t>
            </a:r>
          </a:p>
          <a:p>
            <a:pPr lvl="1"/>
            <a:r>
              <a:rPr lang="es-AR" dirty="0" smtClean="0"/>
              <a:t>DIT es la profundidad del árbol de herencia que mide cuán profundo está una clase en la jerarquía.</a:t>
            </a:r>
          </a:p>
          <a:p>
            <a:pPr lvl="1"/>
            <a:r>
              <a:rPr lang="es-AR" dirty="0" smtClean="0"/>
              <a:t>Si la probabilidad predicha de un falla es mayor de 0.33, entonces la clase es considerada de alto riesgo.</a:t>
            </a:r>
          </a:p>
          <a:p>
            <a:pPr marL="393192" lvl="1" indent="0" algn="r">
              <a:buNone/>
            </a:pPr>
            <a:r>
              <a:rPr lang="es-AR" dirty="0" smtClean="0"/>
              <a:t>[El-Emam,2001]</a:t>
            </a:r>
            <a:endParaRPr lang="es-AR" dirty="0"/>
          </a:p>
        </p:txBody>
      </p:sp>
      <p:sp>
        <p:nvSpPr>
          <p:cNvPr id="4" name="3 Marcador de fecha"/>
          <p:cNvSpPr>
            <a:spLocks noGrp="1"/>
          </p:cNvSpPr>
          <p:nvPr>
            <p:ph type="dt" sz="half" idx="10"/>
          </p:nvPr>
        </p:nvSpPr>
        <p:spPr/>
        <p:txBody>
          <a:bodyPr/>
          <a:lstStyle/>
          <a:p>
            <a:fld id="{78948094-3174-4F1C-8F96-FC90AB7F6025}"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80</a:t>
            </a:fld>
            <a:endParaRPr lang="es-ES" dirty="0"/>
          </a:p>
        </p:txBody>
      </p:sp>
      <p:pic>
        <p:nvPicPr>
          <p:cNvPr id="7" name="Imagen 6"/>
          <p:cNvPicPr>
            <a:picLocks noChangeAspect="1"/>
          </p:cNvPicPr>
          <p:nvPr/>
        </p:nvPicPr>
        <p:blipFill>
          <a:blip r:embed="rId3"/>
          <a:stretch>
            <a:fillRect/>
          </a:stretch>
        </p:blipFill>
        <p:spPr>
          <a:xfrm>
            <a:off x="1763688" y="2348880"/>
            <a:ext cx="5760640" cy="887002"/>
          </a:xfrm>
          <a:prstGeom prst="rect">
            <a:avLst/>
          </a:prstGeom>
        </p:spPr>
      </p:pic>
    </p:spTree>
    <p:extLst>
      <p:ext uri="{BB962C8B-B14F-4D97-AF65-F5344CB8AC3E}">
        <p14:creationId xmlns:p14="http://schemas.microsoft.com/office/powerpoint/2010/main" val="177796869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Umbrales Orientados a Objetos</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¿Qué es un umbral?</a:t>
            </a:r>
          </a:p>
          <a:p>
            <a:r>
              <a:rPr lang="es-AR" dirty="0" smtClean="0"/>
              <a:t>El rango de valores de la métricas de un producto de software que divide entre valores aceptables y no aceptables.</a:t>
            </a:r>
          </a:p>
          <a:p>
            <a:r>
              <a:rPr lang="es-AR" dirty="0" smtClean="0"/>
              <a:t>La utilidad práctica de las métricas orientadas a objetos debería se mejoradas si son identificados umbrales significativos.</a:t>
            </a:r>
          </a:p>
          <a:p>
            <a:r>
              <a:rPr lang="es-AR" dirty="0" smtClean="0"/>
              <a:t>Ejemplo: el promedio de número de atributos (variables públicas o privadas) por clase debería ser menor a 6. Más atributos indica que la clase está haciendo mas de lo que debería hacer.</a:t>
            </a:r>
          </a:p>
          <a:p>
            <a:pPr marL="393192" lvl="1" indent="0" algn="ctr">
              <a:buNone/>
            </a:pPr>
            <a:r>
              <a:rPr lang="es-AR" b="1" dirty="0" smtClean="0"/>
              <a:t>La mayoría de los umbrales son valores basados en la experiencia.</a:t>
            </a:r>
            <a:endParaRPr lang="es-AR" b="1" dirty="0"/>
          </a:p>
        </p:txBody>
      </p:sp>
      <p:sp>
        <p:nvSpPr>
          <p:cNvPr id="4" name="3 Marcador de fecha"/>
          <p:cNvSpPr>
            <a:spLocks noGrp="1"/>
          </p:cNvSpPr>
          <p:nvPr>
            <p:ph type="dt" sz="half" idx="10"/>
          </p:nvPr>
        </p:nvSpPr>
        <p:spPr/>
        <p:txBody>
          <a:bodyPr/>
          <a:lstStyle/>
          <a:p>
            <a:fld id="{6F646F1E-9EC3-43AE-BB10-9F039CAB342E}"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81</a:t>
            </a:fld>
            <a:endParaRPr lang="es-ES" dirty="0"/>
          </a:p>
        </p:txBody>
      </p:sp>
    </p:spTree>
    <p:extLst>
      <p:ext uri="{BB962C8B-B14F-4D97-AF65-F5344CB8AC3E}">
        <p14:creationId xmlns:p14="http://schemas.microsoft.com/office/powerpoint/2010/main" val="4118897373"/>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Umbral de Tamaño basado en la experiencia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El tamaño promedio de un método debería ser menor a 8 LOC para </a:t>
            </a:r>
            <a:r>
              <a:rPr lang="es-AR" dirty="0" err="1" smtClean="0"/>
              <a:t>Smalltak</a:t>
            </a:r>
            <a:r>
              <a:rPr lang="es-AR" dirty="0" smtClean="0"/>
              <a:t> y 24 LOC para C++. Mayores valores indican problemas de diseño OO (codificación orientada a funciones).</a:t>
            </a:r>
          </a:p>
          <a:p>
            <a:endParaRPr lang="es-AR" dirty="0"/>
          </a:p>
          <a:p>
            <a:r>
              <a:rPr lang="es-AR" dirty="0" smtClean="0"/>
              <a:t>El número promedio de métodos por clase debería ser menor a 20. Mayores promedios indican mucha responsabilidad en muy pocas clases.</a:t>
            </a:r>
          </a:p>
          <a:p>
            <a:endParaRPr lang="es-AR" dirty="0"/>
          </a:p>
          <a:p>
            <a:r>
              <a:rPr lang="es-AR" dirty="0" smtClean="0"/>
              <a:t>El número promedio de atributos (públicos o privados) por clase debería ser menor a 6. </a:t>
            </a:r>
            <a:r>
              <a:rPr lang="es-AR" dirty="0"/>
              <a:t>Más atributos indica que la clase está haciendo mas de lo que debería hacer</a:t>
            </a:r>
            <a:r>
              <a:rPr lang="es-AR" dirty="0" smtClean="0"/>
              <a:t>.</a:t>
            </a:r>
          </a:p>
          <a:p>
            <a:pPr marL="0" indent="0" algn="r">
              <a:buNone/>
            </a:pPr>
            <a:r>
              <a:rPr lang="es-AR" dirty="0" smtClean="0"/>
              <a:t>[Lorenz y </a:t>
            </a:r>
            <a:r>
              <a:rPr lang="es-AR" dirty="0" err="1" smtClean="0"/>
              <a:t>Kidd</a:t>
            </a:r>
            <a:r>
              <a:rPr lang="es-AR" dirty="0" smtClean="0"/>
              <a:t>, 1994]</a:t>
            </a:r>
            <a:endParaRPr lang="es-AR" dirty="0"/>
          </a:p>
          <a:p>
            <a:endParaRPr lang="es-AR" dirty="0"/>
          </a:p>
        </p:txBody>
      </p:sp>
      <p:sp>
        <p:nvSpPr>
          <p:cNvPr id="4" name="3 Marcador de fecha"/>
          <p:cNvSpPr>
            <a:spLocks noGrp="1"/>
          </p:cNvSpPr>
          <p:nvPr>
            <p:ph type="dt" sz="half" idx="10"/>
          </p:nvPr>
        </p:nvSpPr>
        <p:spPr/>
        <p:txBody>
          <a:bodyPr/>
          <a:lstStyle/>
          <a:p>
            <a:fld id="{9AEDD55C-A8EA-4DF0-84C9-EF896A65774A}"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82</a:t>
            </a:fld>
            <a:endParaRPr lang="es-ES" dirty="0"/>
          </a:p>
        </p:txBody>
      </p:sp>
    </p:spTree>
    <p:extLst>
      <p:ext uri="{BB962C8B-B14F-4D97-AF65-F5344CB8AC3E}">
        <p14:creationId xmlns:p14="http://schemas.microsoft.com/office/powerpoint/2010/main" val="2469142618"/>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Umbral de herencia basado en la experiencia</a:t>
            </a:r>
            <a:endParaRPr lang="es-AR" dirty="0"/>
          </a:p>
        </p:txBody>
      </p:sp>
      <p:sp>
        <p:nvSpPr>
          <p:cNvPr id="3" name="2 Marcador de contenido"/>
          <p:cNvSpPr>
            <a:spLocks noGrp="1"/>
          </p:cNvSpPr>
          <p:nvPr>
            <p:ph idx="1"/>
          </p:nvPr>
        </p:nvSpPr>
        <p:spPr/>
        <p:txBody>
          <a:bodyPr/>
          <a:lstStyle/>
          <a:p>
            <a:r>
              <a:rPr lang="es-AR" dirty="0" smtClean="0"/>
              <a:t>El nivel de anidamiento de la jerarquía de clases debería ser menor a 6. La cuenta comienza al nivel de cualquier clase del </a:t>
            </a:r>
            <a:r>
              <a:rPr lang="es-AR" dirty="0" err="1" smtClean="0"/>
              <a:t>framework</a:t>
            </a:r>
            <a:r>
              <a:rPr lang="es-AR" dirty="0" smtClean="0"/>
              <a:t> que se usa o de la clase raíz.</a:t>
            </a:r>
          </a:p>
          <a:p>
            <a:pPr marL="0" indent="0" algn="r">
              <a:buNone/>
            </a:pPr>
            <a:r>
              <a:rPr lang="es-AR" dirty="0"/>
              <a:t>[Lorenz y </a:t>
            </a:r>
            <a:r>
              <a:rPr lang="es-AR" dirty="0" err="1"/>
              <a:t>Kidd</a:t>
            </a:r>
            <a:r>
              <a:rPr lang="es-AR" dirty="0"/>
              <a:t>, 1994]</a:t>
            </a:r>
          </a:p>
          <a:p>
            <a:endParaRPr lang="es-AR" dirty="0" smtClean="0"/>
          </a:p>
          <a:p>
            <a:endParaRPr lang="es-AR" dirty="0"/>
          </a:p>
        </p:txBody>
      </p:sp>
      <p:sp>
        <p:nvSpPr>
          <p:cNvPr id="4" name="3 Marcador de fecha"/>
          <p:cNvSpPr>
            <a:spLocks noGrp="1"/>
          </p:cNvSpPr>
          <p:nvPr>
            <p:ph type="dt" sz="half" idx="10"/>
          </p:nvPr>
        </p:nvSpPr>
        <p:spPr/>
        <p:txBody>
          <a:bodyPr/>
          <a:lstStyle/>
          <a:p>
            <a:fld id="{C3298088-0720-4743-B8F1-A3128A36EAD8}"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83</a:t>
            </a:fld>
            <a:endParaRPr lang="es-ES" dirty="0"/>
          </a:p>
        </p:txBody>
      </p:sp>
    </p:spTree>
    <p:extLst>
      <p:ext uri="{BB962C8B-B14F-4D97-AF65-F5344CB8AC3E}">
        <p14:creationId xmlns:p14="http://schemas.microsoft.com/office/powerpoint/2010/main" val="2597519893"/>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Umbral de acoplamiento basado en la experiencia</a:t>
            </a:r>
            <a:endParaRPr lang="es-AR" dirty="0"/>
          </a:p>
        </p:txBody>
      </p:sp>
      <p:sp>
        <p:nvSpPr>
          <p:cNvPr id="3" name="2 Marcador de contenido"/>
          <p:cNvSpPr>
            <a:spLocks noGrp="1"/>
          </p:cNvSpPr>
          <p:nvPr>
            <p:ph idx="1"/>
          </p:nvPr>
        </p:nvSpPr>
        <p:spPr/>
        <p:txBody>
          <a:bodyPr/>
          <a:lstStyle/>
          <a:p>
            <a:r>
              <a:rPr lang="es-AR" dirty="0" smtClean="0"/>
              <a:t>El número de relaciones de paquete a paquete debería ser menor que el promedio del número de relaciones de clase a clase dentro del paquete.</a:t>
            </a:r>
          </a:p>
          <a:p>
            <a:r>
              <a:rPr lang="es-AR" dirty="0" smtClean="0"/>
              <a:t>El número de relaciones de clase a clase dentro del paquete debería relativamente alta.</a:t>
            </a:r>
          </a:p>
          <a:p>
            <a:pPr marL="0" indent="0" algn="r">
              <a:buNone/>
            </a:pPr>
            <a:r>
              <a:rPr lang="es-AR" dirty="0" smtClean="0"/>
              <a:t>[</a:t>
            </a:r>
            <a:r>
              <a:rPr lang="es-AR" dirty="0"/>
              <a:t>Lorenz y </a:t>
            </a:r>
            <a:r>
              <a:rPr lang="es-AR" dirty="0" err="1"/>
              <a:t>Kidd</a:t>
            </a:r>
            <a:r>
              <a:rPr lang="es-AR" dirty="0"/>
              <a:t>, 1994</a:t>
            </a:r>
            <a:r>
              <a:rPr lang="es-AR" dirty="0" smtClean="0"/>
              <a:t>]</a:t>
            </a:r>
          </a:p>
          <a:p>
            <a:r>
              <a:rPr lang="es-AR" dirty="0" smtClean="0"/>
              <a:t>El acoplamiento entre objetos (CBO) es un indicador de utilidad para las clase propensas a errores.</a:t>
            </a:r>
          </a:p>
          <a:p>
            <a:pPr marL="393192" lvl="1" indent="0" algn="r">
              <a:buNone/>
            </a:pPr>
            <a:r>
              <a:rPr lang="es-AR" sz="2800" dirty="0" smtClean="0"/>
              <a:t>[El </a:t>
            </a:r>
            <a:r>
              <a:rPr lang="es-AR" sz="2800" dirty="0" err="1" smtClean="0"/>
              <a:t>Emam</a:t>
            </a:r>
            <a:r>
              <a:rPr lang="es-AR" sz="2800" dirty="0" smtClean="0"/>
              <a:t>, </a:t>
            </a:r>
            <a:r>
              <a:rPr lang="es-AR" sz="2800" dirty="0"/>
              <a:t>1994]</a:t>
            </a:r>
          </a:p>
          <a:p>
            <a:pPr lvl="1"/>
            <a:endParaRPr lang="es-AR" dirty="0" smtClean="0"/>
          </a:p>
          <a:p>
            <a:endParaRPr lang="es-AR" dirty="0"/>
          </a:p>
          <a:p>
            <a:endParaRPr lang="es-AR" dirty="0" smtClean="0"/>
          </a:p>
          <a:p>
            <a:endParaRPr lang="es-AR" dirty="0"/>
          </a:p>
        </p:txBody>
      </p:sp>
      <p:sp>
        <p:nvSpPr>
          <p:cNvPr id="4" name="3 Marcador de fecha"/>
          <p:cNvSpPr>
            <a:spLocks noGrp="1"/>
          </p:cNvSpPr>
          <p:nvPr>
            <p:ph type="dt" sz="half" idx="10"/>
          </p:nvPr>
        </p:nvSpPr>
        <p:spPr/>
        <p:txBody>
          <a:bodyPr/>
          <a:lstStyle/>
          <a:p>
            <a:fld id="{D197CD47-752B-4B90-9B74-7206EDF655FD}"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84</a:t>
            </a:fld>
            <a:endParaRPr lang="es-ES" dirty="0"/>
          </a:p>
        </p:txBody>
      </p:sp>
    </p:spTree>
    <p:extLst>
      <p:ext uri="{BB962C8B-B14F-4D97-AF65-F5344CB8AC3E}">
        <p14:creationId xmlns:p14="http://schemas.microsoft.com/office/powerpoint/2010/main" val="342315384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Umbral de </a:t>
            </a:r>
            <a:r>
              <a:rPr lang="es-AR" dirty="0" smtClean="0"/>
              <a:t>esfuerzo basado </a:t>
            </a:r>
            <a:r>
              <a:rPr lang="es-AR" dirty="0"/>
              <a:t>en la experiencia</a:t>
            </a:r>
          </a:p>
        </p:txBody>
      </p:sp>
      <p:sp>
        <p:nvSpPr>
          <p:cNvPr id="3" name="2 Marcador de contenido"/>
          <p:cNvSpPr>
            <a:spLocks noGrp="1"/>
          </p:cNvSpPr>
          <p:nvPr>
            <p:ph idx="1"/>
          </p:nvPr>
        </p:nvSpPr>
        <p:spPr/>
        <p:txBody>
          <a:bodyPr>
            <a:normAutofit fontScale="92500" lnSpcReduction="10000"/>
          </a:bodyPr>
          <a:lstStyle/>
          <a:p>
            <a:r>
              <a:rPr lang="es-AR" dirty="0" smtClean="0"/>
              <a:t>Una clase prototipo debería tener de 10 a 15 métodos, cada uno de 5 a 10 líneas de código (en Java), y lleva desarrollarla una persona-semana.</a:t>
            </a:r>
          </a:p>
          <a:p>
            <a:endParaRPr lang="es-AR" dirty="0" smtClean="0"/>
          </a:p>
          <a:p>
            <a:r>
              <a:rPr lang="es-AR" dirty="0" smtClean="0"/>
              <a:t>Una clase de producción tiene desde 20 a un máximo de 30 métodos, cada uno de 10 a 20 líneas de código, y lleva 8 personas-semana para su desarrollo. En ambos casos el desarrollo incluye documentación y </a:t>
            </a:r>
            <a:r>
              <a:rPr lang="es-AR" dirty="0" err="1" smtClean="0"/>
              <a:t>testing</a:t>
            </a:r>
            <a:r>
              <a:rPr lang="es-AR" smtClean="0"/>
              <a:t>.</a:t>
            </a:r>
          </a:p>
          <a:p>
            <a:endParaRPr lang="es-AR" dirty="0" smtClean="0"/>
          </a:p>
          <a:p>
            <a:r>
              <a:rPr lang="es-AR" dirty="0" smtClean="0"/>
              <a:t>El número de clases y métodos que se desechan debería ser a una cadencia fija a través de la mayor parte del proceso de desarrollo.</a:t>
            </a:r>
          </a:p>
          <a:p>
            <a:endParaRPr lang="es-AR" dirty="0"/>
          </a:p>
        </p:txBody>
      </p:sp>
      <p:sp>
        <p:nvSpPr>
          <p:cNvPr id="4" name="3 Marcador de fecha"/>
          <p:cNvSpPr>
            <a:spLocks noGrp="1"/>
          </p:cNvSpPr>
          <p:nvPr>
            <p:ph type="dt" sz="half" idx="10"/>
          </p:nvPr>
        </p:nvSpPr>
        <p:spPr/>
        <p:txBody>
          <a:bodyPr/>
          <a:lstStyle/>
          <a:p>
            <a:fld id="{8598E57B-E8FB-4C6E-A1D2-97D392C75FB7}"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85</a:t>
            </a:fld>
            <a:endParaRPr lang="es-ES" dirty="0"/>
          </a:p>
        </p:txBody>
      </p:sp>
    </p:spTree>
    <p:extLst>
      <p:ext uri="{BB962C8B-B14F-4D97-AF65-F5344CB8AC3E}">
        <p14:creationId xmlns:p14="http://schemas.microsoft.com/office/powerpoint/2010/main" val="45377842"/>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Herramientas  para Métricas</a:t>
            </a:r>
            <a:endParaRPr lang="es-AR" dirty="0"/>
          </a:p>
        </p:txBody>
      </p:sp>
      <p:sp>
        <p:nvSpPr>
          <p:cNvPr id="3" name="2 Marcador de texto"/>
          <p:cNvSpPr>
            <a:spLocks noGrp="1"/>
          </p:cNvSpPr>
          <p:nvPr>
            <p:ph type="body" idx="1"/>
          </p:nvPr>
        </p:nvSpPr>
        <p:spPr/>
        <p:txBody>
          <a:bodyPr/>
          <a:lstStyle/>
          <a:p>
            <a:endParaRPr lang="es-AR"/>
          </a:p>
        </p:txBody>
      </p:sp>
      <p:sp>
        <p:nvSpPr>
          <p:cNvPr id="4" name="3 Marcador de fecha"/>
          <p:cNvSpPr>
            <a:spLocks noGrp="1"/>
          </p:cNvSpPr>
          <p:nvPr>
            <p:ph type="dt" sz="half" idx="10"/>
          </p:nvPr>
        </p:nvSpPr>
        <p:spPr/>
        <p:txBody>
          <a:bodyPr/>
          <a:lstStyle/>
          <a:p>
            <a:fld id="{81700A43-EA6F-4D2F-8AC4-11D3D95BD7C9}"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86</a:t>
            </a:fld>
            <a:endParaRPr lang="es-ES" dirty="0"/>
          </a:p>
        </p:txBody>
      </p:sp>
    </p:spTree>
    <p:extLst>
      <p:ext uri="{BB962C8B-B14F-4D97-AF65-F5344CB8AC3E}">
        <p14:creationId xmlns:p14="http://schemas.microsoft.com/office/powerpoint/2010/main" val="102821235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SonarQube</a:t>
            </a:r>
            <a:r>
              <a:rPr lang="es-ES" dirty="0" smtClean="0"/>
              <a:t> </a:t>
            </a:r>
            <a:endParaRPr lang="es-ES" dirty="0"/>
          </a:p>
        </p:txBody>
      </p:sp>
      <p:sp>
        <p:nvSpPr>
          <p:cNvPr id="3" name="Marcador de contenido 2"/>
          <p:cNvSpPr>
            <a:spLocks noGrp="1"/>
          </p:cNvSpPr>
          <p:nvPr>
            <p:ph idx="1"/>
          </p:nvPr>
        </p:nvSpPr>
        <p:spPr/>
        <p:txBody>
          <a:bodyPr/>
          <a:lstStyle/>
          <a:p>
            <a:r>
              <a:rPr lang="es-ES" dirty="0"/>
              <a:t>http://</a:t>
            </a:r>
            <a:r>
              <a:rPr lang="es-ES" dirty="0" err="1"/>
              <a:t>www.sonarqube.org</a:t>
            </a:r>
            <a:r>
              <a:rPr lang="es-ES" dirty="0"/>
              <a:t>/</a:t>
            </a:r>
          </a:p>
        </p:txBody>
      </p:sp>
      <p:sp>
        <p:nvSpPr>
          <p:cNvPr id="4" name="Marcador de fecha 3"/>
          <p:cNvSpPr>
            <a:spLocks noGrp="1"/>
          </p:cNvSpPr>
          <p:nvPr>
            <p:ph type="dt" sz="half" idx="10"/>
          </p:nvPr>
        </p:nvSpPr>
        <p:spPr/>
        <p:txBody>
          <a:bodyPr/>
          <a:lstStyle/>
          <a:p>
            <a:fld id="{DD42EC40-198F-4F0B-8143-F5FBD59AFF48}" type="datetime1">
              <a:rPr lang="es-ES" smtClean="0"/>
              <a:t>31/10/13</a:t>
            </a:fld>
            <a:endParaRPr lang="es-ES" dirty="0"/>
          </a:p>
        </p:txBody>
      </p:sp>
      <p:sp>
        <p:nvSpPr>
          <p:cNvPr id="5" name="Marcador de pie de página 4"/>
          <p:cNvSpPr>
            <a:spLocks noGrp="1"/>
          </p:cNvSpPr>
          <p:nvPr>
            <p:ph type="ftr" sz="quarter" idx="11"/>
          </p:nvPr>
        </p:nvSpPr>
        <p:spPr/>
        <p:txBody>
          <a:bodyPr/>
          <a:lstStyle/>
          <a:p>
            <a:r>
              <a:rPr lang="pt-BR" smtClean="0"/>
              <a:t>Metricas de Software - Metricas Orientadas a Objetos</a:t>
            </a:r>
            <a:endParaRPr lang="es-ES" dirty="0"/>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87</a:t>
            </a:fld>
            <a:endParaRPr lang="es-ES" dirty="0"/>
          </a:p>
        </p:txBody>
      </p:sp>
      <p:pic>
        <p:nvPicPr>
          <p:cNvPr id="7" name="Imagen 6"/>
          <p:cNvPicPr>
            <a:picLocks noChangeAspect="1"/>
          </p:cNvPicPr>
          <p:nvPr/>
        </p:nvPicPr>
        <p:blipFill>
          <a:blip r:embed="rId2"/>
          <a:stretch>
            <a:fillRect/>
          </a:stretch>
        </p:blipFill>
        <p:spPr>
          <a:xfrm>
            <a:off x="1691680" y="2564904"/>
            <a:ext cx="6012160" cy="3638813"/>
          </a:xfrm>
          <a:prstGeom prst="rect">
            <a:avLst/>
          </a:prstGeom>
        </p:spPr>
      </p:pic>
    </p:spTree>
    <p:extLst>
      <p:ext uri="{BB962C8B-B14F-4D97-AF65-F5344CB8AC3E}">
        <p14:creationId xmlns:p14="http://schemas.microsoft.com/office/powerpoint/2010/main" val="385742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
            </a:r>
            <a:r>
              <a:rPr lang="es-ES" dirty="0" smtClean="0"/>
              <a:t>étricas en Visual Studio</a:t>
            </a:r>
            <a:endParaRPr lang="es-ES" dirty="0"/>
          </a:p>
        </p:txBody>
      </p:sp>
      <p:sp>
        <p:nvSpPr>
          <p:cNvPr id="4" name="Marcador de fecha 3"/>
          <p:cNvSpPr>
            <a:spLocks noGrp="1"/>
          </p:cNvSpPr>
          <p:nvPr>
            <p:ph type="dt" sz="half" idx="10"/>
          </p:nvPr>
        </p:nvSpPr>
        <p:spPr/>
        <p:txBody>
          <a:bodyPr/>
          <a:lstStyle/>
          <a:p>
            <a:fld id="{DD42EC40-198F-4F0B-8143-F5FBD59AFF48}" type="datetime1">
              <a:rPr lang="es-ES" smtClean="0"/>
              <a:t>31/10/13</a:t>
            </a:fld>
            <a:endParaRPr lang="es-ES" dirty="0"/>
          </a:p>
        </p:txBody>
      </p:sp>
      <p:sp>
        <p:nvSpPr>
          <p:cNvPr id="5" name="Marcador de pie de página 4"/>
          <p:cNvSpPr>
            <a:spLocks noGrp="1"/>
          </p:cNvSpPr>
          <p:nvPr>
            <p:ph type="ftr" sz="quarter" idx="11"/>
          </p:nvPr>
        </p:nvSpPr>
        <p:spPr/>
        <p:txBody>
          <a:bodyPr/>
          <a:lstStyle/>
          <a:p>
            <a:r>
              <a:rPr lang="pt-BR" smtClean="0"/>
              <a:t>Metricas de Software - Metricas Orientadas a Objetos</a:t>
            </a:r>
            <a:endParaRPr lang="es-ES" dirty="0"/>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88</a:t>
            </a:fld>
            <a:endParaRPr lang="es-ES" dirty="0"/>
          </a:p>
        </p:txBody>
      </p:sp>
      <p:pic>
        <p:nvPicPr>
          <p:cNvPr id="7" name="Imagen 6"/>
          <p:cNvPicPr>
            <a:picLocks noChangeAspect="1"/>
          </p:cNvPicPr>
          <p:nvPr/>
        </p:nvPicPr>
        <p:blipFill>
          <a:blip r:embed="rId2"/>
          <a:stretch>
            <a:fillRect/>
          </a:stretch>
        </p:blipFill>
        <p:spPr>
          <a:xfrm>
            <a:off x="1403648" y="2636912"/>
            <a:ext cx="6400800" cy="2984500"/>
          </a:xfrm>
          <a:prstGeom prst="rect">
            <a:avLst/>
          </a:prstGeom>
        </p:spPr>
      </p:pic>
    </p:spTree>
    <p:extLst>
      <p:ext uri="{BB962C8B-B14F-4D97-AF65-F5344CB8AC3E}">
        <p14:creationId xmlns:p14="http://schemas.microsoft.com/office/powerpoint/2010/main" val="28116611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690011851"/>
              </p:ext>
            </p:extLst>
          </p:nvPr>
        </p:nvGraphicFramePr>
        <p:xfrm>
          <a:off x="539552" y="1412776"/>
          <a:ext cx="8207376" cy="4851400"/>
        </p:xfrm>
        <a:graphic>
          <a:graphicData uri="http://schemas.openxmlformats.org/drawingml/2006/table">
            <a:tbl>
              <a:tblPr firstRow="1" bandRow="1">
                <a:tableStyleId>{5C22544A-7EE6-4342-B048-85BDC9FD1C3A}</a:tableStyleId>
              </a:tblPr>
              <a:tblGrid>
                <a:gridCol w="1943447"/>
                <a:gridCol w="6263929"/>
              </a:tblGrid>
              <a:tr h="370840">
                <a:tc>
                  <a:txBody>
                    <a:bodyPr/>
                    <a:lstStyle/>
                    <a:p>
                      <a:r>
                        <a:rPr lang="es-MX" dirty="0" smtClean="0"/>
                        <a:t>Métrica</a:t>
                      </a:r>
                      <a:endParaRPr lang="es-AR" dirty="0"/>
                    </a:p>
                  </a:txBody>
                  <a:tcPr/>
                </a:tc>
                <a:tc>
                  <a:txBody>
                    <a:bodyPr/>
                    <a:lstStyle/>
                    <a:p>
                      <a:pPr marL="0" algn="l" defTabSz="914400" rtl="0" eaLnBrk="1" latinLnBrk="0" hangingPunct="1"/>
                      <a:r>
                        <a:rPr lang="es-MX" sz="1800" b="1" kern="1200" dirty="0" smtClean="0">
                          <a:solidFill>
                            <a:schemeClr val="lt1"/>
                          </a:solidFill>
                          <a:latin typeface="+mn-lt"/>
                          <a:ea typeface="+mn-ea"/>
                          <a:cs typeface="+mn-cs"/>
                        </a:rPr>
                        <a:t>Definición</a:t>
                      </a:r>
                      <a:endParaRPr lang="es-AR" sz="1800" b="1" kern="1200" dirty="0">
                        <a:solidFill>
                          <a:schemeClr val="lt1"/>
                        </a:solidFill>
                        <a:latin typeface="+mn-lt"/>
                        <a:ea typeface="+mn-ea"/>
                        <a:cs typeface="+mn-cs"/>
                      </a:endParaRPr>
                    </a:p>
                  </a:txBody>
                  <a:tcPr/>
                </a:tc>
              </a:tr>
              <a:tr h="370840">
                <a:tc>
                  <a:txBody>
                    <a:bodyPr/>
                    <a:lstStyle/>
                    <a:p>
                      <a:r>
                        <a:rPr lang="es-AR" sz="1800" b="1" i="0" kern="1200" dirty="0" smtClean="0">
                          <a:solidFill>
                            <a:schemeClr val="dk1"/>
                          </a:solidFill>
                          <a:effectLst/>
                          <a:latin typeface="+mn-lt"/>
                          <a:ea typeface="+mn-ea"/>
                          <a:cs typeface="+mn-cs"/>
                        </a:rPr>
                        <a:t>Índice de mantenimiento</a:t>
                      </a:r>
                      <a:endParaRPr lang="es-AR" dirty="0"/>
                    </a:p>
                  </a:txBody>
                  <a:tcPr/>
                </a:tc>
                <a:tc>
                  <a:txBody>
                    <a:bodyPr/>
                    <a:lstStyle/>
                    <a:p>
                      <a:r>
                        <a:rPr lang="es-AR" sz="1200" b="0" i="0" kern="1200" dirty="0" smtClean="0">
                          <a:solidFill>
                            <a:schemeClr val="dk1"/>
                          </a:solidFill>
                          <a:effectLst/>
                          <a:latin typeface="+mn-lt"/>
                          <a:ea typeface="+mn-ea"/>
                          <a:cs typeface="+mn-cs"/>
                        </a:rPr>
                        <a:t>Calcula un valor de índice entre 0 y 100 que representa la facilidad relativa de mantenimiento del código. Un valor alto significa mayor facilidad de mantenimiento. . </a:t>
                      </a:r>
                    </a:p>
                    <a:p>
                      <a:r>
                        <a:rPr lang="es-MX" sz="1200" b="0" i="0" kern="1200" dirty="0" smtClean="0">
                          <a:solidFill>
                            <a:schemeClr val="dk1"/>
                          </a:solidFill>
                          <a:effectLst/>
                          <a:latin typeface="+mn-lt"/>
                          <a:ea typeface="+mn-ea"/>
                          <a:cs typeface="+mn-cs"/>
                        </a:rPr>
                        <a:t>Verde – de</a:t>
                      </a:r>
                      <a:r>
                        <a:rPr lang="es-MX" sz="1200" b="0" i="0" kern="1200" baseline="0" dirty="0" smtClean="0">
                          <a:solidFill>
                            <a:schemeClr val="dk1"/>
                          </a:solidFill>
                          <a:effectLst/>
                          <a:latin typeface="+mn-lt"/>
                          <a:ea typeface="+mn-ea"/>
                          <a:cs typeface="+mn-cs"/>
                        </a:rPr>
                        <a:t> 20 a 100 – Alta </a:t>
                      </a:r>
                      <a:r>
                        <a:rPr lang="es-MX" sz="1200" b="0" i="0" kern="1200" baseline="0" dirty="0" err="1" smtClean="0">
                          <a:solidFill>
                            <a:schemeClr val="dk1"/>
                          </a:solidFill>
                          <a:effectLst/>
                          <a:latin typeface="+mn-lt"/>
                          <a:ea typeface="+mn-ea"/>
                          <a:cs typeface="+mn-cs"/>
                        </a:rPr>
                        <a:t>mantenibilidad</a:t>
                      </a:r>
                      <a:endParaRPr lang="es-MX" sz="1200" b="0" i="0" kern="1200" baseline="0" dirty="0" smtClean="0">
                        <a:solidFill>
                          <a:schemeClr val="dk1"/>
                        </a:solidFill>
                        <a:effectLst/>
                        <a:latin typeface="+mn-lt"/>
                        <a:ea typeface="+mn-ea"/>
                        <a:cs typeface="+mn-cs"/>
                      </a:endParaRPr>
                    </a:p>
                    <a:p>
                      <a:r>
                        <a:rPr lang="es-MX" sz="1200" b="0" i="0" kern="1200" baseline="0" dirty="0" smtClean="0">
                          <a:solidFill>
                            <a:schemeClr val="dk1"/>
                          </a:solidFill>
                          <a:effectLst/>
                          <a:latin typeface="+mn-lt"/>
                          <a:ea typeface="+mn-ea"/>
                          <a:cs typeface="+mn-cs"/>
                        </a:rPr>
                        <a:t>Amarillo - de 10 a 19 – Moderada </a:t>
                      </a:r>
                      <a:r>
                        <a:rPr lang="es-MX" sz="1200" b="0" i="0" kern="1200" baseline="0" dirty="0" err="1" smtClean="0">
                          <a:solidFill>
                            <a:schemeClr val="dk1"/>
                          </a:solidFill>
                          <a:effectLst/>
                          <a:latin typeface="+mn-lt"/>
                          <a:ea typeface="+mn-ea"/>
                          <a:cs typeface="+mn-cs"/>
                        </a:rPr>
                        <a:t>Mantenibilidad</a:t>
                      </a:r>
                      <a:endParaRPr lang="es-MX" sz="1200" b="0" i="0" kern="1200" baseline="0" dirty="0" smtClean="0">
                        <a:solidFill>
                          <a:schemeClr val="dk1"/>
                        </a:solidFill>
                        <a:effectLst/>
                        <a:latin typeface="+mn-lt"/>
                        <a:ea typeface="+mn-ea"/>
                        <a:cs typeface="+mn-cs"/>
                      </a:endParaRPr>
                    </a:p>
                    <a:p>
                      <a:r>
                        <a:rPr lang="es-MX" sz="1200" b="0" i="0" kern="1200" baseline="0" dirty="0" smtClean="0">
                          <a:solidFill>
                            <a:schemeClr val="dk1"/>
                          </a:solidFill>
                          <a:effectLst/>
                          <a:latin typeface="+mn-lt"/>
                          <a:ea typeface="+mn-ea"/>
                          <a:cs typeface="+mn-cs"/>
                        </a:rPr>
                        <a:t>Rojo - de 0 a 9 – Baja Mantenibilidad</a:t>
                      </a:r>
                      <a:endParaRPr lang="es-AR" sz="1200" dirty="0"/>
                    </a:p>
                  </a:txBody>
                  <a:tcPr/>
                </a:tc>
              </a:tr>
              <a:tr h="370840">
                <a:tc>
                  <a:txBody>
                    <a:bodyPr/>
                    <a:lstStyle/>
                    <a:p>
                      <a:r>
                        <a:rPr lang="es-AR" sz="1800" b="1" i="0" kern="1200" dirty="0" smtClean="0">
                          <a:solidFill>
                            <a:schemeClr val="dk1"/>
                          </a:solidFill>
                          <a:effectLst/>
                          <a:latin typeface="+mn-lt"/>
                          <a:ea typeface="+mn-ea"/>
                          <a:cs typeface="+mn-cs"/>
                        </a:rPr>
                        <a:t>Complejidad </a:t>
                      </a:r>
                      <a:r>
                        <a:rPr lang="es-AR" sz="1800" b="1" i="0" kern="1200" dirty="0" err="1" smtClean="0">
                          <a:solidFill>
                            <a:schemeClr val="dk1"/>
                          </a:solidFill>
                          <a:effectLst/>
                          <a:latin typeface="+mn-lt"/>
                          <a:ea typeface="+mn-ea"/>
                          <a:cs typeface="+mn-cs"/>
                        </a:rPr>
                        <a:t>ciclomática</a:t>
                      </a:r>
                      <a:endParaRPr lang="es-AR" dirty="0"/>
                    </a:p>
                  </a:txBody>
                  <a:tcPr/>
                </a:tc>
                <a:tc>
                  <a:txBody>
                    <a:bodyPr/>
                    <a:lstStyle/>
                    <a:p>
                      <a:r>
                        <a:rPr lang="es-AR" sz="1200" b="0" i="0" kern="1200" dirty="0" smtClean="0">
                          <a:solidFill>
                            <a:schemeClr val="dk1"/>
                          </a:solidFill>
                          <a:effectLst/>
                          <a:latin typeface="+mn-lt"/>
                          <a:ea typeface="+mn-ea"/>
                          <a:cs typeface="+mn-cs"/>
                        </a:rPr>
                        <a:t>Mide la complejidad estructural del código. Se crea calculando el número de rutas de acceso del código diferentes del flujo del programa. Un programa que tenga un flujo de control complejo requerirá más pruebas para lograr una buena cobertura de código y será más difícil de mantener.</a:t>
                      </a:r>
                      <a:endParaRPr lang="es-AR" sz="1200" dirty="0"/>
                    </a:p>
                  </a:txBody>
                  <a:tcPr/>
                </a:tc>
              </a:tr>
              <a:tr h="370840">
                <a:tc>
                  <a:txBody>
                    <a:bodyPr/>
                    <a:lstStyle/>
                    <a:p>
                      <a:r>
                        <a:rPr lang="es-AR" sz="1800" b="1" i="0" kern="1200" dirty="0" smtClean="0">
                          <a:solidFill>
                            <a:schemeClr val="dk1"/>
                          </a:solidFill>
                          <a:effectLst/>
                          <a:latin typeface="+mn-lt"/>
                          <a:ea typeface="+mn-ea"/>
                          <a:cs typeface="+mn-cs"/>
                        </a:rPr>
                        <a:t>Profundidad de herencia</a:t>
                      </a:r>
                      <a:endParaRPr lang="es-AR" dirty="0"/>
                    </a:p>
                  </a:txBody>
                  <a:tcPr/>
                </a:tc>
                <a:tc>
                  <a:txBody>
                    <a:bodyPr/>
                    <a:lstStyle/>
                    <a:p>
                      <a:pPr marL="0" algn="l" defTabSz="914400" rtl="0" eaLnBrk="1" latinLnBrk="0" hangingPunct="1"/>
                      <a:r>
                        <a:rPr lang="es-AR" sz="1200" b="0" i="0" kern="1200" dirty="0" smtClean="0">
                          <a:solidFill>
                            <a:schemeClr val="dk1"/>
                          </a:solidFill>
                          <a:effectLst/>
                          <a:latin typeface="+mn-lt"/>
                          <a:ea typeface="+mn-ea"/>
                          <a:cs typeface="+mn-cs"/>
                        </a:rPr>
                        <a:t>Indica el número de definiciones de clase que se extienden a la raíz de la jerarquía de clases. Cuanto más profunda es la jerarquía, más difícil puede ser entender dónde se definen y se vuelven a definir determinados métodos y campos.</a:t>
                      </a:r>
                      <a:endParaRPr lang="es-AR" sz="1200" b="0" i="0" kern="1200" dirty="0">
                        <a:solidFill>
                          <a:schemeClr val="dk1"/>
                        </a:solidFill>
                        <a:effectLst/>
                        <a:latin typeface="+mn-lt"/>
                        <a:ea typeface="+mn-ea"/>
                        <a:cs typeface="+mn-cs"/>
                      </a:endParaRPr>
                    </a:p>
                  </a:txBody>
                  <a:tcPr/>
                </a:tc>
              </a:tr>
              <a:tr h="1120720">
                <a:tc>
                  <a:txBody>
                    <a:bodyPr/>
                    <a:lstStyle/>
                    <a:p>
                      <a:r>
                        <a:rPr lang="es-AR" sz="1800" b="1" i="0" kern="1200" dirty="0" smtClean="0">
                          <a:solidFill>
                            <a:schemeClr val="dk1"/>
                          </a:solidFill>
                          <a:effectLst/>
                          <a:latin typeface="+mn-lt"/>
                          <a:ea typeface="+mn-ea"/>
                          <a:cs typeface="+mn-cs"/>
                        </a:rPr>
                        <a:t>Acoplamiento de clases</a:t>
                      </a:r>
                      <a:endParaRPr lang="es-AR" dirty="0"/>
                    </a:p>
                  </a:txBody>
                  <a:tcPr/>
                </a:tc>
                <a:tc>
                  <a:txBody>
                    <a:bodyPr/>
                    <a:lstStyle/>
                    <a:p>
                      <a:pPr marL="0" algn="l" defTabSz="914400" rtl="0" eaLnBrk="1" latinLnBrk="0" hangingPunct="1"/>
                      <a:r>
                        <a:rPr lang="es-AR" sz="1200" b="0" i="0" kern="1200" dirty="0" smtClean="0">
                          <a:solidFill>
                            <a:schemeClr val="dk1"/>
                          </a:solidFill>
                          <a:effectLst/>
                          <a:latin typeface="+mn-lt"/>
                          <a:ea typeface="+mn-ea"/>
                          <a:cs typeface="+mn-cs"/>
                        </a:rPr>
                        <a:t>Mide el acoplamiento a las clases únicas a través de parámetros, variables locales, tipos de valores devueltos, llamadas a métodos, instancias genéricas o de plantillas, clases base, implementaciones de interfaces, campos definidos en tipos externos y decoración de atributos. El buen diseño de software sugiere que los tipos y métodos deben tener cohesión alta y acoplamiento bajo. Un acoplamiento alto indica un diseño difícil de reutilizar y mantener debido a sus interdependencias en otros tipos.</a:t>
                      </a:r>
                      <a:endParaRPr lang="es-AR" sz="1200" b="0" i="0" kern="1200" dirty="0">
                        <a:solidFill>
                          <a:schemeClr val="dk1"/>
                        </a:solidFill>
                        <a:effectLst/>
                        <a:latin typeface="+mn-lt"/>
                        <a:ea typeface="+mn-ea"/>
                        <a:cs typeface="+mn-cs"/>
                      </a:endParaRPr>
                    </a:p>
                  </a:txBody>
                  <a:tcPr/>
                </a:tc>
              </a:tr>
              <a:tr h="370840">
                <a:tc>
                  <a:txBody>
                    <a:bodyPr/>
                    <a:lstStyle/>
                    <a:p>
                      <a:r>
                        <a:rPr lang="es-AR" sz="1800" b="1" i="0" kern="1200" dirty="0" smtClean="0">
                          <a:solidFill>
                            <a:schemeClr val="dk1"/>
                          </a:solidFill>
                          <a:effectLst/>
                          <a:latin typeface="+mn-lt"/>
                          <a:ea typeface="+mn-ea"/>
                          <a:cs typeface="+mn-cs"/>
                        </a:rPr>
                        <a:t>Líneas de código</a:t>
                      </a:r>
                      <a:endParaRPr lang="es-AR" dirty="0"/>
                    </a:p>
                  </a:txBody>
                  <a:tcPr/>
                </a:tc>
                <a:tc>
                  <a:txBody>
                    <a:bodyPr/>
                    <a:lstStyle/>
                    <a:p>
                      <a:pPr marL="0" algn="l" defTabSz="914400" rtl="0" eaLnBrk="1" latinLnBrk="0" hangingPunct="1"/>
                      <a:r>
                        <a:rPr lang="es-AR" sz="1200" b="0" i="0" kern="1200" dirty="0" smtClean="0">
                          <a:solidFill>
                            <a:schemeClr val="dk1"/>
                          </a:solidFill>
                          <a:effectLst/>
                          <a:latin typeface="+mn-lt"/>
                          <a:ea typeface="+mn-ea"/>
                          <a:cs typeface="+mn-cs"/>
                        </a:rPr>
                        <a:t>Indica el número aproximado de líneas del código. El recuento se basa en el código IL y, por consiguiente, no representa el número exacto de líneas en el archivo de código fuente. Un recuento muy alto podría indicar que un tipo o método intenta hacer demasiado trabajo y debe dividirse. También puede indicar que el tipo o método podría ser difícil de mantener.</a:t>
                      </a:r>
                      <a:endParaRPr lang="es-AR" sz="1200" b="0" i="0" kern="1200" dirty="0">
                        <a:solidFill>
                          <a:schemeClr val="dk1"/>
                        </a:solidFill>
                        <a:effectLst/>
                        <a:latin typeface="+mn-lt"/>
                        <a:ea typeface="+mn-ea"/>
                        <a:cs typeface="+mn-cs"/>
                      </a:endParaRPr>
                    </a:p>
                  </a:txBody>
                  <a:tcPr/>
                </a:tc>
              </a:tr>
            </a:tbl>
          </a:graphicData>
        </a:graphic>
      </p:graphicFrame>
      <p:sp>
        <p:nvSpPr>
          <p:cNvPr id="3" name="2 Título"/>
          <p:cNvSpPr>
            <a:spLocks noGrp="1"/>
          </p:cNvSpPr>
          <p:nvPr>
            <p:ph type="title"/>
          </p:nvPr>
        </p:nvSpPr>
        <p:spPr>
          <a:xfrm>
            <a:off x="457200" y="618424"/>
            <a:ext cx="8229600" cy="794352"/>
          </a:xfrm>
        </p:spPr>
        <p:txBody>
          <a:bodyPr>
            <a:normAutofit/>
          </a:bodyPr>
          <a:lstStyle/>
          <a:p>
            <a:r>
              <a:rPr lang="es-MX" sz="4500" dirty="0"/>
              <a:t>Definiciones</a:t>
            </a:r>
            <a:endParaRPr lang="es-AR" sz="4500" dirty="0"/>
          </a:p>
        </p:txBody>
      </p:sp>
      <p:sp>
        <p:nvSpPr>
          <p:cNvPr id="2" name="1 Marcador de fecha"/>
          <p:cNvSpPr>
            <a:spLocks noGrp="1"/>
          </p:cNvSpPr>
          <p:nvPr>
            <p:ph type="dt" sz="half" idx="10"/>
          </p:nvPr>
        </p:nvSpPr>
        <p:spPr/>
        <p:txBody>
          <a:bodyPr/>
          <a:lstStyle/>
          <a:p>
            <a:fld id="{AFAB4A76-649B-419B-94B0-BC87F652A5A0}" type="datetime1">
              <a:rPr lang="es-ES" smtClean="0"/>
              <a:t>31/10/13</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89</a:t>
            </a:fld>
            <a:endParaRPr lang="es-ES"/>
          </a:p>
        </p:txBody>
      </p:sp>
    </p:spTree>
    <p:extLst>
      <p:ext uri="{BB962C8B-B14F-4D97-AF65-F5344CB8AC3E}">
        <p14:creationId xmlns:p14="http://schemas.microsoft.com/office/powerpoint/2010/main" val="17207424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Localización</a:t>
            </a:r>
            <a:endParaRPr lang="es-AR" dirty="0"/>
          </a:p>
        </p:txBody>
      </p:sp>
      <p:sp>
        <p:nvSpPr>
          <p:cNvPr id="3" name="2 Marcador de contenido"/>
          <p:cNvSpPr>
            <a:spLocks noGrp="1"/>
          </p:cNvSpPr>
          <p:nvPr>
            <p:ph idx="1"/>
          </p:nvPr>
        </p:nvSpPr>
        <p:spPr/>
        <p:txBody>
          <a:bodyPr>
            <a:normAutofit/>
          </a:bodyPr>
          <a:lstStyle/>
          <a:p>
            <a:r>
              <a:rPr lang="es-AR" dirty="0" smtClean="0"/>
              <a:t>En el software orientado a objetos, la localización está basada en las objetos, de esta manera:</a:t>
            </a:r>
          </a:p>
          <a:p>
            <a:pPr lvl="1"/>
            <a:r>
              <a:rPr lang="es-AR" dirty="0" smtClean="0"/>
              <a:t>La métricas apuntan a identificar a los objetos como unidades de software.</a:t>
            </a:r>
          </a:p>
          <a:p>
            <a:pPr lvl="1"/>
            <a:r>
              <a:rPr lang="es-AR" dirty="0" smtClean="0"/>
              <a:t>Dentro de un sistema de objetos, la localización entre funcionalidad y objetos no es una relación uno-a-uno.</a:t>
            </a:r>
          </a:p>
          <a:p>
            <a:pPr lvl="1"/>
            <a:r>
              <a:rPr lang="es-AR" dirty="0" smtClean="0"/>
              <a:t>Por ejemplo, un función puede involucrar muchos objetos y un objeto puede proveer varias funciones.</a:t>
            </a:r>
            <a:endParaRPr lang="es-AR" dirty="0"/>
          </a:p>
        </p:txBody>
      </p:sp>
      <p:sp>
        <p:nvSpPr>
          <p:cNvPr id="4" name="3 Marcador de fecha"/>
          <p:cNvSpPr>
            <a:spLocks noGrp="1"/>
          </p:cNvSpPr>
          <p:nvPr>
            <p:ph type="dt" sz="half" idx="10"/>
          </p:nvPr>
        </p:nvSpPr>
        <p:spPr/>
        <p:txBody>
          <a:bodyPr/>
          <a:lstStyle/>
          <a:p>
            <a:fld id="{524C1DC3-D7BD-4C49-8807-E17CD7164962}" type="datetime1">
              <a:rPr lang="es-ES" smtClean="0"/>
              <a:t>31/10/13</a:t>
            </a:fld>
            <a:endParaRPr lang="es-ES" dirty="0"/>
          </a:p>
        </p:txBody>
      </p:sp>
      <p:sp>
        <p:nvSpPr>
          <p:cNvPr id="5" name="4 Marcador de pie de página"/>
          <p:cNvSpPr>
            <a:spLocks noGrp="1"/>
          </p:cNvSpPr>
          <p:nvPr>
            <p:ph type="ftr" sz="quarter" idx="11"/>
          </p:nvPr>
        </p:nvSpPr>
        <p:spPr/>
        <p:txBody>
          <a:bodyPr/>
          <a:lstStyle/>
          <a:p>
            <a:r>
              <a:rPr lang="pt-BR" smtClean="0"/>
              <a:t>Metricas de Software - Metricas Orientadas a Objetos</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Tree>
    <p:extLst>
      <p:ext uri="{BB962C8B-B14F-4D97-AF65-F5344CB8AC3E}">
        <p14:creationId xmlns:p14="http://schemas.microsoft.com/office/powerpoint/2010/main" val="3529431048"/>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Herramienta de análisis de código y de arquitectura</a:t>
            </a:r>
          </a:p>
          <a:p>
            <a:endParaRPr lang="es-MX" dirty="0"/>
          </a:p>
          <a:p>
            <a:r>
              <a:rPr lang="es-MX" dirty="0" smtClean="0"/>
              <a:t>Integrada de VS</a:t>
            </a:r>
          </a:p>
          <a:p>
            <a:endParaRPr lang="es-MX" dirty="0"/>
          </a:p>
          <a:p>
            <a:r>
              <a:rPr lang="es-MX" dirty="0" smtClean="0"/>
              <a:t>Grafico de Dependencias</a:t>
            </a:r>
          </a:p>
          <a:p>
            <a:endParaRPr lang="es-MX" dirty="0"/>
          </a:p>
          <a:p>
            <a:r>
              <a:rPr lang="es-MX" dirty="0" smtClean="0"/>
              <a:t>Matriz de Dependencias</a:t>
            </a:r>
          </a:p>
          <a:p>
            <a:endParaRPr lang="es-MX" dirty="0"/>
          </a:p>
          <a:p>
            <a:r>
              <a:rPr lang="es-MX" dirty="0" smtClean="0"/>
              <a:t>82 Métricas de Código</a:t>
            </a:r>
            <a:endParaRPr lang="es-AR" dirty="0"/>
          </a:p>
        </p:txBody>
      </p:sp>
      <p:sp>
        <p:nvSpPr>
          <p:cNvPr id="3" name="2 Título"/>
          <p:cNvSpPr>
            <a:spLocks noGrp="1"/>
          </p:cNvSpPr>
          <p:nvPr>
            <p:ph type="title"/>
          </p:nvPr>
        </p:nvSpPr>
        <p:spPr/>
        <p:txBody>
          <a:bodyPr/>
          <a:lstStyle/>
          <a:p>
            <a:r>
              <a:rPr lang="es-MX" dirty="0" smtClean="0"/>
              <a:t>Ndepend </a:t>
            </a:r>
            <a:r>
              <a:rPr lang="es-MX" dirty="0" smtClean="0"/>
              <a:t>– Comercial - VS</a:t>
            </a:r>
            <a:endParaRPr lang="es-AR" dirty="0"/>
          </a:p>
        </p:txBody>
      </p:sp>
      <p:sp>
        <p:nvSpPr>
          <p:cNvPr id="4" name="AutoShape 2" descr="data:image/jpeg;base64,/9j/4AAQSkZJRgABAQAAAQABAAD/2wCEAAkGBhQSDRUUEBMWFBUVFhQVEBYXFRQUFBQYFRQXFBYQFRUXHCYfGBwkGhYUHzAgLyc1LDAtFSoyNTUwNSYsOC0BCQoKDgwOGQ8PGjEkHiMtNTU1NC0pLCosNCwpNCktMiwtNSwvLCw1LzUvKTAsLTQsLCwsLDUsKSwsLDUtLCwsLP/AABEIADQAywMBIgACEQEDEQH/xAAbAAABBQEBAAAAAAAAAAAAAAAAAQQFBgcCA//EAEEQAAIABAQEAwMHCgYDAAAAAAECAAMEEQUSEyEGMUFRByJhFHGBIzJydJGywSUzNTZCc7GzwvA0Q4KSoeEWFyT/xAAaAQACAwEBAAAAAAAAAAAAAAAAAwECBAUG/8QAMREAAgECBAMFBwUBAAAAAAAAAQIAAxEEEiExE0FRBWFxgcEiMjORobHwFCM0ctEG/9oADAMBAAIRAxEAPwDbY5LwOYZYhUFJTMOYG0SzBFLHYS6qWIAjsv6wmf1is4djbamWY1w2wJ6Hpy6RO5jCMHiqeLTOnLrvHV8O1FrNHOp6wakVjB8XmPPIY3BBIG3ltvtFK4t8RayXib01IEGV1lKCiuzu2W27bDdrCH9nOvaCF6Ww66bReLT9KbP9JrepBqxkpx3Hk8zU9wOY0ZZv/sN/siV4N8TRVTxT1MsSppuEIvkZh+wQ26tz6726R0GwbAFgQbdDeZhXUmxuPGaLqwmt/d4b5YMhjNlEdPfX/u8GvHjpwacGUQnr7RB7R/e8eenBpwWWTO/aYPaY504MkFhCL7SYPaDCZYXLBpCJrmDWMLCZx3g06SIapgztCag7xTfFHiWbS0cs0z5HmTcpcAEqApba4tvYQynTNRgo5yrsEUsZdAxj0QmIbhnFWn0EibM+fMlqz2FhfqREskz0ijqVJEkG4vHCR1HCNHcIMJw/OI/GB8g/0fxESD84j8YPyD/R/EQrEfBf+p+0bR+IviJVBSFkdh+xlzD0N9/haJ7AcR1Eyt89f+RyBjw4c/zP9H9UR9fTtTTw8vlzTt6oY8vhQ+Dp08Ymqm4YeZsfz1nbq2rs1A7jUfLb89InDn+JH0W/hGcY5+tR+uyPvyo0bh0//SPot/CM4xz9aT9dkfflR6T/AJD+O/n6Tk9u/FXy9Zu0Yj4tUwkYusyV5WeWk4kdHV2XOPXyA++NqtGI+JVYKzGFlU/nKqkgWNwzl2JAPoXt8DHf7PB4t+VpzMX7nnNI4t40FLhqT0AaZOCaKnld0z5mHYDpFMoMCxeslLUmsMvN5pamZMS4PI5Ja5QD0vDjxjoClLSZPzcvNKsL2+YgQ/YjD4x6YRgGLvSymk4jLWW0tDLHm8q5RZdpR5Dbn0htJVSkGWwJPP7SjktUKm+g5RxwFxvUe2NQ4hvMBYS3Ns+ZdzLYjZri5B9Ot9mnipxRUU+IU4kzGRVliblBIDMZjqc4HzhZALHuY9cF4MmS8Ylzq6tlPPvqKik6syylbkMq2FvTe0QvjQfyjK+rr/OnRemtNsQMo3HlfulHZxRN+vnJuswrF68e0JOFMjeeRIEx0YLzTMVFiSLczHt4c8a1E2oejrTeagbIzCz3Q2eW9uZHMH0PPaL3h1ck2QkyWbo6qyEcrEcvhy+EZPgL63FjzJJugmznJHIqEKn4EkQlDxUdWUCw002jWGRlIO5k/wAfcaVCVaUVCbTWy52AGYF/my1vsNtyfX3xE4jw9i9JKap9sMzIM8xVmzHIA3Y5XXKQOoHSIziKjn/+TMsqaJU15gMiY1wFzS/L0PS68uZizTOFcZZSrYjLIIIYefcEWI/Mw4BaaoBl1Fzcb/SL1cte+/KT/APFPt9LmfabLIScByNxdZgHQNvt3Big4dxZXNilTJkMZrzXmy5Su3ycnI5AmhTsLIp9N+sW7wz4bSkWdlqZc92ZFmiUbpLKZrLc7k7noOUVLw//AFkne+s++YqgQNVKi4A0lmLkJc63hxFh+KYeoqZlYZgLBWyzHZQTuA0t1C2NugjRMF4mSbhQrJgAAlu80Do0u4cLf1U298RHi4fyQf30n+qIrBKdpnCMxUvfLPO3MhJ5cjbuFI+MUa1WkrNvmtp0ki9N2A6XkNh1VieLz3aTPMiWhB2d5ctL3yoCgzObf9wz48m1sqVLpa8rNyuZsmcDfOMpRkJsCbEjmL++4i1eC9Upo50sEZxOzkdcrS0UN7ro0NfGqsTJTy7jOGdyOoW2UE9rn7p7RoV7YjhhRYd3dvFFb0c99TLpwJ+iKT9yn4xYBFd4F/RFL+5X8YsQjkVvfbxM3p7o8J7pzjuOEjuMxkzhlhrVUudGXuLXh0wMeTBoCoZSp2MspINxIzDMLaUGubliOV7bXtz95j2raATEKsPcex6EQ6OeEu/aKU8NTSjwQPZ6eMY1Z2fiX1kNheBNKmFmYHYhbX69TeKdxV4Wzp9e9RTz0TOwchtRWRwBurID1F+lo0oO/aF1G7QzA0xgVy0NB895TEscSb1JlX/rPEm2fEPKfnfLVTbfRIAP2xYuEfDWVRPqsxnTgCFYgKqX55Fud7bXJ+yLnqN2hdVu0bXxdVhl5d0zrRRTeRuMYLLqqdpM5cyN8CCOTqehEUqT4fYhTjTosQyyrnysCCoPYAMO/aNH1j2g1z2iiV3QWG3zl2pqxud5TOGPDwU1QaiomtUVBvZ2Fgt9iwBJJNtr35cgIpPjMPyjJ+rr/OnRtOue0U7jLgX2+qkzc2UIoSaDe5QOX8tuvmYfH0jRh8QeLnqHlE1qX7eVBIbFvCqdqMKKraVJdiWks00KoJ3C5DZh6ED3xYeDeBJdAhIbUmvs8wi23PIoubD47xadb0g1z2hDYmqy5SdIxaSK2YCVji7gWXXBWLGVOT83NUXNr3ysLi4vuN7iIF+BMTmAy5uJ/JHbYOXI7EWH340XX9INf0gXEVFFv8MGpKxvIThbhKVQSNOTckkGY5tmcjle3IDew6X9TENw74emmxWdVGYGR9TSUA5hqnM2e+23IW5+kXXW9DCavoYrxqnta77y2RdO6QXGPDJraF5CsEYlWQm+XMpuA1t7G5EenCvDvsdBLp2YOVDFz0JdizWB6XNomdX0hNX0ivEfJk5XvJyrmzc5m2KeETioMygqdAMfmkupQE7hHlm5HYH7Y6xDwfz0lhPL1RdWadNzlWABGn1YCxvfc+UfDR9X0hDMMPGLraa7RXAp66RrgWFez0kqQDmEpFTNa2a3M26bxIKseOeO1MZGuTcx4sNBHCiFjhI7hRkQgggghCCCCCEIIIIIQgtBBBCFoLQQQQhaEywQQQiZYMkEEEImQQaYgggvCGmIXSEEEF4Q0h2g0h2gggvCGmO0GmO0LBBeEMg7QuWEgghFggggh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501008"/>
            <a:ext cx="3275694" cy="83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F4C2C8E7-83E3-4EB6-9A6A-26D9BD902BF1}" type="datetime1">
              <a:rPr lang="es-ES" smtClean="0"/>
              <a:t>31/10/13</a:t>
            </a:fld>
            <a:endParaRPr lang="es-ES"/>
          </a:p>
        </p:txBody>
      </p:sp>
      <p:sp>
        <p:nvSpPr>
          <p:cNvPr id="6" name="5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90</a:t>
            </a:fld>
            <a:endParaRPr lang="es-ES"/>
          </a:p>
        </p:txBody>
      </p:sp>
    </p:spTree>
    <p:extLst>
      <p:ext uri="{BB962C8B-B14F-4D97-AF65-F5344CB8AC3E}">
        <p14:creationId xmlns:p14="http://schemas.microsoft.com/office/powerpoint/2010/main" val="38678623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AR" dirty="0"/>
              <a:t>N</a:t>
            </a:r>
            <a:r>
              <a:rPr lang="es-AR" dirty="0" smtClean="0"/>
              <a:t>ecesidad </a:t>
            </a:r>
            <a:r>
              <a:rPr lang="es-AR" dirty="0"/>
              <a:t>para revelar secretos mejor guardados en la estructura del código </a:t>
            </a:r>
            <a:r>
              <a:rPr lang="es-AR" dirty="0" smtClean="0"/>
              <a:t>fuente.</a:t>
            </a:r>
          </a:p>
          <a:p>
            <a:endParaRPr lang="es-AR" dirty="0" smtClean="0"/>
          </a:p>
          <a:p>
            <a:r>
              <a:rPr lang="es-AR" dirty="0" smtClean="0"/>
              <a:t>Necesidad </a:t>
            </a:r>
            <a:r>
              <a:rPr lang="es-AR" dirty="0"/>
              <a:t>de entender el panorama general con un enfoque de </a:t>
            </a:r>
            <a:r>
              <a:rPr lang="es-AR" dirty="0" smtClean="0"/>
              <a:t>Top-Down, </a:t>
            </a:r>
            <a:r>
              <a:rPr lang="es-AR" dirty="0"/>
              <a:t>no importa el tamaño </a:t>
            </a:r>
            <a:r>
              <a:rPr lang="es-AR" dirty="0" smtClean="0"/>
              <a:t>del código</a:t>
            </a:r>
            <a:r>
              <a:rPr lang="es-AR" dirty="0"/>
              <a:t>. </a:t>
            </a:r>
            <a:endParaRPr lang="es-AR" dirty="0" smtClean="0"/>
          </a:p>
          <a:p>
            <a:endParaRPr lang="es-AR" dirty="0" smtClean="0"/>
          </a:p>
          <a:p>
            <a:r>
              <a:rPr lang="es-AR" dirty="0" smtClean="0"/>
              <a:t>La </a:t>
            </a:r>
            <a:r>
              <a:rPr lang="es-AR" dirty="0"/>
              <a:t>necesidad de racionalizar la arquitectura de software mediante el control de la complejidad estructural (gráfico de dependencias). </a:t>
            </a:r>
            <a:endParaRPr lang="es-AR" dirty="0" smtClean="0"/>
          </a:p>
          <a:p>
            <a:endParaRPr lang="es-AR" dirty="0" smtClean="0"/>
          </a:p>
          <a:p>
            <a:r>
              <a:rPr lang="es-AR" dirty="0" smtClean="0"/>
              <a:t>La </a:t>
            </a:r>
            <a:r>
              <a:rPr lang="es-AR" dirty="0"/>
              <a:t>necesidad de captar las limitaciones arquitectónicas y de </a:t>
            </a:r>
            <a:r>
              <a:rPr lang="es-AR" dirty="0" smtClean="0"/>
              <a:t>informar </a:t>
            </a:r>
            <a:r>
              <a:rPr lang="es-AR" dirty="0"/>
              <a:t>lo antes </a:t>
            </a:r>
            <a:r>
              <a:rPr lang="es-AR" dirty="0" smtClean="0"/>
              <a:t>la posibilidad de violación de los diseños.</a:t>
            </a:r>
          </a:p>
          <a:p>
            <a:endParaRPr lang="es-AR" dirty="0" smtClean="0"/>
          </a:p>
          <a:p>
            <a:r>
              <a:rPr lang="es-AR" dirty="0" smtClean="0"/>
              <a:t>La </a:t>
            </a:r>
            <a:r>
              <a:rPr lang="es-AR" dirty="0"/>
              <a:t>necesidad de medir la calidad del código y la cobertura</a:t>
            </a:r>
            <a:r>
              <a:rPr lang="es-AR" dirty="0" smtClean="0"/>
              <a:t>.</a:t>
            </a:r>
          </a:p>
          <a:p>
            <a:endParaRPr lang="es-AR" dirty="0" smtClean="0"/>
          </a:p>
          <a:p>
            <a:r>
              <a:rPr lang="es-AR" dirty="0" smtClean="0"/>
              <a:t> </a:t>
            </a:r>
            <a:r>
              <a:rPr lang="es-AR" dirty="0"/>
              <a:t>La necesidad de controlar la evolución del código</a:t>
            </a:r>
          </a:p>
        </p:txBody>
      </p:sp>
      <p:sp>
        <p:nvSpPr>
          <p:cNvPr id="3" name="2 Título"/>
          <p:cNvSpPr>
            <a:spLocks noGrp="1"/>
          </p:cNvSpPr>
          <p:nvPr>
            <p:ph type="title"/>
          </p:nvPr>
        </p:nvSpPr>
        <p:spPr/>
        <p:txBody>
          <a:bodyPr/>
          <a:lstStyle/>
          <a:p>
            <a:r>
              <a:rPr lang="es-AR" dirty="0"/>
              <a:t>El código fuente es el diseño</a:t>
            </a:r>
          </a:p>
        </p:txBody>
      </p:sp>
      <p:sp>
        <p:nvSpPr>
          <p:cNvPr id="4" name="3 Marcador de fecha"/>
          <p:cNvSpPr>
            <a:spLocks noGrp="1"/>
          </p:cNvSpPr>
          <p:nvPr>
            <p:ph type="dt" sz="half" idx="10"/>
          </p:nvPr>
        </p:nvSpPr>
        <p:spPr/>
        <p:txBody>
          <a:bodyPr/>
          <a:lstStyle/>
          <a:p>
            <a:fld id="{662E009E-7FF8-4875-923A-F1E8D2F42F64}" type="datetime1">
              <a:rPr lang="es-ES" smtClean="0"/>
              <a:t>31/10/13</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91</a:t>
            </a:fld>
            <a:endParaRPr lang="es-ES"/>
          </a:p>
        </p:txBody>
      </p:sp>
    </p:spTree>
    <p:extLst>
      <p:ext uri="{BB962C8B-B14F-4D97-AF65-F5344CB8AC3E}">
        <p14:creationId xmlns:p14="http://schemas.microsoft.com/office/powerpoint/2010/main" val="1740431089"/>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23528" y="332656"/>
            <a:ext cx="8229600" cy="1252728"/>
          </a:xfrm>
        </p:spPr>
        <p:txBody>
          <a:bodyPr/>
          <a:lstStyle/>
          <a:p>
            <a:r>
              <a:rPr lang="es-MX" dirty="0" smtClean="0"/>
              <a:t>Métricas</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098776"/>
            <a:ext cx="20764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512252" y="1629235"/>
            <a:ext cx="1095172" cy="369332"/>
          </a:xfrm>
          <a:prstGeom prst="rect">
            <a:avLst/>
          </a:prstGeom>
          <a:noFill/>
        </p:spPr>
        <p:txBody>
          <a:bodyPr wrap="none" rtlCol="0">
            <a:spAutoFit/>
          </a:bodyPr>
          <a:lstStyle/>
          <a:p>
            <a:r>
              <a:rPr lang="es-MX" dirty="0" smtClean="0"/>
              <a:t>Paquetes</a:t>
            </a:r>
            <a:endParaRPr lang="es-A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835" y="4076358"/>
            <a:ext cx="17811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2586" y="4941168"/>
            <a:ext cx="12096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990" y="1629235"/>
            <a:ext cx="3024336" cy="4465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C84E8F5F-D265-4540-ACFD-4B3964B14A20}" type="datetime1">
              <a:rPr lang="es-ES" smtClean="0"/>
              <a:t>31/10/13</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92</a:t>
            </a:fld>
            <a:endParaRPr lang="es-ES"/>
          </a:p>
        </p:txBody>
      </p:sp>
    </p:spTree>
    <p:extLst>
      <p:ext uri="{BB962C8B-B14F-4D97-AF65-F5344CB8AC3E}">
        <p14:creationId xmlns:p14="http://schemas.microsoft.com/office/powerpoint/2010/main" val="118623266"/>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5291281" y="3655904"/>
            <a:ext cx="3597185" cy="2946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19 Rectángulo"/>
          <p:cNvSpPr/>
          <p:nvPr/>
        </p:nvSpPr>
        <p:spPr>
          <a:xfrm>
            <a:off x="467544" y="3959119"/>
            <a:ext cx="4727786" cy="2642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18 Rectángulo"/>
          <p:cNvSpPr/>
          <p:nvPr/>
        </p:nvSpPr>
        <p:spPr>
          <a:xfrm>
            <a:off x="3484839" y="1638318"/>
            <a:ext cx="5407641" cy="190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Rectángulo"/>
          <p:cNvSpPr/>
          <p:nvPr/>
        </p:nvSpPr>
        <p:spPr>
          <a:xfrm>
            <a:off x="467544" y="1628800"/>
            <a:ext cx="2952328" cy="2292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Título"/>
          <p:cNvSpPr>
            <a:spLocks noGrp="1"/>
          </p:cNvSpPr>
          <p:nvPr>
            <p:ph type="title"/>
          </p:nvPr>
        </p:nvSpPr>
        <p:spPr>
          <a:xfrm>
            <a:off x="458792" y="435096"/>
            <a:ext cx="8229600" cy="1143000"/>
          </a:xfrm>
        </p:spPr>
        <p:txBody>
          <a:bodyPr/>
          <a:lstStyle/>
          <a:p>
            <a:r>
              <a:rPr lang="es-MX" dirty="0" smtClean="0"/>
              <a:t>Cohesión y Acoplamiento</a:t>
            </a:r>
            <a:endParaRPr lang="es-AR"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69" y="2006525"/>
            <a:ext cx="2175340" cy="72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39551" y="1628800"/>
            <a:ext cx="2031325" cy="369332"/>
          </a:xfrm>
          <a:prstGeom prst="rect">
            <a:avLst/>
          </a:prstGeom>
          <a:noFill/>
        </p:spPr>
        <p:txBody>
          <a:bodyPr wrap="none" rtlCol="0">
            <a:spAutoFit/>
          </a:bodyPr>
          <a:lstStyle/>
          <a:p>
            <a:r>
              <a:rPr lang="es-MX" dirty="0" smtClean="0"/>
              <a:t>Acoplamiento	</a:t>
            </a:r>
            <a:endParaRPr lang="es-AR"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22" y="4306130"/>
            <a:ext cx="31432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581922" y="3931018"/>
            <a:ext cx="1107996" cy="369332"/>
          </a:xfrm>
          <a:prstGeom prst="rect">
            <a:avLst/>
          </a:prstGeom>
          <a:noFill/>
        </p:spPr>
        <p:txBody>
          <a:bodyPr wrap="none" rtlCol="0">
            <a:spAutoFit/>
          </a:bodyPr>
          <a:lstStyle/>
          <a:p>
            <a:r>
              <a:rPr lang="es-MX" dirty="0" smtClean="0"/>
              <a:t>Cohesión	</a:t>
            </a:r>
            <a:endParaRPr lang="es-AR"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627" y="3958902"/>
            <a:ext cx="2262709" cy="143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9791" y="2032047"/>
            <a:ext cx="3238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5276979" y="3635732"/>
            <a:ext cx="2031325" cy="369332"/>
          </a:xfrm>
          <a:prstGeom prst="rect">
            <a:avLst/>
          </a:prstGeom>
          <a:noFill/>
        </p:spPr>
        <p:txBody>
          <a:bodyPr wrap="none" rtlCol="0">
            <a:spAutoFit/>
          </a:bodyPr>
          <a:lstStyle/>
          <a:p>
            <a:r>
              <a:rPr lang="es-MX" dirty="0" smtClean="0"/>
              <a:t>Inestabilidad	</a:t>
            </a:r>
            <a:endParaRPr lang="es-AR" dirty="0"/>
          </a:p>
        </p:txBody>
      </p:sp>
      <p:sp>
        <p:nvSpPr>
          <p:cNvPr id="12" name="11 CuadroTexto"/>
          <p:cNvSpPr txBox="1"/>
          <p:nvPr/>
        </p:nvSpPr>
        <p:spPr>
          <a:xfrm>
            <a:off x="3662952" y="1578096"/>
            <a:ext cx="2031325" cy="369332"/>
          </a:xfrm>
          <a:prstGeom prst="rect">
            <a:avLst/>
          </a:prstGeom>
          <a:noFill/>
        </p:spPr>
        <p:txBody>
          <a:bodyPr wrap="none" rtlCol="0">
            <a:spAutoFit/>
          </a:bodyPr>
          <a:lstStyle/>
          <a:p>
            <a:r>
              <a:rPr lang="es-MX" dirty="0" err="1" smtClean="0"/>
              <a:t>Abstractness</a:t>
            </a:r>
            <a:r>
              <a:rPr lang="es-MX" dirty="0" smtClean="0"/>
              <a:t>	</a:t>
            </a:r>
            <a:endParaRPr lang="es-AR" dirty="0"/>
          </a:p>
        </p:txBody>
      </p:sp>
      <p:sp>
        <p:nvSpPr>
          <p:cNvPr id="8" name="7 Rectángulo"/>
          <p:cNvSpPr/>
          <p:nvPr/>
        </p:nvSpPr>
        <p:spPr>
          <a:xfrm>
            <a:off x="479960" y="2780928"/>
            <a:ext cx="2939912" cy="600164"/>
          </a:xfrm>
          <a:prstGeom prst="rect">
            <a:avLst/>
          </a:prstGeom>
        </p:spPr>
        <p:txBody>
          <a:bodyPr wrap="square">
            <a:spAutoFit/>
          </a:bodyPr>
          <a:lstStyle/>
          <a:p>
            <a:r>
              <a:rPr lang="es-AR" sz="1100" b="1" dirty="0"/>
              <a:t>Acoplamiento eferente (Ce): </a:t>
            </a:r>
            <a:r>
              <a:rPr lang="es-AR" sz="1100" dirty="0"/>
              <a:t>número de tipos dentro </a:t>
            </a:r>
            <a:r>
              <a:rPr lang="es-AR" sz="1100" dirty="0" smtClean="0"/>
              <a:t>del paquete </a:t>
            </a:r>
            <a:r>
              <a:rPr lang="es-AR" sz="1100" dirty="0"/>
              <a:t>que dependen de los tipos fuera </a:t>
            </a:r>
            <a:r>
              <a:rPr lang="es-AR" sz="1100" dirty="0" smtClean="0"/>
              <a:t>del paquete</a:t>
            </a:r>
            <a:endParaRPr lang="es-AR" sz="1100" dirty="0"/>
          </a:p>
        </p:txBody>
      </p:sp>
      <p:sp>
        <p:nvSpPr>
          <p:cNvPr id="9" name="8 Rectángulo"/>
          <p:cNvSpPr/>
          <p:nvPr/>
        </p:nvSpPr>
        <p:spPr>
          <a:xfrm>
            <a:off x="467544" y="3284335"/>
            <a:ext cx="2794743" cy="600164"/>
          </a:xfrm>
          <a:prstGeom prst="rect">
            <a:avLst/>
          </a:prstGeom>
        </p:spPr>
        <p:txBody>
          <a:bodyPr wrap="square">
            <a:spAutoFit/>
          </a:bodyPr>
          <a:lstStyle/>
          <a:p>
            <a:r>
              <a:rPr lang="es-AR" sz="1100" b="1" dirty="0"/>
              <a:t>Acoplamiento aferente (Ca): </a:t>
            </a:r>
            <a:r>
              <a:rPr lang="es-AR" sz="1100" dirty="0"/>
              <a:t>número de tipos fuera </a:t>
            </a:r>
            <a:r>
              <a:rPr lang="es-AR" sz="1100" dirty="0" smtClean="0"/>
              <a:t>del paquete </a:t>
            </a:r>
            <a:r>
              <a:rPr lang="es-AR" sz="1100" dirty="0"/>
              <a:t>que dependen de los tipos dentro </a:t>
            </a:r>
            <a:r>
              <a:rPr lang="es-AR" sz="1100" dirty="0" smtClean="0"/>
              <a:t>del paquete</a:t>
            </a:r>
            <a:r>
              <a:rPr lang="es-AR" sz="1100" dirty="0"/>
              <a:t>.</a:t>
            </a:r>
          </a:p>
        </p:txBody>
      </p:sp>
      <p:sp>
        <p:nvSpPr>
          <p:cNvPr id="10" name="9 Rectángulo"/>
          <p:cNvSpPr/>
          <p:nvPr/>
        </p:nvSpPr>
        <p:spPr>
          <a:xfrm>
            <a:off x="582322" y="5663193"/>
            <a:ext cx="3142850" cy="938719"/>
          </a:xfrm>
          <a:prstGeom prst="rect">
            <a:avLst/>
          </a:prstGeom>
        </p:spPr>
        <p:txBody>
          <a:bodyPr wrap="square">
            <a:spAutoFit/>
          </a:bodyPr>
          <a:lstStyle/>
          <a:p>
            <a:r>
              <a:rPr lang="es-AR" sz="1100" dirty="0"/>
              <a:t>Cohesión Relacional (H): número medio de las relaciones internas de cada tipo. </a:t>
            </a:r>
            <a:endParaRPr lang="es-AR" sz="1100" dirty="0" smtClean="0"/>
          </a:p>
          <a:p>
            <a:r>
              <a:rPr lang="es-AR" sz="1100" dirty="0" smtClean="0"/>
              <a:t>R </a:t>
            </a:r>
            <a:r>
              <a:rPr lang="es-AR" sz="1100" dirty="0"/>
              <a:t>= número de relaciones de tipo interno para el paquete</a:t>
            </a:r>
            <a:r>
              <a:rPr lang="es-AR" sz="1100" dirty="0" smtClean="0"/>
              <a:t>,</a:t>
            </a:r>
          </a:p>
          <a:p>
            <a:r>
              <a:rPr lang="es-AR" sz="1100" dirty="0" smtClean="0"/>
              <a:t>N </a:t>
            </a:r>
            <a:r>
              <a:rPr lang="es-AR" sz="1100" dirty="0"/>
              <a:t>= número de tipos en el </a:t>
            </a:r>
            <a:r>
              <a:rPr lang="es-AR" sz="1100" dirty="0" smtClean="0"/>
              <a:t>paquete</a:t>
            </a:r>
          </a:p>
        </p:txBody>
      </p:sp>
      <p:sp>
        <p:nvSpPr>
          <p:cNvPr id="13" name="12 Rectángulo"/>
          <p:cNvSpPr/>
          <p:nvPr/>
        </p:nvSpPr>
        <p:spPr>
          <a:xfrm>
            <a:off x="3725172" y="4300350"/>
            <a:ext cx="1494900" cy="2123658"/>
          </a:xfrm>
          <a:prstGeom prst="rect">
            <a:avLst/>
          </a:prstGeom>
        </p:spPr>
        <p:txBody>
          <a:bodyPr wrap="square">
            <a:spAutoFit/>
          </a:bodyPr>
          <a:lstStyle/>
          <a:p>
            <a:r>
              <a:rPr lang="es-AR" sz="1100" dirty="0"/>
              <a:t>Las clases dentro de un conjunto debe estar fuertemente </a:t>
            </a:r>
            <a:r>
              <a:rPr lang="es-AR" sz="1100" dirty="0" smtClean="0"/>
              <a:t>relacionadas, </a:t>
            </a:r>
            <a:r>
              <a:rPr lang="es-AR" sz="1100" dirty="0"/>
              <a:t>la cohesión debe ser alto. Por otro lado, los valores demasiado altas pueden indicar el exceso de acoplamiento. Un buen rango es de 1,5 ≤ H ≤ 4.0.</a:t>
            </a:r>
          </a:p>
        </p:txBody>
      </p:sp>
      <p:sp>
        <p:nvSpPr>
          <p:cNvPr id="14" name="13 Rectángulo"/>
          <p:cNvSpPr/>
          <p:nvPr/>
        </p:nvSpPr>
        <p:spPr>
          <a:xfrm>
            <a:off x="7020272" y="2096119"/>
            <a:ext cx="1800200" cy="1446550"/>
          </a:xfrm>
          <a:prstGeom prst="rect">
            <a:avLst/>
          </a:prstGeom>
        </p:spPr>
        <p:txBody>
          <a:bodyPr wrap="square">
            <a:spAutoFit/>
          </a:bodyPr>
          <a:lstStyle/>
          <a:p>
            <a:r>
              <a:rPr lang="es-AR" sz="1100" dirty="0"/>
              <a:t>Abstracción (A): relación entre el número de tipos abstractos internos para el número de tipos internos. </a:t>
            </a:r>
            <a:endParaRPr lang="es-AR" sz="1100" dirty="0" smtClean="0"/>
          </a:p>
          <a:p>
            <a:r>
              <a:rPr lang="es-AR" sz="1100" dirty="0" smtClean="0"/>
              <a:t>A </a:t>
            </a:r>
            <a:r>
              <a:rPr lang="es-AR" sz="1100" dirty="0"/>
              <a:t>= 0 indica un paquete </a:t>
            </a:r>
            <a:r>
              <a:rPr lang="es-AR" sz="1100" dirty="0" smtClean="0"/>
              <a:t>completamente concreto. </a:t>
            </a:r>
          </a:p>
          <a:p>
            <a:r>
              <a:rPr lang="es-AR" sz="1100" dirty="0" smtClean="0"/>
              <a:t>A </a:t>
            </a:r>
            <a:r>
              <a:rPr lang="es-AR" sz="1100" dirty="0"/>
              <a:t>= 1 indica un paquete completamente abstracto.</a:t>
            </a:r>
          </a:p>
        </p:txBody>
      </p:sp>
      <p:sp>
        <p:nvSpPr>
          <p:cNvPr id="16" name="15 Rectángulo"/>
          <p:cNvSpPr/>
          <p:nvPr/>
        </p:nvSpPr>
        <p:spPr>
          <a:xfrm>
            <a:off x="5309041" y="5373216"/>
            <a:ext cx="3579425" cy="1277273"/>
          </a:xfrm>
          <a:prstGeom prst="rect">
            <a:avLst/>
          </a:prstGeom>
        </p:spPr>
        <p:txBody>
          <a:bodyPr wrap="square">
            <a:spAutoFit/>
          </a:bodyPr>
          <a:lstStyle/>
          <a:p>
            <a:r>
              <a:rPr lang="es-AR" sz="1100" dirty="0"/>
              <a:t>La inestabilidad (I): la proporción de acoplamiento eferente de acoplamiento total, lo que indica la resistencia del paquete para cambiar. </a:t>
            </a:r>
            <a:endParaRPr lang="es-AR" sz="1100" dirty="0" smtClean="0"/>
          </a:p>
          <a:p>
            <a:r>
              <a:rPr lang="es-AR" sz="1100" dirty="0" smtClean="0"/>
              <a:t>I </a:t>
            </a:r>
            <a:r>
              <a:rPr lang="es-AR" sz="1100" dirty="0"/>
              <a:t>= Ce / (Ce + Ca) </a:t>
            </a:r>
            <a:endParaRPr lang="es-AR" sz="1100" dirty="0" smtClean="0"/>
          </a:p>
          <a:p>
            <a:r>
              <a:rPr lang="es-AR" sz="1100" dirty="0" smtClean="0"/>
              <a:t>I </a:t>
            </a:r>
            <a:r>
              <a:rPr lang="es-AR" sz="1100" dirty="0"/>
              <a:t>= 0 indica un paquete completamente estable, </a:t>
            </a:r>
            <a:r>
              <a:rPr lang="es-AR" sz="1100" dirty="0" smtClean="0"/>
              <a:t>difícil de </a:t>
            </a:r>
            <a:r>
              <a:rPr lang="es-AR" sz="1100" dirty="0"/>
              <a:t>modificar. </a:t>
            </a:r>
            <a:endParaRPr lang="es-AR" sz="1100" dirty="0" smtClean="0"/>
          </a:p>
          <a:p>
            <a:r>
              <a:rPr lang="es-AR" sz="1100" dirty="0" smtClean="0"/>
              <a:t>I </a:t>
            </a:r>
            <a:r>
              <a:rPr lang="es-AR" sz="1100" dirty="0"/>
              <a:t>= 1 indica un paquete completamente inestable.</a:t>
            </a:r>
          </a:p>
        </p:txBody>
      </p:sp>
      <p:sp>
        <p:nvSpPr>
          <p:cNvPr id="2" name="1 Marcador de fecha"/>
          <p:cNvSpPr>
            <a:spLocks noGrp="1"/>
          </p:cNvSpPr>
          <p:nvPr>
            <p:ph type="dt" sz="half" idx="10"/>
          </p:nvPr>
        </p:nvSpPr>
        <p:spPr/>
        <p:txBody>
          <a:bodyPr/>
          <a:lstStyle/>
          <a:p>
            <a:fld id="{F8BD1BC5-3721-4AE9-937A-E59AFCC43621}" type="datetime1">
              <a:rPr lang="es-ES" smtClean="0"/>
              <a:t>31/10/13</a:t>
            </a:fld>
            <a:endParaRPr lang="es-ES"/>
          </a:p>
        </p:txBody>
      </p:sp>
      <p:sp>
        <p:nvSpPr>
          <p:cNvPr id="17" name="16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18" name="17 Marcador de número de diapositiva"/>
          <p:cNvSpPr>
            <a:spLocks noGrp="1"/>
          </p:cNvSpPr>
          <p:nvPr>
            <p:ph type="sldNum" sz="quarter" idx="12"/>
          </p:nvPr>
        </p:nvSpPr>
        <p:spPr/>
        <p:txBody>
          <a:bodyPr/>
          <a:lstStyle/>
          <a:p>
            <a:fld id="{132FADFE-3B8F-471C-ABF0-DBC7717ECBBC}" type="slidenum">
              <a:rPr lang="es-ES" smtClean="0"/>
              <a:pPr/>
              <a:t>93</a:t>
            </a:fld>
            <a:endParaRPr lang="es-ES"/>
          </a:p>
        </p:txBody>
      </p:sp>
    </p:spTree>
    <p:extLst>
      <p:ext uri="{BB962C8B-B14F-4D97-AF65-F5344CB8AC3E}">
        <p14:creationId xmlns:p14="http://schemas.microsoft.com/office/powerpoint/2010/main" val="130380610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a:t>Cohesión y Acoplamiento</a:t>
            </a:r>
            <a:endParaRPr lang="es-AR"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677261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fecha"/>
          <p:cNvSpPr>
            <a:spLocks noGrp="1"/>
          </p:cNvSpPr>
          <p:nvPr>
            <p:ph type="dt" sz="half" idx="10"/>
          </p:nvPr>
        </p:nvSpPr>
        <p:spPr/>
        <p:txBody>
          <a:bodyPr/>
          <a:lstStyle/>
          <a:p>
            <a:fld id="{ACCF842D-AFC1-40F4-A545-C0A7C1635C27}" type="datetime1">
              <a:rPr lang="es-ES" smtClean="0"/>
              <a:t>31/10/13</a:t>
            </a:fld>
            <a:endParaRPr lang="es-ES"/>
          </a:p>
        </p:txBody>
      </p:sp>
      <p:sp>
        <p:nvSpPr>
          <p:cNvPr id="6" name="5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94</a:t>
            </a:fld>
            <a:endParaRPr lang="es-ES"/>
          </a:p>
        </p:txBody>
      </p:sp>
    </p:spTree>
    <p:extLst>
      <p:ext uri="{BB962C8B-B14F-4D97-AF65-F5344CB8AC3E}">
        <p14:creationId xmlns:p14="http://schemas.microsoft.com/office/powerpoint/2010/main" val="1097083983"/>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755576" y="4018439"/>
            <a:ext cx="2862064" cy="1992696"/>
          </a:xfrm>
          <a:prstGeom prst="rect">
            <a:avLst/>
          </a:prstGeom>
          <a:solidFill>
            <a:schemeClr val="accent4">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755576" y="1868352"/>
            <a:ext cx="2862064" cy="1992696"/>
          </a:xfrm>
          <a:prstGeom prst="rect">
            <a:avLst/>
          </a:prstGeom>
          <a:solidFill>
            <a:schemeClr val="accent4">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Título"/>
          <p:cNvSpPr>
            <a:spLocks noGrp="1"/>
          </p:cNvSpPr>
          <p:nvPr>
            <p:ph type="title"/>
          </p:nvPr>
        </p:nvSpPr>
        <p:spPr/>
        <p:txBody>
          <a:bodyPr/>
          <a:lstStyle/>
          <a:p>
            <a:r>
              <a:rPr lang="es-MX" dirty="0" smtClean="0"/>
              <a:t>Herencia</a:t>
            </a:r>
            <a:endParaRPr lang="es-AR" dirty="0"/>
          </a:p>
        </p:txBody>
      </p:sp>
      <p:sp>
        <p:nvSpPr>
          <p:cNvPr id="4" name="3 CuadroTexto"/>
          <p:cNvSpPr txBox="1"/>
          <p:nvPr/>
        </p:nvSpPr>
        <p:spPr>
          <a:xfrm>
            <a:off x="755576" y="1868352"/>
            <a:ext cx="2448272" cy="646331"/>
          </a:xfrm>
          <a:prstGeom prst="rect">
            <a:avLst/>
          </a:prstGeom>
          <a:noFill/>
        </p:spPr>
        <p:txBody>
          <a:bodyPr wrap="square" rtlCol="0">
            <a:spAutoFit/>
          </a:bodyPr>
          <a:lstStyle/>
          <a:p>
            <a:r>
              <a:rPr lang="es-MX" dirty="0" smtClean="0"/>
              <a:t>Profundidad del </a:t>
            </a:r>
            <a:r>
              <a:rPr lang="es-MX" dirty="0" err="1" smtClean="0"/>
              <a:t>Arbol</a:t>
            </a:r>
            <a:r>
              <a:rPr lang="es-MX" dirty="0" smtClean="0"/>
              <a:t> de Herencia (DIP)</a:t>
            </a:r>
            <a:endParaRPr lang="es-AR" dirty="0"/>
          </a:p>
        </p:txBody>
      </p:sp>
      <p:sp>
        <p:nvSpPr>
          <p:cNvPr id="5" name="4 CuadroTexto"/>
          <p:cNvSpPr txBox="1"/>
          <p:nvPr/>
        </p:nvSpPr>
        <p:spPr>
          <a:xfrm>
            <a:off x="784243" y="4077072"/>
            <a:ext cx="2448272" cy="369332"/>
          </a:xfrm>
          <a:prstGeom prst="rect">
            <a:avLst/>
          </a:prstGeom>
          <a:noFill/>
        </p:spPr>
        <p:txBody>
          <a:bodyPr wrap="square" rtlCol="0">
            <a:spAutoFit/>
          </a:bodyPr>
          <a:lstStyle/>
          <a:p>
            <a:r>
              <a:rPr lang="es-MX" dirty="0" smtClean="0"/>
              <a:t>Número de Hijos (NOC)</a:t>
            </a:r>
            <a:endParaRPr lang="es-A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514683"/>
            <a:ext cx="4284868" cy="349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55576" y="2514683"/>
            <a:ext cx="2862064" cy="1107996"/>
          </a:xfrm>
          <a:prstGeom prst="rect">
            <a:avLst/>
          </a:prstGeom>
        </p:spPr>
        <p:txBody>
          <a:bodyPr wrap="square">
            <a:spAutoFit/>
          </a:bodyPr>
          <a:lstStyle/>
          <a:p>
            <a:r>
              <a:rPr lang="es-AR" sz="1100" dirty="0"/>
              <a:t>La profundidad del árbol de herencia (DIT) para una clase o una estructura es su número de clases base (incluyendo por lo tanto </a:t>
            </a:r>
            <a:r>
              <a:rPr lang="es-AR" sz="1100" dirty="0" err="1"/>
              <a:t>System.Object</a:t>
            </a:r>
            <a:r>
              <a:rPr lang="es-AR" sz="1100" dirty="0"/>
              <a:t> DIT ≥ 1</a:t>
            </a:r>
            <a:r>
              <a:rPr lang="es-AR" sz="1100" dirty="0" smtClean="0"/>
              <a:t>).</a:t>
            </a:r>
          </a:p>
          <a:p>
            <a:r>
              <a:rPr lang="es-AR" sz="1100" dirty="0" smtClean="0"/>
              <a:t> </a:t>
            </a:r>
            <a:r>
              <a:rPr lang="es-AR" sz="1100" dirty="0"/>
              <a:t>Tipos en los DIT&gt; 6 podría ser difícil de mantener</a:t>
            </a:r>
          </a:p>
        </p:txBody>
      </p:sp>
      <p:sp>
        <p:nvSpPr>
          <p:cNvPr id="7" name="6 Rectángulo"/>
          <p:cNvSpPr/>
          <p:nvPr/>
        </p:nvSpPr>
        <p:spPr>
          <a:xfrm>
            <a:off x="793754" y="4915763"/>
            <a:ext cx="2554110" cy="938719"/>
          </a:xfrm>
          <a:prstGeom prst="rect">
            <a:avLst/>
          </a:prstGeom>
        </p:spPr>
        <p:txBody>
          <a:bodyPr wrap="square">
            <a:spAutoFit/>
          </a:bodyPr>
          <a:lstStyle/>
          <a:p>
            <a:r>
              <a:rPr lang="es-AR" sz="1100" dirty="0"/>
              <a:t>Número de hijos (NOC) para una clase es el número de tipos que la subclase, directa o indirectamente. </a:t>
            </a:r>
            <a:endParaRPr lang="es-AR" sz="1100" dirty="0" smtClean="0"/>
          </a:p>
          <a:p>
            <a:r>
              <a:rPr lang="es-AR" sz="1100" dirty="0" smtClean="0"/>
              <a:t>Número </a:t>
            </a:r>
            <a:r>
              <a:rPr lang="es-AR" sz="1100" dirty="0"/>
              <a:t>de </a:t>
            </a:r>
            <a:r>
              <a:rPr lang="es-AR" sz="1100" dirty="0" err="1" smtClean="0"/>
              <a:t>Hijs</a:t>
            </a:r>
            <a:r>
              <a:rPr lang="es-AR" sz="1100" dirty="0" smtClean="0"/>
              <a:t> de </a:t>
            </a:r>
            <a:r>
              <a:rPr lang="es-AR" sz="1100" dirty="0"/>
              <a:t>una interfaz es el número de tipos que lo implementan.</a:t>
            </a:r>
          </a:p>
        </p:txBody>
      </p:sp>
      <p:sp>
        <p:nvSpPr>
          <p:cNvPr id="2" name="1 Marcador de fecha"/>
          <p:cNvSpPr>
            <a:spLocks noGrp="1"/>
          </p:cNvSpPr>
          <p:nvPr>
            <p:ph type="dt" sz="half" idx="10"/>
          </p:nvPr>
        </p:nvSpPr>
        <p:spPr/>
        <p:txBody>
          <a:bodyPr/>
          <a:lstStyle/>
          <a:p>
            <a:fld id="{7C8DB35F-E1E8-4A31-A518-01FA7FC85F3D}" type="datetime1">
              <a:rPr lang="es-ES" smtClean="0"/>
              <a:t>31/10/13</a:t>
            </a:fld>
            <a:endParaRPr lang="es-ES"/>
          </a:p>
        </p:txBody>
      </p:sp>
      <p:sp>
        <p:nvSpPr>
          <p:cNvPr id="9" name="8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10" name="9 Marcador de número de diapositiva"/>
          <p:cNvSpPr>
            <a:spLocks noGrp="1"/>
          </p:cNvSpPr>
          <p:nvPr>
            <p:ph type="sldNum" sz="quarter" idx="12"/>
          </p:nvPr>
        </p:nvSpPr>
        <p:spPr/>
        <p:txBody>
          <a:bodyPr/>
          <a:lstStyle/>
          <a:p>
            <a:fld id="{132FADFE-3B8F-471C-ABF0-DBC7717ECBBC}" type="slidenum">
              <a:rPr lang="es-ES" smtClean="0"/>
              <a:pPr/>
              <a:t>95</a:t>
            </a:fld>
            <a:endParaRPr lang="es-ES"/>
          </a:p>
        </p:txBody>
      </p:sp>
    </p:spTree>
    <p:extLst>
      <p:ext uri="{BB962C8B-B14F-4D97-AF65-F5344CB8AC3E}">
        <p14:creationId xmlns:p14="http://schemas.microsoft.com/office/powerpoint/2010/main" val="2527666184"/>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dirty="0"/>
              <a:t>La falta de cohesión de los Métodos (LCOM</a:t>
            </a:r>
            <a:r>
              <a:rPr lang="es-AR" dirty="0" smtClean="0"/>
              <a:t>)</a:t>
            </a:r>
            <a:endParaRPr lang="es-AR" dirty="0"/>
          </a:p>
        </p:txBody>
      </p:sp>
      <p:sp>
        <p:nvSpPr>
          <p:cNvPr id="5" name="4 Rectángulo"/>
          <p:cNvSpPr/>
          <p:nvPr/>
        </p:nvSpPr>
        <p:spPr>
          <a:xfrm>
            <a:off x="483751" y="2275043"/>
            <a:ext cx="8064896" cy="646331"/>
          </a:xfrm>
          <a:prstGeom prst="rect">
            <a:avLst/>
          </a:prstGeom>
        </p:spPr>
        <p:txBody>
          <a:bodyPr wrap="square">
            <a:spAutoFit/>
          </a:bodyPr>
          <a:lstStyle/>
          <a:p>
            <a:r>
              <a:rPr lang="es-AR" dirty="0"/>
              <a:t>Principio de responsabilidad </a:t>
            </a:r>
            <a:r>
              <a:rPr lang="es-AR" dirty="0" err="1" smtClean="0"/>
              <a:t>ínica</a:t>
            </a:r>
            <a:r>
              <a:rPr lang="es-AR" dirty="0" smtClean="0"/>
              <a:t>: </a:t>
            </a:r>
            <a:r>
              <a:rPr lang="es-AR" dirty="0"/>
              <a:t>Una clase no debe tener más de una razón para cambiar. En dicha clase, casi todos los métodos </a:t>
            </a:r>
            <a:r>
              <a:rPr lang="es-AR" dirty="0" smtClean="0"/>
              <a:t>acceden a </a:t>
            </a:r>
            <a:r>
              <a:rPr lang="es-AR" dirty="0"/>
              <a:t>cada campo.</a:t>
            </a:r>
          </a:p>
        </p:txBody>
      </p:sp>
      <p:sp>
        <p:nvSpPr>
          <p:cNvPr id="6" name="5 Rectángulo"/>
          <p:cNvSpPr/>
          <p:nvPr/>
        </p:nvSpPr>
        <p:spPr>
          <a:xfrm>
            <a:off x="483751" y="3212976"/>
            <a:ext cx="3872225" cy="954107"/>
          </a:xfrm>
          <a:prstGeom prst="rect">
            <a:avLst/>
          </a:prstGeom>
        </p:spPr>
        <p:txBody>
          <a:bodyPr wrap="square">
            <a:spAutoFit/>
          </a:bodyPr>
          <a:lstStyle/>
          <a:p>
            <a:r>
              <a:rPr lang="es-AR" sz="1400" dirty="0"/>
              <a:t>M = </a:t>
            </a:r>
            <a:r>
              <a:rPr lang="es-AR" sz="1400" dirty="0" smtClean="0"/>
              <a:t>métodos </a:t>
            </a:r>
            <a:r>
              <a:rPr lang="es-AR" sz="1400" dirty="0"/>
              <a:t>estáticos y de instancia de la </a:t>
            </a:r>
            <a:r>
              <a:rPr lang="es-AR" sz="1400" dirty="0" smtClean="0"/>
              <a:t>clase</a:t>
            </a:r>
          </a:p>
          <a:p>
            <a:r>
              <a:rPr lang="es-AR" sz="1400" dirty="0" smtClean="0"/>
              <a:t>F </a:t>
            </a:r>
            <a:r>
              <a:rPr lang="es-AR" sz="1400" dirty="0"/>
              <a:t>= campos de instancia de la </a:t>
            </a:r>
            <a:r>
              <a:rPr lang="es-AR" sz="1400" dirty="0" smtClean="0"/>
              <a:t>clase</a:t>
            </a:r>
          </a:p>
          <a:p>
            <a:r>
              <a:rPr lang="es-AR" sz="1400" dirty="0" err="1" smtClean="0"/>
              <a:t>Mf</a:t>
            </a:r>
            <a:r>
              <a:rPr lang="es-AR" sz="1400" dirty="0" smtClean="0"/>
              <a:t> </a:t>
            </a:r>
            <a:r>
              <a:rPr lang="es-AR" sz="1400" dirty="0"/>
              <a:t>= </a:t>
            </a:r>
            <a:r>
              <a:rPr lang="es-AR" sz="1400" dirty="0" smtClean="0"/>
              <a:t>métodos </a:t>
            </a:r>
            <a:r>
              <a:rPr lang="es-AR" sz="1400" dirty="0"/>
              <a:t>para acceder </a:t>
            </a:r>
            <a:r>
              <a:rPr lang="es-AR" sz="1400" dirty="0" smtClean="0"/>
              <a:t>al campo f</a:t>
            </a:r>
            <a:endParaRPr lang="es-AR" sz="1400" dirty="0"/>
          </a:p>
          <a:p>
            <a:r>
              <a:rPr lang="es-AR" sz="1400" dirty="0" smtClean="0"/>
              <a:t>| </a:t>
            </a:r>
            <a:r>
              <a:rPr lang="es-AR" sz="1400" dirty="0"/>
              <a:t>S | = </a:t>
            </a:r>
            <a:r>
              <a:rPr lang="es-AR" sz="1400" dirty="0" err="1"/>
              <a:t>cardinalidad</a:t>
            </a:r>
            <a:r>
              <a:rPr lang="es-AR" sz="1400" dirty="0"/>
              <a:t> de un conjunto 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199" y="3253780"/>
            <a:ext cx="3152144" cy="87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483750" y="4581128"/>
            <a:ext cx="7184593" cy="923330"/>
          </a:xfrm>
          <a:prstGeom prst="rect">
            <a:avLst/>
          </a:prstGeom>
        </p:spPr>
        <p:txBody>
          <a:bodyPr wrap="square">
            <a:spAutoFit/>
          </a:bodyPr>
          <a:lstStyle/>
          <a:p>
            <a:r>
              <a:rPr lang="es-AR" dirty="0"/>
              <a:t>Un valor alto </a:t>
            </a:r>
            <a:r>
              <a:rPr lang="es-AR" dirty="0" smtClean="0"/>
              <a:t>LCOM generalmente </a:t>
            </a:r>
            <a:r>
              <a:rPr lang="es-AR" dirty="0"/>
              <a:t>señala una clase poco </a:t>
            </a:r>
            <a:r>
              <a:rPr lang="es-AR" dirty="0" smtClean="0"/>
              <a:t>cohesionada. Los tipos </a:t>
            </a:r>
            <a:r>
              <a:rPr lang="es-AR" dirty="0"/>
              <a:t>de donde </a:t>
            </a:r>
            <a:r>
              <a:rPr lang="es-AR" dirty="0" smtClean="0"/>
              <a:t>LCOM &gt; </a:t>
            </a:r>
            <a:r>
              <a:rPr lang="es-AR" dirty="0"/>
              <a:t>0,8 y | F |&gt; 10 y | M |&gt; 10 podría ser problemático. Sin embargo, es muy difícil de evitar </a:t>
            </a:r>
            <a:r>
              <a:rPr lang="es-AR" dirty="0" smtClean="0"/>
              <a:t>tipos </a:t>
            </a:r>
            <a:r>
              <a:rPr lang="es-AR" dirty="0"/>
              <a:t>no cohesivos.</a:t>
            </a:r>
          </a:p>
        </p:txBody>
      </p:sp>
      <p:sp>
        <p:nvSpPr>
          <p:cNvPr id="2" name="1 Marcador de fecha"/>
          <p:cNvSpPr>
            <a:spLocks noGrp="1"/>
          </p:cNvSpPr>
          <p:nvPr>
            <p:ph type="dt" sz="half" idx="10"/>
          </p:nvPr>
        </p:nvSpPr>
        <p:spPr/>
        <p:txBody>
          <a:bodyPr/>
          <a:lstStyle/>
          <a:p>
            <a:fld id="{09C36F16-937C-43C2-95CF-0583D1682A3E}" type="datetime1">
              <a:rPr lang="es-ES" smtClean="0"/>
              <a:t>31/10/13</a:t>
            </a:fld>
            <a:endParaRPr lang="es-ES"/>
          </a:p>
        </p:txBody>
      </p:sp>
      <p:sp>
        <p:nvSpPr>
          <p:cNvPr id="4" name="3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96</a:t>
            </a:fld>
            <a:endParaRPr lang="es-ES"/>
          </a:p>
        </p:txBody>
      </p:sp>
    </p:spTree>
    <p:extLst>
      <p:ext uri="{BB962C8B-B14F-4D97-AF65-F5344CB8AC3E}">
        <p14:creationId xmlns:p14="http://schemas.microsoft.com/office/powerpoint/2010/main" val="289645092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AR" sz="4000" dirty="0"/>
              <a:t>La falta de cohesión de los Métodos (LCOM)</a:t>
            </a:r>
            <a:endParaRPr lang="es-A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49512"/>
            <a:ext cx="5671517" cy="3781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Marcador de fecha"/>
          <p:cNvSpPr>
            <a:spLocks noGrp="1"/>
          </p:cNvSpPr>
          <p:nvPr>
            <p:ph type="dt" sz="half" idx="10"/>
          </p:nvPr>
        </p:nvSpPr>
        <p:spPr/>
        <p:txBody>
          <a:bodyPr/>
          <a:lstStyle/>
          <a:p>
            <a:fld id="{55F437A0-E55A-46F8-9A72-EE03DC8BB541}" type="datetime1">
              <a:rPr lang="es-ES" smtClean="0"/>
              <a:t>31/10/13</a:t>
            </a:fld>
            <a:endParaRPr lang="es-ES"/>
          </a:p>
        </p:txBody>
      </p:sp>
      <p:sp>
        <p:nvSpPr>
          <p:cNvPr id="4" name="3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97</a:t>
            </a:fld>
            <a:endParaRPr lang="es-ES"/>
          </a:p>
        </p:txBody>
      </p:sp>
    </p:spTree>
    <p:extLst>
      <p:ext uri="{BB962C8B-B14F-4D97-AF65-F5344CB8AC3E}">
        <p14:creationId xmlns:p14="http://schemas.microsoft.com/office/powerpoint/2010/main" val="13178108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1844824"/>
            <a:ext cx="3528392" cy="576064"/>
          </a:xfrm>
        </p:spPr>
        <p:txBody>
          <a:bodyPr>
            <a:noAutofit/>
          </a:bodyPr>
          <a:lstStyle/>
          <a:p>
            <a:pPr marL="0" indent="0">
              <a:buNone/>
            </a:pPr>
            <a:r>
              <a:rPr lang="es-AR" sz="1400" dirty="0">
                <a:solidFill>
                  <a:schemeClr val="tx1"/>
                </a:solidFill>
              </a:rPr>
              <a:t>CC: La complejidad de un programa puede ser medida por el número </a:t>
            </a:r>
            <a:r>
              <a:rPr lang="es-AR" sz="1400" dirty="0" err="1">
                <a:solidFill>
                  <a:schemeClr val="tx1"/>
                </a:solidFill>
              </a:rPr>
              <a:t>ciclomático</a:t>
            </a:r>
            <a:r>
              <a:rPr lang="es-AR" sz="1400" dirty="0">
                <a:solidFill>
                  <a:schemeClr val="tx1"/>
                </a:solidFill>
              </a:rPr>
              <a:t> de un grafo de flujo de un programa.</a:t>
            </a:r>
          </a:p>
        </p:txBody>
      </p:sp>
      <p:sp>
        <p:nvSpPr>
          <p:cNvPr id="3" name="2 Título"/>
          <p:cNvSpPr>
            <a:spLocks noGrp="1"/>
          </p:cNvSpPr>
          <p:nvPr>
            <p:ph type="title"/>
          </p:nvPr>
        </p:nvSpPr>
        <p:spPr/>
        <p:txBody>
          <a:bodyPr/>
          <a:lstStyle/>
          <a:p>
            <a:r>
              <a:rPr lang="es-MX" dirty="0" smtClean="0"/>
              <a:t>Complejidad </a:t>
            </a:r>
            <a:r>
              <a:rPr lang="es-MX" dirty="0" err="1" smtClean="0"/>
              <a:t>Ciclomática</a:t>
            </a:r>
            <a:endParaRPr lang="es-A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684" y="2667283"/>
            <a:ext cx="1278332" cy="1934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79" y="2708920"/>
            <a:ext cx="1440160" cy="185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602191"/>
            <a:ext cx="3931915" cy="78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580059" y="5517232"/>
            <a:ext cx="3672408" cy="769441"/>
          </a:xfrm>
          <a:prstGeom prst="rect">
            <a:avLst/>
          </a:prstGeom>
        </p:spPr>
        <p:txBody>
          <a:bodyPr wrap="square">
            <a:spAutoFit/>
          </a:bodyPr>
          <a:lstStyle/>
          <a:p>
            <a:r>
              <a:rPr lang="es-AR" sz="1100" dirty="0"/>
              <a:t>CC&gt; 15 son difíciles de entender, CC&gt; 30 son extremadamente complejas y deben dividirse en partes más pequeñas métodos (a menos que el </a:t>
            </a:r>
            <a:r>
              <a:rPr lang="es-AR" sz="1100" dirty="0" smtClean="0"/>
              <a:t>código sea </a:t>
            </a:r>
            <a:r>
              <a:rPr lang="es-AR" sz="1100" dirty="0"/>
              <a:t>generado)</a:t>
            </a:r>
          </a:p>
        </p:txBody>
      </p:sp>
      <p:sp>
        <p:nvSpPr>
          <p:cNvPr id="10" name="9 Rectángulo"/>
          <p:cNvSpPr/>
          <p:nvPr/>
        </p:nvSpPr>
        <p:spPr>
          <a:xfrm>
            <a:off x="4716016" y="1844824"/>
            <a:ext cx="3744416" cy="4616648"/>
          </a:xfrm>
          <a:prstGeom prst="rect">
            <a:avLst/>
          </a:prstGeom>
        </p:spPr>
        <p:txBody>
          <a:bodyPr wrap="square">
            <a:spAutoFit/>
          </a:bodyPr>
          <a:lstStyle/>
          <a:p>
            <a:r>
              <a:rPr lang="es-AR" sz="1400" dirty="0"/>
              <a:t>IL Complejidad </a:t>
            </a:r>
            <a:r>
              <a:rPr lang="es-AR" sz="1400" dirty="0" err="1"/>
              <a:t>ciclomática</a:t>
            </a:r>
            <a:r>
              <a:rPr lang="es-AR" sz="1400" dirty="0"/>
              <a:t> (ILCC) </a:t>
            </a:r>
            <a:r>
              <a:rPr lang="es-AR" sz="1400" dirty="0" smtClean="0"/>
              <a:t>:Número </a:t>
            </a:r>
            <a:r>
              <a:rPr lang="es-AR" sz="1400" dirty="0"/>
              <a:t>de desplazamientos de código distintos </a:t>
            </a:r>
            <a:r>
              <a:rPr lang="es-AR" sz="1400" dirty="0" smtClean="0"/>
              <a:t>destino de </a:t>
            </a:r>
            <a:r>
              <a:rPr lang="es-AR" sz="1400" dirty="0"/>
              <a:t>instrucciones </a:t>
            </a:r>
            <a:r>
              <a:rPr lang="es-AR" sz="1400" dirty="0" err="1" smtClean="0"/>
              <a:t>branch</a:t>
            </a:r>
            <a:r>
              <a:rPr lang="es-AR" sz="1400" dirty="0" smtClean="0"/>
              <a:t>/ </a:t>
            </a:r>
            <a:r>
              <a:rPr lang="es-AR" sz="1400" dirty="0" err="1" smtClean="0"/>
              <a:t>jump</a:t>
            </a:r>
            <a:r>
              <a:rPr lang="es-AR" sz="1400" dirty="0" smtClean="0"/>
              <a:t> en IL. </a:t>
            </a:r>
          </a:p>
          <a:p>
            <a:endParaRPr lang="es-MX" sz="1400" dirty="0" smtClean="0"/>
          </a:p>
          <a:p>
            <a:endParaRPr lang="es-AR" sz="1400" dirty="0"/>
          </a:p>
          <a:p>
            <a:r>
              <a:rPr lang="es-AR" sz="1400" dirty="0" smtClean="0"/>
              <a:t>Independiente </a:t>
            </a:r>
            <a:r>
              <a:rPr lang="es-AR" sz="1400" dirty="0"/>
              <a:t>del </a:t>
            </a:r>
            <a:r>
              <a:rPr lang="es-AR" sz="1400" dirty="0" smtClean="0"/>
              <a:t>lenguaje. </a:t>
            </a:r>
          </a:p>
          <a:p>
            <a:endParaRPr lang="es-MX" sz="1400" dirty="0" smtClean="0"/>
          </a:p>
          <a:p>
            <a:endParaRPr lang="es-AR" sz="1400" dirty="0" smtClean="0"/>
          </a:p>
          <a:p>
            <a:r>
              <a:rPr lang="es-AR" sz="1400" dirty="0" smtClean="0"/>
              <a:t>ILCC </a:t>
            </a:r>
            <a:r>
              <a:rPr lang="es-AR" sz="1400" dirty="0"/>
              <a:t>es generalmente más grande que CC. </a:t>
            </a:r>
            <a:endParaRPr lang="es-AR" sz="1400" dirty="0" smtClean="0"/>
          </a:p>
          <a:p>
            <a:endParaRPr lang="es-MX" sz="1400" dirty="0" smtClean="0"/>
          </a:p>
          <a:p>
            <a:endParaRPr lang="es-AR" sz="1400" dirty="0"/>
          </a:p>
          <a:p>
            <a:endParaRPr lang="es-AR" sz="1400" dirty="0" smtClean="0"/>
          </a:p>
          <a:p>
            <a:r>
              <a:rPr lang="es-AR" sz="1400" dirty="0" smtClean="0"/>
              <a:t>ILCC </a:t>
            </a:r>
            <a:r>
              <a:rPr lang="es-AR" sz="1400" dirty="0"/>
              <a:t>(si) = 1 </a:t>
            </a:r>
            <a:endParaRPr lang="es-AR" sz="1400" dirty="0" smtClean="0"/>
          </a:p>
          <a:p>
            <a:r>
              <a:rPr lang="es-AR" sz="1400" dirty="0" smtClean="0"/>
              <a:t>ILCC </a:t>
            </a:r>
            <a:r>
              <a:rPr lang="es-AR" sz="1400" dirty="0"/>
              <a:t>(para) = 2 </a:t>
            </a:r>
            <a:r>
              <a:rPr lang="es-AR" sz="1400" dirty="0" smtClean="0"/>
              <a:t>ILCC</a:t>
            </a:r>
          </a:p>
          <a:p>
            <a:r>
              <a:rPr lang="es-AR" sz="1400" dirty="0" smtClean="0"/>
              <a:t> </a:t>
            </a:r>
            <a:r>
              <a:rPr lang="es-AR" sz="1400" dirty="0"/>
              <a:t>(</a:t>
            </a:r>
            <a:r>
              <a:rPr lang="es-AR" sz="1400" dirty="0" err="1"/>
              <a:t>foreach</a:t>
            </a:r>
            <a:r>
              <a:rPr lang="es-AR" sz="1400" dirty="0"/>
              <a:t>) = 3 </a:t>
            </a:r>
            <a:endParaRPr lang="es-AR" sz="1400" dirty="0" smtClean="0"/>
          </a:p>
          <a:p>
            <a:endParaRPr lang="es-MX" sz="1400" dirty="0" smtClean="0"/>
          </a:p>
          <a:p>
            <a:endParaRPr lang="es-AR" sz="1400" dirty="0"/>
          </a:p>
          <a:p>
            <a:r>
              <a:rPr lang="es-AR" sz="1400" dirty="0" smtClean="0"/>
              <a:t>ILCC</a:t>
            </a:r>
            <a:r>
              <a:rPr lang="es-AR" sz="1400" dirty="0"/>
              <a:t>&gt; 20 son difíciles de entender, ILCC&gt; 40 son extremadamente complejas y deben dividirse en partes más pequeñas métodos (a menos que el código generado)</a:t>
            </a:r>
          </a:p>
        </p:txBody>
      </p:sp>
      <p:sp>
        <p:nvSpPr>
          <p:cNvPr id="6" name="5 Marcador de fecha"/>
          <p:cNvSpPr>
            <a:spLocks noGrp="1"/>
          </p:cNvSpPr>
          <p:nvPr>
            <p:ph type="dt" sz="half" idx="10"/>
          </p:nvPr>
        </p:nvSpPr>
        <p:spPr/>
        <p:txBody>
          <a:bodyPr/>
          <a:lstStyle/>
          <a:p>
            <a:fld id="{2696363F-D7AE-4348-924C-DADAF465FB4D}" type="datetime1">
              <a:rPr lang="es-ES" smtClean="0"/>
              <a:t>31/10/13</a:t>
            </a:fld>
            <a:endParaRPr lang="es-ES"/>
          </a:p>
        </p:txBody>
      </p:sp>
      <p:sp>
        <p:nvSpPr>
          <p:cNvPr id="7" name="6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8" name="7 Marcador de número de diapositiva"/>
          <p:cNvSpPr>
            <a:spLocks noGrp="1"/>
          </p:cNvSpPr>
          <p:nvPr>
            <p:ph type="sldNum" sz="quarter" idx="12"/>
          </p:nvPr>
        </p:nvSpPr>
        <p:spPr/>
        <p:txBody>
          <a:bodyPr/>
          <a:lstStyle/>
          <a:p>
            <a:fld id="{132FADFE-3B8F-471C-ABF0-DBC7717ECBBC}" type="slidenum">
              <a:rPr lang="es-ES" smtClean="0"/>
              <a:pPr/>
              <a:t>98</a:t>
            </a:fld>
            <a:endParaRPr lang="es-ES"/>
          </a:p>
        </p:txBody>
      </p:sp>
    </p:spTree>
    <p:extLst>
      <p:ext uri="{BB962C8B-B14F-4D97-AF65-F5344CB8AC3E}">
        <p14:creationId xmlns:p14="http://schemas.microsoft.com/office/powerpoint/2010/main" val="1310515966"/>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dirty="0"/>
          </a:p>
          <a:p>
            <a:endParaRPr lang="es-AR" dirty="0"/>
          </a:p>
        </p:txBody>
      </p:sp>
      <p:sp>
        <p:nvSpPr>
          <p:cNvPr id="3" name="2 Título"/>
          <p:cNvSpPr>
            <a:spLocks noGrp="1"/>
          </p:cNvSpPr>
          <p:nvPr>
            <p:ph type="title"/>
          </p:nvPr>
        </p:nvSpPr>
        <p:spPr/>
        <p:txBody>
          <a:bodyPr/>
          <a:lstStyle/>
          <a:p>
            <a:r>
              <a:rPr lang="es-MX" dirty="0" smtClean="0"/>
              <a:t>Visualización de Métricas</a:t>
            </a:r>
            <a:endParaRPr lang="es-A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51027"/>
            <a:ext cx="5137794" cy="345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descr="C:\Users\Victor\AppData\Local\Temp\enhtmlclip\ScreenCli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916831"/>
            <a:ext cx="1835099" cy="4127004"/>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771AB79D-3C04-4165-93A1-978C23891F61}" type="datetime1">
              <a:rPr lang="es-ES" smtClean="0"/>
              <a:t>31/10/13</a:t>
            </a:fld>
            <a:endParaRPr lang="es-ES"/>
          </a:p>
        </p:txBody>
      </p:sp>
      <p:sp>
        <p:nvSpPr>
          <p:cNvPr id="5" name="4 Marcador de pie de página"/>
          <p:cNvSpPr>
            <a:spLocks noGrp="1"/>
          </p:cNvSpPr>
          <p:nvPr>
            <p:ph type="ftr" sz="quarter" idx="11"/>
          </p:nvPr>
        </p:nvSpPr>
        <p:spPr/>
        <p:txBody>
          <a:bodyPr/>
          <a:lstStyle/>
          <a:p>
            <a:r>
              <a:rPr lang="es-ES" smtClean="0"/>
              <a:t>Introducción a la Plataforma .NET – Herramientas de Calidad</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99</a:t>
            </a:fld>
            <a:endParaRPr lang="es-ES"/>
          </a:p>
        </p:txBody>
      </p:sp>
    </p:spTree>
    <p:extLst>
      <p:ext uri="{BB962C8B-B14F-4D97-AF65-F5344CB8AC3E}">
        <p14:creationId xmlns:p14="http://schemas.microsoft.com/office/powerpoint/2010/main" val="419452547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2783</TotalTime>
  <Words>6334</Words>
  <Application>Microsoft Macintosh PowerPoint</Application>
  <PresentationFormat>Presentación en pantalla (4:3)</PresentationFormat>
  <Paragraphs>988</Paragraphs>
  <Slides>102</Slides>
  <Notes>63</Notes>
  <HiddenSlides>0</HiddenSlides>
  <MMClips>0</MMClips>
  <ScaleCrop>false</ScaleCrop>
  <HeadingPairs>
    <vt:vector size="4" baseType="variant">
      <vt:variant>
        <vt:lpstr>Tema</vt:lpstr>
      </vt:variant>
      <vt:variant>
        <vt:i4>1</vt:i4>
      </vt:variant>
      <vt:variant>
        <vt:lpstr>Títulos de diapositiva</vt:lpstr>
      </vt:variant>
      <vt:variant>
        <vt:i4>102</vt:i4>
      </vt:variant>
    </vt:vector>
  </HeadingPairs>
  <TitlesOfParts>
    <vt:vector size="103" baseType="lpstr">
      <vt:lpstr>Flujo</vt:lpstr>
      <vt:lpstr>Métricas de Software</vt:lpstr>
      <vt:lpstr>Agenda</vt:lpstr>
      <vt:lpstr>¿Qué es Orientación a Objetos?</vt:lpstr>
      <vt:lpstr>Terminología</vt:lpstr>
      <vt:lpstr>Terminología</vt:lpstr>
      <vt:lpstr>Terminologia</vt:lpstr>
      <vt:lpstr>Similitudes y Diferencias</vt:lpstr>
      <vt:lpstr>Localización</vt:lpstr>
      <vt:lpstr>Localización</vt:lpstr>
      <vt:lpstr>Encapsulamiento</vt:lpstr>
      <vt:lpstr>Ocultamiento de la información</vt:lpstr>
      <vt:lpstr>Herencia</vt:lpstr>
      <vt:lpstr>Reuso </vt:lpstr>
      <vt:lpstr>Métricas de Proyectos OO</vt:lpstr>
      <vt:lpstr>Métricas de paquetes OO</vt:lpstr>
      <vt:lpstr>Métricas de Clase OO</vt:lpstr>
      <vt:lpstr>Métricas de atributos OO</vt:lpstr>
      <vt:lpstr>Métricas de operaciones OO</vt:lpstr>
      <vt:lpstr>Suite de Métricas OO</vt:lpstr>
      <vt:lpstr>Métricas Básicas para Sistemas OO</vt:lpstr>
      <vt:lpstr>Ejemplo: Carrito de Compras</vt:lpstr>
      <vt:lpstr>Métodos Ponderados por Clase</vt:lpstr>
      <vt:lpstr>Métodos Ponderados por Clase</vt:lpstr>
      <vt:lpstr>Profundidad del árbol de jerarquía</vt:lpstr>
      <vt:lpstr>Profundidad del árbol de jerarquía</vt:lpstr>
      <vt:lpstr>Número de hijos</vt:lpstr>
      <vt:lpstr>Número de hijos</vt:lpstr>
      <vt:lpstr>Acoplamiento entre Objetos</vt:lpstr>
      <vt:lpstr>Acoplamiento entre Objetos</vt:lpstr>
      <vt:lpstr>Respuesta para una clase</vt:lpstr>
      <vt:lpstr>Ausencia de Cohesión</vt:lpstr>
      <vt:lpstr>Ejemplo</vt:lpstr>
      <vt:lpstr>Interpretación</vt:lpstr>
      <vt:lpstr>Métricas de Calidad de Diseño</vt:lpstr>
      <vt:lpstr>Principio de Dependencias Acíclicas (ADP) </vt:lpstr>
      <vt:lpstr>Principio de Dependencias Acíclicas (ADP) </vt:lpstr>
      <vt:lpstr>Ejemplo de Dependencia</vt:lpstr>
      <vt:lpstr>Rompiendo del Ciclo</vt:lpstr>
      <vt:lpstr>Aplicar Inversión de Dependencias  a paquetes</vt:lpstr>
      <vt:lpstr>Estabilidad</vt:lpstr>
      <vt:lpstr>Principio de Dependencias Estables (SDP)</vt:lpstr>
      <vt:lpstr>Estabilidad no es rigidez</vt:lpstr>
      <vt:lpstr>Dependencias</vt:lpstr>
      <vt:lpstr>Métricas de Estabilidad</vt:lpstr>
      <vt:lpstr>Ejemplo </vt:lpstr>
      <vt:lpstr>Relación SDP y la métrica I</vt:lpstr>
      <vt:lpstr>No todos los paquetes deben ser estable</vt:lpstr>
      <vt:lpstr>Resolución de la violación de SDP</vt:lpstr>
      <vt:lpstr>Relación en OCP y DSP</vt:lpstr>
      <vt:lpstr>Principio de Abstracciones Estables (SAP)</vt:lpstr>
      <vt:lpstr>SAP y SDP -&gt; DIP</vt:lpstr>
      <vt:lpstr>Medición de la Abstracción</vt:lpstr>
      <vt:lpstr>Relación entre estabilidad (I) y la abtractness (A)</vt:lpstr>
      <vt:lpstr>Zonas de exclusión</vt:lpstr>
      <vt:lpstr>La secuencia principal</vt:lpstr>
      <vt:lpstr>Distancia a la SQ</vt:lpstr>
      <vt:lpstr>Cálculo Estadístico</vt:lpstr>
      <vt:lpstr>Metricas Usando UML</vt:lpstr>
      <vt:lpstr>Número de Clases de Dominio</vt:lpstr>
      <vt:lpstr>Clases de Análisis</vt:lpstr>
      <vt:lpstr>Clases de Análisis</vt:lpstr>
      <vt:lpstr>De las clases de análisis a las clases de diseño</vt:lpstr>
      <vt:lpstr>Expansión de clases</vt:lpstr>
      <vt:lpstr>Expansión: Clase Interfaz</vt:lpstr>
      <vt:lpstr>Expansión: Clase de Control</vt:lpstr>
      <vt:lpstr>Expansión: Clase de Control</vt:lpstr>
      <vt:lpstr>Expansión: Clase Entidad</vt:lpstr>
      <vt:lpstr>Tasa de expansión</vt:lpstr>
      <vt:lpstr>Ejemplo</vt:lpstr>
      <vt:lpstr>Ejemplo</vt:lpstr>
      <vt:lpstr>Ejemplo</vt:lpstr>
      <vt:lpstr>Número de Clases</vt:lpstr>
      <vt:lpstr>Ejemplo</vt:lpstr>
      <vt:lpstr>Número de métodos de instancia</vt:lpstr>
      <vt:lpstr>Número de métodos de una clase</vt:lpstr>
      <vt:lpstr>Ejemplo</vt:lpstr>
      <vt:lpstr>Métricas de Calidad y Riesgo</vt:lpstr>
      <vt:lpstr>Identificación de componentes de alto riesgo</vt:lpstr>
      <vt:lpstr>Modelos de Calidad OO</vt:lpstr>
      <vt:lpstr>Modelo de Calidad OO: Ejemplo </vt:lpstr>
      <vt:lpstr>Umbrales Orientados a Objetos</vt:lpstr>
      <vt:lpstr>Umbral de Tamaño basado en la experiencia</vt:lpstr>
      <vt:lpstr>Umbral de herencia basado en la experiencia</vt:lpstr>
      <vt:lpstr>Umbral de acoplamiento basado en la experiencia</vt:lpstr>
      <vt:lpstr>Umbral de esfuerzo basado en la experiencia</vt:lpstr>
      <vt:lpstr>Herramientas  para Métricas</vt:lpstr>
      <vt:lpstr>SonarQube </vt:lpstr>
      <vt:lpstr>Métricas en Visual Studio</vt:lpstr>
      <vt:lpstr>Definiciones</vt:lpstr>
      <vt:lpstr>Ndepend – Comercial - VS</vt:lpstr>
      <vt:lpstr>El código fuente es el diseño</vt:lpstr>
      <vt:lpstr>Métricas</vt:lpstr>
      <vt:lpstr>Cohesión y Acoplamiento</vt:lpstr>
      <vt:lpstr>Cohesión y Acoplamiento</vt:lpstr>
      <vt:lpstr>Herencia</vt:lpstr>
      <vt:lpstr>La falta de cohesión de los Métodos (LCOM)</vt:lpstr>
      <vt:lpstr>La falta de cohesión de los Métodos (LCOM)</vt:lpstr>
      <vt:lpstr>Complejidad Ciclomática</vt:lpstr>
      <vt:lpstr>Visualización de Métricas</vt:lpstr>
      <vt:lpstr>Análisis de Estructura - Matriz</vt:lpstr>
      <vt:lpstr>Análisis de Estructura - Grafo</vt:lpstr>
      <vt:lpstr>Análisis de Código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dc:creator>
  <cp:lastModifiedBy>Victor Valotto</cp:lastModifiedBy>
  <cp:revision>72</cp:revision>
  <dcterms:modified xsi:type="dcterms:W3CDTF">2013-10-31T18:31:34Z</dcterms:modified>
</cp:coreProperties>
</file>