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61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132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A29C-09C5-8146-A650-B71F07140E18}" type="datetimeFigureOut">
              <a:rPr lang="es-ES" smtClean="0"/>
              <a:t>28/08/14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526F-238D-3648-A45D-A98BDB9D17A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93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E1E5C-D0FD-401A-BB7A-9D1ED462A312}" type="datetimeFigureOut">
              <a:rPr lang="es-ES"/>
              <a:t>28/08/14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C1AF0-A5E9-4E46-8910-523041930C8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134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469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41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4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410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381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77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56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427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637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8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528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4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Fa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91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272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282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282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28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474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1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89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27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99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41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C1AF0-A5E9-4E46-8910-523041930C8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41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5FFA-5B98-0242-98B9-584C799982FD}" type="datetime1">
              <a:rPr lang="es-AR" smtClean="0"/>
              <a:t>28/08/14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96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1AC7-BD62-B542-B71B-7E6D4E64F2D0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8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03E-E272-834C-9F53-034FD8EEE68B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5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BFCB-7D8F-2F4E-AF6D-FF524D5A4AB4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7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4FBD-DA12-2C4B-B01C-8C9B0E03B7CC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48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20-3DFA-D84A-9ED8-62ABED10ACC6}" type="datetime1">
              <a:rPr lang="es-AR" smtClean="0"/>
              <a:t>28/08/14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04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84C-9A8C-B64A-B0C3-5BACB28EFF70}" type="datetime1">
              <a:rPr lang="es-AR" smtClean="0"/>
              <a:t>28/08/14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98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4BC8-0D79-5544-91FA-DA2FEAD1D43E}" type="datetime1">
              <a:rPr lang="es-AR" smtClean="0"/>
              <a:t>28/08/14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1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3861-3F04-564D-A17A-C2323C33DDCB}" type="datetime1">
              <a:rPr lang="es-AR" smtClean="0"/>
              <a:t>28/08/14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F2A7-A933-2449-AFAF-E498DD14F481}" type="datetime1">
              <a:rPr lang="es-AR" smtClean="0"/>
              <a:t>28/08/14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7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635D-9DCC-114B-9EA0-019669192911}" type="datetime1">
              <a:rPr lang="es-AR" smtClean="0"/>
              <a:t>28/08/14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0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F98466-88E0-BA42-BA39-BDB9A20F1A58}" type="datetime1">
              <a:rPr lang="es-AR" smtClean="0"/>
              <a:t>28/08/14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67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Métricas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Framework de Mediciones Basado en Objetivos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de Mediciones de Producto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168851"/>
              </p:ext>
            </p:extLst>
          </p:nvPr>
        </p:nvGraphicFramePr>
        <p:xfrm>
          <a:off x="539552" y="2276872"/>
          <a:ext cx="8229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800200"/>
                <a:gridCol w="4773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Posibles</a:t>
                      </a:r>
                      <a:r>
                        <a:rPr lang="es-AR" baseline="0" dirty="0" smtClean="0"/>
                        <a:t> Mediciones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Sistema</a:t>
                      </a:r>
                      <a:endParaRPr lang="es-AR" sz="1600" dirty="0"/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Tamaño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</a:t>
                      </a:r>
                      <a:r>
                        <a:rPr lang="es-AR" sz="1600" baseline="0" dirty="0" smtClean="0"/>
                        <a:t> de módulos</a:t>
                      </a:r>
                    </a:p>
                    <a:p>
                      <a:r>
                        <a:rPr lang="es-AR" sz="1600" baseline="0" dirty="0" smtClean="0"/>
                        <a:t>Número de Puntos de Función</a:t>
                      </a:r>
                    </a:p>
                    <a:p>
                      <a:r>
                        <a:rPr lang="es-AR" sz="1600" baseline="0" dirty="0" smtClean="0"/>
                        <a:t>Número de Líneas de Código</a:t>
                      </a:r>
                    </a:p>
                    <a:p>
                      <a:r>
                        <a:rPr lang="es-AR" sz="1600" baseline="0" dirty="0" smtClean="0"/>
                        <a:t>Número de bytes en memoria requeridas (o asignadas)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Densidad</a:t>
                      </a:r>
                      <a:r>
                        <a:rPr lang="es-AR" sz="1600" baseline="0" dirty="0" smtClean="0"/>
                        <a:t> de Defectos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Defectos por </a:t>
                      </a:r>
                      <a:r>
                        <a:rPr lang="es-AR" sz="1600" dirty="0" err="1" smtClean="0"/>
                        <a:t>KLOCs</a:t>
                      </a:r>
                      <a:endParaRPr lang="es-AR" sz="1600" dirty="0" smtClean="0"/>
                    </a:p>
                    <a:p>
                      <a:r>
                        <a:rPr lang="es-AR" sz="1600" dirty="0" smtClean="0"/>
                        <a:t>Defectos</a:t>
                      </a:r>
                      <a:r>
                        <a:rPr lang="es-AR" sz="1600" baseline="0" dirty="0" smtClean="0"/>
                        <a:t> por Puntos de Función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Módulo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Longitud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LOCs</a:t>
                      </a:r>
                      <a:endParaRPr lang="es-AR" sz="1600" dirty="0" smtClean="0"/>
                    </a:p>
                    <a:p>
                      <a:r>
                        <a:rPr lang="es-AR" sz="1600" dirty="0" smtClean="0"/>
                        <a:t>Sentencias</a:t>
                      </a:r>
                      <a:r>
                        <a:rPr lang="es-AR" sz="1600" baseline="0" dirty="0" smtClean="0"/>
                        <a:t> Lógicas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Porcentaje</a:t>
                      </a:r>
                      <a:r>
                        <a:rPr lang="es-AR" sz="1600" baseline="0" dirty="0" smtClean="0"/>
                        <a:t> de </a:t>
                      </a:r>
                      <a:r>
                        <a:rPr lang="es-AR" sz="1600" baseline="0" dirty="0" err="1" smtClean="0"/>
                        <a:t>Reuso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Proporción</a:t>
                      </a:r>
                      <a:r>
                        <a:rPr lang="es-AR" sz="1600" baseline="0" dirty="0" smtClean="0"/>
                        <a:t> de líneas físicas que no cambiaron respecto del total de líneas, comentarios y líneas en blanco excluidos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B661-8DB9-424F-855B-B08C3B0609BE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81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de Mediciones de Producto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86081"/>
              </p:ext>
            </p:extLst>
          </p:nvPr>
        </p:nvGraphicFramePr>
        <p:xfrm>
          <a:off x="539552" y="198884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800200"/>
                <a:gridCol w="4773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Posibles</a:t>
                      </a:r>
                      <a:r>
                        <a:rPr lang="es-AR" baseline="0" dirty="0" smtClean="0"/>
                        <a:t> Mediciones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Unidad</a:t>
                      </a:r>
                      <a:endParaRPr lang="es-AR" sz="1600" dirty="0"/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</a:t>
                      </a:r>
                      <a:r>
                        <a:rPr lang="es-AR" sz="1600" baseline="0" dirty="0" smtClean="0"/>
                        <a:t> de flujos linealmente independientes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Complejidad</a:t>
                      </a:r>
                      <a:r>
                        <a:rPr lang="es-AR" sz="1600" baseline="0" dirty="0" smtClean="0"/>
                        <a:t> de </a:t>
                      </a:r>
                      <a:r>
                        <a:rPr lang="es-AR" sz="1600" baseline="0" dirty="0" err="1" smtClean="0"/>
                        <a:t>McCabe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Documento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Longitud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</a:t>
                      </a:r>
                      <a:r>
                        <a:rPr lang="es-AR" sz="1600" baseline="0" dirty="0" smtClean="0"/>
                        <a:t> de páginas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AR" sz="1600" dirty="0" smtClean="0"/>
                        <a:t>Líneas</a:t>
                      </a:r>
                      <a:r>
                        <a:rPr lang="es-AR" sz="1600" baseline="0" dirty="0" smtClean="0"/>
                        <a:t> de Código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Tipo</a:t>
                      </a:r>
                      <a:r>
                        <a:rPr lang="es-AR" sz="1600" baseline="0" dirty="0" smtClean="0"/>
                        <a:t> de sentencia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Tipo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Como se produjo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Mecanismo</a:t>
                      </a:r>
                      <a:r>
                        <a:rPr lang="es-AR" sz="1600" baseline="0" dirty="0" smtClean="0"/>
                        <a:t> de producción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Lenguaje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Nombre</a:t>
                      </a:r>
                      <a:r>
                        <a:rPr lang="es-AR" sz="1600" baseline="0" dirty="0" smtClean="0"/>
                        <a:t> del Lenguaje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AR" sz="1600" dirty="0" smtClean="0"/>
                        <a:t>Defectos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Tipo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Nombre</a:t>
                      </a:r>
                      <a:r>
                        <a:rPr lang="es-AR" sz="1600" baseline="0" dirty="0" smtClean="0"/>
                        <a:t> del tipo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Origen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Nombre de la actividad</a:t>
                      </a:r>
                      <a:r>
                        <a:rPr lang="es-AR" sz="1600" baseline="0" dirty="0" smtClean="0"/>
                        <a:t> que produjo el defecto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Severidad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Clases de severidad</a:t>
                      </a:r>
                      <a:r>
                        <a:rPr lang="es-AR" sz="1600" baseline="0" dirty="0" smtClean="0"/>
                        <a:t> (ordenada)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Esfuerzo</a:t>
                      </a:r>
                      <a:r>
                        <a:rPr lang="es-AR" sz="1600" baseline="0" dirty="0" smtClean="0"/>
                        <a:t> para arreglar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Horas-Persona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89EB-7FD2-5047-8BBA-D5EDC4002633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4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de Mediciones de Recursos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96515"/>
              </p:ext>
            </p:extLst>
          </p:nvPr>
        </p:nvGraphicFramePr>
        <p:xfrm>
          <a:off x="539552" y="1988840"/>
          <a:ext cx="8229600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800200"/>
                <a:gridCol w="4773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Posibles</a:t>
                      </a:r>
                      <a:r>
                        <a:rPr lang="es-AR" baseline="0" dirty="0" smtClean="0"/>
                        <a:t> Mediciones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Equipo</a:t>
                      </a:r>
                      <a:r>
                        <a:rPr lang="es-AR" sz="1600" baseline="0" dirty="0" smtClean="0"/>
                        <a:t> Asignado</a:t>
                      </a:r>
                      <a:endParaRPr lang="es-AR" sz="1600" dirty="0"/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Tamaño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Numero</a:t>
                      </a:r>
                      <a:r>
                        <a:rPr lang="es-AR" sz="1600" baseline="0" dirty="0" smtClean="0"/>
                        <a:t> de personas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Experiencia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Años de experiencia en el dominio</a:t>
                      </a:r>
                    </a:p>
                    <a:p>
                      <a:r>
                        <a:rPr lang="es-AR" sz="1600" dirty="0" smtClean="0"/>
                        <a:t>Años</a:t>
                      </a:r>
                      <a:r>
                        <a:rPr lang="es-AR" sz="1600" baseline="0" dirty="0" smtClean="0"/>
                        <a:t> de experiencia en programación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Herramientas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Tipo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Nombre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Se usa?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Si/No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AR" sz="1600" dirty="0" smtClean="0"/>
                        <a:t>Tiempo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Fecha de inicio, Fecha</a:t>
                      </a:r>
                      <a:r>
                        <a:rPr lang="es-AR" sz="1600" baseline="0" dirty="0" smtClean="0"/>
                        <a:t> de Fin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Fechas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Duración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Días 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Tiempo</a:t>
                      </a:r>
                      <a:r>
                        <a:rPr lang="es-AR" sz="1600" baseline="0" dirty="0" smtClean="0"/>
                        <a:t> de Ejecución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Ciclos</a:t>
                      </a:r>
                      <a:r>
                        <a:rPr lang="es-AR" sz="1600" baseline="0" dirty="0" smtClean="0"/>
                        <a:t> de Reloj de CPU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72CB-C150-C041-87B4-054C8BFD9623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51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Enfoque GQM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131024" cy="4389120"/>
          </a:xfrm>
        </p:spPr>
        <p:txBody>
          <a:bodyPr/>
          <a:lstStyle/>
          <a:p>
            <a:r>
              <a:rPr lang="es-AR" dirty="0" err="1" smtClean="0">
                <a:solidFill>
                  <a:schemeClr val="accent6">
                    <a:lumMod val="50000"/>
                  </a:schemeClr>
                </a:solidFill>
              </a:rPr>
              <a:t>Goal-Question-Mestrics</a:t>
            </a:r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 (GQM) </a:t>
            </a:r>
            <a:r>
              <a:rPr lang="es-AR" dirty="0" smtClean="0"/>
              <a:t>es un abordaje para procesar métricas que provee un marco de trabajo para derivar las mediciones a partir de los objetivos de negocios de la organización</a:t>
            </a:r>
          </a:p>
          <a:p>
            <a:endParaRPr lang="es-AR" dirty="0" smtClean="0"/>
          </a:p>
          <a:p>
            <a:pPr lvl="1"/>
            <a:r>
              <a:rPr lang="es-AR" sz="1800" dirty="0" smtClean="0"/>
              <a:t>Referencias: </a:t>
            </a:r>
            <a:r>
              <a:rPr lang="es-AR" sz="1800" dirty="0" err="1" smtClean="0"/>
              <a:t>V.R.Basili</a:t>
            </a:r>
            <a:r>
              <a:rPr lang="es-AR" sz="1800" dirty="0" smtClean="0"/>
              <a:t> y </a:t>
            </a:r>
            <a:r>
              <a:rPr lang="es-AR" sz="1800" dirty="0" err="1" smtClean="0"/>
              <a:t>D.Wiess</a:t>
            </a:r>
            <a:r>
              <a:rPr lang="es-AR" sz="1800" dirty="0" smtClean="0"/>
              <a:t> (1984). “A </a:t>
            </a:r>
            <a:r>
              <a:rPr lang="es-AR" sz="1800" dirty="0" err="1" smtClean="0"/>
              <a:t>Methodology</a:t>
            </a:r>
            <a:r>
              <a:rPr lang="es-AR" sz="1800" dirty="0" smtClean="0"/>
              <a:t> </a:t>
            </a:r>
            <a:r>
              <a:rPr lang="es-AR" sz="1800" dirty="0" err="1" smtClean="0"/>
              <a:t>for</a:t>
            </a:r>
            <a:r>
              <a:rPr lang="es-AR" sz="1800" dirty="0" smtClean="0"/>
              <a:t> </a:t>
            </a:r>
            <a:r>
              <a:rPr lang="es-AR" sz="1800" dirty="0" err="1" smtClean="0"/>
              <a:t>collecting</a:t>
            </a:r>
            <a:r>
              <a:rPr lang="es-AR" sz="1800" dirty="0" smtClean="0"/>
              <a:t> </a:t>
            </a:r>
            <a:r>
              <a:rPr lang="es-AR" sz="1800" dirty="0" err="1" smtClean="0"/>
              <a:t>Valid</a:t>
            </a:r>
            <a:r>
              <a:rPr lang="es-AR" sz="1800" dirty="0" smtClean="0"/>
              <a:t> Software </a:t>
            </a:r>
            <a:r>
              <a:rPr lang="es-AR" sz="1800" dirty="0" err="1" smtClean="0"/>
              <a:t>Engineering</a:t>
            </a:r>
            <a:r>
              <a:rPr lang="es-AR" sz="1800" dirty="0" smtClean="0"/>
              <a:t> Data”, IEEE, </a:t>
            </a:r>
            <a:r>
              <a:rPr lang="es-AR" sz="1800" dirty="0" err="1" smtClean="0"/>
              <a:t>Trans</a:t>
            </a:r>
            <a:r>
              <a:rPr lang="es-AR" sz="1800" dirty="0" smtClean="0"/>
              <a:t>. Software </a:t>
            </a:r>
            <a:r>
              <a:rPr lang="es-AR" sz="1800" dirty="0" err="1" smtClean="0"/>
              <a:t>Engineering</a:t>
            </a:r>
            <a:r>
              <a:rPr lang="es-AR" sz="1800" dirty="0" smtClean="0"/>
              <a:t>. </a:t>
            </a:r>
            <a:r>
              <a:rPr lang="es-AR" sz="1800" dirty="0" err="1" smtClean="0"/>
              <a:t>Vol</a:t>
            </a:r>
            <a:r>
              <a:rPr lang="es-AR" sz="1800" dirty="0" smtClean="0"/>
              <a:t> 10.</a:t>
            </a:r>
          </a:p>
          <a:p>
            <a:pPr lvl="1"/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5104"/>
            <a:ext cx="2190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BFC7-4428-6C49-982C-CA5BBBADBDA0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15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de </a:t>
            </a:r>
            <a:r>
              <a:rPr lang="es-AR" dirty="0" err="1" smtClean="0"/>
              <a:t>Basili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r>
              <a:rPr lang="es-AR" dirty="0" smtClean="0"/>
              <a:t>Modelo de Procesos 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68282"/>
              </p:ext>
            </p:extLst>
          </p:nvPr>
        </p:nvGraphicFramePr>
        <p:xfrm>
          <a:off x="755576" y="2492896"/>
          <a:ext cx="7920880" cy="392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6912768"/>
              </a:tblGrid>
              <a:tr h="540060">
                <a:tc>
                  <a:txBody>
                    <a:bodyPr/>
                    <a:lstStyle/>
                    <a:p>
                      <a:r>
                        <a:rPr lang="es-AR" sz="2800" dirty="0" smtClean="0"/>
                        <a:t>Fase</a:t>
                      </a:r>
                      <a:endParaRPr lang="es-A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dirty="0" smtClean="0"/>
                        <a:t>Descripción</a:t>
                      </a:r>
                      <a:endParaRPr lang="es-AR" sz="28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s-AR" sz="3200" dirty="0" smtClean="0"/>
                        <a:t>1</a:t>
                      </a:r>
                      <a:endParaRPr lang="es-A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Desarrollar</a:t>
                      </a:r>
                      <a:r>
                        <a:rPr lang="es-AR" sz="1600" baseline="0" dirty="0" smtClean="0"/>
                        <a:t> un conjunto de objetivos de la organización, del departamento, y del proyecto.</a:t>
                      </a:r>
                      <a:endParaRPr lang="es-AR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s-AR" sz="3200" dirty="0" smtClean="0"/>
                        <a:t>2</a:t>
                      </a:r>
                      <a:endParaRPr lang="es-A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Generar preguntas</a:t>
                      </a:r>
                      <a:r>
                        <a:rPr lang="es-AR" sz="1600" baseline="0" dirty="0" smtClean="0"/>
                        <a:t> que definen esos objetivos los más completas posible de un modo cuantificable.</a:t>
                      </a:r>
                      <a:endParaRPr lang="es-AR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s-AR" sz="3200" dirty="0" smtClean="0"/>
                        <a:t>3</a:t>
                      </a:r>
                      <a:endParaRPr lang="es-A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Especificar</a:t>
                      </a:r>
                      <a:r>
                        <a:rPr lang="es-AR" sz="1600" baseline="0" dirty="0" smtClean="0"/>
                        <a:t> las mediciones (métricas) necesarias para recolectar las respuestas a las preguntas y para hacer el seguimiento de los productos y procesos de manera de satisfacer los objetivos.</a:t>
                      </a:r>
                      <a:endParaRPr lang="es-AR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s-AR" sz="3200" dirty="0" smtClean="0"/>
                        <a:t>4</a:t>
                      </a:r>
                      <a:endParaRPr lang="es-A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Desarrollar</a:t>
                      </a:r>
                      <a:r>
                        <a:rPr lang="es-AR" sz="1600" baseline="0" dirty="0" smtClean="0"/>
                        <a:t> los mecanismos de recolección de datos</a:t>
                      </a:r>
                      <a:endParaRPr lang="es-AR" sz="1600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s-AR" sz="3200" dirty="0" smtClean="0"/>
                        <a:t>5</a:t>
                      </a:r>
                      <a:endParaRPr lang="es-A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Recolectar,</a:t>
                      </a:r>
                      <a:r>
                        <a:rPr lang="es-AR" sz="1600" baseline="0" dirty="0" smtClean="0"/>
                        <a:t> validad y analizar los datos en tiempo real para proveer un </a:t>
                      </a:r>
                      <a:r>
                        <a:rPr lang="es-AR" sz="1600" baseline="0" dirty="0" err="1" smtClean="0"/>
                        <a:t>feedback</a:t>
                      </a:r>
                      <a:r>
                        <a:rPr lang="es-AR" sz="1600" baseline="0" dirty="0" smtClean="0"/>
                        <a:t> a los proyectos para tomar acciones correctivas, evaluar la conformidad a los objetivos y hacer recomendaciones para futuras mejoras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56F7-C6DB-784D-8CE7-E1C02366A4E0}" type="datetime1">
              <a:rPr lang="es-AR" smtClean="0"/>
              <a:t>28/08/14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13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del SEI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842992" cy="438912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En el año 1996 el Software </a:t>
            </a:r>
            <a:r>
              <a:rPr lang="es-AR" dirty="0" err="1" smtClean="0"/>
              <a:t>Engineering</a:t>
            </a:r>
            <a:r>
              <a:rPr lang="es-AR" dirty="0" smtClean="0"/>
              <a:t> </a:t>
            </a:r>
            <a:r>
              <a:rPr lang="es-AR" dirty="0" err="1" smtClean="0"/>
              <a:t>Institute</a:t>
            </a:r>
            <a:r>
              <a:rPr lang="es-AR" dirty="0" smtClean="0"/>
              <a:t> (SEI) definió un modelo de proceso dirigido por objetivos.</a:t>
            </a:r>
          </a:p>
          <a:p>
            <a:endParaRPr lang="es-AR" dirty="0"/>
          </a:p>
          <a:p>
            <a:r>
              <a:rPr lang="es-AR" dirty="0" smtClean="0"/>
              <a:t>Define un modelo de procesos con 10 pasos para completar la de tarea de desarrollar un plan de mediciones.</a:t>
            </a:r>
          </a:p>
          <a:p>
            <a:endParaRPr lang="es-AR" dirty="0"/>
          </a:p>
          <a:p>
            <a:r>
              <a:rPr lang="es-AR" dirty="0" smtClean="0"/>
              <a:t>Se enfoca en un proceso integral, convirtiendo un objetivo de negocio en varios objetivos específicos de mediciones y refinando el plan de mediciones de software.</a:t>
            </a:r>
          </a:p>
          <a:p>
            <a:endParaRPr lang="es-AR" dirty="0"/>
          </a:p>
          <a:p>
            <a:r>
              <a:rPr lang="es-AR" dirty="0" smtClean="0"/>
              <a:t>Es un proceso sencillo de aplicar, ya que trabaja en un esquema tipo pipeline, es decir la salida de un paso es la entrada del siguiente.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52" y="2708920"/>
            <a:ext cx="211570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D0D1-DAD6-4B4F-9979-E70ED35EBE52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39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</a:t>
            </a:r>
            <a:endParaRPr lang="es-AR" dirty="0"/>
          </a:p>
        </p:txBody>
      </p:sp>
      <p:pic>
        <p:nvPicPr>
          <p:cNvPr id="3074" name="Picture 2" descr="http://goldpractice.thedacs.com/practices/gqm/images/image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6" y="2276871"/>
            <a:ext cx="5976664" cy="332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00283" y="2780928"/>
            <a:ext cx="2436496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Listar los principales objetivos del proyecto</a:t>
            </a:r>
            <a:endParaRPr lang="es-AR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00283" y="3460001"/>
            <a:ext cx="2436496" cy="830997"/>
          </a:xfrm>
          <a:prstGeom prst="rect">
            <a:avLst/>
          </a:prstGeom>
          <a:solidFill>
            <a:srgbClr val="FFCC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Derivar de cada objetivo las preguntas que deben responderse para determinar si el objetivo fue alcanzado</a:t>
            </a:r>
            <a:endParaRPr lang="es-AR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0283" y="4437112"/>
            <a:ext cx="2436496" cy="646331"/>
          </a:xfrm>
          <a:prstGeom prst="rect">
            <a:avLst/>
          </a:prstGeom>
          <a:solidFill>
            <a:srgbClr val="CCEC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Decidir que debe ser medido para ser capaz de responder las preguntas adecuadamente.</a:t>
            </a:r>
            <a:endParaRPr lang="es-AR" sz="12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F770-E0AC-BE4A-9885-5CEF240ED361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01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- Ejemplo</a:t>
            </a:r>
            <a:endParaRPr lang="es-AR" dirty="0"/>
          </a:p>
        </p:txBody>
      </p:sp>
      <p:pic>
        <p:nvPicPr>
          <p:cNvPr id="4098" name="Picture 2" descr="http://www.eecs.qmul.ac.uk/~norman/papers/Metrics_Prog_Article/gq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12" y="2276872"/>
            <a:ext cx="6552728" cy="370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A5A-AA5B-AC45-BA7C-48451B648EBD}" type="datetime1">
              <a:rPr lang="es-AR" smtClean="0"/>
              <a:t>28/08/14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10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GQM - Ejemplo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100392" cy="282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081-D95A-D843-BFB0-606979E76A2B}" type="datetime1">
              <a:rPr lang="es-AR" smtClean="0"/>
              <a:t>28/08/14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49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- Ejemplo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71172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C2D6-0ED6-B548-9706-34CC56E00D8A}" type="datetime1">
              <a:rPr lang="es-AR" smtClean="0"/>
              <a:t>28/08/14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65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Clasificación de medidas de software.</a:t>
            </a:r>
          </a:p>
          <a:p>
            <a:endParaRPr lang="es-AR" dirty="0" smtClean="0"/>
          </a:p>
          <a:p>
            <a:r>
              <a:rPr lang="es-AR" dirty="0" smtClean="0"/>
              <a:t>Paradigmas basados en objetivos</a:t>
            </a:r>
          </a:p>
          <a:p>
            <a:pPr lvl="1"/>
            <a:r>
              <a:rPr lang="es-AR" dirty="0" err="1" smtClean="0"/>
              <a:t>Goal-Question-Metrics</a:t>
            </a:r>
            <a:r>
              <a:rPr lang="es-AR" dirty="0" smtClean="0"/>
              <a:t> (GQM)</a:t>
            </a:r>
          </a:p>
          <a:p>
            <a:pPr lvl="1"/>
            <a:r>
              <a:rPr lang="es-AR" dirty="0" smtClean="0"/>
              <a:t>Goal-Question-Indicator-Metrics (GQIM)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Aplicación de GQM y GQIM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92B-5B7E-8243-989C-3EDE4098BCC6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04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-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6" y="2852936"/>
            <a:ext cx="7956376" cy="320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BEC1-D5A5-FA4D-84A6-D04485A136C0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85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GQM: Análisis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4373840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Recolección de datos para examinar los efectos de la experiencia del programador en los esfuerzos de desarrollo.</a:t>
            </a:r>
          </a:p>
          <a:p>
            <a:endParaRPr lang="es-AR" dirty="0" smtClean="0"/>
          </a:p>
          <a:p>
            <a:r>
              <a:rPr lang="es-AR" dirty="0" smtClean="0"/>
              <a:t>Se espera que el esfuerzo disminuya con el aumento de la experiencia de las personas.</a:t>
            </a:r>
          </a:p>
          <a:p>
            <a:endParaRPr lang="es-AR" dirty="0" smtClean="0"/>
          </a:p>
          <a:p>
            <a:r>
              <a:rPr lang="es-AR" dirty="0" smtClean="0"/>
              <a:t>Pero los datos recolectados muestra que el esfuerzo se incrementa con el aumento de las experiencia.</a:t>
            </a:r>
          </a:p>
          <a:p>
            <a:endParaRPr lang="es-AR" dirty="0" smtClean="0"/>
          </a:p>
          <a:p>
            <a:r>
              <a:rPr lang="es-AR" dirty="0" smtClean="0"/>
              <a:t>¿Qué puede estar errado?</a:t>
            </a:r>
          </a:p>
          <a:p>
            <a:endParaRPr lang="es-AR" dirty="0" smtClean="0"/>
          </a:p>
          <a:p>
            <a:r>
              <a:rPr lang="es-AR" sz="1700" b="1" dirty="0" smtClean="0">
                <a:solidFill>
                  <a:srgbClr val="FF0000"/>
                </a:solidFill>
              </a:rPr>
              <a:t>Factor Tecnológico?  Moral del equipo? Problemas entre el equipo? Muchos cambios? </a:t>
            </a:r>
            <a:endParaRPr lang="es-AR" sz="1700" dirty="0" smtClean="0"/>
          </a:p>
          <a:p>
            <a:pPr marL="0" indent="0">
              <a:buNone/>
            </a:pPr>
            <a:endParaRPr lang="es-AR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6588224" y="2276872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588224" y="3501008"/>
            <a:ext cx="15841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652120" y="2636912"/>
            <a:ext cx="85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Esfuerzo</a:t>
            </a:r>
            <a:endParaRPr lang="es-AR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020272" y="3645024"/>
            <a:ext cx="109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Experiencia</a:t>
            </a:r>
            <a:endParaRPr lang="es-AR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951220" y="1945116"/>
            <a:ext cx="1133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A) Esperado</a:t>
            </a:r>
            <a:endParaRPr lang="es-AR" sz="1400" dirty="0"/>
          </a:p>
        </p:txBody>
      </p:sp>
      <p:sp>
        <p:nvSpPr>
          <p:cNvPr id="11" name="10 Arco"/>
          <p:cNvSpPr/>
          <p:nvPr/>
        </p:nvSpPr>
        <p:spPr>
          <a:xfrm rot="10800000">
            <a:off x="6951220" y="2099004"/>
            <a:ext cx="2085276" cy="1015830"/>
          </a:xfrm>
          <a:prstGeom prst="arc">
            <a:avLst>
              <a:gd name="adj1" fmla="val 16290759"/>
              <a:gd name="adj2" fmla="val 211420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"/>
          <p:cNvCxnSpPr/>
          <p:nvPr/>
        </p:nvCxnSpPr>
        <p:spPr>
          <a:xfrm>
            <a:off x="6565266" y="4581128"/>
            <a:ext cx="0" cy="1224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6565266" y="5805264"/>
            <a:ext cx="15841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629162" y="4941168"/>
            <a:ext cx="85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Esfuerzo</a:t>
            </a:r>
            <a:endParaRPr lang="es-AR" sz="1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997314" y="5949280"/>
            <a:ext cx="109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Experiencia</a:t>
            </a:r>
            <a:endParaRPr lang="es-AR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928262" y="4249372"/>
            <a:ext cx="1263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A) Observado</a:t>
            </a:r>
            <a:endParaRPr lang="es-AR" sz="1400" dirty="0"/>
          </a:p>
        </p:txBody>
      </p:sp>
      <p:sp>
        <p:nvSpPr>
          <p:cNvPr id="17" name="16 Arco"/>
          <p:cNvSpPr/>
          <p:nvPr/>
        </p:nvSpPr>
        <p:spPr>
          <a:xfrm rot="10800000" flipV="1">
            <a:off x="7020272" y="5121358"/>
            <a:ext cx="1959616" cy="932245"/>
          </a:xfrm>
          <a:prstGeom prst="arc">
            <a:avLst>
              <a:gd name="adj1" fmla="val 16290759"/>
              <a:gd name="adj2" fmla="val 211420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E001-88BF-B146-A95A-8386CE53309F}" type="datetime1">
              <a:rPr lang="es-AR" smtClean="0"/>
              <a:t>28/08/14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18" name="Marcador de número de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3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Estudio: AT&amp;T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546422"/>
                </a:solidFill>
              </a:rPr>
              <a:t>Objetivo: </a:t>
            </a:r>
            <a:r>
              <a:rPr lang="es-AR" dirty="0" smtClean="0"/>
              <a:t>Mejorar la inspección de código.</a:t>
            </a:r>
          </a:p>
          <a:p>
            <a:endParaRPr lang="es-AR" dirty="0" smtClean="0"/>
          </a:p>
          <a:p>
            <a:r>
              <a:rPr lang="es-AR" dirty="0" smtClean="0"/>
              <a:t>Sub-objetivos: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Mejorar la planificación de las inspecciones: [Plan]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Mejorar el control y monitoreo del código: [Control]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Mejorar la inspección de código: [Mejora]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50F5-4346-4943-A8E3-9DD899A139B5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de AT&amp;T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C00000"/>
                </a:solidFill>
              </a:rPr>
              <a:t>G: Inspección de Código: Plan</a:t>
            </a:r>
          </a:p>
          <a:p>
            <a:pPr lvl="1"/>
            <a:r>
              <a:rPr lang="es-AR" b="1" dirty="0" smtClean="0">
                <a:solidFill>
                  <a:srgbClr val="C00000"/>
                </a:solidFill>
              </a:rPr>
              <a:t>Q1: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¿Cuánto cuesta el proceso de inspección de código?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M1-1: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Esfuerzo promedio por KLOC</a:t>
            </a: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M1-2: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Porcentaje de re-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inspección</a:t>
            </a:r>
          </a:p>
          <a:p>
            <a:pPr marL="393192" lvl="1" indent="0">
              <a:buNone/>
            </a:pP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>
                <a:solidFill>
                  <a:srgbClr val="C00000"/>
                </a:solidFill>
              </a:rPr>
              <a:t>Q2: 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¿Cuánto tiempo dura hacer el proceso de inspección?</a:t>
            </a: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M2-1: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Esfuerzo promedio por KLOC</a:t>
            </a: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M2-2: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de </a:t>
            </a:r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KLOCs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Inspeccionados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2270-A739-8940-8843-112E2F0F9218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83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de AT&amp;T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b="1" dirty="0" smtClean="0">
                <a:solidFill>
                  <a:srgbClr val="C00000"/>
                </a:solidFill>
              </a:rPr>
              <a:t>G: Inspección de Código: Monitoreo y Control</a:t>
            </a:r>
          </a:p>
          <a:p>
            <a:pPr lvl="1"/>
            <a:r>
              <a:rPr lang="es-AR" b="1" dirty="0" smtClean="0">
                <a:solidFill>
                  <a:srgbClr val="C00000"/>
                </a:solidFill>
              </a:rPr>
              <a:t>Q1: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¿Cuál es la calidad de la inspección de software?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M1-1: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Defectos detectados promedio por KLOC</a:t>
            </a: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M1-2: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Tasa de inspección promedio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M1-3: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Tasa de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preparación promedio</a:t>
            </a:r>
          </a:p>
          <a:p>
            <a:pPr lvl="1"/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 smtClean="0">
                <a:solidFill>
                  <a:srgbClr val="C00000"/>
                </a:solidFill>
              </a:rPr>
              <a:t>Q2</a:t>
            </a:r>
            <a:r>
              <a:rPr lang="es-AR" b="1" dirty="0">
                <a:solidFill>
                  <a:srgbClr val="C00000"/>
                </a:solidFill>
              </a:rPr>
              <a:t>: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¿Qué grado de conformidad tuvo el equipo con el procedimiento?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M2-1: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Tasa de inspección promedio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M2-2: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Tasa de preparación promedio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M2-3: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LOCs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promedio inspeccionadas</a:t>
            </a: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M2-4: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Porcentaje de re-inspección</a:t>
            </a:r>
          </a:p>
          <a:p>
            <a:pPr lvl="1"/>
            <a:endParaRPr lang="es-A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>
                <a:solidFill>
                  <a:srgbClr val="C00000"/>
                </a:solidFill>
              </a:rPr>
              <a:t>Q2: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¿Cuál es el estado del proceso de inspección?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M2-1: </a:t>
            </a:r>
            <a:r>
              <a:rPr lang="es-A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KLOCs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totales inspeccionados.</a:t>
            </a: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93192" lvl="1" indent="0">
              <a:buNone/>
            </a:pP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s-A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s-A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64E4-64D7-864A-B3B4-23B35C6C1F11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4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GQM de AT&amp;T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 smtClean="0">
                <a:solidFill>
                  <a:srgbClr val="C00000"/>
                </a:solidFill>
              </a:rPr>
              <a:t>G: Inspección de Código: Mejora</a:t>
            </a:r>
          </a:p>
          <a:p>
            <a:pPr lvl="1"/>
            <a:r>
              <a:rPr lang="es-AR" b="1" dirty="0" smtClean="0">
                <a:solidFill>
                  <a:srgbClr val="C00000"/>
                </a:solidFill>
              </a:rPr>
              <a:t>Q1: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¿Qué tan efectivos es el proceso de inspección?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M1-1: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Eficiencia de la remoción de defectos</a:t>
            </a: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M1-2: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Defectos detectados promedio por KLOC</a:t>
            </a: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M1-3: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Tasa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inspección promedio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M1-4: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Tasa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preparación promedio</a:t>
            </a: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M1-5: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KLOCs totales inspeccionados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 smtClean="0">
                <a:solidFill>
                  <a:srgbClr val="C00000"/>
                </a:solidFill>
              </a:rPr>
              <a:t>Q2</a:t>
            </a:r>
            <a:r>
              <a:rPr lang="es-AR" b="1" dirty="0">
                <a:solidFill>
                  <a:srgbClr val="C00000"/>
                </a:solidFill>
              </a:rPr>
              <a:t>: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¿Cuál es la productividad del proceso de inspección?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AR" b="1" dirty="0">
                <a:solidFill>
                  <a:srgbClr val="00B050"/>
                </a:solidFill>
              </a:rPr>
              <a:t>M2-1: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Esfuerzo promedio por defecto detectado</a:t>
            </a: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M2-2: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Tasa de preparación promedio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M2-3: </a:t>
            </a:r>
            <a:r>
              <a:rPr lang="es-A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Tasa de preparación promedio</a:t>
            </a:r>
          </a:p>
          <a:p>
            <a:pPr lvl="1"/>
            <a:r>
              <a:rPr lang="es-AR" b="1" dirty="0" smtClean="0">
                <a:solidFill>
                  <a:srgbClr val="00B050"/>
                </a:solidFill>
              </a:rPr>
              <a:t>M2-4: </a:t>
            </a:r>
            <a:r>
              <a:rPr lang="es-A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LOCs</a:t>
            </a:r>
            <a:r>
              <a:rPr lang="es-A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promedio inspeccionadas</a:t>
            </a:r>
          </a:p>
          <a:p>
            <a:pPr marL="393192" lvl="1" indent="0">
              <a:buNone/>
            </a:pP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s-A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s-A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CC31-A6CF-3A4F-8B1A-31CE4F268037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86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BDA9-B4FB-744B-B84A-92ABD9C233AD}" type="datetime1">
              <a:rPr lang="es-AR" smtClean="0"/>
              <a:t>28/08/14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Framework de Mediciones Basado en Objetivos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699792" y="3140968"/>
            <a:ext cx="3907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Fin del módulo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6031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Medición Basada en 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AR" dirty="0" smtClean="0"/>
              <a:t>La pregunta principal que debería hacerse es:</a:t>
            </a:r>
          </a:p>
          <a:p>
            <a:pPr lvl="1" algn="just"/>
            <a:r>
              <a:rPr lang="es-AR" dirty="0" smtClean="0">
                <a:solidFill>
                  <a:schemeClr val="accent4">
                    <a:lumMod val="75000"/>
                  </a:schemeClr>
                </a:solidFill>
              </a:rPr>
              <a:t>¿Qué queremos saber o aprender?</a:t>
            </a:r>
          </a:p>
          <a:p>
            <a:pPr lvl="1" algn="just"/>
            <a:r>
              <a:rPr lang="es-AR" dirty="0" smtClean="0"/>
              <a:t>En lugar de: </a:t>
            </a:r>
            <a:r>
              <a:rPr lang="es-AR" dirty="0" smtClean="0">
                <a:solidFill>
                  <a:srgbClr val="660066"/>
                </a:solidFill>
              </a:rPr>
              <a:t>¿Qué métricas debemos usar?</a:t>
            </a:r>
          </a:p>
          <a:p>
            <a:pPr lvl="1" algn="just"/>
            <a:endParaRPr lang="es-AR" dirty="0"/>
          </a:p>
          <a:p>
            <a:pPr algn="just"/>
            <a:r>
              <a:rPr lang="es-AR" dirty="0" smtClean="0"/>
              <a:t>Debido a que las respuestas dependen de los objetivos, no hay un conjunto de métricas fijas universalmente aceptadas.</a:t>
            </a:r>
          </a:p>
          <a:p>
            <a:pPr algn="just"/>
            <a:endParaRPr lang="es-AR" dirty="0"/>
          </a:p>
          <a:p>
            <a:pPr algn="just"/>
            <a:r>
              <a:rPr lang="es-AR" dirty="0" smtClean="0"/>
              <a:t>En lugar de identificar métricas universales, de pueden describir procesos adaptables que se pueden usar para identificar y definir las mediciones.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E673-10B5-3443-BD9B-9451F427DA1F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1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Proceso GBM (Goal Based Measurement)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accent5">
                    <a:lumMod val="75000"/>
                  </a:schemeClr>
                </a:solidFill>
              </a:rPr>
              <a:t>Determinar </a:t>
            </a:r>
            <a:r>
              <a:rPr lang="es-AR" b="1" dirty="0" smtClean="0">
                <a:solidFill>
                  <a:srgbClr val="FF0000"/>
                </a:solidFill>
              </a:rPr>
              <a:t>QUE</a:t>
            </a:r>
            <a:r>
              <a:rPr lang="es-AR" b="1" dirty="0" smtClean="0">
                <a:solidFill>
                  <a:schemeClr val="accent5">
                    <a:lumMod val="75000"/>
                  </a:schemeClr>
                </a:solidFill>
              </a:rPr>
              <a:t> medir</a:t>
            </a:r>
          </a:p>
          <a:p>
            <a:pPr lvl="1"/>
            <a:r>
              <a:rPr lang="es-AR" dirty="0" smtClean="0"/>
              <a:t>Identificar entidades</a:t>
            </a:r>
          </a:p>
          <a:p>
            <a:pPr lvl="1"/>
            <a:r>
              <a:rPr lang="es-AR" dirty="0" smtClean="0"/>
              <a:t>Clasificar la entradas que serán examinadas</a:t>
            </a:r>
          </a:p>
          <a:p>
            <a:pPr lvl="1"/>
            <a:r>
              <a:rPr lang="es-AR" dirty="0" smtClean="0"/>
              <a:t>Determinar los objetivos relevantes</a:t>
            </a:r>
          </a:p>
          <a:p>
            <a:pPr lvl="1"/>
            <a:endParaRPr lang="es-AR" dirty="0"/>
          </a:p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Determinar </a:t>
            </a:r>
            <a:r>
              <a:rPr lang="es-AR" b="1" dirty="0">
                <a:solidFill>
                  <a:srgbClr val="FF0000"/>
                </a:solidFill>
              </a:rPr>
              <a:t>COMO</a:t>
            </a:r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 medir</a:t>
            </a:r>
          </a:p>
          <a:p>
            <a:pPr lvl="1"/>
            <a:r>
              <a:rPr lang="es-AR" dirty="0" smtClean="0"/>
              <a:t>Preguntar sobre métricas</a:t>
            </a:r>
          </a:p>
          <a:p>
            <a:pPr lvl="1"/>
            <a:r>
              <a:rPr lang="es-AR" dirty="0" smtClean="0"/>
              <a:t>Asignar métricas.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8D77-4F3C-C949-AD19-5E84016099EE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01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Identificar Entidades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Producto, Proceso, Recurso</a:t>
            </a:r>
          </a:p>
          <a:p>
            <a:endParaRPr lang="es-AR" dirty="0" smtClean="0"/>
          </a:p>
          <a:p>
            <a:r>
              <a:rPr lang="es-AR" dirty="0" smtClean="0"/>
              <a:t>Artefacto, Actividades, Agentes</a:t>
            </a:r>
          </a:p>
          <a:p>
            <a:endParaRPr lang="es-AR" dirty="0"/>
          </a:p>
          <a:p>
            <a:r>
              <a:rPr lang="es-AR" dirty="0" smtClean="0"/>
              <a:t>Ambos esquemas son incompletos y no tienen suficiente potencia representacional.</a:t>
            </a:r>
          </a:p>
          <a:p>
            <a:endParaRPr lang="es-AR" dirty="0"/>
          </a:p>
          <a:p>
            <a:r>
              <a:rPr lang="es-AR" dirty="0" smtClean="0"/>
              <a:t>Ninguno de los dos trata con defectos como entidad.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C1F6-B24B-3548-8569-B8C69980BD59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86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Proceso, Producto, Recurso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b="1" dirty="0" smtClean="0"/>
              <a:t>Proceso</a:t>
            </a:r>
          </a:p>
          <a:p>
            <a:pPr lvl="1"/>
            <a:r>
              <a:rPr lang="es-AR" dirty="0" smtClean="0"/>
              <a:t>Colección de actividades de software relacionadas que usualmente están asociadas a una escala de tiempo.</a:t>
            </a:r>
          </a:p>
          <a:p>
            <a:pPr lvl="1"/>
            <a:r>
              <a:rPr lang="es-AR" dirty="0" smtClean="0"/>
              <a:t>Ejemplo: Desarrollo, Mantenimiento, </a:t>
            </a:r>
            <a:r>
              <a:rPr lang="es-AR" dirty="0" err="1" smtClean="0"/>
              <a:t>Testing</a:t>
            </a:r>
            <a:r>
              <a:rPr lang="es-AR" dirty="0" smtClean="0"/>
              <a:t>, Planificación.</a:t>
            </a:r>
          </a:p>
          <a:p>
            <a:pPr lvl="1"/>
            <a:endParaRPr lang="es-AR" dirty="0"/>
          </a:p>
          <a:p>
            <a:r>
              <a:rPr lang="es-AR" b="1" dirty="0" smtClean="0"/>
              <a:t>Producto</a:t>
            </a:r>
          </a:p>
          <a:p>
            <a:pPr lvl="1"/>
            <a:r>
              <a:rPr lang="es-AR" dirty="0" smtClean="0"/>
              <a:t>Cualquier artefacto, entregable o documento que resulte de una actividad del proceso.</a:t>
            </a:r>
          </a:p>
          <a:p>
            <a:pPr lvl="1"/>
            <a:endParaRPr lang="es-AR" dirty="0" smtClean="0"/>
          </a:p>
          <a:p>
            <a:r>
              <a:rPr lang="es-AR" b="1" dirty="0" smtClean="0"/>
              <a:t>Recurso</a:t>
            </a:r>
          </a:p>
          <a:p>
            <a:pPr lvl="1"/>
            <a:r>
              <a:rPr lang="es-AR" dirty="0" smtClean="0"/>
              <a:t>Entidades requeridas por la actividad del proceso.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5422-95F5-2F4C-81B0-E2F9756D6809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70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Atributos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Internos</a:t>
            </a:r>
          </a:p>
          <a:p>
            <a:pPr lvl="1"/>
            <a:r>
              <a:rPr lang="es-AR" dirty="0" smtClean="0"/>
              <a:t>Atributos que pueden ser medidos completamente en términos del proceso, producto o recurso separado de un comportamiento. </a:t>
            </a:r>
            <a:r>
              <a:rPr lang="es-AR" dirty="0" err="1" smtClean="0">
                <a:solidFill>
                  <a:srgbClr val="0C9B74"/>
                </a:solidFill>
              </a:rPr>
              <a:t>Ej</a:t>
            </a:r>
            <a:r>
              <a:rPr lang="es-AR" dirty="0" smtClean="0">
                <a:solidFill>
                  <a:srgbClr val="0C9B74"/>
                </a:solidFill>
              </a:rPr>
              <a:t>: Tamaño</a:t>
            </a:r>
          </a:p>
          <a:p>
            <a:pPr lvl="1"/>
            <a:endParaRPr lang="es-AR" dirty="0"/>
          </a:p>
          <a:p>
            <a:r>
              <a:rPr lang="es-AR" b="1" dirty="0" smtClean="0"/>
              <a:t>Externos</a:t>
            </a:r>
          </a:p>
          <a:p>
            <a:pPr lvl="1"/>
            <a:r>
              <a:rPr lang="es-AR" dirty="0" smtClean="0"/>
              <a:t>Atributos que pueden ser medidos con respecto a como el proceso, producto o recurso se relaciona con su entorno a través de un comportamiento. </a:t>
            </a:r>
            <a:r>
              <a:rPr lang="es-AR" dirty="0" err="1" smtClean="0">
                <a:solidFill>
                  <a:srgbClr val="0C9B74"/>
                </a:solidFill>
              </a:rPr>
              <a:t>Ej</a:t>
            </a:r>
            <a:r>
              <a:rPr lang="es-AR" dirty="0" smtClean="0">
                <a:solidFill>
                  <a:srgbClr val="0C9B74"/>
                </a:solidFill>
              </a:rPr>
              <a:t>: Calidad</a:t>
            </a:r>
            <a:endParaRPr lang="es-AR" dirty="0">
              <a:solidFill>
                <a:srgbClr val="0C9B74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1D1D-1ED0-694A-8ABD-1FB429E9E3F6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54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de Mediciones de Procesos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07502"/>
              </p:ext>
            </p:extLst>
          </p:nvPr>
        </p:nvGraphicFramePr>
        <p:xfrm>
          <a:off x="539552" y="1988840"/>
          <a:ext cx="822960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944216"/>
                <a:gridCol w="4773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Posibles</a:t>
                      </a:r>
                      <a:r>
                        <a:rPr lang="es-AR" baseline="0" dirty="0" smtClean="0"/>
                        <a:t> Mediciones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s-AR" sz="1600" dirty="0" smtClean="0"/>
                        <a:t>Proceso de Desarrollo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Duración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Días</a:t>
                      </a:r>
                      <a:r>
                        <a:rPr lang="es-AR" sz="1600" baseline="0" dirty="0" smtClean="0"/>
                        <a:t> Calendario, Días de Trabajo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Hito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Fechas Calendario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Esfuerzo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Horas-Persona,</a:t>
                      </a:r>
                      <a:r>
                        <a:rPr lang="es-AR" sz="1600" baseline="0" dirty="0" smtClean="0"/>
                        <a:t> días, meses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Contenido del fase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Porcentaje del </a:t>
                      </a:r>
                      <a:r>
                        <a:rPr lang="es-AR" sz="1600" baseline="0" dirty="0" smtClean="0"/>
                        <a:t> total de defectos encontrados que fueron introducidos en esa fase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Adecuación al proceso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Porcentaje de tareas desarrolladas</a:t>
                      </a:r>
                      <a:r>
                        <a:rPr lang="es-AR" sz="1600" baseline="0" dirty="0" smtClean="0"/>
                        <a:t> según los procedimientos estándares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Performance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Números</a:t>
                      </a:r>
                      <a:r>
                        <a:rPr lang="es-AR" sz="1600" baseline="0" dirty="0" smtClean="0"/>
                        <a:t> de </a:t>
                      </a:r>
                      <a:r>
                        <a:rPr lang="es-AR" sz="1600" baseline="0" dirty="0" err="1" smtClean="0"/>
                        <a:t>Tests</a:t>
                      </a:r>
                      <a:r>
                        <a:rPr lang="es-AR" sz="1600" baseline="0" dirty="0" smtClean="0"/>
                        <a:t> pasados divididos el número de Test realizados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AR" sz="1600" dirty="0" smtClean="0"/>
                        <a:t>Proceso de </a:t>
                      </a:r>
                      <a:r>
                        <a:rPr lang="es-AR" sz="1600" dirty="0" err="1" smtClean="0"/>
                        <a:t>Testing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Volumen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 de </a:t>
                      </a:r>
                      <a:r>
                        <a:rPr lang="es-AR" sz="1600" dirty="0" err="1" smtClean="0"/>
                        <a:t>tests</a:t>
                      </a:r>
                      <a:r>
                        <a:rPr lang="es-AR" sz="1600" baseline="0" dirty="0" smtClean="0"/>
                        <a:t> planificados.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Progreso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</a:t>
                      </a:r>
                      <a:r>
                        <a:rPr lang="es-AR" sz="1600" baseline="0" dirty="0" smtClean="0"/>
                        <a:t> de </a:t>
                      </a:r>
                      <a:r>
                        <a:rPr lang="es-AR" sz="1600" baseline="0" dirty="0" err="1" smtClean="0"/>
                        <a:t>tests</a:t>
                      </a:r>
                      <a:r>
                        <a:rPr lang="es-AR" sz="1600" baseline="0" dirty="0" smtClean="0"/>
                        <a:t> ejecutados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Numero de Test pasados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78BD-F200-0344-B10D-3E053B7F0F77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43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de Mediciones de Procesos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42184"/>
              </p:ext>
            </p:extLst>
          </p:nvPr>
        </p:nvGraphicFramePr>
        <p:xfrm>
          <a:off x="539552" y="1988840"/>
          <a:ext cx="822960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800200"/>
                <a:gridCol w="4773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Posibles</a:t>
                      </a:r>
                      <a:r>
                        <a:rPr lang="es-AR" baseline="0" dirty="0" smtClean="0"/>
                        <a:t> Mediciones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Diseño detallado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Duración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Días</a:t>
                      </a:r>
                      <a:r>
                        <a:rPr lang="es-AR" sz="1600" baseline="0" dirty="0" smtClean="0"/>
                        <a:t> Calendario, Días de Trabajo</a:t>
                      </a:r>
                      <a:endParaRPr lang="es-AR" sz="1600" dirty="0"/>
                    </a:p>
                  </a:txBody>
                  <a:tcPr/>
                </a:tc>
              </a:tr>
              <a:tr h="82296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Calidad</a:t>
                      </a:r>
                      <a:r>
                        <a:rPr lang="es-AR" sz="1600" baseline="0" dirty="0" smtClean="0"/>
                        <a:t> de Diseño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Densidad</a:t>
                      </a:r>
                      <a:r>
                        <a:rPr lang="es-AR" sz="1600" baseline="0" dirty="0" smtClean="0"/>
                        <a:t> de Defectos: numero de defectos encontrados en actividades de testing divididos por una medición de tamaño de producto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Mantenimiento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Costo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Dinero</a:t>
                      </a:r>
                      <a:r>
                        <a:rPr lang="es-AR" sz="1600" baseline="0" dirty="0" smtClean="0"/>
                        <a:t> por año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Personas-Mes por</a:t>
                      </a:r>
                      <a:r>
                        <a:rPr lang="es-AR" sz="1600" baseline="0" dirty="0" smtClean="0"/>
                        <a:t> pedido de cambio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Lista</a:t>
                      </a:r>
                      <a:r>
                        <a:rPr lang="es-AR" sz="1600" baseline="0" dirty="0" smtClean="0"/>
                        <a:t> de Pedidos de Cambios</a:t>
                      </a:r>
                      <a:endParaRPr lang="es-AR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600" dirty="0" smtClean="0"/>
                        <a:t>Tamaño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Número  de pedidos de cambios</a:t>
                      </a:r>
                      <a:r>
                        <a:rPr lang="es-AR" sz="1600" baseline="0" dirty="0" smtClean="0"/>
                        <a:t> a la espera de ser atendidos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Esfuerzo</a:t>
                      </a:r>
                      <a:r>
                        <a:rPr lang="es-AR" sz="1600" baseline="0" dirty="0" smtClean="0"/>
                        <a:t> estimado para realizar los pedidos pendientes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9318-9A38-A547-AD86-C9195AA9D3EF}" type="datetime1">
              <a:rPr lang="es-AR" smtClean="0"/>
              <a:t>28/08/14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Framework de Mediciones Basado en Objetivos 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659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862</TotalTime>
  <Words>1640</Words>
  <Application>Microsoft Macintosh PowerPoint</Application>
  <PresentationFormat>Presentación en pantalla (4:3)</PresentationFormat>
  <Paragraphs>362</Paragraphs>
  <Slides>26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Flujo</vt:lpstr>
      <vt:lpstr>Métricas de Software</vt:lpstr>
      <vt:lpstr>Agenda</vt:lpstr>
      <vt:lpstr>Medición Basada en Objetivos</vt:lpstr>
      <vt:lpstr>Proceso GBM (Goal Based Measurement)</vt:lpstr>
      <vt:lpstr>Identificar Entidades</vt:lpstr>
      <vt:lpstr>Proceso, Producto, Recurso</vt:lpstr>
      <vt:lpstr>Tipos de Atributos</vt:lpstr>
      <vt:lpstr>Ejemplo de Mediciones de Procesos</vt:lpstr>
      <vt:lpstr>Ejemplo de Mediciones de Procesos</vt:lpstr>
      <vt:lpstr>Ejemplo de Mediciones de Producto</vt:lpstr>
      <vt:lpstr>Ejemplo de Mediciones de Producto</vt:lpstr>
      <vt:lpstr>Ejemplo de Mediciones de Recursos</vt:lpstr>
      <vt:lpstr>Enfoque GQM</vt:lpstr>
      <vt:lpstr>GQM de Basili</vt:lpstr>
      <vt:lpstr>GQM del SEI </vt:lpstr>
      <vt:lpstr>GQM</vt:lpstr>
      <vt:lpstr>GQM - Ejemplo</vt:lpstr>
      <vt:lpstr>GQM - Ejemplo</vt:lpstr>
      <vt:lpstr>GQM - Ejemplo</vt:lpstr>
      <vt:lpstr>GQM - Ejemplo</vt:lpstr>
      <vt:lpstr>GQM: Análisis de Datos</vt:lpstr>
      <vt:lpstr>Caso de Estudio: AT&amp;T</vt:lpstr>
      <vt:lpstr>GQM de AT&amp;T</vt:lpstr>
      <vt:lpstr>GQM de AT&amp;T</vt:lpstr>
      <vt:lpstr>GQM de AT&amp;T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80</cp:revision>
  <dcterms:modified xsi:type="dcterms:W3CDTF">2014-08-28T17:09:48Z</dcterms:modified>
</cp:coreProperties>
</file>