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066700" y="1229925"/>
            <a:ext cx="4812575" cy="3408550"/>
            <a:chOff x="2066700" y="1229925"/>
            <a:chExt cx="4812575" cy="3408550"/>
          </a:xfrm>
        </p:grpSpPr>
        <p:sp>
          <p:nvSpPr>
            <p:cNvPr id="55" name="Google Shape;55;p13"/>
            <p:cNvSpPr/>
            <p:nvPr/>
          </p:nvSpPr>
          <p:spPr>
            <a:xfrm>
              <a:off x="2066700" y="1616275"/>
              <a:ext cx="3304200" cy="30222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620875" y="1885350"/>
              <a:ext cx="2258400" cy="2327100"/>
            </a:xfrm>
            <a:prstGeom prst="ellipse">
              <a:avLst/>
            </a:prstGeom>
            <a:solidFill>
              <a:srgbClr val="98FF00">
                <a:alpha val="50000"/>
              </a:srgbClr>
            </a:solidFill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it" sz="1000">
                  <a:solidFill>
                    <a:schemeClr val="dk1"/>
                  </a:solidFill>
                </a:rPr>
                <a:t>CDK2, PI4KA, TFRC, NUP153, ZNF407, NUMA1, AP2M1, YTHDC1, DDX39B, TRPM7, ATP5F1D, CCDC86, CKS1B, </a:t>
              </a:r>
              <a:br>
                <a:rPr lang="it" sz="1000">
                  <a:solidFill>
                    <a:schemeClr val="dk1"/>
                  </a:solidFill>
                </a:rPr>
              </a:br>
              <a:r>
                <a:rPr lang="it" sz="1000">
                  <a:solidFill>
                    <a:schemeClr val="dk1"/>
                  </a:solidFill>
                </a:rPr>
                <a:t>SCD, PTCD3, </a:t>
              </a:r>
              <a:br>
                <a:rPr lang="it" sz="1000">
                  <a:solidFill>
                    <a:schemeClr val="dk1"/>
                  </a:solidFill>
                </a:rPr>
              </a:br>
              <a:r>
                <a:rPr lang="it" sz="1000">
                  <a:solidFill>
                    <a:schemeClr val="dk1"/>
                  </a:solidFill>
                </a:rPr>
                <a:t>YPEL5, PPAT, </a:t>
              </a:r>
              <a:br>
                <a:rPr lang="it" sz="1000">
                  <a:solidFill>
                    <a:schemeClr val="dk1"/>
                  </a:solidFill>
                </a:rPr>
              </a:br>
              <a:r>
                <a:rPr lang="it" sz="1000">
                  <a:solidFill>
                    <a:schemeClr val="dk1"/>
                  </a:solidFill>
                </a:rPr>
                <a:t>DGCR8, SLC25A3, NFYB, SLBP, </a:t>
              </a:r>
              <a:br>
                <a:rPr lang="it" sz="1000">
                  <a:solidFill>
                    <a:schemeClr val="dk1"/>
                  </a:solidFill>
                </a:rPr>
              </a:br>
              <a:r>
                <a:rPr lang="it" sz="1000">
                  <a:solidFill>
                    <a:schemeClr val="dk1"/>
                  </a:solidFill>
                </a:rPr>
                <a:t>ACO2, BORA</a:t>
              </a:r>
              <a:endParaRPr sz="100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4503900" y="2571750"/>
              <a:ext cx="9942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rgbClr val="0000FF"/>
                  </a:solidFill>
                </a:rPr>
                <a:t>NCAPH2, </a:t>
              </a:r>
              <a:endParaRPr sz="1000">
                <a:solidFill>
                  <a:srgbClr val="0000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rgbClr val="0000FF"/>
                  </a:solidFill>
                </a:rPr>
                <a:t>OXA1L, </a:t>
              </a:r>
              <a:endParaRPr sz="1000">
                <a:solidFill>
                  <a:srgbClr val="0000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rgbClr val="0000FF"/>
                  </a:solidFill>
                </a:rPr>
                <a:t>DDX11, </a:t>
              </a:r>
              <a:endParaRPr sz="1000">
                <a:solidFill>
                  <a:srgbClr val="0000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rgbClr val="0000FF"/>
                  </a:solidFill>
                </a:rPr>
                <a:t>GEMIN7, </a:t>
              </a:r>
              <a:endParaRPr sz="1000">
                <a:solidFill>
                  <a:srgbClr val="0000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rgbClr val="0000FF"/>
                  </a:solidFill>
                </a:rPr>
                <a:t>DCTN3</a:t>
              </a:r>
              <a:endParaRPr sz="1000">
                <a:solidFill>
                  <a:srgbClr val="0000FF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2889600" y="1229925"/>
              <a:ext cx="165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800">
                  <a:solidFill>
                    <a:schemeClr val="dk2"/>
                  </a:solidFill>
                </a:rPr>
                <a:t>Kidney_csEgs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4961350" y="1466500"/>
              <a:ext cx="165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800">
                  <a:solidFill>
                    <a:schemeClr val="dk2"/>
                  </a:solidFill>
                </a:rPr>
                <a:t>Lung</a:t>
              </a:r>
              <a:r>
                <a:rPr lang="it" sz="1800">
                  <a:solidFill>
                    <a:schemeClr val="dk2"/>
                  </a:solidFill>
                </a:rPr>
                <a:t>_csEgs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3514650" y="1649975"/>
              <a:ext cx="4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2"/>
                  </a:solidFill>
                </a:rPr>
                <a:t>55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5545925" y="1844475"/>
              <a:ext cx="4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2"/>
                  </a:solidFill>
                </a:rPr>
                <a:t>23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4873050" y="2290625"/>
              <a:ext cx="4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0000FF"/>
                  </a:solidFill>
                </a:rPr>
                <a:t>5</a:t>
              </a:r>
              <a:endParaRPr>
                <a:solidFill>
                  <a:srgbClr val="0000FF"/>
                </a:solidFill>
              </a:endParaRPr>
            </a:p>
          </p:txBody>
        </p:sp>
      </p:grpSp>
      <p:sp>
        <p:nvSpPr>
          <p:cNvPr id="63" name="Google Shape;63;p13"/>
          <p:cNvSpPr txBox="1"/>
          <p:nvPr/>
        </p:nvSpPr>
        <p:spPr>
          <a:xfrm>
            <a:off x="2198000" y="1962325"/>
            <a:ext cx="2844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USP10, HGS, RBMX2, MLST8, 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FERMT2, MCM10, PPIE, PPP4R2, 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HTATSF1, KIF4A, ACTR6, SNAP23, 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NDOR1, TMED10, PTK2, RAB7A,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PIK3C3, SRSF10, TMED2, DDX52,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CDK6, SPTLC1, EXOSC1, METAP2,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ITGAV, VPS52, PPP1CA, HNF1B, 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SNRPB2, WDR25, MDM2, RAD1, 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ZNG1B, YWHAZ, ARPC4, ARF4, 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PAX8, CHMP7, RTEL1, TRIM37, 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RBM42, ACTG1, CFLAR, VPS33A, 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GET3, UBA5, NHLRC2, UBE2D3, 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SEPHS2, UBC, TAF1D, </a:t>
            </a:r>
            <a:br>
              <a:rPr lang="it" sz="1000">
                <a:solidFill>
                  <a:schemeClr val="dk1"/>
                </a:solidFill>
              </a:rPr>
            </a:br>
            <a:r>
              <a:rPr lang="it" sz="1000">
                <a:solidFill>
                  <a:schemeClr val="dk1"/>
                </a:solidFill>
              </a:rPr>
              <a:t>ARFRP1, PFN1, EMC3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