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71" r:id="rId5"/>
    <p:sldId id="258" r:id="rId6"/>
    <p:sldId id="259" r:id="rId7"/>
    <p:sldId id="276" r:id="rId8"/>
    <p:sldId id="277" r:id="rId9"/>
    <p:sldId id="261" r:id="rId10"/>
    <p:sldId id="267" r:id="rId11"/>
    <p:sldId id="262" r:id="rId12"/>
    <p:sldId id="269" r:id="rId13"/>
    <p:sldId id="273" r:id="rId14"/>
    <p:sldId id="264" r:id="rId15"/>
    <p:sldId id="265" r:id="rId16"/>
    <p:sldId id="272" r:id="rId17"/>
    <p:sldId id="279" r:id="rId18"/>
  </p:sldIdLst>
  <p:sldSz cx="9144000" cy="6858000" type="screen4x3"/>
  <p:notesSz cx="7099300" cy="10234613"/>
  <p:custDataLst>
    <p:tags r:id="rId2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3"/>
    <p:restoredTop sz="76327" autoAdjust="0"/>
  </p:normalViewPr>
  <p:slideViewPr>
    <p:cSldViewPr>
      <p:cViewPr varScale="1">
        <p:scale>
          <a:sx n="92" d="100"/>
          <a:sy n="92" d="100"/>
        </p:scale>
        <p:origin x="2808" y="16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2422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D8CA0BC-0227-4EC0-BFD0-03DE60C18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8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576" y="4862142"/>
            <a:ext cx="567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6C47E0B-2958-48CC-BA4E-C350203CF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76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87234D-0500-412D-9241-ED378398BE71}" type="slidenum">
              <a:rPr lang="en-US"/>
              <a:pPr/>
              <a:t>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2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95E931-AD34-4F83-811E-A003C2CD08A6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14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D33719-6A68-428D-95F2-0D45C5C0EFE3}" type="slidenum">
              <a:rPr lang="en-US"/>
              <a:pPr/>
              <a:t>4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858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E8039-E13B-4423-B29A-A285F0C29163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972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B75874-9FD0-4927-A57E-339F5950060B}" type="slidenum">
              <a:rPr lang="en-US"/>
              <a:pPr/>
              <a:t>8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5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12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D71068-24EB-4D86-BDDE-721064523854}" type="slidenum">
              <a:rPr lang="en-US"/>
              <a:pPr/>
              <a:t>13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817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5B4483-D0B2-4AA0-91FF-AA1D9CB50E16}" type="slidenum">
              <a:rPr lang="en-US"/>
              <a:pPr/>
              <a:t>14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19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5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2388" y="304800"/>
            <a:ext cx="2082800" cy="6065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097588" cy="606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341438"/>
            <a:ext cx="8305800" cy="5029200"/>
          </a:xfrm>
        </p:spPr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08488" y="13414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08488" y="39322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©2020, Karl Aberer, EPFL-IC, Laboratoire de systèmes d'informations répartis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9D37E-32C4-9F43-BA05-A6B11B0AC1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609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tx1"/>
                </a:solidFill>
                <a:latin typeface="Verdana" charset="0"/>
              </a:defRPr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sp>
        <p:nvSpPr>
          <p:cNvPr id="5127" name="Rectangle 7"/>
          <p:cNvSpPr>
            <a:spLocks noChangeArrowheads="1"/>
          </p:cNvSpPr>
          <p:nvPr userDrawn="1"/>
        </p:nvSpPr>
        <p:spPr bwMode="auto">
          <a:xfrm>
            <a:off x="6554788" y="6453188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r"/>
            <a:r>
              <a:rPr lang="en-US" sz="900">
                <a:solidFill>
                  <a:schemeClr val="tx1"/>
                </a:solidFill>
                <a:latin typeface="Verdana" charset="0"/>
              </a:rPr>
              <a:t>Introduction - </a:t>
            </a:r>
            <a:fld id="{FBCEA208-1882-4C4A-B71F-4FA789A04155}" type="slidenum">
              <a:rPr lang="en-US" sz="900">
                <a:solidFill>
                  <a:schemeClr val="tx1"/>
                </a:solidFill>
                <a:latin typeface="Verdana" charset="0"/>
              </a:rPr>
              <a:pPr algn="r"/>
              <a:t>‹#›</a:t>
            </a:fld>
            <a:endParaRPr lang="en-US" sz="900">
              <a:solidFill>
                <a:schemeClr val="tx1"/>
              </a:solidFill>
              <a:latin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©2020, Karl Aberer, EPFL-IC, Laboratoire de systèmes d'informations répartis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C256786-8D57-8246-AA93-4446B24F39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50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mailto:jeremie.rappaz@epfl.ch" TargetMode="External"/><Relationship Id="rId3" Type="http://schemas.openxmlformats.org/officeDocument/2006/relationships/hyperlink" Target="http://moodle.epfl.ch/course/view.php?id=4051" TargetMode="External"/><Relationship Id="rId7" Type="http://schemas.openxmlformats.org/officeDocument/2006/relationships/hyperlink" Target="mailto:panayiotis.smeros@epfl.c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ugrulcan.elmas@epfl.ch" TargetMode="External"/><Relationship Id="rId5" Type="http://schemas.openxmlformats.org/officeDocument/2006/relationships/hyperlink" Target="mailto:thang.duong@epfl.ch" TargetMode="External"/><Relationship Id="rId4" Type="http://schemas.openxmlformats.org/officeDocument/2006/relationships/hyperlink" Target="mailto:karl.aberer@epfl.ch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981075"/>
            <a:ext cx="7772400" cy="3384550"/>
          </a:xfrm>
        </p:spPr>
        <p:txBody>
          <a:bodyPr/>
          <a:lstStyle/>
          <a:p>
            <a:pPr eaLnBrk="1" hangingPunct="1"/>
            <a:r>
              <a:rPr lang="en-US" sz="3200" dirty="0"/>
              <a:t>Distributed Information Systems</a:t>
            </a:r>
            <a:br>
              <a:rPr lang="en-US" sz="3200" dirty="0"/>
            </a:br>
            <a:r>
              <a:rPr lang="en-US" sz="3200" dirty="0"/>
              <a:t>Spring Semester - 2020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CS-423</a:t>
            </a:r>
            <a:br>
              <a:rPr lang="en-US" sz="2400" dirty="0"/>
            </a:br>
            <a:br>
              <a:rPr lang="en-US" sz="2400" dirty="0"/>
            </a:br>
            <a:r>
              <a:rPr lang="en-GB" sz="2400" dirty="0"/>
              <a:t>Time and Place</a:t>
            </a:r>
            <a:br>
              <a:rPr lang="en-GB" sz="2400" dirty="0"/>
            </a:br>
            <a:r>
              <a:rPr lang="fr-CH" sz="2400" dirty="0"/>
              <a:t>Lecture: </a:t>
            </a:r>
            <a:r>
              <a:rPr lang="en-GB" sz="2400" dirty="0"/>
              <a:t>Monday </a:t>
            </a:r>
            <a:r>
              <a:rPr lang="fr-CH" sz="2400" dirty="0"/>
              <a:t>10:15-12:00</a:t>
            </a:r>
            <a:r>
              <a:rPr lang="en-GB" sz="2400" dirty="0"/>
              <a:t> Room </a:t>
            </a:r>
            <a:r>
              <a:rPr lang="fr-FR" sz="2400" dirty="0"/>
              <a:t>INF1</a:t>
            </a:r>
            <a:br>
              <a:rPr lang="fr-CH" sz="2400" dirty="0"/>
            </a:br>
            <a:r>
              <a:rPr lang="fr-CH" sz="2400" dirty="0"/>
              <a:t>Exercise: </a:t>
            </a:r>
            <a:r>
              <a:rPr lang="en-GB" sz="2400" dirty="0"/>
              <a:t>Monday </a:t>
            </a:r>
            <a:r>
              <a:rPr lang="fr-CH" sz="2400" dirty="0"/>
              <a:t>12:15-13:00</a:t>
            </a:r>
            <a:r>
              <a:rPr lang="en-GB" sz="2400" dirty="0"/>
              <a:t> Room </a:t>
            </a:r>
            <a:r>
              <a:rPr lang="fr-FR" sz="2400" dirty="0"/>
              <a:t>INF1</a:t>
            </a:r>
            <a:endParaRPr lang="en-US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4653136"/>
            <a:ext cx="6400800" cy="1752600"/>
          </a:xfrm>
        </p:spPr>
        <p:txBody>
          <a:bodyPr/>
          <a:lstStyle/>
          <a:p>
            <a:pPr algn="l" eaLnBrk="1" hangingPunct="1"/>
            <a:r>
              <a:rPr lang="en-US" dirty="0"/>
              <a:t>Karl Aberer</a:t>
            </a:r>
          </a:p>
          <a:p>
            <a:pPr algn="l" eaLnBrk="1" hangingPunct="1"/>
            <a:r>
              <a:rPr lang="en-US" sz="2400" dirty="0"/>
              <a:t>Distributed Information Systems Laboratory</a:t>
            </a:r>
          </a:p>
        </p:txBody>
      </p:sp>
    </p:spTree>
    <p:extLst>
      <p:ext uri="{BB962C8B-B14F-4D97-AF65-F5344CB8AC3E}">
        <p14:creationId xmlns:p14="http://schemas.microsoft.com/office/powerpoint/2010/main" val="16563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/>
              <a:t>Grading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13092" cy="5029200"/>
          </a:xfrm>
        </p:spPr>
        <p:txBody>
          <a:bodyPr/>
          <a:lstStyle/>
          <a:p>
            <a:pPr eaLnBrk="1" hangingPunct="1"/>
            <a:r>
              <a:rPr lang="fr-CH" sz="2800" dirty="0"/>
              <a:t>Results of continuos control will be part of grade: 25%</a:t>
            </a:r>
          </a:p>
          <a:p>
            <a:pPr lvl="1" eaLnBrk="1" hangingPunct="1"/>
            <a:r>
              <a:rPr lang="fr-CH" sz="2400" dirty="0" err="1"/>
              <a:t>When</a:t>
            </a:r>
            <a:r>
              <a:rPr lang="fr-CH" sz="2400" dirty="0"/>
              <a:t> you are excused (</a:t>
            </a:r>
            <a:r>
              <a:rPr lang="fr-CH" sz="2400" dirty="0" err="1"/>
              <a:t>e.g</a:t>
            </a:r>
            <a:r>
              <a:rPr lang="fr-CH" sz="2400" dirty="0"/>
              <a:t>. illness) the session is not </a:t>
            </a:r>
            <a:r>
              <a:rPr lang="fr-CH" sz="2400" dirty="0" err="1"/>
              <a:t>counted</a:t>
            </a:r>
            <a:endParaRPr lang="en-US" sz="2800" dirty="0"/>
          </a:p>
          <a:p>
            <a:pPr eaLnBrk="1" hangingPunct="1"/>
            <a:r>
              <a:rPr lang="en-US" sz="2800" dirty="0"/>
              <a:t>Final Exam: 75%</a:t>
            </a:r>
          </a:p>
          <a:p>
            <a:pPr lvl="1" eaLnBrk="1" hangingPunct="1"/>
            <a:r>
              <a:rPr lang="en-US" sz="2400" dirty="0"/>
              <a:t>Questions similar to the question in exercises and quizzes</a:t>
            </a:r>
          </a:p>
          <a:p>
            <a:pPr lvl="1" eaLnBrk="1" hangingPunct="1"/>
            <a:r>
              <a:rPr lang="en-US" sz="2400" dirty="0"/>
              <a:t>will assume you attended the lecture</a:t>
            </a:r>
          </a:p>
          <a:p>
            <a:pPr lvl="1" eaLnBrk="1" hangingPunct="1"/>
            <a:r>
              <a:rPr lang="en-US" sz="2400" dirty="0"/>
              <a:t>will assume you did the exercises</a:t>
            </a:r>
          </a:p>
          <a:p>
            <a:pPr lvl="1" eaLnBrk="1" hangingPunct="1"/>
            <a:r>
              <a:rPr lang="en-US" sz="2400" dirty="0"/>
              <a:t>examples from earlier years (exercises, exams) provided for preparation</a:t>
            </a:r>
            <a:endParaRPr lang="en-US" sz="2800" b="1" dirty="0"/>
          </a:p>
          <a:p>
            <a:pPr eaLnBrk="1" hangingPunct="1"/>
            <a:r>
              <a:rPr lang="en-US" sz="2800" b="1" dirty="0"/>
              <a:t>Exam Support: Your computer will be admitted to the exam, not the Internet! Also your notes.</a:t>
            </a:r>
          </a:p>
          <a:p>
            <a:pPr lvl="1" eaLnBrk="1" hangingPunct="1"/>
            <a:endParaRPr lang="en-US" sz="2400" dirty="0"/>
          </a:p>
          <a:p>
            <a:pPr lvl="1" eaLnBrk="1" hangingPunct="1"/>
            <a:endParaRPr lang="fr-CH" sz="2400" dirty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32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Lecturer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348880"/>
            <a:ext cx="347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05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096176"/>
              </p:ext>
            </p:extLst>
          </p:nvPr>
        </p:nvGraphicFramePr>
        <p:xfrm>
          <a:off x="179388" y="2204864"/>
          <a:ext cx="8305800" cy="3367904"/>
        </p:xfrm>
        <a:graphic>
          <a:graphicData uri="http://schemas.openxmlformats.org/drawingml/2006/table">
            <a:tbl>
              <a:tblPr/>
              <a:tblGrid>
                <a:gridCol w="71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Week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Date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Cont.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Eval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Area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Topic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 February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Distributed Information Systems - An Overview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24 February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Information Retrieval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Basic Text Retrieval Models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 March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Indexing and Probabilistic Retrieval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09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March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Advanced Retrieval Methods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March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Prog. Midterm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Relevance Feedback and Link-based Retrieval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 March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Data Mining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Frequent Itemset Mining 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 March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Clustering and Classification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April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Classification Methodology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April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Holiday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 </a:t>
                      </a:r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April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Quiz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Document Classification and Recommender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April2020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Social network mining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04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May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From Documents to Knowledge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Semantic Web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May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Entity and Information Extraction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May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Quiz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Data Integration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 May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Knowledge Graphs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575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Organizational Info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96975"/>
            <a:ext cx="8305800" cy="5029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GB" sz="1800" dirty="0"/>
          </a:p>
          <a:p>
            <a:pPr eaLnBrk="1" hangingPunct="1"/>
            <a:r>
              <a:rPr lang="en-GB" sz="1800" dirty="0" err="1"/>
              <a:t>Moodle</a:t>
            </a:r>
            <a:endParaRPr lang="en-GB" sz="1800" dirty="0"/>
          </a:p>
          <a:p>
            <a:pPr lvl="1" eaLnBrk="1" hangingPunct="1"/>
            <a:r>
              <a:rPr lang="en-US" sz="1600" b="1" dirty="0">
                <a:hlinkClick r:id="rId3"/>
              </a:rPr>
              <a:t>http://moodle.epfl.ch/course/view.php?id=4051</a:t>
            </a:r>
            <a:endParaRPr lang="en-US" sz="1600" b="1" dirty="0"/>
          </a:p>
          <a:p>
            <a:pPr lvl="1" eaLnBrk="1" hangingPunct="1"/>
            <a:endParaRPr lang="en-US" sz="1600" dirty="0">
              <a:solidFill>
                <a:schemeClr val="accent2"/>
              </a:solidFill>
            </a:endParaRPr>
          </a:p>
          <a:p>
            <a:pPr eaLnBrk="1" hangingPunct="1"/>
            <a:r>
              <a:rPr lang="en-US" sz="1800" dirty="0"/>
              <a:t>Lecturers</a:t>
            </a:r>
          </a:p>
          <a:p>
            <a:pPr lvl="1" eaLnBrk="1" hangingPunct="1"/>
            <a:r>
              <a:rPr lang="en-US" sz="1600" dirty="0"/>
              <a:t>Prof. Karl Aberer		</a:t>
            </a:r>
            <a:r>
              <a:rPr lang="en-US" sz="1600" dirty="0">
                <a:hlinkClick r:id="rId4"/>
              </a:rPr>
              <a:t>karl.aberer@epfl.ch</a:t>
            </a:r>
            <a:r>
              <a:rPr lang="en-US" sz="1600" dirty="0"/>
              <a:t> 		BC 108 </a:t>
            </a:r>
          </a:p>
          <a:p>
            <a:pPr lvl="1" eaLnBrk="1" hangingPunct="1"/>
            <a:endParaRPr lang="en-US" sz="1600" dirty="0"/>
          </a:p>
          <a:p>
            <a:pPr eaLnBrk="1" hangingPunct="1"/>
            <a:r>
              <a:rPr lang="en-US" sz="1800" dirty="0"/>
              <a:t>Assistants</a:t>
            </a:r>
          </a:p>
          <a:p>
            <a:pPr lvl="1"/>
            <a:r>
              <a:rPr lang="en-US" sz="1600" dirty="0"/>
              <a:t>Chi Thang Duong		</a:t>
            </a:r>
            <a:r>
              <a:rPr lang="en-US" sz="1600" dirty="0">
                <a:hlinkClick r:id="rId5"/>
              </a:rPr>
              <a:t>thang.duong@epfl.ch</a:t>
            </a:r>
            <a:r>
              <a:rPr lang="en-US" sz="1600" dirty="0"/>
              <a:t> 	BC 130</a:t>
            </a:r>
          </a:p>
          <a:p>
            <a:pPr lvl="1"/>
            <a:r>
              <a:rPr lang="en-US" sz="1600" dirty="0" err="1"/>
              <a:t>Tugrulcan</a:t>
            </a:r>
            <a:r>
              <a:rPr lang="en-US" sz="1600" dirty="0"/>
              <a:t> </a:t>
            </a:r>
            <a:r>
              <a:rPr lang="en-US" sz="1600" dirty="0" err="1"/>
              <a:t>Elmas</a:t>
            </a:r>
            <a:r>
              <a:rPr lang="en-US" sz="1600" dirty="0"/>
              <a:t>		</a:t>
            </a:r>
            <a:r>
              <a:rPr lang="en-US" sz="1600" dirty="0">
                <a:hlinkClick r:id="rId6"/>
              </a:rPr>
              <a:t>tugrulcan.elmas@epfl.ch</a:t>
            </a:r>
            <a:r>
              <a:rPr lang="en-US" sz="1600"/>
              <a:t>	INN </a:t>
            </a:r>
            <a:r>
              <a:rPr lang="en-US" sz="1600" dirty="0"/>
              <a:t>134</a:t>
            </a:r>
          </a:p>
          <a:p>
            <a:pPr lvl="1"/>
            <a:r>
              <a:rPr lang="en-US" sz="1600" dirty="0" err="1"/>
              <a:t>Smeros</a:t>
            </a:r>
            <a:r>
              <a:rPr lang="en-US" sz="1600" dirty="0"/>
              <a:t> Panayiotis		</a:t>
            </a:r>
            <a:r>
              <a:rPr lang="en-US" sz="1600" dirty="0">
                <a:hlinkClick r:id="rId7"/>
              </a:rPr>
              <a:t>panayiotis.smeros@epfl.ch</a:t>
            </a:r>
            <a:r>
              <a:rPr lang="en-US" sz="1600" dirty="0"/>
              <a:t>	BC 142</a:t>
            </a:r>
          </a:p>
          <a:p>
            <a:pPr lvl="1"/>
            <a:r>
              <a:rPr lang="en-US" sz="1600" dirty="0" err="1"/>
              <a:t>Jeremie</a:t>
            </a:r>
            <a:r>
              <a:rPr lang="en-US" sz="1600" dirty="0"/>
              <a:t> </a:t>
            </a:r>
            <a:r>
              <a:rPr lang="en-US" sz="1600" dirty="0" err="1"/>
              <a:t>Rappaz</a:t>
            </a:r>
            <a:r>
              <a:rPr lang="en-US" sz="1600" dirty="0"/>
              <a:t>		</a:t>
            </a:r>
            <a:r>
              <a:rPr lang="en-US" sz="1600" dirty="0">
                <a:hlinkClick r:id="rId8"/>
              </a:rPr>
              <a:t>jeremie.rappaz@epfl.ch</a:t>
            </a:r>
            <a:r>
              <a:rPr lang="en-US" sz="1600" dirty="0"/>
              <a:t> 	INM 035</a:t>
            </a:r>
          </a:p>
        </p:txBody>
      </p:sp>
    </p:spTree>
    <p:extLst>
      <p:ext uri="{BB962C8B-B14F-4D97-AF65-F5344CB8AC3E}">
        <p14:creationId xmlns:p14="http://schemas.microsoft.com/office/powerpoint/2010/main" val="112321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Parts of the course are based on the following text books</a:t>
            </a:r>
          </a:p>
          <a:p>
            <a:pPr lvl="1" eaLnBrk="1" hangingPunct="1"/>
            <a:r>
              <a:rPr lang="en-GB" sz="2000" dirty="0"/>
              <a:t>Ricardo </a:t>
            </a:r>
            <a:r>
              <a:rPr lang="en-GB" sz="2000" dirty="0" err="1"/>
              <a:t>Baeza</a:t>
            </a:r>
            <a:r>
              <a:rPr lang="en-GB" sz="2000" dirty="0"/>
              <a:t>-Yates, Berthier Ribeiro-</a:t>
            </a:r>
            <a:r>
              <a:rPr lang="en-GB" sz="2000" dirty="0" err="1"/>
              <a:t>Neto</a:t>
            </a:r>
            <a:r>
              <a:rPr lang="en-GB" sz="2000" dirty="0"/>
              <a:t>, Modern Information Retrieval (</a:t>
            </a:r>
            <a:r>
              <a:rPr lang="en-GB" sz="2000" dirty="0" err="1"/>
              <a:t>Acm</a:t>
            </a:r>
            <a:r>
              <a:rPr lang="en-GB" sz="2000" dirty="0"/>
              <a:t> Press Series),</a:t>
            </a:r>
            <a:r>
              <a:rPr lang="fr-CH" sz="2000" dirty="0"/>
              <a:t> </a:t>
            </a:r>
            <a:r>
              <a:rPr lang="en-GB" sz="2000" dirty="0"/>
              <a:t>Addison Wesley, 1999.</a:t>
            </a:r>
          </a:p>
          <a:p>
            <a:pPr lvl="1"/>
            <a:r>
              <a:rPr lang="en-GB" sz="2000" dirty="0"/>
              <a:t>Jiawei Han, Data Mining: concepts and techniques, Morgan Kaufman, 2000.</a:t>
            </a:r>
          </a:p>
          <a:p>
            <a:pPr lvl="1"/>
            <a:r>
              <a:rPr lang="en-GB" sz="2000" dirty="0"/>
              <a:t>Christopher D. Manning, </a:t>
            </a:r>
            <a:r>
              <a:rPr lang="en-GB" sz="2000" dirty="0" err="1"/>
              <a:t>Prabhakar</a:t>
            </a:r>
            <a:r>
              <a:rPr lang="en-GB" sz="2000" dirty="0"/>
              <a:t> </a:t>
            </a:r>
            <a:r>
              <a:rPr lang="en-GB" sz="2000" dirty="0" err="1"/>
              <a:t>Raghavan</a:t>
            </a:r>
            <a:r>
              <a:rPr lang="en-GB" sz="2000" dirty="0"/>
              <a:t> and </a:t>
            </a:r>
            <a:r>
              <a:rPr lang="en-GB" sz="2000" dirty="0" err="1"/>
              <a:t>Hinrich</a:t>
            </a:r>
            <a:r>
              <a:rPr lang="en-GB" sz="2000" dirty="0"/>
              <a:t> </a:t>
            </a:r>
            <a:r>
              <a:rPr lang="en-GB" sz="2000" dirty="0" err="1"/>
              <a:t>Schütze</a:t>
            </a:r>
            <a:r>
              <a:rPr lang="en-GB" sz="2000" dirty="0"/>
              <a:t>, Introduction to Information Retrieval, Cambridge University Press. 2008.</a:t>
            </a:r>
          </a:p>
          <a:p>
            <a:pPr lvl="1"/>
            <a:r>
              <a:rPr lang="en-GB" sz="2000" dirty="0"/>
              <a:t>J </a:t>
            </a:r>
            <a:r>
              <a:rPr lang="en-GB" sz="2000" dirty="0" err="1"/>
              <a:t>Leskovec</a:t>
            </a:r>
            <a:r>
              <a:rPr lang="en-GB" sz="2000" dirty="0"/>
              <a:t>, A </a:t>
            </a:r>
            <a:r>
              <a:rPr lang="en-GB" sz="2000" dirty="0" err="1"/>
              <a:t>Rajaraman</a:t>
            </a:r>
            <a:r>
              <a:rPr lang="en-GB" sz="2000" dirty="0"/>
              <a:t>, JD Ullman, Mining of Massive Datasets, 2014.</a:t>
            </a:r>
          </a:p>
          <a:p>
            <a:pPr lvl="1" eaLnBrk="1" hangingPunct="1"/>
            <a:endParaRPr lang="en-GB" sz="2000" dirty="0"/>
          </a:p>
          <a:p>
            <a:pPr eaLnBrk="1" hangingPunct="1"/>
            <a:r>
              <a:rPr lang="en-GB" sz="2400" dirty="0"/>
              <a:t>Further references to the literature will be given during the lecture</a:t>
            </a:r>
          </a:p>
        </p:txBody>
      </p:sp>
    </p:spTree>
    <p:extLst>
      <p:ext uri="{BB962C8B-B14F-4D97-AF65-F5344CB8AC3E}">
        <p14:creationId xmlns:p14="http://schemas.microsoft.com/office/powerpoint/2010/main" val="1276827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books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96752"/>
            <a:ext cx="3086596" cy="44006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196752"/>
            <a:ext cx="2983577" cy="43924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648" y="5805264"/>
            <a:ext cx="1424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mmds.org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5805264"/>
            <a:ext cx="400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http://</a:t>
            </a:r>
            <a:r>
              <a:rPr lang="en-US" sz="2000" b="1" dirty="0" err="1"/>
              <a:t>nlp.stanford.edu</a:t>
            </a:r>
            <a:r>
              <a:rPr lang="en-US" sz="2000" b="1" dirty="0"/>
              <a:t>/IR-book/</a:t>
            </a:r>
          </a:p>
        </p:txBody>
      </p:sp>
    </p:spTree>
    <p:extLst>
      <p:ext uri="{BB962C8B-B14F-4D97-AF65-F5344CB8AC3E}">
        <p14:creationId xmlns:p14="http://schemas.microsoft.com/office/powerpoint/2010/main" val="58767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0979-4173-FD4E-8503-7B714243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ECA6D-88C7-E34E-97F9-6566F4153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3CB65-6CFD-C743-A9FA-01BFD77BAA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92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Goals of the Course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13787" cy="5029200"/>
          </a:xfrm>
        </p:spPr>
        <p:txBody>
          <a:bodyPr/>
          <a:lstStyle/>
          <a:p>
            <a:pPr eaLnBrk="1" hangingPunct="1"/>
            <a:r>
              <a:rPr lang="en-US" sz="2800" dirty="0"/>
              <a:t>Understand what is a "</a:t>
            </a:r>
            <a:r>
              <a:rPr lang="en-US" sz="2800" b="1" dirty="0"/>
              <a:t>Distributed Information System</a:t>
            </a:r>
            <a:r>
              <a:rPr lang="en-US" sz="2800" dirty="0"/>
              <a:t>"?</a:t>
            </a:r>
          </a:p>
          <a:p>
            <a:pPr lvl="1" eaLnBrk="1" hangingPunct="1"/>
            <a:r>
              <a:rPr lang="fr-CH" sz="2400" dirty="0"/>
              <a:t>e.g. Web Search Engines, Online Social Networks, etc.</a:t>
            </a:r>
          </a:p>
          <a:p>
            <a:pPr eaLnBrk="1" hangingPunct="1"/>
            <a:r>
              <a:rPr lang="en-US" sz="2800" dirty="0"/>
              <a:t>Understand which are </a:t>
            </a:r>
            <a:r>
              <a:rPr lang="en-US" sz="2800" b="1" dirty="0"/>
              <a:t>key </a:t>
            </a:r>
            <a:r>
              <a:rPr lang="en-US" sz="2800" b="1"/>
              <a:t>problems</a:t>
            </a:r>
            <a:r>
              <a:rPr lang="en-US" sz="2800"/>
              <a:t> relevant </a:t>
            </a:r>
            <a:r>
              <a:rPr lang="en-US" sz="2800" dirty="0"/>
              <a:t>for DIS?</a:t>
            </a:r>
          </a:p>
          <a:p>
            <a:pPr lvl="1" eaLnBrk="1" hangingPunct="1"/>
            <a:r>
              <a:rPr lang="fr-CH" sz="2400" dirty="0"/>
              <a:t>e.g. modeling, storage, indexing, retrieval, mining, recommending, integration, etc. </a:t>
            </a:r>
            <a:endParaRPr lang="en-US" sz="2400" dirty="0"/>
          </a:p>
          <a:p>
            <a:pPr eaLnBrk="1" hangingPunct="1"/>
            <a:r>
              <a:rPr lang="en-US" sz="2800" dirty="0"/>
              <a:t>Master </a:t>
            </a:r>
            <a:r>
              <a:rPr lang="en-US" sz="2800" b="1" dirty="0"/>
              <a:t>common techniques</a:t>
            </a:r>
            <a:r>
              <a:rPr lang="en-US" sz="2800" dirty="0"/>
              <a:t> used to solve these problems</a:t>
            </a:r>
          </a:p>
          <a:p>
            <a:pPr lvl="1" eaLnBrk="1" hangingPunct="1"/>
            <a:r>
              <a:rPr lang="fr-CH" sz="2400" dirty="0"/>
              <a:t>e.g. </a:t>
            </a:r>
            <a:r>
              <a:rPr lang="fr-CH" sz="2400" dirty="0" err="1"/>
              <a:t>vector</a:t>
            </a:r>
            <a:r>
              <a:rPr lang="fr-CH" sz="2400" dirty="0"/>
              <a:t> space retrieval, association </a:t>
            </a:r>
            <a:r>
              <a:rPr lang="fr-CH" sz="2400" dirty="0" err="1"/>
              <a:t>rule</a:t>
            </a:r>
            <a:r>
              <a:rPr lang="fr-CH" sz="2400" dirty="0"/>
              <a:t> </a:t>
            </a:r>
            <a:r>
              <a:rPr lang="fr-CH" sz="2400" dirty="0" err="1"/>
              <a:t>mining</a:t>
            </a:r>
            <a:r>
              <a:rPr lang="fr-CH" sz="2400" dirty="0"/>
              <a:t>, </a:t>
            </a:r>
            <a:r>
              <a:rPr lang="fr-CH" sz="2400" dirty="0" err="1"/>
              <a:t>schema</a:t>
            </a:r>
            <a:r>
              <a:rPr lang="fr-CH" sz="2400" dirty="0"/>
              <a:t> </a:t>
            </a:r>
            <a:r>
              <a:rPr lang="fr-CH" sz="2400" dirty="0" err="1"/>
              <a:t>mapping</a:t>
            </a:r>
            <a:r>
              <a:rPr lang="fr-CH" sz="2400" dirty="0"/>
              <a:t> etc.</a:t>
            </a:r>
          </a:p>
          <a:p>
            <a:endParaRPr lang="en-US" sz="2800" dirty="0"/>
          </a:p>
          <a:p>
            <a:r>
              <a:rPr lang="en-US" sz="2800" dirty="0"/>
              <a:t>Assumption: basic knowledge in databases, e.g. from CS-422 Database Systems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4246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664" y="1340768"/>
            <a:ext cx="8305800" cy="5029200"/>
          </a:xfrm>
        </p:spPr>
        <p:txBody>
          <a:bodyPr/>
          <a:lstStyle/>
          <a:p>
            <a:r>
              <a:rPr lang="en-US" dirty="0"/>
              <a:t>Master important </a:t>
            </a:r>
            <a:r>
              <a:rPr lang="en-US" b="1" dirty="0">
                <a:solidFill>
                  <a:schemeClr val="bg2"/>
                </a:solidFill>
              </a:rPr>
              <a:t>Models and Algorithms</a:t>
            </a:r>
            <a:r>
              <a:rPr lang="en-US" dirty="0"/>
              <a:t> for representing and processing information:</a:t>
            </a:r>
          </a:p>
          <a:p>
            <a:r>
              <a:rPr lang="en-US" i="1" dirty="0"/>
              <a:t>Data Science</a:t>
            </a:r>
          </a:p>
          <a:p>
            <a:endParaRPr lang="en-US" dirty="0"/>
          </a:p>
          <a:p>
            <a:r>
              <a:rPr lang="en-US" dirty="0"/>
              <a:t>Conceptual foundations to practically use tools and platforms for Data Science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Complementary to </a:t>
            </a:r>
            <a:r>
              <a:rPr lang="en-US" i="1" dirty="0"/>
              <a:t>Applied Data Analysis </a:t>
            </a:r>
            <a:r>
              <a:rPr lang="en-US" dirty="0"/>
              <a:t>by Bob West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41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Other Related Courses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0768"/>
            <a:ext cx="8305800" cy="5029200"/>
          </a:xfrm>
        </p:spPr>
        <p:txBody>
          <a:bodyPr/>
          <a:lstStyle/>
          <a:p>
            <a:r>
              <a:rPr lang="en-US" sz="2400" dirty="0"/>
              <a:t>In synergy with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Applied Data Analysis</a:t>
            </a:r>
          </a:p>
          <a:p>
            <a:r>
              <a:rPr lang="en-US" sz="2400" dirty="0"/>
              <a:t>Complementary 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database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Database systems</a:t>
            </a:r>
          </a:p>
          <a:p>
            <a:r>
              <a:rPr lang="en-US" sz="2400" dirty="0"/>
              <a:t>Some overlaps possible with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natural language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Internet analytics</a:t>
            </a:r>
          </a:p>
        </p:txBody>
      </p:sp>
    </p:spTree>
    <p:extLst>
      <p:ext uri="{BB962C8B-B14F-4D97-AF65-F5344CB8AC3E}">
        <p14:creationId xmlns:p14="http://schemas.microsoft.com/office/powerpoint/2010/main" val="248040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Course - Lecture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Lecture</a:t>
            </a:r>
          </a:p>
          <a:p>
            <a:pPr lvl="1" eaLnBrk="1" hangingPunct="1"/>
            <a:r>
              <a:rPr lang="en-US" dirty="0"/>
              <a:t>standard ex cathedra lecture</a:t>
            </a:r>
          </a:p>
          <a:p>
            <a:pPr lvl="1" eaLnBrk="1" hangingPunct="1"/>
            <a:r>
              <a:rPr lang="en-US" dirty="0"/>
              <a:t>but feel free to interrupt, ask questions … </a:t>
            </a:r>
          </a:p>
          <a:p>
            <a:pPr eaLnBrk="1" hangingPunct="1"/>
            <a:r>
              <a:rPr lang="en-US" dirty="0"/>
              <a:t>Web platform: Moodle</a:t>
            </a:r>
          </a:p>
          <a:p>
            <a:pPr lvl="1">
              <a:buFont typeface="Arial"/>
              <a:buChar char="–"/>
            </a:pPr>
            <a:r>
              <a:rPr lang="en-US" dirty="0"/>
              <a:t>Course notes and exercises will be published on the Web in advance</a:t>
            </a:r>
          </a:p>
          <a:p>
            <a:pPr eaLnBrk="1" hangingPunct="1"/>
            <a:r>
              <a:rPr lang="en-US" dirty="0"/>
              <a:t>Questions using </a:t>
            </a:r>
            <a:r>
              <a:rPr lang="en-US" dirty="0" err="1"/>
              <a:t>TurningPoint</a:t>
            </a:r>
            <a:endParaRPr lang="en-US" dirty="0"/>
          </a:p>
          <a:p>
            <a:pPr lvl="1">
              <a:buFont typeface="Arial"/>
              <a:buChar char="–"/>
            </a:pPr>
            <a:r>
              <a:rPr lang="en-US" dirty="0"/>
              <a:t>Session ID: </a:t>
            </a:r>
            <a:r>
              <a:rPr lang="en-US" b="1" dirty="0"/>
              <a:t>DIS2020</a:t>
            </a:r>
          </a:p>
          <a:p>
            <a:pPr lvl="1">
              <a:buFont typeface="Arial"/>
              <a:buChar char="–"/>
            </a:pPr>
            <a:r>
              <a:rPr lang="en-US" b="1" dirty="0"/>
              <a:t>Messaging is enabled</a:t>
            </a:r>
          </a:p>
        </p:txBody>
      </p:sp>
    </p:spTree>
    <p:extLst>
      <p:ext uri="{BB962C8B-B14F-4D97-AF65-F5344CB8AC3E}">
        <p14:creationId xmlns:p14="http://schemas.microsoft.com/office/powerpoint/2010/main" val="358454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a typeface="MS PGothic" charset="-128"/>
              </a:rPr>
              <a:t>Which masters program are you from?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1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fr-FR" dirty="0"/>
              <a:t>Computer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Communications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Data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Cybersecurity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Digital Humanities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Life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Electrical Engineering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Environmental</a:t>
            </a:r>
            <a:r>
              <a:rPr lang="fr-FR" dirty="0"/>
              <a:t>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Others</a:t>
            </a:r>
            <a:endParaRPr lang="fr-FR" dirty="0"/>
          </a:p>
        </p:txBody>
      </p:sp>
      <p:pic>
        <p:nvPicPr>
          <p:cNvPr id="7" name="TPChart" title="Results Chart">
            <a:extLst>
              <a:ext uri="{FF2B5EF4-FFF2-40B4-BE49-F238E27FC236}">
                <a16:creationId xmlns:a16="http://schemas.microsoft.com/office/drawing/2014/main" id="{FA50C646-2790-0C4E-8D29-3AEEA59349DD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315244"/>
            <a:ext cx="4572000" cy="51435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15BA04-9DF0-4F4A-A471-B0574B15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576" y="6356350"/>
            <a:ext cx="7848872" cy="365125"/>
          </a:xfrm>
        </p:spPr>
        <p:txBody>
          <a:bodyPr/>
          <a:lstStyle/>
          <a:p>
            <a:pPr>
              <a:defRPr/>
            </a:pPr>
            <a:r>
              <a:rPr lang="en-US"/>
              <a:t>©2020,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Did you take Applied Data Analysis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Yes</a:t>
            </a:r>
          </a:p>
          <a:p>
            <a:pPr marL="514350" indent="-514350">
              <a:buAutoNum type="arabicPeriod"/>
            </a:pPr>
            <a:r>
              <a:rPr lang="en-US" dirty="0"/>
              <a:t>No</a:t>
            </a:r>
          </a:p>
        </p:txBody>
      </p:sp>
      <p:pic>
        <p:nvPicPr>
          <p:cNvPr id="6" name="TPChart" title="Results Chart">
            <a:extLst>
              <a:ext uri="{FF2B5EF4-FFF2-40B4-BE49-F238E27FC236}">
                <a16:creationId xmlns:a16="http://schemas.microsoft.com/office/drawing/2014/main" id="{6ED49967-EC5B-DD4D-8818-354475E733A9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097757"/>
            <a:ext cx="4572000" cy="51435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A37BC9-2682-EC4C-A446-BC12DA98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600" y="6356350"/>
            <a:ext cx="7488832" cy="365125"/>
          </a:xfrm>
        </p:spPr>
        <p:txBody>
          <a:bodyPr/>
          <a:lstStyle/>
          <a:p>
            <a:pPr>
              <a:defRPr/>
            </a:pPr>
            <a:r>
              <a:rPr lang="en-US"/>
              <a:t>©2020,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Exercises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Weekly exercises</a:t>
            </a:r>
          </a:p>
          <a:p>
            <a:pPr lvl="1"/>
            <a:r>
              <a:rPr lang="en-US" sz="2400" dirty="0"/>
              <a:t>2-3 problems to solve</a:t>
            </a:r>
          </a:p>
          <a:p>
            <a:endParaRPr lang="en-US" sz="2800" dirty="0"/>
          </a:p>
          <a:p>
            <a:r>
              <a:rPr lang="en-US" sz="2800" dirty="0"/>
              <a:t>Most problems will be (simple) programming exercises</a:t>
            </a:r>
          </a:p>
          <a:p>
            <a:pPr lvl="1"/>
            <a:r>
              <a:rPr lang="en-US" sz="2400" dirty="0"/>
              <a:t>Uses Python</a:t>
            </a:r>
          </a:p>
          <a:p>
            <a:pPr lvl="1"/>
            <a:r>
              <a:rPr lang="en-US" sz="2400" dirty="0"/>
              <a:t>Focus on understanding the techniques (not programming skills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Exercises and exam questions from previous years will be made available as well</a:t>
            </a:r>
          </a:p>
          <a:p>
            <a:pPr eaLnBrk="1" hangingPunct="1"/>
            <a:endParaRPr lang="en-US" sz="2400" dirty="0"/>
          </a:p>
          <a:p>
            <a:pPr lvl="1" eaLnBrk="1" hangingPunct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539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programming midterm: March 1</a:t>
            </a:r>
            <a:r>
              <a:rPr lang="el-GR" dirty="0"/>
              <a:t>6</a:t>
            </a:r>
            <a:endParaRPr lang="en-US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/>
              <a:t>Evaluate your programming skills (for yourself)</a:t>
            </a:r>
          </a:p>
          <a:p>
            <a:endParaRPr lang="en-US" dirty="0"/>
          </a:p>
          <a:p>
            <a:r>
              <a:rPr lang="en-US" dirty="0"/>
              <a:t>2 quizzes: April </a:t>
            </a:r>
            <a:r>
              <a:rPr lang="el-GR" dirty="0"/>
              <a:t>20</a:t>
            </a:r>
            <a:r>
              <a:rPr lang="en-US" dirty="0"/>
              <a:t> and May </a:t>
            </a:r>
            <a:r>
              <a:rPr lang="el-GR"/>
              <a:t>18</a:t>
            </a:r>
            <a:endParaRPr lang="en-US" dirty="0"/>
          </a:p>
          <a:p>
            <a:pPr lvl="1"/>
            <a:r>
              <a:rPr lang="en-US" dirty="0"/>
              <a:t>Multiple choice questions on the content covered during the previous weeks</a:t>
            </a:r>
          </a:p>
          <a:p>
            <a:endParaRPr lang="fr-FR" dirty="0"/>
          </a:p>
          <a:p>
            <a:r>
              <a:rPr lang="fr-FR" dirty="0"/>
              <a:t>All during exercise session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66111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3.0.130"/>
  <p:tag name="PPTVERSION" val="16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130CD03CAFD748799BB1146240E6F5B1"/>
  <p:tag name="AUTOOPENPOLL" val="False"/>
  <p:tag name="TYPE" val="MultiChoiceSlide"/>
  <p:tag name="TPSLIDEBULLETSTYLE" val="2"/>
  <p:tag name="HASRESULTS" val="False"/>
  <p:tag name="TPQUESTIONXML" val="&lt;?xml version=&quot;1.0&quot; encoding=&quot;UTF-8&quot; standalone=&quot;yes&quot;?&gt;&lt;questionlist&gt;&lt;properties&gt;&lt;guid&gt;47DCBF268A30404B9843FD0E837BDDA7&lt;/guid&gt;&lt;date&gt;2/10/2020 11:49:55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130CD03CAFD748799BB1146240E6F5B1&lt;/guid&gt;&lt;repollguid&gt;07E893FF03AA492D8785577B37441A31&lt;/repollguid&gt;&lt;sourceid&gt;7266217BAD874D22927B463BC137EAD2&lt;/sourceid&gt;&lt;questiontext&gt;Which masters program are you from?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42441E3F616F4110B07B22A17129CAA1&lt;/guid&gt;&lt;answertext&gt;Computer Science&lt;/answertext&gt;&lt;valuetype&gt;0&lt;/valuetype&gt;&lt;/answer&gt;&lt;answer&gt;&lt;guid&gt;908E86F57C5547BAA59B44DA86B552CE&lt;/guid&gt;&lt;answertext&gt;Communications&lt;/answertext&gt;&lt;valuetype&gt;0&lt;/valuetype&gt;&lt;/answer&gt;&lt;answer&gt;&lt;guid&gt;A0CCBD3A5CE3406AA57EED3310756788&lt;/guid&gt;&lt;answertext&gt;Data Science&lt;/answertext&gt;&lt;valuetype&gt;0&lt;/valuetype&gt;&lt;/answer&gt;&lt;answer&gt;&lt;guid&gt;A76F80BA0FD941C6B0DF90F0E99663F0&lt;/guid&gt;&lt;answertext&gt;Cybersecurity&lt;/answertext&gt;&lt;valuetype&gt;0&lt;/valuetype&gt;&lt;/answer&gt;&lt;answer&gt;&lt;guid&gt;AD7AA92B7D864343877449636BBBFD0C&lt;/guid&gt;&lt;answertext&gt;Digital Humanities&lt;/answertext&gt;&lt;valuetype&gt;0&lt;/valuetype&gt;&lt;/answer&gt;&lt;answer&gt;&lt;guid&gt;013C1B36698F421A84E4D86EDDCFCF8A&lt;/guid&gt;&lt;answertext&gt;Life Science&lt;/answertext&gt;&lt;valuetype&gt;0&lt;/valuetype&gt;&lt;/answer&gt;&lt;answer&gt;&lt;guid&gt;AA1A64E0C03E4B759226C58ED19F660B&lt;/guid&gt;&lt;answertext&gt;Electrical Engineering&lt;/answertext&gt;&lt;valuetype&gt;0&lt;/valuetype&gt;&lt;/answer&gt;&lt;answer&gt;&lt;guid&gt;DC56A941FA974716B5CAC1167FDB9ECA&lt;/guid&gt;&lt;answertext&gt;Environmental Science&lt;/answertext&gt;&lt;valuetype&gt;0&lt;/valuetype&gt;&lt;/answer&gt;&lt;answer&gt;&lt;guid&gt;395BB0DDEC1D4A45A7D065238F2FEF7A&lt;/guid&gt;&lt;answertext&gt;Others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NUMBERFORMAT" val="0"/>
  <p:tag name="LABELFORMA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DB2990A505D64CF788E148F4DDA7E0A0"/>
  <p:tag name="AUTOOPENPOLL" val="False"/>
  <p:tag name="TYPE" val="MultiChoiceSlide"/>
  <p:tag name="TPSLIDEBULLETSTYLE" val="2"/>
  <p:tag name="HASRESULTS" val="False"/>
  <p:tag name="TPQUESTIONXML" val="&lt;?xml version=&quot;1.0&quot; encoding=&quot;UTF-8&quot; standalone=&quot;yes&quot;?&gt;&lt;questionlist&gt;&lt;properties&gt;&lt;guid&gt;2664EF4C31AD4E1EBBD3A9AAC9436B7F&lt;/guid&gt;&lt;date&gt;2/10/2020 11:49:55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DB2990A505D64CF788E148F4DDA7E0A0&lt;/guid&gt;&lt;repollguid&gt;6343E9A0EEC94D738FC0F971AE5CB77F&lt;/repollguid&gt;&lt;sourceid&gt;ACE99DB9FCFE4CD1BED07041FA99569D&lt;/sourceid&gt;&lt;questiontext&gt;Did you take Applied Data Analysis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5236532A29DF45DB83D96547CA1C80F3&lt;/guid&gt;&lt;answertext&gt;Yes&lt;/answertext&gt;&lt;valuetype&gt;0&lt;/valuetype&gt;&lt;/answer&gt;&lt;answer&gt;&lt;guid&gt;1CC0B890823849548581C56F2B6E1237&lt;/guid&gt;&lt;answertext&gt;No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NUMBERFORMAT" val="0"/>
  <p:tag name="LABELFORMAT" val="0"/>
</p:tagLst>
</file>

<file path=ppt/theme/theme1.xml><?xml version="1.0" encoding="utf-8"?>
<a:theme xmlns:a="http://schemas.openxmlformats.org/drawingml/2006/main" name="part1 XML">
  <a:themeElements>
    <a:clrScheme name="part1 XM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rt1 XM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lnDef>
  </a:objectDefaults>
  <a:extraClrSchemeLst>
    <a:extraClrScheme>
      <a:clrScheme name="part1 XM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t1 XM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CQ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2D0D585-C4EC-EA4B-835C-782976849514}" vid="{8BBB69E0-F12D-4E4F-8A8A-1D22C8CD6263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part0 Basics</Template>
  <TotalTime>20381</TotalTime>
  <Words>1004</Words>
  <Application>Microsoft Macintosh PowerPoint</Application>
  <PresentationFormat>On-screen Show (4:3)</PresentationFormat>
  <Paragraphs>190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Comic Sans MS</vt:lpstr>
      <vt:lpstr>Tempus Sans ITC</vt:lpstr>
      <vt:lpstr>Verdana</vt:lpstr>
      <vt:lpstr>part1 XML</vt:lpstr>
      <vt:lpstr>MCQ</vt:lpstr>
      <vt:lpstr>Distributed Information Systems Spring Semester - 2020  CS-423  Time and Place Lecture: Monday 10:15-12:00 Room INF1 Exercise: Monday 12:15-13:00 Room INF1</vt:lpstr>
      <vt:lpstr>Goals of the Course</vt:lpstr>
      <vt:lpstr>Focus of the Course</vt:lpstr>
      <vt:lpstr>Other Related Courses</vt:lpstr>
      <vt:lpstr>The Course - Lecture</vt:lpstr>
      <vt:lpstr>Which masters program are you from?</vt:lpstr>
      <vt:lpstr>Did you take Applied Data Analysis</vt:lpstr>
      <vt:lpstr>Exercises</vt:lpstr>
      <vt:lpstr>Continuous Control</vt:lpstr>
      <vt:lpstr>Grading</vt:lpstr>
      <vt:lpstr>Lecturer</vt:lpstr>
      <vt:lpstr>Schedule</vt:lpstr>
      <vt:lpstr>Organizational Info</vt:lpstr>
      <vt:lpstr>References</vt:lpstr>
      <vt:lpstr>Free books</vt:lpstr>
      <vt:lpstr>Exam Date</vt:lpstr>
    </vt:vector>
  </TitlesOfParts>
  <Company>EPFL I&amp;C - LSIR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aberer</dc:creator>
  <cp:lastModifiedBy>Panayiotis Smeros</cp:lastModifiedBy>
  <cp:revision>456</cp:revision>
  <cp:lastPrinted>2011-09-19T16:41:49Z</cp:lastPrinted>
  <dcterms:created xsi:type="dcterms:W3CDTF">2002-10-01T12:44:42Z</dcterms:created>
  <dcterms:modified xsi:type="dcterms:W3CDTF">2020-02-14T19:45:59Z</dcterms:modified>
</cp:coreProperties>
</file>