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1" r:id="rId5"/>
    <p:sldId id="258" r:id="rId6"/>
    <p:sldId id="259" r:id="rId7"/>
    <p:sldId id="276" r:id="rId8"/>
    <p:sldId id="277" r:id="rId9"/>
    <p:sldId id="261" r:id="rId10"/>
    <p:sldId id="267" r:id="rId11"/>
    <p:sldId id="262" r:id="rId12"/>
    <p:sldId id="269" r:id="rId13"/>
    <p:sldId id="273" r:id="rId14"/>
    <p:sldId id="264" r:id="rId15"/>
    <p:sldId id="265" r:id="rId16"/>
    <p:sldId id="272" r:id="rId17"/>
    <p:sldId id="279" r:id="rId18"/>
  </p:sldIdLst>
  <p:sldSz cx="9144000" cy="6858000" type="screen4x3"/>
  <p:notesSz cx="7099300" cy="10234613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/>
    <p:restoredTop sz="76376" autoAdjust="0"/>
  </p:normalViewPr>
  <p:slideViewPr>
    <p:cSldViewPr>
      <p:cViewPr varScale="1">
        <p:scale>
          <a:sx n="105" d="100"/>
          <a:sy n="105" d="100"/>
        </p:scale>
        <p:origin x="2960" y="1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9D37E-32C4-9F43-BA05-A6B11B0AC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09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256786-8D57-8246-AA93-4446B24F3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50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jeremie.rappaz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panayiotis.smeros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ugrulcan.elmas@epfl.ch" TargetMode="External"/><Relationship Id="rId5" Type="http://schemas.openxmlformats.org/officeDocument/2006/relationships/hyperlink" Target="mailto:thang.duong@epfl.ch" TargetMode="External"/><Relationship Id="rId4" Type="http://schemas.openxmlformats.org/officeDocument/2006/relationships/hyperlink" Target="mailto:karl.aberer@epfl.c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pPr eaLnBrk="1" hangingPunct="1"/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Spring Semester - 2020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</a:t>
            </a:r>
            <a:r>
              <a:rPr lang="en-GB" sz="2400" dirty="0"/>
              <a:t>Monday </a:t>
            </a:r>
            <a:r>
              <a:rPr lang="fr-CH" sz="2400" dirty="0"/>
              <a:t>10:15-12:00</a:t>
            </a:r>
            <a:r>
              <a:rPr lang="en-GB" sz="2400" dirty="0"/>
              <a:t> Room </a:t>
            </a:r>
            <a:r>
              <a:rPr lang="fr-FR" sz="2400" dirty="0"/>
              <a:t>INF1</a:t>
            </a:r>
            <a:br>
              <a:rPr lang="fr-CH" sz="2400" dirty="0"/>
            </a:br>
            <a:r>
              <a:rPr lang="fr-CH" sz="2400" dirty="0"/>
              <a:t>Exercise: </a:t>
            </a:r>
            <a:r>
              <a:rPr lang="en-GB" sz="2400" dirty="0"/>
              <a:t>Monday </a:t>
            </a:r>
            <a:r>
              <a:rPr lang="fr-CH" sz="2400" dirty="0"/>
              <a:t>12:15-13:00</a:t>
            </a:r>
            <a:r>
              <a:rPr lang="en-GB" sz="2400" dirty="0"/>
              <a:t> Room </a:t>
            </a:r>
            <a:r>
              <a:rPr lang="fr-FR" sz="2400" dirty="0"/>
              <a:t>INF1</a:t>
            </a:r>
            <a:endParaRPr lang="en-US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fr-CH" sz="2800" dirty="0"/>
              <a:t>Results of continuos control will be part of grade: 25%</a:t>
            </a:r>
          </a:p>
          <a:p>
            <a:pPr lvl="1" eaLnBrk="1" hangingPunct="1"/>
            <a:r>
              <a:rPr lang="fr-CH" sz="2400" dirty="0" err="1"/>
              <a:t>When</a:t>
            </a:r>
            <a:r>
              <a:rPr lang="fr-CH" sz="2400" dirty="0"/>
              <a:t> you are excused (</a:t>
            </a:r>
            <a:r>
              <a:rPr lang="fr-CH" sz="2400" dirty="0" err="1"/>
              <a:t>e.g</a:t>
            </a:r>
            <a:r>
              <a:rPr lang="fr-CH" sz="2400" dirty="0"/>
              <a:t>. illness) the session is not </a:t>
            </a:r>
            <a:r>
              <a:rPr lang="fr-CH" sz="2400" dirty="0" err="1"/>
              <a:t>counted</a:t>
            </a:r>
            <a:endParaRPr lang="en-US" sz="2800" dirty="0"/>
          </a:p>
          <a:p>
            <a:pPr eaLnBrk="1" hangingPunct="1"/>
            <a:r>
              <a:rPr lang="en-US" sz="2800" dirty="0"/>
              <a:t>Final Exam: 75%</a:t>
            </a:r>
          </a:p>
          <a:p>
            <a:pPr lvl="1" eaLnBrk="1" hangingPunct="1"/>
            <a:r>
              <a:rPr lang="en-US" sz="2400" dirty="0"/>
              <a:t>Questions similar to the question in exercises and quizzes</a:t>
            </a:r>
          </a:p>
          <a:p>
            <a:pPr lvl="1" eaLnBrk="1" hangingPunct="1"/>
            <a:r>
              <a:rPr lang="en-US" sz="2400" dirty="0"/>
              <a:t>will assume you attended the lecture</a:t>
            </a:r>
          </a:p>
          <a:p>
            <a:pPr lvl="1" eaLnBrk="1" hangingPunct="1"/>
            <a:r>
              <a:rPr lang="en-US" sz="2400" dirty="0"/>
              <a:t>will assume you did the exercises</a:t>
            </a:r>
          </a:p>
          <a:p>
            <a:pPr lvl="1" eaLnBrk="1" hangingPunct="1"/>
            <a:r>
              <a:rPr lang="en-US" sz="2400" dirty="0"/>
              <a:t>examples from earlier years (exercises, exams) provided for preparation</a:t>
            </a:r>
            <a:endParaRPr lang="en-US" sz="2800" b="1" dirty="0"/>
          </a:p>
          <a:p>
            <a:pPr eaLnBrk="1" hangingPunct="1"/>
            <a:r>
              <a:rPr lang="en-US" sz="2800" b="1" dirty="0"/>
              <a:t>Exam Support: Your computer will be admitted to the exam, not the Internet! Also your notes.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096176"/>
              </p:ext>
            </p:extLst>
          </p:nvPr>
        </p:nvGraphicFramePr>
        <p:xfrm>
          <a:off x="179388" y="2204864"/>
          <a:ext cx="8305800" cy="3367904"/>
        </p:xfrm>
        <a:graphic>
          <a:graphicData uri="http://schemas.openxmlformats.org/drawingml/2006/table">
            <a:tbl>
              <a:tblPr/>
              <a:tblGrid>
                <a:gridCol w="71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 February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 February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Basic Text Retrieval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 March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Probabilistic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March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Advanced Retrieval Methods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March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Prog. Midterm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Relevance Feedback and Link-based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 March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Frequent Itemset Mining 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 March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Clustering and 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Classification Methodology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Holiday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 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 and Recommender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Social network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04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May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and 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Integration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 May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Knowledge Graphs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/>
              <a:t>Chi Thang Duong		</a:t>
            </a:r>
            <a:r>
              <a:rPr lang="en-US" sz="1600" dirty="0">
                <a:hlinkClick r:id="rId5"/>
              </a:rPr>
              <a:t>thang.duong@epfl.ch</a:t>
            </a:r>
            <a:r>
              <a:rPr lang="en-US" sz="1600" dirty="0"/>
              <a:t> 	BC 130</a:t>
            </a:r>
          </a:p>
          <a:p>
            <a:pPr lvl="1"/>
            <a:r>
              <a:rPr lang="en-US" sz="1600" dirty="0" err="1"/>
              <a:t>Tugrulcan</a:t>
            </a:r>
            <a:r>
              <a:rPr lang="en-US" sz="1600" dirty="0"/>
              <a:t> </a:t>
            </a:r>
            <a:r>
              <a:rPr lang="en-US" sz="1600" dirty="0" err="1"/>
              <a:t>Elmas</a:t>
            </a:r>
            <a:r>
              <a:rPr lang="en-US" sz="1600" dirty="0"/>
              <a:t>		</a:t>
            </a:r>
            <a:r>
              <a:rPr lang="en-US" sz="1600" dirty="0">
                <a:hlinkClick r:id="rId6"/>
              </a:rPr>
              <a:t>tugrulcan.elmas@epfl.ch</a:t>
            </a:r>
            <a:r>
              <a:rPr lang="en-US" sz="1600"/>
              <a:t>	INN </a:t>
            </a:r>
            <a:r>
              <a:rPr lang="en-US" sz="1600" dirty="0"/>
              <a:t>134</a:t>
            </a:r>
          </a:p>
          <a:p>
            <a:pPr lvl="1"/>
            <a:r>
              <a:rPr lang="en-US" sz="1600" dirty="0" err="1"/>
              <a:t>Smeros</a:t>
            </a:r>
            <a:r>
              <a:rPr lang="en-US" sz="1600" dirty="0"/>
              <a:t> Panayiotis		</a:t>
            </a:r>
            <a:r>
              <a:rPr lang="en-US" sz="1600" dirty="0">
                <a:hlinkClick r:id="rId7"/>
              </a:rPr>
              <a:t>panayiotis.smeros@epfl.ch</a:t>
            </a:r>
            <a:r>
              <a:rPr lang="en-US" sz="1600" dirty="0"/>
              <a:t>	BC 142</a:t>
            </a:r>
          </a:p>
          <a:p>
            <a:pPr lvl="1"/>
            <a:r>
              <a:rPr lang="en-US" sz="1600" dirty="0" err="1"/>
              <a:t>Jeremie</a:t>
            </a:r>
            <a:r>
              <a:rPr lang="en-US" sz="1600" dirty="0"/>
              <a:t> </a:t>
            </a:r>
            <a:r>
              <a:rPr lang="en-US" sz="1600" dirty="0" err="1"/>
              <a:t>Rappaz</a:t>
            </a:r>
            <a:r>
              <a:rPr lang="en-US" sz="1600" dirty="0"/>
              <a:t>		</a:t>
            </a:r>
            <a:r>
              <a:rPr lang="en-US" sz="1600" dirty="0">
                <a:hlinkClick r:id="rId8"/>
              </a:rPr>
              <a:t>jeremie.rappaz@epfl.ch</a:t>
            </a:r>
            <a:r>
              <a:rPr lang="en-US" sz="1600" dirty="0"/>
              <a:t> 	INM 035</a:t>
            </a:r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Understand which are </a:t>
            </a:r>
            <a:r>
              <a:rPr lang="en-US" sz="2800" b="1" dirty="0"/>
              <a:t>key </a:t>
            </a:r>
            <a:r>
              <a:rPr lang="en-US" sz="2800" b="1"/>
              <a:t>problems</a:t>
            </a:r>
            <a:r>
              <a:rPr lang="en-US" sz="2800"/>
              <a:t> relevant </a:t>
            </a:r>
            <a:r>
              <a:rPr lang="en-US" sz="2800" dirty="0"/>
              <a:t>for DIS?</a:t>
            </a:r>
          </a:p>
          <a:p>
            <a:pPr lvl="1" eaLnBrk="1" hangingPunct="1"/>
            <a:r>
              <a:rPr lang="fr-CH" sz="2400" dirty="0"/>
              <a:t>e.g. modeling, storage, indexing, retrieval, mining, recommending, integration,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space retrieval, association </a:t>
            </a:r>
            <a:r>
              <a:rPr lang="fr-CH" sz="2400" dirty="0" err="1"/>
              <a:t>rule</a:t>
            </a:r>
            <a:r>
              <a:rPr lang="fr-CH" sz="2400" dirty="0"/>
              <a:t>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schema</a:t>
            </a:r>
            <a:r>
              <a:rPr lang="fr-CH" sz="2400" dirty="0"/>
              <a:t> </a:t>
            </a:r>
            <a:r>
              <a:rPr lang="fr-CH" sz="2400" dirty="0" err="1"/>
              <a:t>mapping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Assumption: basic knowledge in databases, e.g. from CS-422 Database Systems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</a:t>
            </a:r>
          </a:p>
          <a:p>
            <a:pPr lvl="1" eaLnBrk="1" hangingPunct="1"/>
            <a:r>
              <a:rPr lang="en-US" dirty="0"/>
              <a:t>standard ex cathedra lecture</a:t>
            </a:r>
          </a:p>
          <a:p>
            <a:pPr lvl="1" eaLnBrk="1" hangingPunct="1"/>
            <a:r>
              <a:rPr lang="en-US" dirty="0"/>
              <a:t>but feel free to interrupt, ask questions … </a:t>
            </a:r>
          </a:p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</a:t>
            </a:r>
          </a:p>
          <a:p>
            <a:pPr eaLnBrk="1" hangingPunct="1"/>
            <a:r>
              <a:rPr lang="en-US" dirty="0"/>
              <a:t>Questions using </a:t>
            </a:r>
            <a:r>
              <a:rPr lang="en-US" dirty="0" err="1"/>
              <a:t>TurningPoint</a:t>
            </a:r>
            <a:endParaRPr lang="en-US" dirty="0"/>
          </a:p>
          <a:p>
            <a:pPr lvl="1">
              <a:buFont typeface="Arial"/>
              <a:buChar char="–"/>
            </a:pPr>
            <a:r>
              <a:rPr lang="en-US" dirty="0"/>
              <a:t>Session ID: </a:t>
            </a:r>
            <a:r>
              <a:rPr lang="en-US" b="1" dirty="0"/>
              <a:t>DIS2020</a:t>
            </a:r>
          </a:p>
          <a:p>
            <a:pPr lvl="1">
              <a:buFont typeface="Arial"/>
              <a:buChar char="–"/>
            </a:pPr>
            <a:r>
              <a:rPr lang="en-US" b="1" dirty="0"/>
              <a:t>Messaging is enabled</a:t>
            </a:r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pic>
        <p:nvPicPr>
          <p:cNvPr id="7" name="TPChart" title="Results Chart">
            <a:extLst>
              <a:ext uri="{FF2B5EF4-FFF2-40B4-BE49-F238E27FC236}">
                <a16:creationId xmlns:a16="http://schemas.microsoft.com/office/drawing/2014/main" id="{FA50C646-2790-0C4E-8D29-3AEEA59349D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15244"/>
            <a:ext cx="4572000" cy="5143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576" y="6356350"/>
            <a:ext cx="7848872" cy="365125"/>
          </a:xfrm>
        </p:spPr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pic>
        <p:nvPicPr>
          <p:cNvPr id="6" name="TPChart" title="Results Chart">
            <a:extLst>
              <a:ext uri="{FF2B5EF4-FFF2-40B4-BE49-F238E27FC236}">
                <a16:creationId xmlns:a16="http://schemas.microsoft.com/office/drawing/2014/main" id="{6ED49967-EC5B-DD4D-8818-354475E733A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097757"/>
            <a:ext cx="4572000" cy="5143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7488832" cy="365125"/>
          </a:xfrm>
        </p:spPr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Weekly exercises</a:t>
            </a:r>
          </a:p>
          <a:p>
            <a:pPr lvl="1"/>
            <a:r>
              <a:rPr lang="en-US" sz="2400" dirty="0"/>
              <a:t>2-3 problems to solve</a:t>
            </a:r>
          </a:p>
          <a:p>
            <a:endParaRPr lang="en-US" sz="2800" dirty="0"/>
          </a:p>
          <a:p>
            <a:r>
              <a:rPr lang="en-US" sz="2800" dirty="0"/>
              <a:t>Most problems will be (simple) programming exercises</a:t>
            </a:r>
          </a:p>
          <a:p>
            <a:pPr lvl="1"/>
            <a:r>
              <a:rPr lang="en-US" sz="2400" dirty="0"/>
              <a:t>Uses Python</a:t>
            </a:r>
          </a:p>
          <a:p>
            <a:pPr lvl="1"/>
            <a:r>
              <a:rPr lang="en-US" sz="2400" dirty="0"/>
              <a:t>Focus on understanding the techniques (not programming skills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Exercises and exam questions from previous years will be made available as well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programming midterm: March 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Evaluate your programming skills (for yourself)</a:t>
            </a:r>
          </a:p>
          <a:p>
            <a:endParaRPr lang="en-US" dirty="0"/>
          </a:p>
          <a:p>
            <a:r>
              <a:rPr lang="en-US" dirty="0"/>
              <a:t>2 quizzes: April 15 and May 20</a:t>
            </a:r>
          </a:p>
          <a:p>
            <a:pPr lvl="1"/>
            <a:r>
              <a:rPr lang="en-US" dirty="0"/>
              <a:t>Multiple choice questions on the content covered during the previous weeks</a:t>
            </a:r>
          </a:p>
          <a:p>
            <a:endParaRPr lang="fr-FR" dirty="0"/>
          </a:p>
          <a:p>
            <a:r>
              <a:rPr lang="fr-FR" dirty="0"/>
              <a:t>All during exercise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611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HASRESULTS" val="False"/>
  <p:tag name="TPQUESTIONXML" val="&lt;?xml version=&quot;1.0&quot; encoding=&quot;UTF-8&quot; standalone=&quot;yes&quot;?&gt;&lt;questionlist&gt;&lt;properties&gt;&lt;guid&gt;47DCBF268A30404B9843FD0E837BDDA7&lt;/guid&gt;&lt;date&gt;2/10/2020 11:49:5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HASRESULTS" val="False"/>
  <p:tag name="TPQUESTIONXML" val="&lt;?xml version=&quot;1.0&quot; encoding=&quot;UTF-8&quot; standalone=&quot;yes&quot;?&gt;&lt;questionlist&gt;&lt;properties&gt;&lt;guid&gt;2664EF4C31AD4E1EBBD3A9AAC9436B7F&lt;/guid&gt;&lt;date&gt;2/10/2020 11:49:5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2D0D585-C4EC-EA4B-835C-782976849514}" vid="{8BBB69E0-F12D-4E4F-8A8A-1D22C8CD626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20380</TotalTime>
  <Words>1003</Words>
  <Application>Microsoft Macintosh PowerPoint</Application>
  <PresentationFormat>On-screen Show (4:3)</PresentationFormat>
  <Paragraphs>190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Comic Sans MS</vt:lpstr>
      <vt:lpstr>Tempus Sans ITC</vt:lpstr>
      <vt:lpstr>Verdana</vt:lpstr>
      <vt:lpstr>part1 XML</vt:lpstr>
      <vt:lpstr>MCQ</vt:lpstr>
      <vt:lpstr>Distributed Information Systems Spring Semester - 2020  CS-423  Time and Place Lecture: Monday 10:15-12:00 Room INF1 Exercise: Monday 12:15-13:00 Room INF1</vt:lpstr>
      <vt:lpstr>Goals of the Course</vt:lpstr>
      <vt:lpstr>Focus of the Course</vt:lpstr>
      <vt:lpstr>Other Related Courses</vt:lpstr>
      <vt:lpstr>The Course - Lecture</vt:lpstr>
      <vt:lpstr>Which masters program are you from?</vt:lpstr>
      <vt:lpstr>Did you take Applied Data Analysis</vt:lpstr>
      <vt:lpstr>Exercises</vt:lpstr>
      <vt:lpstr>Continuous Control</vt:lpstr>
      <vt:lpstr>Grading</vt:lpstr>
      <vt:lpstr>Lecturer</vt:lpstr>
      <vt:lpstr>Schedule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455</cp:revision>
  <cp:lastPrinted>2011-09-19T16:41:49Z</cp:lastPrinted>
  <dcterms:created xsi:type="dcterms:W3CDTF">2002-10-01T12:44:42Z</dcterms:created>
  <dcterms:modified xsi:type="dcterms:W3CDTF">2020-02-10T10:50:57Z</dcterms:modified>
</cp:coreProperties>
</file>