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8"/>
  </p:notesMasterIdLst>
  <p:handoutMasterIdLst>
    <p:handoutMasterId r:id="rId69"/>
  </p:handoutMasterIdLst>
  <p:sldIdLst>
    <p:sldId id="343" r:id="rId2"/>
    <p:sldId id="322" r:id="rId3"/>
    <p:sldId id="258" r:id="rId4"/>
    <p:sldId id="299" r:id="rId5"/>
    <p:sldId id="300" r:id="rId6"/>
    <p:sldId id="308" r:id="rId7"/>
    <p:sldId id="554" r:id="rId8"/>
    <p:sldId id="261" r:id="rId9"/>
    <p:sldId id="584" r:id="rId10"/>
    <p:sldId id="555" r:id="rId11"/>
    <p:sldId id="262" r:id="rId12"/>
    <p:sldId id="354" r:id="rId13"/>
    <p:sldId id="355" r:id="rId14"/>
    <p:sldId id="265" r:id="rId15"/>
    <p:sldId id="302" r:id="rId16"/>
    <p:sldId id="266" r:id="rId17"/>
    <p:sldId id="267" r:id="rId18"/>
    <p:sldId id="268" r:id="rId19"/>
    <p:sldId id="356" r:id="rId20"/>
    <p:sldId id="270" r:id="rId21"/>
    <p:sldId id="303" r:id="rId22"/>
    <p:sldId id="271" r:id="rId23"/>
    <p:sldId id="556" r:id="rId24"/>
    <p:sldId id="557" r:id="rId25"/>
    <p:sldId id="304" r:id="rId26"/>
    <p:sldId id="321" r:id="rId27"/>
    <p:sldId id="585" r:id="rId28"/>
    <p:sldId id="561" r:id="rId29"/>
    <p:sldId id="563" r:id="rId30"/>
    <p:sldId id="562" r:id="rId31"/>
    <p:sldId id="564" r:id="rId32"/>
    <p:sldId id="565" r:id="rId33"/>
    <p:sldId id="566" r:id="rId34"/>
    <p:sldId id="347" r:id="rId35"/>
    <p:sldId id="319" r:id="rId36"/>
    <p:sldId id="309" r:id="rId37"/>
    <p:sldId id="310" r:id="rId38"/>
    <p:sldId id="311" r:id="rId39"/>
    <p:sldId id="316" r:id="rId40"/>
    <p:sldId id="317" r:id="rId41"/>
    <p:sldId id="318" r:id="rId42"/>
    <p:sldId id="313" r:id="rId43"/>
    <p:sldId id="348" r:id="rId44"/>
    <p:sldId id="558" r:id="rId45"/>
    <p:sldId id="567" r:id="rId46"/>
    <p:sldId id="324" r:id="rId47"/>
    <p:sldId id="568" r:id="rId48"/>
    <p:sldId id="569" r:id="rId49"/>
    <p:sldId id="559" r:id="rId50"/>
    <p:sldId id="560" r:id="rId51"/>
    <p:sldId id="570" r:id="rId52"/>
    <p:sldId id="571" r:id="rId53"/>
    <p:sldId id="572" r:id="rId54"/>
    <p:sldId id="573" r:id="rId55"/>
    <p:sldId id="574" r:id="rId56"/>
    <p:sldId id="575" r:id="rId57"/>
    <p:sldId id="576" r:id="rId58"/>
    <p:sldId id="353" r:id="rId59"/>
    <p:sldId id="577" r:id="rId60"/>
    <p:sldId id="578" r:id="rId61"/>
    <p:sldId id="579" r:id="rId62"/>
    <p:sldId id="580" r:id="rId63"/>
    <p:sldId id="581" r:id="rId64"/>
    <p:sldId id="582" r:id="rId65"/>
    <p:sldId id="583" r:id="rId66"/>
    <p:sldId id="466" r:id="rId67"/>
  </p:sldIdLst>
  <p:sldSz cx="9906000" cy="6858000" type="A4"/>
  <p:notesSz cx="7099300" cy="10234613"/>
  <p:custDataLst>
    <p:tags r:id="rId70"/>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4"/>
    <p:restoredTop sz="73993"/>
  </p:normalViewPr>
  <p:slideViewPr>
    <p:cSldViewPr>
      <p:cViewPr varScale="1">
        <p:scale>
          <a:sx n="147" d="100"/>
          <a:sy n="147" d="100"/>
        </p:scale>
        <p:origin x="3464" y="200"/>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10</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Here we illustrate the physical organization of the inverted file for the running example. Note that only part of the data is displayed.</a:t>
            </a:r>
          </a:p>
        </p:txBody>
      </p:sp>
    </p:spTree>
    <p:extLst>
      <p:ext uri="{BB962C8B-B14F-4D97-AF65-F5344CB8AC3E}">
        <p14:creationId xmlns:p14="http://schemas.microsoft.com/office/powerpoint/2010/main" val="308973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14</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t>The index construction is performed by first constructing dynamically a trie structure, in order to generate a sorted vocabulary and to collect the occurrences of index terms. </a:t>
            </a:r>
          </a:p>
        </p:txBody>
      </p:sp>
    </p:spTree>
    <p:extLst>
      <p:ext uri="{BB962C8B-B14F-4D97-AF65-F5344CB8AC3E}">
        <p14:creationId xmlns:p14="http://schemas.microsoft.com/office/powerpoint/2010/main" val="210141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complete document collection has been traversed, the trie structure is sequentially traversed and the posting file is written to secondary storage. The trie structure itself can be used as a data access structure for the index file that is kept in main memory.</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In this example we consider each word of the text as a separate document identified by its position (for space limitations). 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17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Analogously to the construction of the inverted file also the posting file can be derived.</a:t>
            </a:r>
          </a:p>
        </p:txBody>
      </p:sp>
    </p:spTree>
    <p:extLst>
      <p:ext uri="{BB962C8B-B14F-4D97-AF65-F5344CB8AC3E}">
        <p14:creationId xmlns:p14="http://schemas.microsoft.com/office/powerpoint/2010/main" val="315877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18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held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20</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t>On a single node machine the index construction will be inefficient or impossible if the size of the trie structure with the associated posting lists exceeds the main memory space. Then the index construction process has to be partitioned in the following way: while the document collection is sequentially traversed, partial indices are written to the disk whenever the main memory is full. This results in a number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sequentially scanned on the disk, and while scanning the resulting index is written sequentially to the disk.</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 </a:t>
            </a:r>
          </a:p>
          <a:p>
            <a:r>
              <a:rPr lang="en-US" dirty="0"/>
              <a:t>The total computational complexity of the merging algorithm is </a:t>
            </a:r>
            <a:r>
              <a:rPr lang="en-US" i="1" dirty="0"/>
              <a:t>O(n log</a:t>
            </a:r>
            <a:r>
              <a:rPr lang="en-US" i="1" baseline="-25000" dirty="0"/>
              <a:t>2</a:t>
            </a:r>
            <a:r>
              <a:rPr lang="en-US" i="1" dirty="0"/>
              <a:t>(n/M)).</a:t>
            </a:r>
            <a:r>
              <a:rPr lang="en-US" dirty="0"/>
              <a:t> This implies</a:t>
            </a:r>
            <a:r>
              <a:rPr lang="en-US" i="1" dirty="0"/>
              <a:t> </a:t>
            </a:r>
            <a:r>
              <a:rPr lang="en-US" dirty="0"/>
              <a:t>that the additional cost of merging as compared to the purely main memory based construction of inverted files is a factor of O(</a:t>
            </a:r>
            <a:r>
              <a:rPr lang="en-US" i="1" dirty="0"/>
              <a:t>log</a:t>
            </a:r>
            <a:r>
              <a:rPr lang="en-US" i="1" baseline="-25000" dirty="0"/>
              <a:t>2</a:t>
            </a:r>
            <a:r>
              <a:rPr lang="en-US" i="1" dirty="0"/>
              <a:t>(n/M))). </a:t>
            </a:r>
            <a:r>
              <a:rPr lang="en-US" dirty="0"/>
              <a:t>This</a:t>
            </a:r>
            <a:r>
              <a:rPr lang="en-US" i="1" dirty="0"/>
              <a:t> </a:t>
            </a:r>
            <a:r>
              <a:rPr lang="en-US" dirty="0"/>
              <a:t>is small in practice, e.g., if the database size n is 64 times larger than the main memory size, then this factor would be 6.</a:t>
            </a:r>
          </a:p>
          <a:p>
            <a:r>
              <a:rPr lang="en-US" dirty="0"/>
              <a:t>This example illustrates how the merging process can be performed for example when the database is partitioned into two parts. </a:t>
            </a:r>
          </a:p>
        </p:txBody>
      </p:sp>
    </p:spTree>
    <p:extLst>
      <p:ext uri="{BB962C8B-B14F-4D97-AF65-F5344CB8AC3E}">
        <p14:creationId xmlns:p14="http://schemas.microsoft.com/office/powerpoint/2010/main" val="354112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ea typeface="ＭＳ Ｐゴシック" charset="0"/>
              </a:rPr>
              <a:t>This figure illustrates the basic architecture with the different functional components of a text retrieval system. We can distinguish three main groups of components:</a:t>
            </a:r>
          </a:p>
          <a:p>
            <a:pPr marL="228600" indent="-228600">
              <a:buFontTx/>
              <a:buAutoNum type="arabicPeriod"/>
            </a:pPr>
            <a:r>
              <a:rPr lang="en-US">
                <a:latin typeface="Times New Roman" charset="0"/>
                <a:ea typeface="ＭＳ Ｐゴシック" charset="0"/>
              </a:rPr>
              <a:t>the feature extraction component: it performs text processing to turn queries and text documents into a keyword-based representation</a:t>
            </a:r>
          </a:p>
          <a:p>
            <a:pPr marL="228600" indent="-228600">
              <a:buFontTx/>
              <a:buAutoNum type="arabicPeriod"/>
            </a:pPr>
            <a:r>
              <a:rPr lang="en-US">
                <a:latin typeface="Times New Roman" charset="0"/>
                <a:ea typeface="ＭＳ Ｐゴシック" charset="0"/>
              </a:rPr>
              <a:t>the ranking system: it implements the retrieval model. In a first step user queries are potentially modified (in particular if user relevance feedback is used), then the documents required for producing the result are retrieved from the database and finally the similarity values are computed according to the retrieval model in order to compute the ranked result.</a:t>
            </a:r>
          </a:p>
          <a:p>
            <a:pPr marL="228600" indent="-228600">
              <a:buFontTx/>
              <a:buAutoNum type="arabicPeriod"/>
            </a:pPr>
            <a:r>
              <a:rPr lang="en-US">
                <a:latin typeface="Times New Roman" charset="0"/>
                <a:ea typeface="ＭＳ Ｐゴシック" charset="0"/>
              </a:rPr>
              <a:t>the data access system: it supports the ranking system by efficiently retrieving documents containing specific keywords from large document collections. The standard technique to implement this component is called </a:t>
            </a:r>
            <a:r>
              <a:rPr lang="en-US" b="1">
                <a:latin typeface="Times New Roman" charset="0"/>
                <a:ea typeface="ＭＳ Ｐゴシック" charset="0"/>
              </a:rPr>
              <a:t>inverted files</a:t>
            </a:r>
            <a:r>
              <a:rPr lang="en-US">
                <a:latin typeface="Times New Roman" charset="0"/>
                <a:ea typeface="ＭＳ Ｐゴシック" charset="0"/>
              </a:rPr>
              <a:t>.</a:t>
            </a:r>
          </a:p>
          <a:p>
            <a:pPr marL="228600" indent="-228600"/>
            <a:r>
              <a:rPr lang="en-US">
                <a:latin typeface="Times New Roman" charset="0"/>
                <a:ea typeface="ＭＳ Ｐゴシック" charset="0"/>
              </a:rPr>
              <a:t>In addition we recognize two components to interface the system to the user on the one hand, and to the data collection on the other hand.</a:t>
            </a:r>
          </a:p>
          <a:p>
            <a:pPr marL="228600" indent="-228600"/>
            <a:endParaRPr lang="en-US">
              <a:latin typeface="Times New Roman" charset="0"/>
              <a:ea typeface="ＭＳ Ｐゴシック" charset="0"/>
            </a:endParaRP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The posting file has the by far largest space requirements. An important factor determining the size of an inverted file is the addressing granularity used. The addressing granularity determines of how exactly positions of index terms are recorded in the posting file. There exist three main options:</a:t>
            </a:r>
          </a:p>
          <a:p>
            <a:pPr>
              <a:buFontTx/>
              <a:buChar char="•"/>
            </a:pPr>
            <a:r>
              <a:rPr lang="en-US" dirty="0"/>
              <a:t>Exact word position</a:t>
            </a:r>
          </a:p>
          <a:p>
            <a:pPr>
              <a:buFontTx/>
              <a:buChar char="•"/>
            </a:pPr>
            <a:r>
              <a:rPr lang="en-US" dirty="0"/>
              <a:t>Occurrence within a document</a:t>
            </a:r>
          </a:p>
          <a:p>
            <a:pPr>
              <a:buFontTx/>
              <a:buChar char="•"/>
            </a:pPr>
            <a:r>
              <a:rPr lang="en-US" dirty="0"/>
              <a:t>Occurrence within an arbitrary sized block = equally sized partitions of the document file spanning probably multiple documents</a:t>
            </a:r>
          </a:p>
          <a:p>
            <a:r>
              <a:rPr lang="en-US" dirty="0"/>
              <a:t>The larger the granularity, the fewer entries occur in the posting file. In turn, with coarser granularity additional post-processing is required in order to determine exact positions of index terms.</a:t>
            </a:r>
          </a:p>
          <a:p>
            <a:r>
              <a:rPr lang="en-US" dirty="0"/>
              <a:t>Experiments illustrate the substantial gains that can be obtained with coarser addressing granularities. Coarser granularities lead to a reduction of the index size for two reasons: </a:t>
            </a:r>
          </a:p>
          <a:p>
            <a:pPr>
              <a:buFontTx/>
              <a:buChar char="•"/>
            </a:pPr>
            <a:r>
              <a:rPr lang="en-US" dirty="0"/>
              <a:t>a reduction in pointer size (e.g. from 4 Bytes for word addressing to 1 Byte with block addressing) </a:t>
            </a:r>
          </a:p>
          <a:p>
            <a:pPr>
              <a:buFontTx/>
              <a:buChar char="•"/>
            </a:pPr>
            <a:r>
              <a:rPr lang="en-US" dirty="0"/>
              <a:t>and a lower number of occurrences. </a:t>
            </a:r>
          </a:p>
          <a:p>
            <a:r>
              <a:rPr lang="en-US" dirty="0"/>
              <a:t>Note that in the example for a 2GB document collection with 256K block addressing the index size is reduced by a factor of almost 100.</a:t>
            </a:r>
          </a:p>
          <a:p>
            <a:endParaRPr lang="en-US" dirty="0"/>
          </a:p>
        </p:txBody>
      </p:sp>
    </p:spTree>
    <p:extLst>
      <p:ext uri="{BB962C8B-B14F-4D97-AF65-F5344CB8AC3E}">
        <p14:creationId xmlns:p14="http://schemas.microsoft.com/office/powerpoint/2010/main" val="76461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24</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t>A further reduction of the index size can be achieved by applying compression techniques to the inverted lists. In practice, the inverted list of a single term can be rather large. A first improvement is achieved by storing only differences among subsequent document identifiers. Since they occur in sequential order, the differences are much smaller integers than the absolute position identifiers.</a:t>
            </a:r>
          </a:p>
          <a:p>
            <a:r>
              <a:rPr lang="en-US" dirty="0"/>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For Web scale document collections</a:t>
            </a:r>
            <a:r>
              <a:rPr lang="en-GB" baseline="0" noProof="0" dirty="0"/>
              <a:t> traditional methods of index construction are no longer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t>The map-reduce</a:t>
            </a:r>
            <a:r>
              <a:rPr lang="en-GB" baseline="0" noProof="0" dirty="0"/>
              <a:t> programming model has been key in the ability of Google and later other web providers to scale up the applications. It actually led to a novel distributed programming paradigm and systems approach, that is tuned towards cost-efficiency and simplicity of programming.</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map-reduce programming model is based on key-value pairs</a:t>
            </a:r>
            <a:r>
              <a:rPr lang="en-US" baseline="0" dirty="0"/>
              <a:t> and lists of key value pairs (denoted by angle brackets here). The map function receives some input data (typically a piece of text to analyze or index), and produces a list of key-value pairs, that represent some partial results of the analysis (e.g. the counts of words in the text). A combiner function can locally aggregate results on a node executing the mapper function (e.g. aggregating all counts of the same word), thus reducing the number of intermediate results.</a:t>
            </a:r>
          </a:p>
          <a:p>
            <a:endParaRPr lang="en-US" baseline="0" dirty="0"/>
          </a:p>
          <a:p>
            <a:r>
              <a:rPr lang="en-US" baseline="0" dirty="0"/>
              <a:t>The reducer process receives as input all local results for a given key value, that have been computed by different mapper functions. It computes then an output value (e.g. the total count of words in the document corpus).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noProof="0" dirty="0"/>
              <a:t>This figure illustrates the basic steps of a map-reduce computation for the basic example of word counting. The document collection is partitioned and assigned</a:t>
            </a:r>
            <a:r>
              <a:rPr lang="en-GB" baseline="0" noProof="0" dirty="0"/>
              <a:t> to different mapper nodes. The mapper nodes extract word statistics for their partition of the document collection. For each word a reducer node is responsible. Based on the key, i.e., a word, the mapper nodes send their local results for the word to the responsible reducer node. This can be controlled e.g. by hashngi the key values. The reducer nodes aggregate the statistics that they receive from all the mapper nodes. Once the reducer nodes have finalized generating the partial indices for their key space, the results are written to the file system. The allocation of resources for the processes for mappers and reducers is performed automatically by the system and completely transparent to the developer of the code.</a:t>
            </a:r>
            <a:endParaRPr lang="en-GB" noProof="0" dirty="0"/>
          </a:p>
          <a:p>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28</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411622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using inverted files, a query involving multiple search terms requires the scanning of the postings lists of all terms. Typically in this process the term frequencies are computed for ALL documents in the document collection containing any of the query terms. In a centralized server this can be implemented relatively efficiently, though still resource-intensive, since scanning of disks is a comparably efficient operation. </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36</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a distributed setting the picture changes quite significantly. Assuming that posting lists for different terms are stored on different nodes, complete posting lists have to be transferred over the network. Assuming that these postings lists can contain up to millions of entries, data in the order of megabytes needs to be transferred in order to compute the query result, which results in a prohibitively high network bandwidth consumption. So the question is, whether there exist more efficient ways to determine the top ranked (top-k) for the results of a query, avoiding complete scans of posting lists.</a:t>
            </a:r>
          </a:p>
          <a:p>
            <a:endParaRPr lang="en-US" baseline="0" dirty="0"/>
          </a:p>
          <a:p>
            <a:r>
              <a:rPr lang="en-US" baseline="0" dirty="0"/>
              <a:t>Remark: in the following we will use k to indicate the number of results retrieved, despite the fact that we have used earlier k to denote the size of the vocabulary. The terminology top-k is so well established today, that it would be confusing to deviate here for notational consistency.</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approach to deal with this problem is Fagin’s algorithm. It has been originally developed for multimedia queries, where multiple</a:t>
            </a:r>
            <a:r>
              <a:rPr lang="en-US" baseline="0" dirty="0"/>
              <a:t> features of an object (e.g., an image) need to be combined to determine the most similar ones. The algorithm tries to minimize the number of objects (in our case documents) that need to be considered in that process. </a:t>
            </a:r>
          </a:p>
          <a:p>
            <a:r>
              <a:rPr lang="en-US" baseline="0" dirty="0"/>
              <a:t>An important assumption that is made in Fagin’s algorithm, is that the elements in a posting list are ordered according to the scores of the documents. In that case we would consider the </a:t>
            </a:r>
            <a:r>
              <a:rPr lang="en-US" baseline="0" dirty="0" err="1"/>
              <a:t>tf-idf</a:t>
            </a:r>
            <a:r>
              <a:rPr lang="en-US" baseline="0" dirty="0"/>
              <a:t> weights as the scores. Note that this assumption implies that an additional cost is occurred for sorting the posting lists (once). The algorithm proceeds as follows:</a:t>
            </a:r>
          </a:p>
          <a:p>
            <a:endParaRPr lang="en-US" baseline="0" dirty="0"/>
          </a:p>
          <a:p>
            <a:r>
              <a:rPr lang="en-US" baseline="0" dirty="0"/>
              <a:t>Phase 1: The algorithm scans in a round-robin fashion the elements of the posting lists starting from those with the highest score. Whenever an element is encountered in multiple lists, their scores are combined (e.g., added). This is continued till k elements are detected that appear in all lists. </a:t>
            </a:r>
          </a:p>
          <a:p>
            <a:r>
              <a:rPr lang="en-US" baseline="0" dirty="0"/>
              <a:t>Phase 2: By then many other documents also may have been detected, but not in all lists. Thus in a next step the missing scores are retrieved from the lists. This requires random (and not scanning) access, e.g., supported by an index. This constitutes the most expensive part of the algorithm. </a:t>
            </a:r>
          </a:p>
          <a:p>
            <a:r>
              <a:rPr lang="en-US" baseline="0" dirty="0"/>
              <a:t>Phase 3: Finally the k elements with the highest scores are returned. These are not necessarily corresponding to those that have been identified in the Phase 1 as those k elements that occur in all lists. They also might include elements for which additional scores have been retrieved in Phase 2.</a:t>
            </a:r>
          </a:p>
          <a:p>
            <a:endParaRPr lang="en-US" baseline="0" dirty="0"/>
          </a:p>
          <a:p>
            <a:r>
              <a:rPr lang="en-US" baseline="0" dirty="0"/>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38</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example illustrates a case where two lists are searched, i.e., processing a query with two terms. First 6 new different documents are detected in phase 1 and their scores are recorded.</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next step we are detecting two documents, d1 and d5, that are occurring in both posting lists. Thus we finish phase 1 of the algorithm, as we are now sure that the top-2 elements will be found in the documents detected so far.</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It</a:t>
            </a:r>
            <a:r>
              <a:rPr lang="en-US" baseline="0" dirty="0"/>
              <a:t> can be shown that the complexity of the Fagin algorithm in the case of two lists is </a:t>
            </a:r>
            <a:r>
              <a:rPr lang="en-US" dirty="0"/>
              <a:t>O((k n)</a:t>
            </a:r>
            <a:r>
              <a:rPr lang="en-US" baseline="30000" dirty="0"/>
              <a:t>1/2</a:t>
            </a:r>
            <a:r>
              <a:rPr lang="en-US" dirty="0"/>
              <a:t>) for the number of entries</a:t>
            </a:r>
            <a:r>
              <a:rPr lang="en-US" baseline="0" dirty="0"/>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p>
          <a:p>
            <a:r>
              <a:rPr lang="en-US" baseline="0" dirty="0"/>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p>
          <a:p>
            <a:r>
              <a:rPr lang="en-US" baseline="0" dirty="0"/>
              <a:t>Fagin’s algorithm has found many applications apart from distributed retrieval. It is being used in multimedia retrieval (it’s original application), but also in processing data from relational databases (e.g. finding tuples with a highest combined value for multiple attributes), sensor data processing, but also in text document filtering. Also alternative algorithms for solving the same problem have been proposed</a:t>
            </a:r>
            <a:r>
              <a:rPr lang="en-US" baseline="0"/>
              <a:t>. They are </a:t>
            </a:r>
            <a:r>
              <a:rPr lang="en-US" baseline="0" dirty="0"/>
              <a:t>known under the name of threshold algorithms. They work in a similar fashion, but have slightly different performance characteristics.</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42</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263728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predict or imagine all possible ways of how the concepts they are interested to find in their search can be expressed in natural language. This may have as a consequence,</a:t>
            </a:r>
            <a:r>
              <a:rPr lang="en-US" baseline="0" dirty="0"/>
              <a:t> even under the vector space retrieval model, that relevant results are missed. This is, for the example, the case when there exist different synonyms (different terms with the same meaning). In the following we will see one possible approach to deal with this problem, namely extending the user query automatically by the system with additional terms.</a:t>
            </a:r>
          </a:p>
          <a:p>
            <a:endParaRPr lang="en-US" baseline="0" dirty="0"/>
          </a:p>
          <a:p>
            <a:r>
              <a:rPr lang="en-US" baseline="0" dirty="0"/>
              <a:t>In a situation where the user has not fully specified the information need, also an automated approach such as LSI or word embedding will not be able to guess the users’s information need.</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2660902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we will present</a:t>
            </a:r>
            <a:r>
              <a:rPr lang="en-US" baseline="0" dirty="0"/>
              <a:t> two types of approaches to query extension, which are distinguished by the source of information used to identify new additional query terms. In the local approach the source of information is the current user query, respectively results produced by answering the user query. In the global approach the source of information is a existing document collection, either the documents that make up the corpus that is being queried by the user, or another, external collection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3654875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EF95DBC-372A-4D93-8D78-7B907D5D752F}" type="slidenum">
              <a:rPr lang="en-US" smtClean="0"/>
              <a:pPr/>
              <a:t>48</a:t>
            </a:fld>
            <a:endParaRPr lang="en-US"/>
          </a:p>
        </p:txBody>
      </p:sp>
      <p:sp>
        <p:nvSpPr>
          <p:cNvPr id="45059" name="Rectangle 2"/>
          <p:cNvSpPr>
            <a:spLocks noGrp="1" noRot="1" noChangeAspect="1" noChangeArrowheads="1" noTextEdit="1"/>
          </p:cNvSpPr>
          <p:nvPr>
            <p:ph type="sldImg"/>
          </p:nvPr>
        </p:nvSpPr>
        <p:spPr>
          <a:xfrm>
            <a:off x="993775" y="769938"/>
            <a:ext cx="5113338" cy="3835400"/>
          </a:xfrm>
          <a:ln/>
        </p:spPr>
      </p:sp>
      <p:sp>
        <p:nvSpPr>
          <p:cNvPr id="45060" name="Rectangle 3"/>
          <p:cNvSpPr>
            <a:spLocks noGrp="1" noChangeArrowheads="1"/>
          </p:cNvSpPr>
          <p:nvPr>
            <p:ph type="body" idx="1"/>
          </p:nvPr>
        </p:nvSpPr>
        <p:spPr>
          <a:noFill/>
          <a:ln/>
        </p:spPr>
        <p:txBody>
          <a:bodyPr/>
          <a:lstStyle/>
          <a:p>
            <a:r>
              <a:rPr lang="en-US" dirty="0"/>
              <a:t>In general, a user does not necessarily know</a:t>
            </a:r>
            <a:r>
              <a:rPr lang="en-US" baseline="0" dirty="0"/>
              <a:t> </a:t>
            </a:r>
            <a:r>
              <a:rPr lang="en-US" dirty="0"/>
              <a:t>what is his information need and how to appropriately formulate a query. BUT usually</a:t>
            </a:r>
            <a:r>
              <a:rPr lang="en-US" baseline="0" dirty="0"/>
              <a:t> </a:t>
            </a:r>
            <a:r>
              <a:rPr lang="en-US" dirty="0"/>
              <a:t>a user</a:t>
            </a:r>
            <a:r>
              <a:rPr lang="en-US" baseline="0" dirty="0"/>
              <a:t> </a:t>
            </a:r>
            <a:r>
              <a:rPr lang="en-US" dirty="0"/>
              <a:t>can well identify relevant documents. Therefore the idea of user relevance feedback is to reformulate a query by taking into account feedback of the user on the relevance of already retrieved documents.</a:t>
            </a:r>
          </a:p>
          <a:p>
            <a:r>
              <a:rPr lang="en-US" dirty="0"/>
              <a:t>The advantages of such an approach are the following:</a:t>
            </a:r>
          </a:p>
          <a:p>
            <a:pPr lvl="1">
              <a:buFontTx/>
              <a:buChar char="•"/>
            </a:pPr>
            <a:r>
              <a:rPr lang="en-US" dirty="0"/>
              <a:t>The user is not involved in query formulation, but just points to interesting data items.</a:t>
            </a:r>
          </a:p>
          <a:p>
            <a:pPr lvl="1">
              <a:buFontTx/>
              <a:buChar char="•"/>
            </a:pPr>
            <a:r>
              <a:rPr lang="en-US" dirty="0"/>
              <a:t>The search task can be split up in smaller steps.</a:t>
            </a:r>
          </a:p>
          <a:p>
            <a:pPr lvl="1">
              <a:buFontTx/>
              <a:buChar char="•"/>
            </a:pPr>
            <a:r>
              <a:rPr lang="en-US" dirty="0"/>
              <a:t>The search task becomes a process converging to the desired result.</a:t>
            </a:r>
          </a:p>
        </p:txBody>
      </p:sp>
    </p:spTree>
    <p:extLst>
      <p:ext uri="{BB962C8B-B14F-4D97-AF65-F5344CB8AC3E}">
        <p14:creationId xmlns:p14="http://schemas.microsoft.com/office/powerpoint/2010/main" val="109302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Inverted files support efficient addressing of words within documents. </a:t>
            </a:r>
            <a:r>
              <a:rPr lang="en-US" dirty="0"/>
              <a:t>Inverted file are optimized for supporting search on relatively static text collections. For example, frequent</a:t>
            </a:r>
            <a:r>
              <a:rPr lang="en-US" baseline="0" dirty="0"/>
              <a:t> </a:t>
            </a:r>
            <a:r>
              <a:rPr lang="en-US" dirty="0"/>
              <a:t>updates are not supported with inverted files. This distinguishes inverted files from typical database indexing techniques, such as B+-Trees.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situation when receiving feedback</a:t>
            </a:r>
            <a:r>
              <a:rPr lang="en-US" baseline="0" dirty="0"/>
              <a:t> from users can be depicted as follows: the retrieval system returns some result set R that is presented to the user. This result set overlaps with the set of relevant documents (C</a:t>
            </a:r>
            <a:r>
              <a:rPr lang="en-US" baseline="-25000" dirty="0"/>
              <a:t>r</a:t>
            </a:r>
            <a:r>
              <a:rPr lang="en-US" baseline="0" dirty="0"/>
              <a:t>). The user can the identify within the result set both documents that are relevant and non-relevant. This gives the two feedback sets </a:t>
            </a:r>
            <a:r>
              <a:rPr lang="en-US" baseline="0" dirty="0" err="1"/>
              <a:t>D</a:t>
            </a:r>
            <a:r>
              <a:rPr lang="en-US" baseline="-25000" dirty="0" err="1"/>
              <a:t>r</a:t>
            </a:r>
            <a:r>
              <a:rPr lang="en-US" baseline="0" dirty="0"/>
              <a:t> and D</a:t>
            </a:r>
            <a:r>
              <a:rPr lang="en-US" baseline="-25000" dirty="0"/>
              <a:t>n</a:t>
            </a:r>
            <a:r>
              <a:rPr lang="en-US" baseline="0" dirty="0"/>
              <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358494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for user relevance feedback was introduced by </a:t>
            </a:r>
            <a:r>
              <a:rPr lang="en-US" dirty="0" err="1"/>
              <a:t>Rocchio</a:t>
            </a:r>
            <a:r>
              <a:rPr lang="en-US" dirty="0"/>
              <a:t>.</a:t>
            </a:r>
            <a:r>
              <a:rPr lang="en-US" baseline="0" dirty="0"/>
              <a:t> It is based on the observation, that the centroid of all document vectors of a document set D can be considered as the most characteristic representation of the document set. Then one could attempt to construct a query </a:t>
            </a:r>
            <a:r>
              <a:rPr lang="en-US" baseline="0" dirty="0" err="1"/>
              <a:t>q</a:t>
            </a:r>
            <a:r>
              <a:rPr lang="en-US" baseline="-25000" dirty="0" err="1"/>
              <a:t>opt</a:t>
            </a:r>
            <a:r>
              <a:rPr lang="en-US" baseline="0" dirty="0"/>
              <a:t> that optimally separates relevant from non-relevant documents. In order to achieve this, the query to be constructed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4074311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motivate of how the optimal</a:t>
            </a:r>
            <a:r>
              <a:rPr lang="en-US" baseline="0" dirty="0"/>
              <a:t> query vector can be found with an illustration. Assume that the relevant documents are marked by circles, and the non-relevant documents are marked by crosses, and that the vector space has (only) 2 dimensions. When we consider the centroid of the relevant documents (which could be a potential query based on user relevance feedback) as a potential search query, then we see that we cannot achieve optimal precision and recall at the same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1741152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39717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aseline="0" dirty="0"/>
              <a:t>add the difference vector to the centroid for the relevant documents. The resulting optimal query vector now can include all relevant documents in its result, without including non-relevant ones. In practice, such a clear separation will not always be possible, but it has been shown that under some additional assumptions, this method is the optimal way to constructing the optimal query vector.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3717168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AFA1379-7213-486D-AB3B-56E1DA74862D}" type="slidenum">
              <a:rPr lang="en-US" smtClean="0"/>
              <a:pPr/>
              <a:t>54</a:t>
            </a:fld>
            <a:endParaRPr lang="en-US"/>
          </a:p>
        </p:txBody>
      </p:sp>
      <p:sp>
        <p:nvSpPr>
          <p:cNvPr id="46083" name="Rectangle 2"/>
          <p:cNvSpPr>
            <a:spLocks noGrp="1" noRot="1" noChangeAspect="1" noChangeArrowheads="1" noTextEdit="1"/>
          </p:cNvSpPr>
          <p:nvPr>
            <p:ph type="sldImg"/>
          </p:nvPr>
        </p:nvSpPr>
        <p:spPr>
          <a:xfrm>
            <a:off x="993775" y="769938"/>
            <a:ext cx="5113338" cy="3835400"/>
          </a:xfrm>
          <a:ln/>
        </p:spPr>
      </p:sp>
      <p:sp>
        <p:nvSpPr>
          <p:cNvPr id="46084" name="Rectangle 3"/>
          <p:cNvSpPr>
            <a:spLocks noGrp="1" noChangeArrowheads="1"/>
          </p:cNvSpPr>
          <p:nvPr>
            <p:ph type="body" idx="1"/>
          </p:nvPr>
        </p:nvSpPr>
        <p:spPr>
          <a:noFill/>
          <a:ln/>
        </p:spPr>
        <p:txBody>
          <a:bodyPr/>
          <a:lstStyle/>
          <a:p>
            <a:r>
              <a:rPr lang="en-US" dirty="0"/>
              <a:t>Constructing</a:t>
            </a:r>
            <a:r>
              <a:rPr lang="en-US" baseline="0" dirty="0"/>
              <a:t> an optimal query vector as described before is only theoretically possible, since the complete information on relevant and non-relevant documents is lacking in practice. Therefore, the theoretical considerations put forward so far, serve as an intuition to devise a practical scheme, that is </a:t>
            </a:r>
            <a:r>
              <a:rPr lang="en-US" b="1" baseline="0" dirty="0"/>
              <a:t>approximating</a:t>
            </a:r>
            <a:r>
              <a:rPr lang="en-US" baseline="0" dirty="0"/>
              <a:t> the theoretical construction of an optimal query vector.</a:t>
            </a:r>
            <a:endParaRPr lang="en-US" dirty="0"/>
          </a:p>
          <a:p>
            <a:endParaRPr lang="en-US" dirty="0"/>
          </a:p>
        </p:txBody>
      </p:sp>
    </p:spTree>
    <p:extLst>
      <p:ext uri="{BB962C8B-B14F-4D97-AF65-F5344CB8AC3E}">
        <p14:creationId xmlns:p14="http://schemas.microsoft.com/office/powerpoint/2010/main" val="1427308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57D1873-2BE2-46C3-BED0-96FA55533317}" type="slidenum">
              <a:rPr lang="en-US" smtClean="0"/>
              <a:pPr/>
              <a:t>55</a:t>
            </a:fld>
            <a:endParaRPr lang="en-US"/>
          </a:p>
        </p:txBody>
      </p:sp>
      <p:sp>
        <p:nvSpPr>
          <p:cNvPr id="47107" name="Rectangle 2"/>
          <p:cNvSpPr>
            <a:spLocks noGrp="1" noRot="1" noChangeAspect="1" noChangeArrowheads="1" noTextEdit="1"/>
          </p:cNvSpPr>
          <p:nvPr>
            <p:ph type="sldImg"/>
          </p:nvPr>
        </p:nvSpPr>
        <p:spPr>
          <a:xfrm>
            <a:off x="993775" y="769938"/>
            <a:ext cx="511333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t>The</a:t>
            </a:r>
            <a:r>
              <a:rPr lang="en-US" baseline="0" dirty="0"/>
              <a:t> approximation scheme for user relevance feedback is called SMART. It starts from the assumption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p>
          <a:p>
            <a:pPr marL="228600" indent="-228600"/>
            <a:r>
              <a:rPr lang="en-US" baseline="0" dirty="0"/>
              <a:t>Since this is of course not correct, two mechanisms are used to moderate the impact of this wrong assumption:</a:t>
            </a:r>
          </a:p>
          <a:p>
            <a:pPr marL="228600" indent="-228600">
              <a:buAutoNum type="arabicPeriod"/>
            </a:pPr>
            <a:r>
              <a:rPr lang="en-US" baseline="0" dirty="0"/>
              <a:t>The original query vector is maintained, in order not to drift away too dramatically from the original user query.</a:t>
            </a:r>
          </a:p>
          <a:p>
            <a:pPr marL="228600" indent="-228600">
              <a:buAutoNum type="arabicPeriod"/>
            </a:pPr>
            <a:r>
              <a:rPr lang="en-US" baseline="0" dirty="0"/>
              <a:t>The weight given for the modification using the centroid of non-relevant documents is generally kept lower than the weight for the centroid of the relevant documents, as their non-relevance is just an assumption made, and not based on real user relevance feedback.</a:t>
            </a:r>
            <a:endParaRPr lang="en-US" dirty="0"/>
          </a:p>
          <a:p>
            <a:pPr marL="228600" indent="-228600"/>
            <a:endParaRPr lang="en-US" dirty="0"/>
          </a:p>
        </p:txBody>
      </p:sp>
    </p:spTree>
    <p:extLst>
      <p:ext uri="{BB962C8B-B14F-4D97-AF65-F5344CB8AC3E}">
        <p14:creationId xmlns:p14="http://schemas.microsoft.com/office/powerpoint/2010/main" val="4058034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62DCF6-C322-4C22-95B0-9DADD233296D}" type="slidenum">
              <a:rPr lang="en-US" smtClean="0"/>
              <a:pPr/>
              <a:t>56</a:t>
            </a:fld>
            <a:endParaRPr lang="en-US"/>
          </a:p>
        </p:txBody>
      </p:sp>
      <p:sp>
        <p:nvSpPr>
          <p:cNvPr id="48131" name="Rectangle 2"/>
          <p:cNvSpPr>
            <a:spLocks noGrp="1" noRot="1" noChangeAspect="1" noChangeArrowheads="1" noTextEdit="1"/>
          </p:cNvSpPr>
          <p:nvPr>
            <p:ph type="sldImg"/>
          </p:nvPr>
        </p:nvSpPr>
        <p:spPr>
          <a:xfrm>
            <a:off x="993775" y="769938"/>
            <a:ext cx="5113338" cy="3835400"/>
          </a:xfrm>
          <a:ln/>
        </p:spPr>
      </p:sp>
      <p:sp>
        <p:nvSpPr>
          <p:cNvPr id="48132" name="Rectangle 3"/>
          <p:cNvSpPr>
            <a:spLocks noGrp="1" noChangeArrowheads="1"/>
          </p:cNvSpPr>
          <p:nvPr>
            <p:ph type="body" idx="1"/>
          </p:nvPr>
        </p:nvSpPr>
        <p:spPr>
          <a:noFill/>
          <a:ln/>
        </p:spPr>
        <p:txBody>
          <a:bodyPr/>
          <a:lstStyle/>
          <a:p>
            <a:r>
              <a:rPr lang="en-US" dirty="0"/>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p>
        </p:txBody>
      </p:sp>
    </p:spTree>
    <p:extLst>
      <p:ext uri="{BB962C8B-B14F-4D97-AF65-F5344CB8AC3E}">
        <p14:creationId xmlns:p14="http://schemas.microsoft.com/office/powerpoint/2010/main" val="2113169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the first assumption, if the initial query of the user does not contain sufficient information to retrieve at least a few documents that are relevant to the true interest of the user, the relevance feedback system will not be able to produce sufficient relevant documents with additional terms.</a:t>
            </a:r>
          </a:p>
          <a:p>
            <a:r>
              <a:rPr lang="en-US" dirty="0"/>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r>
              <a:rPr lang="en-US" dirty="0"/>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57</a:t>
            </a:fld>
            <a:endParaRPr lang="en-US"/>
          </a:p>
        </p:txBody>
      </p:sp>
    </p:spTree>
    <p:extLst>
      <p:ext uri="{BB962C8B-B14F-4D97-AF65-F5344CB8AC3E}">
        <p14:creationId xmlns:p14="http://schemas.microsoft.com/office/powerpoint/2010/main" val="4140893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60</a:t>
            </a:fld>
            <a:endParaRPr lang="en-US"/>
          </a:p>
        </p:txBody>
      </p:sp>
    </p:spTree>
    <p:extLst>
      <p:ext uri="{BB962C8B-B14F-4D97-AF65-F5344CB8AC3E}">
        <p14:creationId xmlns:p14="http://schemas.microsoft.com/office/powerpoint/2010/main" val="42181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Inverted files are constructed by concatenating the inverted lists for all terms occurring in the document collection. Inverted lists enumerate all occurrences of the terms in documents, by keeping the document identifiers and the frequency of occurrence. Storing the frequency is useful for determining term frequency</a:t>
            </a:r>
            <a:r>
              <a:rPr lang="en-US" baseline="0" dirty="0"/>
              <a:t> and </a:t>
            </a:r>
            <a:r>
              <a:rPr lang="en-US" dirty="0"/>
              <a:t>inverse document frequency.</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methods for expanding</a:t>
            </a:r>
            <a:r>
              <a:rPr lang="en-US" baseline="0" dirty="0"/>
              <a:t> user queries can rely on a variety of resources. These may include thesauri (a</a:t>
            </a:r>
            <a:r>
              <a:rPr lang="en-US" dirty="0"/>
              <a:t> thesaurus is a database that contains</a:t>
            </a:r>
            <a:r>
              <a:rPr lang="en-US" baseline="0" dirty="0"/>
              <a:t> (near-) synonyms) that are manually constructed or automatically derived, or the automated analysis of query logs.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4161604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t>Pubmed</a:t>
            </a:r>
            <a:r>
              <a:rPr lang="en-US" baseline="0" dirty="0"/>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t>Pubmed</a:t>
            </a:r>
            <a:r>
              <a:rPr lang="en-US" baseline="0" dirty="0"/>
              <a:t> thesaurus. In this example we see that the search system identifies that “cancer” is an entry on the concept “neoplasms”, and thus extends the query with all entries that it finds associated in the thesaurus (e.g. it would also search for “tumor”).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62</a:t>
            </a:fld>
            <a:endParaRPr lang="en-US"/>
          </a:p>
        </p:txBody>
      </p:sp>
    </p:spTree>
    <p:extLst>
      <p:ext uri="{BB962C8B-B14F-4D97-AF65-F5344CB8AC3E}">
        <p14:creationId xmlns:p14="http://schemas.microsoft.com/office/powerpoint/2010/main" val="4011098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the effort of manually creating a thesaurus one can attempt to create it automatically by studying large numbers of documents</a:t>
            </a:r>
            <a:r>
              <a:rPr lang="en-US" baseline="0" dirty="0"/>
              <a:t> and the distribution of words in those. This leads to the concept of word similarity. There exists two basic methods to study this similarity, either purely statistically, by observing which words occur together in documents, or in a more accurate way by identifying whether the words occur in the same grammatical relationships.</a:t>
            </a:r>
          </a:p>
          <a:p>
            <a:endParaRPr lang="en-US" baseline="0" dirty="0"/>
          </a:p>
          <a:p>
            <a:r>
              <a:rPr lang="en-US" baseline="0" dirty="0"/>
              <a:t>For the first approach we study so-called “word </a:t>
            </a:r>
            <a:r>
              <a:rPr lang="en-US" baseline="0" dirty="0" err="1"/>
              <a:t>embeddings</a:t>
            </a:r>
            <a:r>
              <a:rPr lang="en-US" baseline="0" dirty="0"/>
              <a:t>”. For the second approach we will learn about methods of “information extraction”.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63</a:t>
            </a:fld>
            <a:endParaRPr lang="en-US"/>
          </a:p>
        </p:txBody>
      </p:sp>
    </p:spTree>
    <p:extLst>
      <p:ext uri="{BB962C8B-B14F-4D97-AF65-F5344CB8AC3E}">
        <p14:creationId xmlns:p14="http://schemas.microsoft.com/office/powerpoint/2010/main" val="40821269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 of how such automatic thesaurus generation based on statistical</a:t>
            </a:r>
            <a:r>
              <a:rPr lang="en-US" baseline="0" dirty="0"/>
              <a:t> analysis looks in practice. A statistical analysis would allow to compute similarity of words. With such a similarity measure it is possible to search for related words (just like searching for documents with an information retrieval system). As the example shows, such a search reveals immediately many terms directly related with the original word, which was “cat”.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2350680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logs contain potentially</a:t>
            </a:r>
            <a:r>
              <a:rPr lang="en-US" baseline="0" dirty="0"/>
              <a:t> rich information for query expansion. There a numerous ways of how such knowledge can be exploited. We show here two possible examples. Other methods rely on mining query logs using various techniques, including clustering and association rule mining, that we will encounter in the later part on data mining.</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65</a:t>
            </a:fld>
            <a:endParaRPr lang="en-US"/>
          </a:p>
        </p:txBody>
      </p:sp>
    </p:spTree>
    <p:extLst>
      <p:ext uri="{BB962C8B-B14F-4D97-AF65-F5344CB8AC3E}">
        <p14:creationId xmlns:p14="http://schemas.microsoft.com/office/powerpoint/2010/main" val="3596977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3F78B312-0229-5E4F-9802-BE52F67E7C3B}" type="slidenum">
              <a:rPr lang="en-US" sz="1200">
                <a:solidFill>
                  <a:schemeClr val="tx2"/>
                </a:solidFill>
                <a:latin typeface="Tempus Sans ITC" charset="0"/>
              </a:rPr>
              <a:pPr eaLnBrk="1" hangingPunct="1"/>
              <a:t>66</a:t>
            </a:fld>
            <a:endParaRPr lang="en-US" sz="1200">
              <a:solidFill>
                <a:schemeClr val="tx2"/>
              </a:solidFill>
              <a:latin typeface="Tempus Sans ITC"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02420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a:t>Here we display the inverted list that is obtained for our example document collection.</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Inverted files are a logical data structure, for which a physical storage organization needs to be designed. The physical organization has to take into account the quantitative characteristics of the inverted file structure. To that extent the key observation is</a:t>
            </a:r>
            <a:r>
              <a:rPr lang="en-US" baseline="0" dirty="0"/>
              <a:t> that</a:t>
            </a:r>
            <a:r>
              <a:rPr lang="en-US" dirty="0"/>
              <a:t> the number of references to documents, corresponding to the occurrences of index terms in the documents is much larger than the number of index terms, and thus the number of inverted lists. As the number of index terms is lower, the index terms and the corresponding frequencies of occurrences can be kept in main memory, whereas the references to documents are kept in secondary storage. Index terms and their frequencies are stored in an</a:t>
            </a:r>
            <a:r>
              <a:rPr lang="en-US" baseline="0" dirty="0"/>
              <a:t> </a:t>
            </a:r>
            <a:r>
              <a:rPr lang="en-US" dirty="0"/>
              <a:t>index file that is kept in main memory. The access to this index file is supported by any suitable data access structure. Typically binary search, hash tables or tree-based structures, such as B+-Trees, or tries are used for that purpose. The posting files consist of the sequence of all term occurrences of the inverted file. The index file is related to the posting file by keeping for each index term a reference to the position in the posting file, where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document collection of size n the number of occurrences of index terms is O(n), whereas the number of different index terms is typically O(n^</a:t>
            </a:r>
            <a:r>
              <a:rPr lang="el-GR" dirty="0">
                <a:cs typeface="Times New Roman" pitchFamily="18" charset="0"/>
              </a:rPr>
              <a:t>β</a:t>
            </a:r>
            <a:r>
              <a:rPr lang="en-US" dirty="0"/>
              <a:t>), where </a:t>
            </a:r>
            <a:r>
              <a:rPr lang="el-GR" dirty="0">
                <a:cs typeface="Times New Roman" pitchFamily="18" charset="0"/>
              </a:rPr>
              <a:t>β</a:t>
            </a:r>
            <a:r>
              <a:rPr lang="en-US" dirty="0"/>
              <a:t> is roughly 0.5 (Heap’s law). More precisely, the relationship can be described as k n^</a:t>
            </a:r>
            <a:r>
              <a:rPr lang="el-GR" dirty="0">
                <a:cs typeface="Times New Roman" pitchFamily="18" charset="0"/>
              </a:rPr>
              <a:t>β</a:t>
            </a:r>
            <a:r>
              <a:rPr lang="fr-CH" dirty="0">
                <a:cs typeface="Times New Roman" pitchFamily="18" charset="0"/>
              </a:rPr>
              <a:t>, where typical values of k are </a:t>
            </a:r>
            <a:r>
              <a:rPr lang="en-US" dirty="0">
                <a:cs typeface="Times New Roman" pitchFamily="18" charset="0"/>
              </a:rPr>
              <a:t>30 &lt; k &lt; 100. </a:t>
            </a:r>
            <a:r>
              <a:rPr lang="en-US" dirty="0"/>
              <a:t>For example, a document collection of size n= 10^6 could have approximate m=100 * 10^3=10^5 index terms.</a:t>
            </a:r>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©2020,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30.png"/><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posting file</a:t>
            </a:r>
          </a:p>
          <a:p>
            <a:pPr eaLnBrk="1" hangingPunct="1">
              <a:buFontTx/>
              <a:buNone/>
            </a:pPr>
            <a:r>
              <a:rPr lang="en-US" sz="2800" dirty="0"/>
              <a:t>Step 3: Manipulation of occurrences</a:t>
            </a:r>
          </a:p>
          <a:p>
            <a:pPr lvl="1" eaLnBrk="1" hangingPunct="1"/>
            <a:r>
              <a:rPr lang="en-US" sz="2400" dirty="0"/>
              <a:t>the occurrences are processed in the document file to process the query</a:t>
            </a:r>
          </a:p>
        </p:txBody>
      </p:sp>
      <p:sp>
        <p:nvSpPr>
          <p:cNvPr id="1945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268414"/>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a:latin typeface="Calibri" charset="0"/>
                  <a:ea typeface="Calibri" charset="0"/>
                  <a:cs typeface="Calibri" charset="0"/>
                </a:rPr>
                <a:t>B1 A Course on Integral Equations</a:t>
              </a:r>
            </a:p>
            <a:p>
              <a:pPr marL="342900" indent="-342900">
                <a:lnSpc>
                  <a:spcPct val="90000"/>
                </a:lnSpc>
                <a:spcBef>
                  <a:spcPct val="20000"/>
                </a:spcBef>
              </a:pPr>
              <a:r>
                <a:rPr lang="en-US" sz="140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a:latin typeface="Calibri" charset="0"/>
                  <a:ea typeface="Calibri" charset="0"/>
                  <a:cs typeface="Calibri" charset="0"/>
                </a:rPr>
                <a:t>B9 Nonlinear Systems</a:t>
              </a:r>
            </a:p>
            <a:p>
              <a:pPr marL="342900" indent="-342900">
                <a:lnSpc>
                  <a:spcPct val="90000"/>
                </a:lnSpc>
                <a:spcBef>
                  <a:spcPct val="20000"/>
                </a:spcBef>
              </a:pPr>
              <a:r>
                <a:rPr lang="en-US" sz="1400">
                  <a:latin typeface="Calibri" charset="0"/>
                  <a:ea typeface="Calibri" charset="0"/>
                  <a:cs typeface="Calibri" charset="0"/>
                </a:rPr>
                <a:t>B10 Ordinary Differential Equations</a:t>
              </a:r>
            </a:p>
            <a:p>
              <a:pPr marL="342900" indent="-342900">
                <a:lnSpc>
                  <a:spcPct val="90000"/>
                </a:lnSpc>
                <a:spcBef>
                  <a:spcPct val="20000"/>
                </a:spcBef>
              </a:pPr>
              <a:r>
                <a:rPr lang="en-US" sz="140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a:xfrm>
            <a:off x="272480" y="1600200"/>
            <a:ext cx="4617020" cy="4525963"/>
          </a:xfrm>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pic>
        <p:nvPicPr>
          <p:cNvPr id="6" name="TPChart"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80593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a:xfrm>
            <a:off x="272480" y="2185963"/>
            <a:ext cx="4114800" cy="3705275"/>
          </a:xfrm>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pic>
        <p:nvPicPr>
          <p:cNvPr id="7" name="TPChart"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09618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it is not found, it is added to the vocabulary with an empty list of occurrences</a:t>
            </a:r>
          </a:p>
          <a:p>
            <a:pPr lvl="1" eaLnBrk="1" hangingPunct="1"/>
            <a:r>
              <a:rPr lang="en-US" sz="2400" dirty="0"/>
              <a:t>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a:xfrm>
            <a:off x="560512" y="1600201"/>
            <a:ext cx="4392488" cy="4525963"/>
          </a:xfrm>
        </p:spPr>
        <p:txBody>
          <a:bodyPr>
            <a:normAutofit fontScale="92500"/>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pic>
        <p:nvPicPr>
          <p:cNvPr id="7" name="TPChart"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58367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©2020,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439845"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extLst/>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spid="_x0000_s95311"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a:extLst/>
                    </p:spPr>
                  </p:pic>
                </p:oleObj>
              </mc:Fallback>
            </mc:AlternateContent>
          </a:graphicData>
        </a:graphic>
      </p:graphicFrame>
      <p:graphicFrame>
        <p:nvGraphicFramePr>
          <p:cNvPr id="2051" name="Object 6"/>
          <p:cNvGraphicFramePr>
            <a:graphicFrameLocks/>
          </p:cNvGraphicFramePr>
          <p:nvPr>
            <p:extLst/>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spid="_x0000_s95312"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799389" y="3228976"/>
                        <a:ext cx="1684337"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20676"/>
            <a:ext cx="8596064" cy="914400"/>
          </a:xfrm>
        </p:spPr>
        <p:txBody>
          <a:bodyPr/>
          <a:lstStyle/>
          <a:p>
            <a:r>
              <a:rPr lang="fr-FR"/>
              <a:t>Web-</a:t>
            </a:r>
            <a:r>
              <a:rPr lang="fr-FR" dirty="0" err="1"/>
              <a:t>Scale</a:t>
            </a:r>
            <a:r>
              <a:rPr lang="fr-FR" dirty="0"/>
              <a:t> Index Construction: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panose="02040503050406030204" pitchFamily="18" charset="0"/>
                            <a:ea typeface="ＭＳ Ｐゴシック"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627"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p>
          <a:p>
            <a:r>
              <a:rPr lang="en-US" sz="2800" dirty="0">
                <a:latin typeface="Consolas" charset="0"/>
                <a:cs typeface="Consolas" charset="0"/>
              </a:rPr>
              <a:t>  </a:t>
            </a: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Tree>
    <p:extLst>
      <p:ext uri="{BB962C8B-B14F-4D97-AF65-F5344CB8AC3E}">
        <p14:creationId xmlns:p14="http://schemas.microsoft.com/office/powerpoint/2010/main" val="292299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88" y="1336359"/>
            <a:ext cx="5435973" cy="5029200"/>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0481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pPr marL="0" indent="0"/>
            <a:r>
              <a:rPr lang="en-US"/>
              <a:t>Framework is used in many other tasks, particular for text and Web data processing</a:t>
            </a:r>
          </a:p>
          <a:p>
            <a:pPr marL="857250" lvl="1" indent="-457200">
              <a:buFont typeface="Arial" panose="020B0604020202020204" pitchFamily="34" charset="0"/>
              <a:buChar char="•"/>
            </a:pPr>
            <a:r>
              <a:rPr lang="en-US"/>
              <a:t>Graph processing (e.g. PageRank)</a:t>
            </a:r>
          </a:p>
          <a:p>
            <a:pPr marL="857250" lvl="1" indent="-457200">
              <a:buFont typeface="Arial" panose="020B0604020202020204" pitchFamily="34" charset="0"/>
              <a:buChar char="•"/>
            </a:pPr>
            <a:r>
              <a:rPr lang="en-US"/>
              <a:t>Processing relational joins</a:t>
            </a:r>
          </a:p>
          <a:p>
            <a:pPr marL="857250" lvl="1" indent="-457200">
              <a:buFont typeface="Arial" panose="020B0604020202020204" pitchFamily="34" charset="0"/>
              <a:buChar char="•"/>
            </a:pPr>
            <a:r>
              <a:rPr lang="en-US"/>
              <a:t>Learning probabilistic models</a:t>
            </a:r>
          </a:p>
          <a:p>
            <a:endParaRPr lang="en-US"/>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a:xfrm>
            <a:off x="381000" y="2038418"/>
            <a:ext cx="4572000" cy="4054879"/>
          </a:xfrm>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pic>
        <p:nvPicPr>
          <p:cNvPr id="7" name="TPChart"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48023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6. Distributed Retrieval</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384300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Processing</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a:t>
            </a:r>
          </a:p>
          <a:p>
            <a:endParaRPr lang="en-US" sz="1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extLst/>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extLst/>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Complexity</a:t>
            </a:r>
          </a:p>
          <a:p>
            <a:pPr lvl="1"/>
            <a:endParaRPr lang="en-US" sz="100" dirty="0"/>
          </a:p>
          <a:p>
            <a:pPr lvl="1"/>
            <a:r>
              <a:rPr lang="en-US" sz="2000" dirty="0"/>
              <a:t>O((k n)</a:t>
            </a:r>
            <a:r>
              <a:rPr lang="en-US" sz="2000" baseline="30000" dirty="0"/>
              <a:t>1/2</a:t>
            </a:r>
            <a:r>
              <a:rPr lang="en-US" sz="2000" dirty="0"/>
              <a:t>) entries are read in each list for n documents</a:t>
            </a:r>
          </a:p>
          <a:p>
            <a:pPr lvl="1"/>
            <a:r>
              <a:rPr lang="en-US" sz="2000" dirty="0"/>
              <a:t>Assuming that entries are uncorrelated</a:t>
            </a:r>
          </a:p>
          <a:p>
            <a:pPr lvl="1"/>
            <a:r>
              <a:rPr lang="en-US" sz="2000" dirty="0"/>
              <a:t>Improves if they are positively correlated</a:t>
            </a:r>
          </a:p>
          <a:p>
            <a:r>
              <a:rPr lang="en-US" sz="2400" dirty="0"/>
              <a:t>In distributed settings optimizations to reduce the number of roundtrips</a:t>
            </a:r>
          </a:p>
          <a:p>
            <a:pPr lvl="1"/>
            <a:r>
              <a:rPr lang="en-US" sz="2000" dirty="0"/>
              <a:t>Send a longer prefix of one list to the other node</a:t>
            </a:r>
          </a:p>
          <a:p>
            <a:endParaRPr lang="en-US" sz="100" dirty="0"/>
          </a:p>
          <a:p>
            <a:r>
              <a:rPr lang="en-US" sz="2400" dirty="0"/>
              <a:t>Useful for many applications</a:t>
            </a:r>
          </a:p>
          <a:p>
            <a:pPr lvl="1"/>
            <a:r>
              <a:rPr lang="en-US" sz="2000" dirty="0"/>
              <a:t>Multimedia, image retrieval</a:t>
            </a:r>
          </a:p>
          <a:p>
            <a:pPr lvl="1"/>
            <a:r>
              <a:rPr lang="en-US" sz="2000" dirty="0"/>
              <a:t>Top-k processing in relational databases</a:t>
            </a:r>
          </a:p>
          <a:p>
            <a:pPr lvl="1"/>
            <a:r>
              <a:rPr lang="en-US" sz="2000" dirty="0"/>
              <a:t>Document filtering</a:t>
            </a:r>
          </a:p>
          <a:p>
            <a:pPr lvl="1"/>
            <a:r>
              <a:rPr lang="en-US" sz="2000" dirty="0"/>
              <a:t>Sensor data processing</a:t>
            </a:r>
          </a:p>
          <a:p>
            <a:r>
              <a:rPr lang="en-US" sz="2400" dirty="0"/>
              <a:t>Other Variants: threshold algorithm(s)</a:t>
            </a:r>
          </a:p>
          <a:p>
            <a:endParaRPr lang="en-US" sz="2800" dirty="0"/>
          </a:p>
          <a:p>
            <a:endParaRPr lang="en-US" sz="2800" dirty="0"/>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a:t>Once k documents have been identified that occur in all of the lists </a:t>
            </a:r>
            <a:r>
              <a:rPr lang="en-US" altLang="en-US"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Query Expansion</a:t>
            </a:r>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76137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60388" y="1341438"/>
            <a:ext cx="8641084" cy="5029200"/>
          </a:xfrm>
        </p:spPr>
        <p:txBody>
          <a:bodyPr/>
          <a:lstStyle/>
          <a:p>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endParaRPr lang="en-US" dirty="0"/>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86342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57200" indent="-457200">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422041" indent="-422041">
              <a:buFont typeface="Arial" charset="0"/>
              <a:buChar char="•"/>
            </a:pPr>
            <a:endParaRPr lang="en-US" dirty="0"/>
          </a:p>
          <a:p>
            <a:r>
              <a:rPr lang="en-US" dirty="0"/>
              <a:t>2. Global Approach:</a:t>
            </a:r>
          </a:p>
          <a:p>
            <a:pPr marL="422041" indent="-422041">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490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1. User Relevance Feedback</a:t>
            </a:r>
          </a:p>
        </p:txBody>
      </p:sp>
      <p:grpSp>
        <p:nvGrpSpPr>
          <p:cNvPr id="23556" name="Group 4"/>
          <p:cNvGrpSpPr>
            <a:grpSpLocks/>
          </p:cNvGrpSpPr>
          <p:nvPr/>
        </p:nvGrpSpPr>
        <p:grpSpPr bwMode="auto">
          <a:xfrm>
            <a:off x="2006825" y="3230195"/>
            <a:ext cx="866042" cy="719504"/>
            <a:chOff x="1004" y="3068"/>
            <a:chExt cx="591" cy="491"/>
          </a:xfrm>
        </p:grpSpPr>
        <p:pic>
          <p:nvPicPr>
            <p:cNvPr id="23585" name="Picture 5"/>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23586" name="Rectangle 6"/>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57" name="Picture 7"/>
          <p:cNvPicPr>
            <a:picLocks noChangeArrowheads="1"/>
          </p:cNvPicPr>
          <p:nvPr/>
        </p:nvPicPr>
        <p:blipFill>
          <a:blip r:embed="rId4" cstate="print"/>
          <a:srcRect/>
          <a:stretch>
            <a:fillRect/>
          </a:stretch>
        </p:blipFill>
        <p:spPr bwMode="auto">
          <a:xfrm>
            <a:off x="1441191" y="3659553"/>
            <a:ext cx="723900" cy="794238"/>
          </a:xfrm>
          <a:prstGeom prst="rect">
            <a:avLst/>
          </a:prstGeom>
          <a:solidFill>
            <a:schemeClr val="bg1"/>
          </a:solidFill>
          <a:ln w="9525">
            <a:noFill/>
            <a:miter lim="800000"/>
            <a:headEnd/>
            <a:tailEnd/>
          </a:ln>
        </p:spPr>
      </p:pic>
      <p:sp>
        <p:nvSpPr>
          <p:cNvPr id="23558" name="AutoShape 8"/>
          <p:cNvSpPr>
            <a:spLocks noChangeArrowheads="1"/>
          </p:cNvSpPr>
          <p:nvPr/>
        </p:nvSpPr>
        <p:spPr bwMode="auto">
          <a:xfrm>
            <a:off x="3066301" y="3895474"/>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59" name="Rectangle 9"/>
          <p:cNvSpPr>
            <a:spLocks noChangeArrowheads="1"/>
          </p:cNvSpPr>
          <p:nvPr/>
        </p:nvSpPr>
        <p:spPr bwMode="auto">
          <a:xfrm>
            <a:off x="873370" y="4559295"/>
            <a:ext cx="1540527" cy="313122"/>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information  need</a:t>
            </a:r>
          </a:p>
        </p:txBody>
      </p:sp>
      <p:sp>
        <p:nvSpPr>
          <p:cNvPr id="23560" name="Rectangle 10"/>
          <p:cNvSpPr>
            <a:spLocks noChangeArrowheads="1"/>
          </p:cNvSpPr>
          <p:nvPr/>
        </p:nvSpPr>
        <p:spPr bwMode="auto">
          <a:xfrm>
            <a:off x="2844309" y="4360003"/>
            <a:ext cx="1079826"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query</a:t>
            </a:r>
            <a:br>
              <a:rPr lang="en-US" sz="1477">
                <a:latin typeface="Calibri" charset="0"/>
                <a:ea typeface="Calibri" charset="0"/>
                <a:cs typeface="Calibri" charset="0"/>
              </a:rPr>
            </a:br>
            <a:r>
              <a:rPr lang="en-US" sz="1477">
                <a:latin typeface="Calibri" charset="0"/>
                <a:ea typeface="Calibri" charset="0"/>
                <a:cs typeface="Calibri" charset="0"/>
              </a:rPr>
              <a:t>formulation</a:t>
            </a:r>
          </a:p>
        </p:txBody>
      </p:sp>
      <p:sp>
        <p:nvSpPr>
          <p:cNvPr id="23561" name="AutoShape 11"/>
          <p:cNvSpPr>
            <a:spLocks noChangeArrowheads="1"/>
          </p:cNvSpPr>
          <p:nvPr/>
        </p:nvSpPr>
        <p:spPr bwMode="auto">
          <a:xfrm>
            <a:off x="1208193" y="1833685"/>
            <a:ext cx="1263162" cy="1396511"/>
          </a:xfrm>
          <a:prstGeom prst="can">
            <a:avLst>
              <a:gd name="adj" fmla="val 27639"/>
            </a:avLst>
          </a:prstGeom>
          <a:solidFill>
            <a:schemeClr val="bg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2" name="AutoShape 12"/>
          <p:cNvSpPr>
            <a:spLocks noChangeArrowheads="1"/>
          </p:cNvSpPr>
          <p:nvPr/>
        </p:nvSpPr>
        <p:spPr bwMode="auto">
          <a:xfrm>
            <a:off x="1407488" y="2299671"/>
            <a:ext cx="332643" cy="332642"/>
          </a:xfrm>
          <a:prstGeom prst="foldedCorner">
            <a:avLst>
              <a:gd name="adj" fmla="val 12500"/>
            </a:avLst>
          </a:prstGeom>
          <a:solidFill>
            <a:schemeClr val="accent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3" name="AutoShape 13"/>
          <p:cNvSpPr>
            <a:spLocks noChangeArrowheads="1"/>
          </p:cNvSpPr>
          <p:nvPr/>
        </p:nvSpPr>
        <p:spPr bwMode="auto">
          <a:xfrm>
            <a:off x="1939419" y="2299671"/>
            <a:ext cx="332642" cy="332642"/>
          </a:xfrm>
          <a:prstGeom prst="foldedCorner">
            <a:avLst>
              <a:gd name="adj" fmla="val 12500"/>
            </a:avLst>
          </a:prstGeom>
          <a:solidFill>
            <a:schemeClr val="hlink"/>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4" name="AutoShape 14"/>
          <p:cNvSpPr>
            <a:spLocks noChangeArrowheads="1"/>
          </p:cNvSpPr>
          <p:nvPr/>
        </p:nvSpPr>
        <p:spPr bwMode="auto">
          <a:xfrm>
            <a:off x="1939419" y="2764203"/>
            <a:ext cx="332642" cy="332643"/>
          </a:xfrm>
          <a:prstGeom prst="foldedCorner">
            <a:avLst>
              <a:gd name="adj" fmla="val 12500"/>
            </a:avLst>
          </a:prstGeom>
          <a:solidFill>
            <a:srgbClr val="FFFF66"/>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5" name="AutoShape 15"/>
          <p:cNvSpPr>
            <a:spLocks noChangeArrowheads="1"/>
          </p:cNvSpPr>
          <p:nvPr/>
        </p:nvSpPr>
        <p:spPr bwMode="auto">
          <a:xfrm>
            <a:off x="1407488" y="2764203"/>
            <a:ext cx="332643" cy="332643"/>
          </a:xfrm>
          <a:prstGeom prst="foldedCorner">
            <a:avLst>
              <a:gd name="adj" fmla="val 12500"/>
            </a:avLst>
          </a:prstGeom>
          <a:solidFill>
            <a:schemeClr val="accent2"/>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6" name="AutoShape 16"/>
          <p:cNvSpPr>
            <a:spLocks noChangeArrowheads="1"/>
          </p:cNvSpPr>
          <p:nvPr/>
        </p:nvSpPr>
        <p:spPr bwMode="auto">
          <a:xfrm>
            <a:off x="3069231" y="2519479"/>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7" name="Rectangle 17"/>
          <p:cNvSpPr>
            <a:spLocks noChangeArrowheads="1"/>
          </p:cNvSpPr>
          <p:nvPr/>
        </p:nvSpPr>
        <p:spPr bwMode="auto">
          <a:xfrm>
            <a:off x="1187619" y="1235802"/>
            <a:ext cx="1546620"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information items</a:t>
            </a:r>
            <a:br>
              <a:rPr lang="en-US" sz="1477">
                <a:latin typeface="Calibri" charset="0"/>
                <a:ea typeface="Calibri" charset="0"/>
                <a:cs typeface="Calibri" charset="0"/>
              </a:rPr>
            </a:br>
            <a:r>
              <a:rPr lang="en-US" sz="1477">
                <a:latin typeface="Calibri" charset="0"/>
                <a:ea typeface="Calibri" charset="0"/>
                <a:cs typeface="Calibri" charset="0"/>
              </a:rPr>
              <a:t>content</a:t>
            </a:r>
          </a:p>
        </p:txBody>
      </p:sp>
      <p:sp>
        <p:nvSpPr>
          <p:cNvPr id="23568" name="Rectangle 18"/>
          <p:cNvSpPr>
            <a:spLocks noChangeArrowheads="1"/>
          </p:cNvSpPr>
          <p:nvPr/>
        </p:nvSpPr>
        <p:spPr bwMode="auto">
          <a:xfrm>
            <a:off x="3020670" y="1701793"/>
            <a:ext cx="949278"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feature</a:t>
            </a:r>
            <a:br>
              <a:rPr lang="en-US" sz="1477">
                <a:latin typeface="Calibri" charset="0"/>
                <a:ea typeface="Calibri" charset="0"/>
                <a:cs typeface="Calibri" charset="0"/>
              </a:rPr>
            </a:br>
            <a:r>
              <a:rPr lang="en-US" sz="1477">
                <a:latin typeface="Calibri" charset="0"/>
                <a:ea typeface="Calibri" charset="0"/>
                <a:cs typeface="Calibri" charset="0"/>
              </a:rPr>
              <a:t>extraction</a:t>
            </a:r>
          </a:p>
        </p:txBody>
      </p:sp>
      <p:sp>
        <p:nvSpPr>
          <p:cNvPr id="23569" name="Rectangle 19"/>
          <p:cNvSpPr>
            <a:spLocks noChangeArrowheads="1"/>
          </p:cNvSpPr>
          <p:nvPr/>
        </p:nvSpPr>
        <p:spPr bwMode="auto">
          <a:xfrm>
            <a:off x="4646221" y="3064182"/>
            <a:ext cx="1656610" cy="596707"/>
          </a:xfrm>
          <a:prstGeom prst="rect">
            <a:avLst/>
          </a:prstGeom>
          <a:noFill/>
          <a:ln w="9525" algn="ctr">
            <a:solidFill>
              <a:schemeClr val="tx1"/>
            </a:solidFill>
            <a:miter lim="800000"/>
            <a:headEnd/>
            <a:tailEnd/>
          </a:ln>
        </p:spPr>
        <p:txBody>
          <a:bodyPr wrap="square" lIns="84398" tIns="42198" rIns="84398" bIns="42198" anchor="ctr">
            <a:spAutoFit/>
          </a:bodyPr>
          <a:lstStyle/>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p:txBody>
      </p:sp>
      <p:sp>
        <p:nvSpPr>
          <p:cNvPr id="23570" name="AutoShape 20"/>
          <p:cNvSpPr>
            <a:spLocks noChangeArrowheads="1"/>
          </p:cNvSpPr>
          <p:nvPr/>
        </p:nvSpPr>
        <p:spPr bwMode="auto">
          <a:xfrm>
            <a:off x="7655885" y="2564907"/>
            <a:ext cx="1263162" cy="1861038"/>
          </a:xfrm>
          <a:prstGeom prst="cube">
            <a:avLst>
              <a:gd name="adj" fmla="val 7718"/>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71" name="Rectangle 21"/>
          <p:cNvSpPr>
            <a:spLocks noChangeArrowheads="1"/>
          </p:cNvSpPr>
          <p:nvPr/>
        </p:nvSpPr>
        <p:spPr bwMode="auto">
          <a:xfrm>
            <a:off x="7811977" y="3096845"/>
            <a:ext cx="772498" cy="767734"/>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ranked/</a:t>
            </a:r>
            <a:br>
              <a:rPr lang="en-US" sz="1477">
                <a:latin typeface="Calibri" charset="0"/>
                <a:ea typeface="Calibri" charset="0"/>
                <a:cs typeface="Calibri" charset="0"/>
              </a:rPr>
            </a:br>
            <a:r>
              <a:rPr lang="en-US" sz="1477">
                <a:latin typeface="Calibri" charset="0"/>
                <a:ea typeface="Calibri" charset="0"/>
                <a:cs typeface="Calibri" charset="0"/>
              </a:rPr>
              <a:t>binary</a:t>
            </a:r>
          </a:p>
          <a:p>
            <a:pPr eaLnBrk="0" hangingPunct="0"/>
            <a:r>
              <a:rPr lang="en-US" sz="1477">
                <a:latin typeface="Calibri" charset="0"/>
                <a:ea typeface="Calibri" charset="0"/>
                <a:cs typeface="Calibri" charset="0"/>
              </a:rPr>
              <a:t>result</a:t>
            </a:r>
          </a:p>
        </p:txBody>
      </p:sp>
      <p:sp>
        <p:nvSpPr>
          <p:cNvPr id="23572" name="AutoShape 24"/>
          <p:cNvSpPr>
            <a:spLocks noChangeArrowheads="1"/>
          </p:cNvSpPr>
          <p:nvPr/>
        </p:nvSpPr>
        <p:spPr bwMode="auto">
          <a:xfrm>
            <a:off x="6526075" y="3296132"/>
            <a:ext cx="898280"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grpSp>
        <p:nvGrpSpPr>
          <p:cNvPr id="23573" name="Group 25"/>
          <p:cNvGrpSpPr>
            <a:grpSpLocks/>
          </p:cNvGrpSpPr>
          <p:nvPr/>
        </p:nvGrpSpPr>
        <p:grpSpPr bwMode="auto">
          <a:xfrm>
            <a:off x="6857249" y="4425949"/>
            <a:ext cx="866042" cy="719504"/>
            <a:chOff x="1004" y="3068"/>
            <a:chExt cx="591" cy="491"/>
          </a:xfrm>
        </p:grpSpPr>
        <p:pic>
          <p:nvPicPr>
            <p:cNvPr id="23583" name="Picture 26"/>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3584" name="Rectangle 27"/>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74" name="Picture 28"/>
          <p:cNvPicPr>
            <a:picLocks noChangeArrowheads="1"/>
          </p:cNvPicPr>
          <p:nvPr/>
        </p:nvPicPr>
        <p:blipFill>
          <a:blip r:embed="rId6" cstate="print"/>
          <a:srcRect/>
          <a:stretch>
            <a:fillRect/>
          </a:stretch>
        </p:blipFill>
        <p:spPr bwMode="auto">
          <a:xfrm>
            <a:off x="6291614" y="4855306"/>
            <a:ext cx="723900" cy="794238"/>
          </a:xfrm>
          <a:prstGeom prst="rect">
            <a:avLst/>
          </a:prstGeom>
          <a:solidFill>
            <a:schemeClr val="bg1"/>
          </a:solidFill>
          <a:ln w="9525">
            <a:noFill/>
            <a:miter lim="800000"/>
            <a:headEnd/>
            <a:tailEnd/>
          </a:ln>
        </p:spPr>
      </p:pic>
      <p:sp>
        <p:nvSpPr>
          <p:cNvPr id="23575" name="Rectangle 29"/>
          <p:cNvSpPr>
            <a:spLocks noChangeArrowheads="1"/>
          </p:cNvSpPr>
          <p:nvPr/>
        </p:nvSpPr>
        <p:spPr bwMode="auto">
          <a:xfrm>
            <a:off x="5649799" y="5755049"/>
            <a:ext cx="1986484"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relevance feedback: </a:t>
            </a:r>
          </a:p>
          <a:p>
            <a:pPr eaLnBrk="0" hangingPunct="0"/>
            <a:r>
              <a:rPr lang="en-US" sz="1477">
                <a:latin typeface="Calibri" charset="0"/>
                <a:ea typeface="Calibri" charset="0"/>
                <a:cs typeface="Calibri" charset="0"/>
              </a:rPr>
              <a:t>identify relevant results</a:t>
            </a:r>
          </a:p>
        </p:txBody>
      </p:sp>
      <p:sp>
        <p:nvSpPr>
          <p:cNvPr id="23576" name="AutoShape 30"/>
          <p:cNvSpPr>
            <a:spLocks noChangeArrowheads="1"/>
          </p:cNvSpPr>
          <p:nvPr/>
        </p:nvSpPr>
        <p:spPr bwMode="auto">
          <a:xfrm rot="16200000" flipH="1">
            <a:off x="7656231" y="4843802"/>
            <a:ext cx="531245"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7" name="AutoShape 36"/>
          <p:cNvSpPr>
            <a:spLocks noChangeArrowheads="1"/>
          </p:cNvSpPr>
          <p:nvPr/>
        </p:nvSpPr>
        <p:spPr bwMode="auto">
          <a:xfrm flipH="1">
            <a:off x="5285345" y="4235839"/>
            <a:ext cx="598220"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8" name="Rectangle 37"/>
          <p:cNvSpPr>
            <a:spLocks noChangeArrowheads="1"/>
          </p:cNvSpPr>
          <p:nvPr/>
        </p:nvSpPr>
        <p:spPr bwMode="auto">
          <a:xfrm>
            <a:off x="2879941" y="5157175"/>
            <a:ext cx="3196737" cy="540428"/>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system-modified query</a:t>
            </a:r>
          </a:p>
          <a:p>
            <a:pPr eaLnBrk="0" hangingPunct="0"/>
            <a:r>
              <a:rPr lang="en-US" sz="1477" dirty="0">
                <a:latin typeface="Calibri" charset="0"/>
                <a:ea typeface="Calibri" charset="0"/>
                <a:cs typeface="Calibri" charset="0"/>
              </a:rPr>
              <a:t>(e.g. query term reweighting)</a:t>
            </a:r>
          </a:p>
        </p:txBody>
      </p:sp>
      <p:sp>
        <p:nvSpPr>
          <p:cNvPr id="23579" name="Rectangle 38"/>
          <p:cNvSpPr>
            <a:spLocks noChangeArrowheads="1"/>
          </p:cNvSpPr>
          <p:nvPr/>
        </p:nvSpPr>
        <p:spPr bwMode="auto">
          <a:xfrm>
            <a:off x="2349418" y="3363542"/>
            <a:ext cx="236168"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0" name="Rectangle 39"/>
          <p:cNvSpPr>
            <a:spLocks noChangeArrowheads="1"/>
          </p:cNvSpPr>
          <p:nvPr/>
        </p:nvSpPr>
        <p:spPr bwMode="auto">
          <a:xfrm>
            <a:off x="7171202" y="4559296"/>
            <a:ext cx="216932"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1" name="Rectangle 40"/>
          <p:cNvSpPr>
            <a:spLocks noChangeArrowheads="1"/>
          </p:cNvSpPr>
          <p:nvPr/>
        </p:nvSpPr>
        <p:spPr bwMode="auto">
          <a:xfrm>
            <a:off x="8253437" y="4625441"/>
            <a:ext cx="871820" cy="313122"/>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browsing</a:t>
            </a:r>
          </a:p>
        </p:txBody>
      </p:sp>
      <p:sp>
        <p:nvSpPr>
          <p:cNvPr id="23582" name="Rectangle 41"/>
          <p:cNvSpPr>
            <a:spLocks noChangeArrowheads="1"/>
          </p:cNvSpPr>
          <p:nvPr/>
        </p:nvSpPr>
        <p:spPr bwMode="auto">
          <a:xfrm>
            <a:off x="4758357" y="3164248"/>
            <a:ext cx="1319314" cy="540428"/>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ranking system</a:t>
            </a:r>
          </a:p>
          <a:p>
            <a:pPr eaLnBrk="0" hangingPunct="0"/>
            <a:endParaRPr lang="en-US" sz="1477" dirty="0">
              <a:latin typeface="Calibri" charset="0"/>
              <a:ea typeface="Calibri" charset="0"/>
              <a:cs typeface="Calibri" charset="0"/>
            </a:endParaRPr>
          </a:p>
        </p:txBody>
      </p:sp>
      <p:sp>
        <p:nvSpPr>
          <p:cNvPr id="35" name="Footer Placeholder 3"/>
          <p:cNvSpPr>
            <a:spLocks noGrp="1"/>
          </p:cNvSpPr>
          <p:nvPr>
            <p:ph type="ftr" sz="quarter" idx="10"/>
          </p:nvPr>
        </p:nvSpPr>
        <p:spPr>
          <a:xfrm>
            <a:off x="873369" y="6242540"/>
            <a:ext cx="5416062" cy="211015"/>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505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Oval 5"/>
          <p:cNvSpPr>
            <a:spLocks noChangeArrowheads="1"/>
          </p:cNvSpPr>
          <p:nvPr/>
        </p:nvSpPr>
        <p:spPr bwMode="auto">
          <a:xfrm>
            <a:off x="1741352" y="2466884"/>
            <a:ext cx="3542963"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6" name="Oval 6"/>
          <p:cNvSpPr>
            <a:spLocks noChangeArrowheads="1"/>
          </p:cNvSpPr>
          <p:nvPr/>
        </p:nvSpPr>
        <p:spPr bwMode="auto">
          <a:xfrm>
            <a:off x="3490685" y="2467294"/>
            <a:ext cx="3956771"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7" name="Oval 7"/>
          <p:cNvSpPr>
            <a:spLocks noChangeArrowheads="1"/>
          </p:cNvSpPr>
          <p:nvPr/>
        </p:nvSpPr>
        <p:spPr bwMode="auto">
          <a:xfrm>
            <a:off x="3755872" y="2759600"/>
            <a:ext cx="1196440" cy="725745"/>
          </a:xfrm>
          <a:prstGeom prst="ellipse">
            <a:avLst/>
          </a:prstGeom>
          <a:noFill/>
          <a:ln w="9525" algn="ctr">
            <a:solidFill>
              <a:schemeClr val="tx1"/>
            </a:solidFill>
            <a:round/>
            <a:headEnd/>
            <a:tailEnd/>
          </a:ln>
        </p:spPr>
        <p:txBody>
          <a:bodyPr wrap="square" lIns="84398" tIns="42198" rIns="84398" bIns="42198" anchor="ctr">
            <a:spAutoFit/>
          </a:bodyPr>
          <a:lstStyle/>
          <a:p>
            <a:r>
              <a:rPr lang="fr-FR" sz="2800" dirty="0">
                <a:latin typeface="Calibri" charset="0"/>
                <a:ea typeface="Calibri" charset="0"/>
                <a:cs typeface="Calibri" charset="0"/>
              </a:rPr>
              <a:t> </a:t>
            </a:r>
          </a:p>
        </p:txBody>
      </p:sp>
      <p:sp>
        <p:nvSpPr>
          <p:cNvPr id="8" name="Oval 8"/>
          <p:cNvSpPr>
            <a:spLocks noChangeArrowheads="1"/>
          </p:cNvSpPr>
          <p:nvPr/>
        </p:nvSpPr>
        <p:spPr bwMode="auto">
          <a:xfrm>
            <a:off x="5683469" y="2760332"/>
            <a:ext cx="1129972" cy="725745"/>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p:txBody>
      </p:sp>
      <p:sp>
        <p:nvSpPr>
          <p:cNvPr id="9" name="Rectangle 10"/>
          <p:cNvSpPr>
            <a:spLocks noChangeArrowheads="1"/>
          </p:cNvSpPr>
          <p:nvPr/>
        </p:nvSpPr>
        <p:spPr bwMode="auto">
          <a:xfrm>
            <a:off x="720951" y="1700809"/>
            <a:ext cx="3500203" cy="516107"/>
          </a:xfrm>
          <a:prstGeom prst="rect">
            <a:avLst/>
          </a:prstGeom>
          <a:noFill/>
          <a:ln w="9525" algn="ctr">
            <a:noFill/>
            <a:miter lim="800000"/>
            <a:headEnd/>
            <a:tailEnd/>
          </a:ln>
        </p:spPr>
        <p:txBody>
          <a:bodyPr wrap="none" lIns="84398" tIns="42198" rIns="84398" bIns="42198">
            <a:spAutoFit/>
          </a:bodyPr>
          <a:lstStyle/>
          <a:p>
            <a:r>
              <a:rPr lang="en-US" sz="2800">
                <a:latin typeface="Calibri" charset="0"/>
                <a:ea typeface="Calibri" charset="0"/>
                <a:cs typeface="Calibri" charset="0"/>
              </a:rPr>
              <a:t>Relevant documents C</a:t>
            </a:r>
            <a:r>
              <a:rPr lang="en-US" sz="2800" baseline="-25000">
                <a:latin typeface="Calibri" charset="0"/>
                <a:ea typeface="Calibri" charset="0"/>
                <a:cs typeface="Calibri" charset="0"/>
              </a:rPr>
              <a:t>r</a:t>
            </a:r>
            <a:endParaRPr lang="en-US" sz="2800" baseline="-25000" dirty="0">
              <a:latin typeface="Calibri" charset="0"/>
              <a:ea typeface="Calibri" charset="0"/>
              <a:cs typeface="Calibri" charset="0"/>
            </a:endParaRPr>
          </a:p>
        </p:txBody>
      </p:sp>
      <p:sp>
        <p:nvSpPr>
          <p:cNvPr id="10" name="Rectangle 11"/>
          <p:cNvSpPr>
            <a:spLocks noChangeArrowheads="1"/>
          </p:cNvSpPr>
          <p:nvPr/>
        </p:nvSpPr>
        <p:spPr bwMode="auto">
          <a:xfrm>
            <a:off x="5659738" y="1702219"/>
            <a:ext cx="3470258" cy="516107"/>
          </a:xfrm>
          <a:prstGeom prst="rect">
            <a:avLst/>
          </a:prstGeom>
          <a:noFill/>
          <a:ln w="9525" algn="ctr">
            <a:noFill/>
            <a:miter lim="800000"/>
            <a:headEnd/>
            <a:tailEnd/>
          </a:ln>
        </p:spPr>
        <p:txBody>
          <a:bodyPr wrap="none" lIns="84398" tIns="42198" rIns="84398" bIns="42198">
            <a:spAutoFit/>
          </a:bodyPr>
          <a:lstStyle/>
          <a:p>
            <a:r>
              <a:rPr lang="en-US" sz="2800" dirty="0">
                <a:latin typeface="Calibri" charset="0"/>
                <a:ea typeface="Calibri" charset="0"/>
                <a:cs typeface="Calibri" charset="0"/>
              </a:rPr>
              <a:t>Some retrieval result R</a:t>
            </a:r>
            <a:endParaRPr lang="en-US" sz="2800" baseline="-25000"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087355" y="2956876"/>
                <a:ext cx="614990" cy="506169"/>
              </a:xfrm>
              <a:prstGeom prst="rect">
                <a:avLst/>
              </a:prstGeom>
              <a:noFill/>
              <a:ln w="9525" algn="ctr">
                <a:noFill/>
                <a:miter lim="800000"/>
                <a:headEnd/>
                <a:tailEnd/>
              </a:ln>
            </p:spPr>
            <p:txBody>
              <a:bodyPr wrap="none" lIns="84398" tIns="42198" rIns="84398" bIns="42198">
                <a:spAutoFit/>
              </a:bodyPr>
              <a:lstStyle/>
              <a:p>
                <a:pPr/>
                <a14:m>
                  <m:oMathPara xmlns:m="http://schemas.openxmlformats.org/officeDocument/2006/math">
                    <m:oMathParaPr>
                      <m:jc m:val="centerGroup"/>
                    </m:oMathParaPr>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oMath>
                  </m:oMathPara>
                </a14:m>
                <a:endParaRPr lang="en-US" sz="2800" baseline="-25000" dirty="0">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087355" y="2956876"/>
                <a:ext cx="614990" cy="506169"/>
              </a:xfrm>
              <a:prstGeom prst="rect">
                <a:avLst/>
              </a:prstGeom>
              <a:blipFill>
                <a:blip r:embed="rId3"/>
                <a:stretch>
                  <a:fillRect b="-2439"/>
                </a:stretch>
              </a:blipFill>
              <a:ln w="9525" algn="ctr">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866986" y="2956876"/>
                <a:ext cx="696166" cy="506169"/>
              </a:xfrm>
              <a:prstGeom prst="rect">
                <a:avLst/>
              </a:prstGeom>
              <a:noFill/>
              <a:ln w="9525" algn="ctr">
                <a:noFill/>
                <a:miter lim="800000"/>
                <a:headEnd/>
                <a:tailEnd/>
              </a:ln>
            </p:spPr>
            <p:txBody>
              <a:bodyPr wrap="none" lIns="84398" tIns="42198" rIns="84398" bIns="42198">
                <a:spAutoFit/>
              </a:bodyPr>
              <a:lstStyle/>
              <a:p>
                <a14:m>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oMath>
                </a14:m>
                <a:r>
                  <a:rPr lang="en-US" sz="2800" baseline="-25000" dirty="0">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866986" y="2956876"/>
                <a:ext cx="696166" cy="506169"/>
              </a:xfrm>
              <a:prstGeom prst="rect">
                <a:avLst/>
              </a:prstGeom>
              <a:blipFill>
                <a:blip r:embed="rId4"/>
                <a:stretch>
                  <a:fillRect l="-5357" b="-2439"/>
                </a:stretch>
              </a:blipFill>
              <a:ln w="9525" algn="ctr">
                <a:noFill/>
                <a:miter lim="800000"/>
                <a:headEnd/>
                <a:tailEnd/>
              </a:ln>
            </p:spPr>
            <p:txBody>
              <a:bodyPr/>
              <a:lstStyle/>
              <a:p>
                <a:r>
                  <a:rPr lang="en-US">
                    <a:noFill/>
                  </a:rPr>
                  <a:t> </a:t>
                </a:r>
              </a:p>
            </p:txBody>
          </p:sp>
        </mc:Fallback>
      </mc:AlternateContent>
      <p:sp>
        <p:nvSpPr>
          <p:cNvPr id="13" name="Rectangle 14"/>
          <p:cNvSpPr>
            <a:spLocks noChangeArrowheads="1"/>
          </p:cNvSpPr>
          <p:nvPr/>
        </p:nvSpPr>
        <p:spPr bwMode="auto">
          <a:xfrm>
            <a:off x="656288" y="4287617"/>
            <a:ext cx="3560076"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relevant</a:t>
            </a:r>
            <a:endParaRPr lang="en-US" sz="2800" b="1" baseline="-25000" dirty="0">
              <a:latin typeface="Calibri" charset="0"/>
              <a:ea typeface="Calibri" charset="0"/>
              <a:cs typeface="Calibri" charset="0"/>
            </a:endParaRPr>
          </a:p>
        </p:txBody>
      </p:sp>
      <p:sp>
        <p:nvSpPr>
          <p:cNvPr id="14" name="Line 15"/>
          <p:cNvSpPr>
            <a:spLocks noChangeShapeType="1"/>
          </p:cNvSpPr>
          <p:nvPr/>
        </p:nvSpPr>
        <p:spPr bwMode="auto">
          <a:xfrm flipV="1">
            <a:off x="2576737" y="3179945"/>
            <a:ext cx="1644417" cy="1107262"/>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
        <p:nvSpPr>
          <p:cNvPr id="15" name="Rectangle 16"/>
          <p:cNvSpPr>
            <a:spLocks noChangeArrowheads="1"/>
          </p:cNvSpPr>
          <p:nvPr/>
        </p:nvSpPr>
        <p:spPr bwMode="auto">
          <a:xfrm>
            <a:off x="5189388" y="4263135"/>
            <a:ext cx="3656011"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non-relevant</a:t>
            </a:r>
            <a:endParaRPr lang="en-US" sz="2800" b="1" baseline="-25000" dirty="0">
              <a:latin typeface="Calibri" charset="0"/>
              <a:ea typeface="Calibri" charset="0"/>
              <a:cs typeface="Calibri" charset="0"/>
            </a:endParaRPr>
          </a:p>
        </p:txBody>
      </p:sp>
      <p:sp>
        <p:nvSpPr>
          <p:cNvPr id="16" name="Line 17"/>
          <p:cNvSpPr>
            <a:spLocks noChangeShapeType="1"/>
          </p:cNvSpPr>
          <p:nvPr/>
        </p:nvSpPr>
        <p:spPr bwMode="auto">
          <a:xfrm flipH="1" flipV="1">
            <a:off x="6348159" y="3113476"/>
            <a:ext cx="621064" cy="1174141"/>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Tree>
    <p:extLst>
      <p:ext uri="{BB962C8B-B14F-4D97-AF65-F5344CB8AC3E}">
        <p14:creationId xmlns:p14="http://schemas.microsoft.com/office/powerpoint/2010/main" val="8432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r>
                  <a:rPr lang="en-US" sz="2800" i="1" dirty="0"/>
                  <a:t>l</a:t>
                </a:r>
                <a:r>
                  <a:rPr lang="en-US" sz="2800" i="1" baseline="-25000" dirty="0"/>
                  <a:t>k</a:t>
                </a:r>
                <a:r>
                  <a:rPr lang="en-US" sz="2800" dirty="0"/>
                  <a:t> for a term </a:t>
                </a:r>
                <a:r>
                  <a:rPr lang="en-US" sz="2800" i="1" dirty="0"/>
                  <a:t>k</a:t>
                </a:r>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panose="02040503050406030204" pitchFamily="18" charset="0"/>
                            </a:rPr>
                          </m:ctrlPr>
                        </m:dPr>
                        <m:e>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𝑑</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panose="02040503050406030204" pitchFamily="18" charset="0"/>
                                </a:rPr>
                              </m:ctrlPr>
                            </m:sSubPr>
                            <m:e>
                              <m:r>
                                <a:rPr lang="fr-CH" sz="2800" i="1" dirty="0">
                                  <a:latin typeface="Cambria Math" panose="02040503050406030204" pitchFamily="18" charset="0"/>
                                </a:rPr>
                                <m:t>𝑑</m:t>
                              </m:r>
                            </m:e>
                            <m:sub>
                              <m:sSub>
                                <m:sSubPr>
                                  <m:ctrlPr>
                                    <a:rPr lang="fr-CH" sz="2800" i="1" dirty="0">
                                      <a:latin typeface="Cambria Math" panose="02040503050406030204" pitchFamily="18" charset="0"/>
                                    </a:rPr>
                                  </m:ctrlPr>
                                </m:sSubPr>
                                <m:e>
                                  <m:r>
                                    <a:rPr lang="fr-CH" sz="2800" i="1" dirty="0">
                                      <a:latin typeface="Cambria Math" panose="02040503050406030204" pitchFamily="18" charset="0"/>
                                    </a:rPr>
                                    <m:t>𝑖</m:t>
                                  </m:r>
                                </m:e>
                                <m:sub>
                                  <m:sSub>
                                    <m:sSubPr>
                                      <m:ctrlPr>
                                        <a:rPr lang="fr-CH" sz="280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br>
                  <a:rPr lang="fr-CH" sz="2800" dirty="0"/>
                </a:br>
                <a:endParaRPr lang="en-US" sz="2800" dirty="0"/>
              </a:p>
              <a:p>
                <a:pPr lvl="1">
                  <a:defRPr/>
                </a:pPr>
                <a:r>
                  <a:rPr lang="en-US" sz="2400" i="1" dirty="0"/>
                  <a:t>f</a:t>
                </a:r>
                <a:r>
                  <a:rPr lang="en-US" sz="2400" i="1" baseline="-25000" dirty="0"/>
                  <a:t>k</a:t>
                </a:r>
                <a:r>
                  <a:rPr lang="en-US" sz="2400" dirty="0"/>
                  <a:t> number of documents in which k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r>
                  <a:rPr lang="en-US" sz="2400" i="1" dirty="0"/>
                  <a:t>k</a:t>
                </a:r>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panose="02040503050406030204" pitchFamily="18"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𝑙</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Rocchio</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713092" cy="5029200"/>
              </a:xfrm>
            </p:spPr>
            <p:txBody>
              <a:bodyPr/>
              <a:lstStyle/>
              <a:p>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br>
                  <a:rPr lang="en-US" sz="2800" dirty="0"/>
                </a:b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713092" cy="5029200"/>
              </a:xfrm>
              <a:blipFill>
                <a:blip r:embed="rId3"/>
                <a:stretch>
                  <a:fillRect l="-1310" t="-1259" b="-34257"/>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67194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sp>
        <p:nvSpPr>
          <p:cNvPr id="3" name="Oval 2">
            <a:extLst>
              <a:ext uri="{FF2B5EF4-FFF2-40B4-BE49-F238E27FC236}">
                <a16:creationId xmlns:a16="http://schemas.microsoft.com/office/drawing/2014/main" id="{D543096C-68C5-FA4E-9531-D9CA9A32C9AC}"/>
              </a:ext>
            </a:extLst>
          </p:cNvPr>
          <p:cNvSpPr/>
          <p:nvPr/>
        </p:nvSpPr>
        <p:spPr bwMode="auto">
          <a:xfrm>
            <a:off x="3800872" y="3284984"/>
            <a:ext cx="2088232" cy="194421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133303" y="2636912"/>
            <a:ext cx="3331865" cy="3312368"/>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87029" y="2564905"/>
            <a:ext cx="1795684" cy="369332"/>
          </a:xfrm>
          <a:prstGeom prst="rect">
            <a:avLst/>
          </a:prstGeom>
          <a:noFill/>
        </p:spPr>
        <p:txBody>
          <a:bodyPr wrap="none" rtlCol="0">
            <a:spAutoFit/>
          </a:bodyPr>
          <a:lstStyle/>
          <a:p>
            <a:r>
              <a:rPr lang="en-US" dirty="0"/>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49900" y="3085367"/>
            <a:ext cx="1433406" cy="369332"/>
          </a:xfrm>
          <a:prstGeom prst="rect">
            <a:avLst/>
          </a:prstGeom>
          <a:noFill/>
        </p:spPr>
        <p:txBody>
          <a:bodyPr wrap="none" rtlCol="0">
            <a:spAutoFit/>
          </a:bodyPr>
          <a:lstStyle/>
          <a:p>
            <a:r>
              <a:rPr lang="en-US" dirty="0"/>
              <a:t>lower recall</a:t>
            </a:r>
          </a:p>
        </p:txBody>
      </p:sp>
    </p:spTree>
    <p:extLst>
      <p:ext uri="{BB962C8B-B14F-4D97-AF65-F5344CB8AC3E}">
        <p14:creationId xmlns:p14="http://schemas.microsoft.com/office/powerpoint/2010/main" val="149281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0992" y="4293096"/>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4248472"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316892" y="4823326"/>
                <a:ext cx="84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316892" y="4823326"/>
                <a:ext cx="846257"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1102" y="3824417"/>
                <a:ext cx="16818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1102" y="3824417"/>
                <a:ext cx="1681807" cy="369332"/>
              </a:xfrm>
              <a:prstGeom prst="rect">
                <a:avLst/>
              </a:prstGeom>
              <a:blipFill>
                <a:blip r:embed="rId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84251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152800" y="4296132"/>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792088"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313816" y="4186734"/>
                <a:ext cx="2694969"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d>
                        <m:dPr>
                          <m:begChr m:val="["/>
                          <m:endChr m:val="]"/>
                          <m:ctrlPr>
                            <a:rPr lang="fr-CH"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e>
                      </m:d>
                    </m:oMath>
                  </m:oMathPara>
                </a14:m>
                <a:endParaRPr lang="en-US" dirty="0"/>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313816" y="4186734"/>
                <a:ext cx="2694969" cy="369332"/>
              </a:xfrm>
              <a:prstGeom prst="rect">
                <a:avLst/>
              </a:prstGeom>
              <a:blipFill>
                <a:blip r:embed="rId5"/>
                <a:stretch>
                  <a:fillRect b="-3333"/>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814998" y="1943248"/>
            <a:ext cx="4798281" cy="4648052"/>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29398" y="1954311"/>
            <a:ext cx="3098477" cy="400110"/>
          </a:xfrm>
          <a:prstGeom prst="rect">
            <a:avLst/>
          </a:prstGeom>
          <a:noFill/>
        </p:spPr>
        <p:txBody>
          <a:bodyPr wrap="none" rtlCol="0">
            <a:spAutoFit/>
          </a:bodyPr>
          <a:lstStyle/>
          <a:p>
            <a:r>
              <a:rPr lang="en-US" sz="2000" dirty="0">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429419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898280" y="1502020"/>
                <a:ext cx="8159176" cy="4735292"/>
              </a:xfrm>
            </p:spPr>
            <p:txBody>
              <a:bodyPr/>
              <a:lstStyle/>
              <a:p>
                <a:pPr eaLnBrk="1" hangingPunct="1"/>
                <a:r>
                  <a:rPr lang="en-US" sz="2800" dirty="0"/>
                  <a:t>Following the previous reasoning the optimal query is</a:t>
                </a:r>
              </a:p>
              <a:p>
                <a:pPr eaLnBrk="1" hangingPunct="1"/>
                <a:endParaRPr lang="en-US" sz="2800" dirty="0"/>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sz="2800" dirty="0"/>
              </a:p>
              <a:p>
                <a:pPr algn="ctr" eaLnBrk="1" hangingPunct="1"/>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fr-CH" sz="2400" i="1">
                                <a:latin typeface="Cambria Math" charset="0"/>
                              </a:rPr>
                              <m:t>𝑞</m:t>
                            </m:r>
                          </m:e>
                        </m:acc>
                      </m:e>
                      <m:sub>
                        <m:r>
                          <a:rPr lang="fr-CH" sz="2400" i="1">
                            <a:latin typeface="Cambria Math" charset="0"/>
                          </a:rPr>
                          <m:t>𝑜𝑝𝑡</m:t>
                        </m:r>
                      </m:sub>
                    </m:sSub>
                    <m:r>
                      <a:rPr lang="fr-CH" sz="2400" i="1">
                        <a:latin typeface="Cambria Math" charset="0"/>
                      </a:rPr>
                      <m:t>= </m:t>
                    </m:r>
                    <m:d>
                      <m:dPr>
                        <m:begChr m:val="["/>
                        <m:endChr m:val="]"/>
                        <m:ctrlPr>
                          <a:rPr lang="fr-CH" sz="2400" i="1">
                            <a:latin typeface="Cambria Math" panose="02040503050406030204" pitchFamily="18" charset="0"/>
                            <a:ea typeface="Cambria Math" charset="0"/>
                            <a:cs typeface="Cambria Math" charset="0"/>
                          </a:rPr>
                        </m:ctrlPr>
                      </m:dPr>
                      <m:e>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𝑟</m:t>
                                </m:r>
                              </m:sub>
                            </m:sSub>
                          </m:e>
                        </m:d>
                        <m:r>
                          <a:rPr lang="fr-CH" sz="2400" i="1">
                            <a:latin typeface="Cambria Math" charset="0"/>
                            <a:ea typeface="Cambria Math" charset="0"/>
                            <a:cs typeface="Cambria Math" charset="0"/>
                          </a:rPr>
                          <m:t>−</m:t>
                        </m:r>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𝑛</m:t>
                                </m:r>
                              </m:sub>
                            </m:sSub>
                          </m:e>
                        </m:d>
                      </m:e>
                    </m:d>
                  </m:oMath>
                </a14:m>
                <a:r>
                  <a:rPr lang="en-US" sz="2400" dirty="0"/>
                  <a:t> (under cosine similarity)</a:t>
                </a:r>
              </a:p>
              <a:p>
                <a:pPr eaLnBrk="1" hangingPunct="1"/>
                <a:endParaRPr lang="en-US" sz="2800" dirty="0"/>
              </a:p>
              <a:p>
                <a:pPr eaLnBrk="1" hangingPunct="1"/>
                <a:r>
                  <a:rPr lang="en-US" sz="2800" dirty="0"/>
                  <a:t>Practical issues</a:t>
                </a:r>
              </a:p>
              <a:p>
                <a:pPr marL="457200" indent="-457200" eaLnBrk="1" hangingPunct="1">
                  <a:buFont typeface="Arial" charset="0"/>
                  <a:buChar char="•"/>
                </a:pPr>
                <a:r>
                  <a:rPr lang="en-US" sz="2400" dirty="0"/>
                  <a:t>User relevance feedback is not complete</a:t>
                </a:r>
              </a:p>
              <a:p>
                <a:pPr marL="457200" indent="-457200" eaLnBrk="1" hangingPunct="1">
                  <a:buFont typeface="Arial" charset="0"/>
                  <a:buChar char="•"/>
                </a:pPr>
                <a:r>
                  <a:rPr lang="en-US" sz="2400" dirty="0"/>
                  <a:t>Users do not necessarily identify non-relevant documents</a:t>
                </a:r>
              </a:p>
              <a:p>
                <a:pPr marL="457200" indent="-457200" eaLnBrk="1" hangingPunct="1">
                  <a:buFont typeface="Arial" charset="0"/>
                  <a:buChar char="•"/>
                </a:pPr>
                <a:r>
                  <a:rPr lang="en-US" sz="2400" dirty="0"/>
                  <a:t>Original query should continued to be considered</a:t>
                </a:r>
                <a:endParaRPr lang="en-US" sz="2800"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898280" y="1502020"/>
                <a:ext cx="8159176" cy="4735292"/>
              </a:xfrm>
              <a:blipFill>
                <a:blip r:embed="rId3"/>
                <a:stretch>
                  <a:fillRect l="-1555" t="-1070"/>
                </a:stretch>
              </a:blipFill>
            </p:spPr>
            <p:txBody>
              <a:bodyPr/>
              <a:lstStyle/>
              <a:p>
                <a:r>
                  <a:rPr lang="en-US">
                    <a:noFill/>
                  </a:rPr>
                  <a:t> </a:t>
                </a:r>
              </a:p>
            </p:txBody>
          </p:sp>
        </mc:Fallback>
      </mc:AlternateContent>
    </p:spTree>
    <p:extLst>
      <p:ext uri="{BB962C8B-B14F-4D97-AF65-F5344CB8AC3E}">
        <p14:creationId xmlns:p14="http://schemas.microsoft.com/office/powerpoint/2010/main" val="209028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4100" name="Rectangle 2"/>
          <p:cNvSpPr>
            <a:spLocks noGrp="1" noChangeArrowheads="1"/>
          </p:cNvSpPr>
          <p:nvPr>
            <p:ph type="title"/>
          </p:nvPr>
        </p:nvSpPr>
        <p:spPr>
          <a:noFill/>
        </p:spPr>
        <p:txBody>
          <a:bodyPr vert="horz" wrap="square" lIns="84984" tIns="42493" rIns="84984" bIns="42493"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898280" y="1502025"/>
            <a:ext cx="8519216" cy="4735287"/>
          </a:xfrm>
          <a:noFill/>
        </p:spPr>
        <p:txBody>
          <a:bodyPr vert="horz" wrap="square" lIns="84984" tIns="42493" rIns="84984" bIns="42493" numCol="1" anchor="t" anchorCtr="0" compatLnSpc="1">
            <a:prstTxWarp prst="textNoShape">
              <a:avLst/>
            </a:prstTxWarp>
          </a:bodyPr>
          <a:lstStyle/>
          <a:p>
            <a:r>
              <a:rPr lang="en-US" sz="2800" dirty="0"/>
              <a:t>Approximation scheme for the theoretically optimal query vector</a:t>
            </a:r>
          </a:p>
          <a:p>
            <a:pPr eaLnBrk="1" hangingPunct="1"/>
            <a:r>
              <a:rPr lang="en-US" sz="2800" dirty="0"/>
              <a:t>If users identify some relevant documents </a:t>
            </a:r>
            <a:r>
              <a:rPr lang="en-US" sz="2800" dirty="0" err="1"/>
              <a:t>D</a:t>
            </a:r>
            <a:r>
              <a:rPr lang="en-US" sz="2800" baseline="-25000" dirty="0" err="1"/>
              <a:t>r</a:t>
            </a:r>
            <a:r>
              <a:rPr lang="en-US" sz="2800" dirty="0"/>
              <a:t> from the result set R of a retrieval query q</a:t>
            </a:r>
          </a:p>
          <a:p>
            <a:pPr lvl="1" eaLnBrk="1" hangingPunct="1"/>
            <a:r>
              <a:rPr lang="en-US" sz="2400" dirty="0"/>
              <a:t>Assume all elements in R \ D</a:t>
            </a:r>
            <a:r>
              <a:rPr lang="en-US" sz="2400" baseline="-25000" dirty="0"/>
              <a:t>r </a:t>
            </a:r>
            <a:r>
              <a:rPr lang="en-US" sz="2400" dirty="0"/>
              <a:t>are not relevant, i.e., </a:t>
            </a:r>
            <a:r>
              <a:rPr lang="en-US" sz="2400" dirty="0" err="1"/>
              <a:t>D</a:t>
            </a:r>
            <a:r>
              <a:rPr lang="en-US" sz="2400" baseline="-25000" dirty="0" err="1"/>
              <a:t>n</a:t>
            </a:r>
            <a:r>
              <a:rPr lang="en-US" sz="2400" dirty="0"/>
              <a:t> = R \ </a:t>
            </a:r>
            <a:r>
              <a:rPr lang="en-US" sz="2400" dirty="0" err="1"/>
              <a:t>D</a:t>
            </a:r>
            <a:r>
              <a:rPr lang="en-US" sz="2400" baseline="-25000" dirty="0" err="1"/>
              <a:t>r</a:t>
            </a:r>
            <a:r>
              <a:rPr lang="en-US" sz="2400" baseline="-25000" dirty="0"/>
              <a:t> </a:t>
            </a:r>
          </a:p>
          <a:p>
            <a:pPr lvl="1" eaLnBrk="1" hangingPunct="1"/>
            <a:r>
              <a:rPr lang="en-US" sz="2400" dirty="0"/>
              <a:t>Modify the query to approximate theoretically optimal query</a:t>
            </a:r>
          </a:p>
          <a:p>
            <a:pPr lvl="1" eaLnBrk="1" hangingPunct="1"/>
            <a:endParaRPr lang="en-US" sz="2400" dirty="0"/>
          </a:p>
          <a:p>
            <a:pPr lvl="1" eaLnBrk="1" hangingPunct="1"/>
            <a:endParaRPr lang="en-US" sz="2400" dirty="0"/>
          </a:p>
          <a:p>
            <a:pPr lvl="1"/>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are tuning parameters, </a:t>
            </a:r>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 0</a:t>
            </a:r>
          </a:p>
          <a:p>
            <a:pPr lvl="1"/>
            <a:r>
              <a:rPr lang="en-US" sz="2400" dirty="0"/>
              <a:t>Example: </a:t>
            </a:r>
            <a:r>
              <a:rPr lang="en-US" sz="2400" dirty="0">
                <a:latin typeface="Symbol" pitchFamily="18" charset="2"/>
              </a:rPr>
              <a:t>a =1, b </a:t>
            </a:r>
            <a:r>
              <a:rPr lang="en-US" sz="2400" dirty="0"/>
              <a:t>= 0.75, </a:t>
            </a:r>
            <a:r>
              <a:rPr lang="en-US" sz="2400" dirty="0">
                <a:latin typeface="Symbol" pitchFamily="18" charset="2"/>
              </a:rPr>
              <a:t>g </a:t>
            </a:r>
            <a:r>
              <a:rPr lang="en-US" sz="2400" dirty="0"/>
              <a:t>= 0.25</a:t>
            </a:r>
          </a:p>
          <a:p>
            <a:pPr lvl="1" eaLnBrk="1" hangingPunct="1"/>
            <a:endParaRPr lang="en-US" sz="2400" dirty="0"/>
          </a:p>
          <a:p>
            <a:pPr eaLnBrk="1" hangingPunct="1"/>
            <a:endParaRPr lang="en-US" sz="1800" baseline="-25000" dirty="0"/>
          </a:p>
          <a:p>
            <a:pPr eaLnBrk="1" hangingPunct="1"/>
            <a:endParaRPr lang="en-US" sz="1800" i="1" dirty="0"/>
          </a:p>
          <a:p>
            <a:pPr eaLnBrk="1" hangingPunct="1">
              <a:buFontTx/>
              <a:buNone/>
            </a:pPr>
            <a:r>
              <a:rPr lang="en-US" sz="1800" dirty="0">
                <a:latin typeface="Symbol" pitchFamily="18" charset="2"/>
              </a:rPr>
              <a:t>	</a:t>
            </a:r>
          </a:p>
        </p:txBody>
      </p:sp>
      <p:graphicFrame>
        <p:nvGraphicFramePr>
          <p:cNvPr id="4098" name="Object 4"/>
          <p:cNvGraphicFramePr>
            <a:graphicFrameLocks/>
          </p:cNvGraphicFramePr>
          <p:nvPr>
            <p:extLst/>
          </p:nvPr>
        </p:nvGraphicFramePr>
        <p:xfrm>
          <a:off x="2432662" y="4221088"/>
          <a:ext cx="5450452" cy="1003312"/>
        </p:xfrm>
        <a:graphic>
          <a:graphicData uri="http://schemas.openxmlformats.org/presentationml/2006/ole">
            <mc:AlternateContent xmlns:mc="http://schemas.openxmlformats.org/markup-compatibility/2006">
              <mc:Choice xmlns:v="urn:schemas-microsoft-com:vml" Requires="v">
                <p:oleObj spid="_x0000_s96263"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432662" y="4221088"/>
                        <a:ext cx="5450452" cy="10033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15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63086" y="4957785"/>
            <a:ext cx="7112175"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2" name="Rectangle 1"/>
          <p:cNvSpPr/>
          <p:nvPr/>
        </p:nvSpPr>
        <p:spPr bwMode="auto">
          <a:xfrm>
            <a:off x="1563086" y="2631373"/>
            <a:ext cx="6543773"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512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215" dirty="0"/>
              <a:t>Query q= "application theory"</a:t>
            </a:r>
          </a:p>
          <a:p>
            <a:pPr eaLnBrk="1" hangingPunct="1"/>
            <a:r>
              <a:rPr lang="de-CH" sz="2215" dirty="0" err="1"/>
              <a:t>Result</a:t>
            </a:r>
            <a:endParaRPr lang="de-CH" sz="2215" dirty="0"/>
          </a:p>
          <a:p>
            <a:pPr eaLnBrk="1" hangingPunct="1"/>
            <a:endParaRPr lang="de-CH" sz="2215" dirty="0"/>
          </a:p>
          <a:p>
            <a:pPr eaLnBrk="1" hangingPunct="1"/>
            <a:endParaRPr lang="de-CH" sz="2215" dirty="0"/>
          </a:p>
          <a:p>
            <a:pPr eaLnBrk="1" hangingPunct="1"/>
            <a:endParaRPr lang="de-CH" sz="2215" dirty="0"/>
          </a:p>
          <a:p>
            <a:pPr eaLnBrk="1" hangingPunct="1"/>
            <a:r>
              <a:rPr lang="de-CH" sz="2215" dirty="0"/>
              <a:t>Query </a:t>
            </a:r>
            <a:r>
              <a:rPr lang="en-US" sz="2215" dirty="0"/>
              <a:t>reformulation</a:t>
            </a:r>
          </a:p>
          <a:p>
            <a:pPr eaLnBrk="1" hangingPunct="1"/>
            <a:endParaRPr lang="de-CH" sz="2215" dirty="0"/>
          </a:p>
          <a:p>
            <a:pPr eaLnBrk="1" hangingPunct="1"/>
            <a:r>
              <a:rPr lang="en-US" sz="2215" dirty="0"/>
              <a:t>Result for reformulated query</a:t>
            </a:r>
            <a:br>
              <a:rPr lang="en-US" sz="2215" dirty="0"/>
            </a:br>
            <a:r>
              <a:rPr lang="en-US" sz="2215" dirty="0"/>
              <a:t>	</a:t>
            </a:r>
          </a:p>
        </p:txBody>
      </p:sp>
      <p:sp>
        <p:nvSpPr>
          <p:cNvPr id="5127" name="Rectangle 4"/>
          <p:cNvSpPr>
            <a:spLocks noChangeArrowheads="1"/>
          </p:cNvSpPr>
          <p:nvPr/>
        </p:nvSpPr>
        <p:spPr bwMode="auto">
          <a:xfrm>
            <a:off x="1497627" y="2415430"/>
            <a:ext cx="6624904" cy="880566"/>
          </a:xfrm>
          <a:prstGeom prst="rect">
            <a:avLst/>
          </a:prstGeom>
          <a:noFill/>
          <a:ln w="9525" algn="ctr">
            <a:solidFill>
              <a:schemeClr val="tx1"/>
            </a:solidFill>
            <a:miter lim="800000"/>
            <a:headEnd/>
            <a:tailEnd/>
          </a:ln>
        </p:spPr>
        <p:txBody>
          <a:bodyPr wrap="none" lIns="84398" tIns="42198" rIns="84398" bIns="42198" anchor="ctr">
            <a:spAutoFit/>
          </a:bodyPr>
          <a:lstStyle/>
          <a:p>
            <a:pPr algn="l"/>
            <a:r>
              <a:rPr lang="en-US" sz="1292" dirty="0">
                <a:latin typeface="Calibri" charset="0"/>
                <a:ea typeface="Calibri" charset="0"/>
                <a:cs typeface="Calibri" charset="0"/>
              </a:rPr>
              <a:t>0.77: B17 The Double Mellin-Barnes Type Integrals and Their Applications to Convolution Theory</a:t>
            </a:r>
          </a:p>
          <a:p>
            <a:pPr algn="l"/>
            <a:r>
              <a:rPr lang="en-US" sz="1292" dirty="0">
                <a:latin typeface="Calibri" charset="0"/>
                <a:ea typeface="Calibri" charset="0"/>
                <a:cs typeface="Calibri" charset="0"/>
              </a:rPr>
              <a:t>0.68: B3 Automatic Differentiation of Algorithms: Theory, Implementation, and Application</a:t>
            </a:r>
          </a:p>
          <a:p>
            <a:pPr algn="l"/>
            <a:r>
              <a:rPr lang="en-US" sz="1292" dirty="0">
                <a:latin typeface="Calibri" charset="0"/>
                <a:ea typeface="Calibri" charset="0"/>
                <a:cs typeface="Calibri" charset="0"/>
              </a:rPr>
              <a:t>0.23: B11 Oscillation Theory for Neutral Differential Equations with Delay</a:t>
            </a:r>
          </a:p>
          <a:p>
            <a:pPr algn="l"/>
            <a:r>
              <a:rPr lang="en-US" sz="1292" dirty="0">
                <a:latin typeface="Calibri" charset="0"/>
                <a:ea typeface="Calibri" charset="0"/>
                <a:cs typeface="Calibri" charset="0"/>
              </a:rPr>
              <a:t>0.23: B12 Oscillation Theory of Delay Differential Equations</a:t>
            </a:r>
            <a:endParaRPr lang="en-US" sz="738" dirty="0">
              <a:latin typeface="Calibri" charset="0"/>
              <a:ea typeface="Calibri" charset="0"/>
              <a:cs typeface="Calibri" charset="0"/>
            </a:endParaRPr>
          </a:p>
        </p:txBody>
      </p:sp>
      <p:sp>
        <p:nvSpPr>
          <p:cNvPr id="5128" name="AutoShape 5"/>
          <p:cNvSpPr>
            <a:spLocks noChangeArrowheads="1"/>
          </p:cNvSpPr>
          <p:nvPr/>
        </p:nvSpPr>
        <p:spPr bwMode="auto">
          <a:xfrm>
            <a:off x="1031331" y="2498405"/>
            <a:ext cx="338709" cy="507970"/>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84398" tIns="42198" rIns="84398" bIns="42198" anchor="ctr">
            <a:spAutoFit/>
          </a:bodyPr>
          <a:lstStyle/>
          <a:p>
            <a:endParaRPr lang="fr-FR" sz="1108"/>
          </a:p>
        </p:txBody>
      </p:sp>
      <p:graphicFrame>
        <p:nvGraphicFramePr>
          <p:cNvPr id="5122" name="Object 6"/>
          <p:cNvGraphicFramePr>
            <a:graphicFrameLocks/>
          </p:cNvGraphicFramePr>
          <p:nvPr>
            <p:extLst/>
          </p:nvPr>
        </p:nvGraphicFramePr>
        <p:xfrm>
          <a:off x="3442538" y="3416572"/>
          <a:ext cx="4664320" cy="638908"/>
        </p:xfrm>
        <a:graphic>
          <a:graphicData uri="http://schemas.openxmlformats.org/presentationml/2006/ole">
            <mc:AlternateContent xmlns:mc="http://schemas.openxmlformats.org/markup-compatibility/2006">
              <mc:Choice xmlns:v="urn:schemas-microsoft-com:vml" Requires="v">
                <p:oleObj spid="_x0000_s97287"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442538" y="3416572"/>
                        <a:ext cx="4664320" cy="638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497628" y="4924724"/>
            <a:ext cx="7675685" cy="1079403"/>
          </a:xfrm>
          <a:prstGeom prst="rect">
            <a:avLst/>
          </a:prstGeom>
          <a:noFill/>
          <a:ln w="9525" algn="ctr">
            <a:solidFill>
              <a:schemeClr val="tx1"/>
            </a:solidFill>
            <a:miter lim="800000"/>
            <a:headEnd/>
            <a:tailEnd/>
          </a:ln>
        </p:spPr>
        <p:txBody>
          <a:bodyPr lIns="84398" tIns="42198" rIns="84398" bIns="42198" anchor="ctr">
            <a:spAutoFit/>
          </a:bodyPr>
          <a:lstStyle/>
          <a:p>
            <a:pPr algn="l"/>
            <a:r>
              <a:rPr lang="en-US" sz="1292">
                <a:latin typeface="Calibri" charset="0"/>
                <a:ea typeface="Calibri" charset="0"/>
                <a:cs typeface="Calibri" charset="0"/>
              </a:rPr>
              <a:t>0.87: B3 Automatic Differentiation of Algorithms: Theory, Implementation, and Application</a:t>
            </a:r>
          </a:p>
          <a:p>
            <a:pPr algn="l"/>
            <a:r>
              <a:rPr lang="en-US" sz="1292">
                <a:latin typeface="Calibri" charset="0"/>
                <a:ea typeface="Calibri" charset="0"/>
                <a:cs typeface="Calibri" charset="0"/>
              </a:rPr>
              <a:t>0.61: B17 The Double Mellin-Barnes Type Integrals and Their Applications to Convolution Theory</a:t>
            </a:r>
          </a:p>
          <a:p>
            <a:pPr algn="l"/>
            <a:r>
              <a:rPr lang="en-US" sz="1292">
                <a:latin typeface="Calibri" charset="0"/>
                <a:ea typeface="Calibri" charset="0"/>
                <a:cs typeface="Calibri" charset="0"/>
              </a:rPr>
              <a:t>0.29: B7 Knapsack Problems: Algorithms and Computer Implementations</a:t>
            </a:r>
            <a:endParaRPr lang="en-US" sz="1108">
              <a:latin typeface="Calibri" charset="0"/>
              <a:ea typeface="Calibri" charset="0"/>
              <a:cs typeface="Calibri" charset="0"/>
            </a:endParaRPr>
          </a:p>
          <a:p>
            <a:pPr algn="l"/>
            <a:r>
              <a:rPr lang="en-US" sz="1292">
                <a:latin typeface="Calibri" charset="0"/>
                <a:ea typeface="Calibri" charset="0"/>
                <a:cs typeface="Calibri" charset="0"/>
              </a:rPr>
              <a:t>0.23: B5 Ideals, Varieties, and Algorithms: An Introduction to Computational Algebraic Geometry </a:t>
            </a:r>
            <a:br>
              <a:rPr lang="en-US" sz="1292">
                <a:latin typeface="Calibri" charset="0"/>
                <a:ea typeface="Calibri" charset="0"/>
                <a:cs typeface="Calibri" charset="0"/>
              </a:rPr>
            </a:br>
            <a:r>
              <a:rPr lang="en-US" sz="1292">
                <a:latin typeface="Calibri" charset="0"/>
                <a:ea typeface="Calibri" charset="0"/>
                <a:cs typeface="Calibri" charset="0"/>
              </a:rPr>
              <a:t>              and Commutative Algebra</a:t>
            </a:r>
          </a:p>
        </p:txBody>
      </p:sp>
    </p:spTree>
    <p:extLst>
      <p:ext uri="{BB962C8B-B14F-4D97-AF65-F5344CB8AC3E}">
        <p14:creationId xmlns:p14="http://schemas.microsoft.com/office/powerpoint/2010/main" val="3270366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800" dirty="0"/>
              <a:t>Underlying assumptions of SMART algorithm</a:t>
            </a:r>
          </a:p>
          <a:p>
            <a:pPr marL="474796" indent="-474796">
              <a:buAutoNum type="arabicPeriod"/>
            </a:pPr>
            <a:r>
              <a:rPr lang="en-US" sz="2400" dirty="0"/>
              <a:t>Original query contains sufficient number of relevant terms</a:t>
            </a:r>
          </a:p>
          <a:p>
            <a:pPr marL="474796" indent="-474796">
              <a:buAutoNum type="arabicPeriod"/>
            </a:pPr>
            <a:r>
              <a:rPr lang="en-US" sz="2400" dirty="0"/>
              <a:t>Results contain new relevant terms that co-occur with original query terms</a:t>
            </a:r>
          </a:p>
          <a:p>
            <a:pPr marL="474796" indent="-474796">
              <a:buAutoNum type="arabicPeriod"/>
            </a:pPr>
            <a:r>
              <a:rPr lang="en-US" sz="2400" dirty="0"/>
              <a:t>Relevant documents form a single cluster</a:t>
            </a:r>
          </a:p>
          <a:p>
            <a:pPr marL="474796" indent="-474796">
              <a:buAutoNum type="arabicPeriod"/>
            </a:pPr>
            <a:r>
              <a:rPr lang="en-US" sz="2400" dirty="0"/>
              <a:t>Users are willing to provide feedback (!)</a:t>
            </a:r>
          </a:p>
          <a:p>
            <a:r>
              <a:rPr lang="en-US" sz="2800" dirty="0"/>
              <a:t>All assumptions can be violated in practice</a:t>
            </a:r>
          </a:p>
          <a:p>
            <a:r>
              <a:rPr lang="en-US" sz="2800" dirty="0"/>
              <a:t>Practical considerations</a:t>
            </a:r>
          </a:p>
          <a:p>
            <a:pPr marL="457200" indent="-457200">
              <a:buFont typeface="Arial" charset="0"/>
              <a:buChar char="•"/>
            </a:pPr>
            <a:r>
              <a:rPr lang="en-US" sz="2400" dirty="0"/>
              <a:t>Modified queries are complex → expensive processing</a:t>
            </a:r>
          </a:p>
          <a:p>
            <a:pPr marL="457200" indent="-457200">
              <a:buFont typeface="Arial" charset="0"/>
              <a:buChar char="•"/>
            </a:pPr>
            <a:r>
              <a:rPr lang="en-US" sz="2400" dirty="0"/>
              <a:t>Relevance Feedback consumes user time → could be used in other ways</a:t>
            </a:r>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5513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Can documents which do not contain any keywords of the original query receive a positive similarity coefficient after relevance feedback?</a:t>
            </a:r>
            <a:endParaRPr lang="en-US" altLang="en-US" sz="2800" dirty="0">
              <a:ea typeface="MS PGothic" charset="-128"/>
            </a:endParaRPr>
          </a:p>
        </p:txBody>
      </p:sp>
      <p:sp>
        <p:nvSpPr>
          <p:cNvPr id="13314" name="TPAnswers" title="Answer Text"/>
          <p:cNvSpPr>
            <a:spLocks noGrp="1"/>
          </p:cNvSpPr>
          <p:nvPr>
            <p:ph idx="1"/>
            <p:custDataLst>
              <p:tags r:id="rId2"/>
            </p:custDataLst>
          </p:nvPr>
        </p:nvSpPr>
        <p:spPr>
          <a:xfrm>
            <a:off x="838200" y="2276873"/>
            <a:ext cx="4114800" cy="3849291"/>
          </a:xfrm>
        </p:spPr>
        <p:txBody>
          <a:bodyPr>
            <a:normAutofit/>
          </a:bodyPr>
          <a:lstStyle/>
          <a:p>
            <a:pPr marL="844040" lvl="1" indent="-422041">
              <a:buFont typeface="+mj-lt"/>
              <a:buAutoNum type="arabicPeriod"/>
            </a:pPr>
            <a:r>
              <a:rPr lang="en-US" dirty="0"/>
              <a:t>No</a:t>
            </a:r>
          </a:p>
          <a:p>
            <a:pPr marL="844040" lvl="1" indent="-422041">
              <a:buFont typeface="+mj-lt"/>
              <a:buAutoNum type="arabicPeriod"/>
            </a:pPr>
            <a:r>
              <a:rPr lang="en-US" dirty="0"/>
              <a:t>Yes, independent of the values β and </a:t>
            </a:r>
            <a:r>
              <a:rPr lang="en-US" dirty="0" err="1"/>
              <a:t>γ</a:t>
            </a:r>
            <a:endParaRPr lang="en-US" dirty="0"/>
          </a:p>
          <a:p>
            <a:pPr marL="844040" lvl="1" indent="-422041">
              <a:buFont typeface="+mj-lt"/>
              <a:buAutoNum type="arabicPeriod"/>
            </a:pPr>
            <a:r>
              <a:rPr lang="en-US" dirty="0"/>
              <a:t>Yes, but only if β &gt; 0</a:t>
            </a:r>
          </a:p>
          <a:p>
            <a:pPr marL="844040" lvl="1" indent="-422041">
              <a:buFont typeface="+mj-lt"/>
              <a:buAutoNum type="arabicPeriod"/>
            </a:pPr>
            <a:r>
              <a:rPr lang="en-US" dirty="0"/>
              <a:t>Yes, but only if </a:t>
            </a:r>
            <a:r>
              <a:rPr lang="en-US" dirty="0" err="1"/>
              <a:t>γ</a:t>
            </a:r>
            <a:r>
              <a:rPr lang="en-US" dirty="0"/>
              <a:t> &gt; 0</a:t>
            </a:r>
          </a:p>
        </p:txBody>
      </p:sp>
      <p:pic>
        <p:nvPicPr>
          <p:cNvPr id="7" name="TPChart" title="Results Chart">
            <a:extLst>
              <a:ext uri="{FF2B5EF4-FFF2-40B4-BE49-F238E27FC236}">
                <a16:creationId xmlns:a16="http://schemas.microsoft.com/office/drawing/2014/main" id="{02DD3C81-302E-734D-B580-8D415E880ADE}"/>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292343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a:xfrm>
            <a:off x="838200" y="2708921"/>
            <a:ext cx="4114800" cy="3417243"/>
          </a:xfrm>
        </p:spPr>
        <p:txBody>
          <a:bodyPr>
            <a:normAutofit/>
          </a:bodyPr>
          <a:lstStyle/>
          <a:p>
            <a:pPr marL="514350" indent="-514350">
              <a:buFont typeface="Arial" charset="0"/>
              <a:buAutoNum type="alphaUcPeriod"/>
            </a:pPr>
            <a:r>
              <a:rPr lang="en-US" altLang="en-US" dirty="0">
                <a:ea typeface="MS PGothic" charset="-128"/>
              </a:rPr>
              <a:t>1965</a:t>
            </a:r>
          </a:p>
          <a:p>
            <a:pPr marL="514350" indent="-514350">
              <a:buFont typeface="Arial" charset="0"/>
              <a:buAutoNum type="alphaUcPeriod"/>
            </a:pPr>
            <a:r>
              <a:rPr lang="en-US" altLang="en-US" dirty="0">
                <a:ea typeface="MS PGothic" charset="-128"/>
              </a:rPr>
              <a:t>1975</a:t>
            </a:r>
          </a:p>
          <a:p>
            <a:pPr marL="514350" indent="-514350">
              <a:buFont typeface="Arial" charset="0"/>
              <a:buAutoNum type="alphaUcPeriod"/>
            </a:pPr>
            <a:r>
              <a:rPr lang="en-US" altLang="en-US" dirty="0">
                <a:ea typeface="MS PGothic" charset="-128"/>
              </a:rPr>
              <a:t>1985</a:t>
            </a:r>
          </a:p>
          <a:p>
            <a:pPr marL="514350" indent="-514350">
              <a:buFont typeface="Arial" charset="0"/>
              <a:buAutoNum type="alphaUcPeriod"/>
            </a:pPr>
            <a:r>
              <a:rPr lang="en-US" altLang="en-US" dirty="0">
                <a:ea typeface="MS PGothic" charset="-128"/>
              </a:rPr>
              <a:t>1995</a:t>
            </a:r>
          </a:p>
        </p:txBody>
      </p:sp>
      <p:pic>
        <p:nvPicPr>
          <p:cNvPr id="7" name="TPChart" title="Results Chart">
            <a:extLst>
              <a:ext uri="{FF2B5EF4-FFF2-40B4-BE49-F238E27FC236}">
                <a16:creationId xmlns:a16="http://schemas.microsoft.com/office/drawing/2014/main" id="{8A9C4852-D609-3C4D-9D20-47B6CE4A59D0}"/>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32489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Apply the SMART algorithm</a:t>
            </a:r>
          </a:p>
          <a:p>
            <a:pPr marL="52755"/>
            <a:endParaRPr lang="en-US" dirty="0"/>
          </a:p>
          <a:p>
            <a:pPr marL="52755"/>
            <a:r>
              <a:rPr lang="en-US" dirty="0"/>
              <a:t>Works often well</a:t>
            </a:r>
          </a:p>
          <a:p>
            <a:pPr marL="422041"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68519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Query Expansion</a:t>
            </a:r>
          </a:p>
        </p:txBody>
      </p:sp>
      <p:sp>
        <p:nvSpPr>
          <p:cNvPr id="3" name="Content Placeholder 2"/>
          <p:cNvSpPr>
            <a:spLocks noGrp="1"/>
          </p:cNvSpPr>
          <p:nvPr>
            <p:ph idx="1"/>
          </p:nvPr>
        </p:nvSpPr>
        <p:spPr/>
        <p:txBody>
          <a:bodyPr/>
          <a:lstStyle/>
          <a:p>
            <a:r>
              <a:rPr lang="en-US" sz="2800" dirty="0"/>
              <a:t>Query is expanded using a global, </a:t>
            </a:r>
            <a:r>
              <a:rPr lang="en-US" sz="2800" i="1" dirty="0"/>
              <a:t>query-independent</a:t>
            </a:r>
            <a:r>
              <a:rPr lang="en-US" sz="2800" dirty="0"/>
              <a:t> resource</a:t>
            </a:r>
          </a:p>
          <a:p>
            <a:pPr marL="422041" indent="-422041">
              <a:buFont typeface="Arial" charset="0"/>
              <a:buChar char="•"/>
            </a:pPr>
            <a:r>
              <a:rPr lang="en-US" sz="2800" dirty="0"/>
              <a:t>Manually edited thesaurus</a:t>
            </a:r>
          </a:p>
          <a:p>
            <a:pPr marL="422041" indent="-422041">
              <a:buFont typeface="Arial" charset="0"/>
              <a:buChar char="•"/>
            </a:pPr>
            <a:r>
              <a:rPr lang="en-US" sz="2800" dirty="0"/>
              <a:t>Automatically extracted thesaurus, using term co-occurrence</a:t>
            </a:r>
          </a:p>
          <a:p>
            <a:pPr marL="422041" indent="-422041">
              <a:buFont typeface="Arial" charset="0"/>
              <a:buChar char="•"/>
            </a:pPr>
            <a:r>
              <a:rPr lang="en-US" sz="2800" dirty="0"/>
              <a:t>Query logs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8335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57200" indent="-457200">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47" y="3229594"/>
            <a:ext cx="8759542" cy="5137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649" y="4160159"/>
            <a:ext cx="3563815" cy="1817077"/>
          </a:xfrm>
          <a:prstGeom prst="rect">
            <a:avLst/>
          </a:prstGeom>
        </p:spPr>
      </p:pic>
      <p:sp>
        <p:nvSpPr>
          <p:cNvPr id="7" name="Rectangle 6"/>
          <p:cNvSpPr/>
          <p:nvPr/>
        </p:nvSpPr>
        <p:spPr>
          <a:xfrm>
            <a:off x="504026" y="6083598"/>
            <a:ext cx="5270995" cy="369332"/>
          </a:xfrm>
          <a:prstGeom prst="rect">
            <a:avLst/>
          </a:prstGeom>
        </p:spPr>
        <p:txBody>
          <a:bodyPr wrap="none">
            <a:spAutoFit/>
          </a:bodyPr>
          <a:lstStyle/>
          <a:p>
            <a:r>
              <a:rPr lang="en-US" dirty="0">
                <a:latin typeface="Calibri" charset="0"/>
                <a:ea typeface="Calibri" charset="0"/>
                <a:cs typeface="Calibri" charset="0"/>
              </a:rPr>
              <a:t>https://</a:t>
            </a:r>
            <a:r>
              <a:rPr lang="en-US" dirty="0" err="1">
                <a:latin typeface="Calibri" charset="0"/>
                <a:ea typeface="Calibri" charset="0"/>
                <a:cs typeface="Calibri" charset="0"/>
              </a:rPr>
              <a:t>www.ncbi.nlm.nih.gov</a:t>
            </a:r>
            <a:r>
              <a:rPr lang="en-US" dirty="0">
                <a:latin typeface="Calibri" charset="0"/>
                <a:ea typeface="Calibri" charset="0"/>
                <a:cs typeface="Calibri" charset="0"/>
              </a:rPr>
              <a:t>/</a:t>
            </a:r>
            <a:r>
              <a:rPr lang="en-US" dirty="0" err="1">
                <a:latin typeface="Calibri" charset="0"/>
                <a:ea typeface="Calibri" charset="0"/>
                <a:cs typeface="Calibri" charset="0"/>
              </a:rPr>
              <a:t>pubmed</a:t>
            </a:r>
            <a:r>
              <a:rPr lang="en-US" dirty="0">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920" y="3192439"/>
            <a:ext cx="1880496" cy="3044169"/>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216756" y="2509959"/>
            <a:ext cx="132938" cy="3433339"/>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5288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p:txBody>
          <a:bodyPr/>
          <a:lstStyle/>
          <a:p>
            <a:r>
              <a:rPr lang="en-US" sz="2215" dirty="0"/>
              <a:t>Attempt to generate a thesaurus automatically by analyzing the distribution of words in documents</a:t>
            </a:r>
          </a:p>
          <a:p>
            <a:endParaRPr lang="en-US" sz="2215" dirty="0"/>
          </a:p>
          <a:p>
            <a:r>
              <a:rPr lang="en-US" sz="2215" dirty="0"/>
              <a:t>Fundamental notion: </a:t>
            </a:r>
            <a:r>
              <a:rPr lang="en-US" sz="2215" i="1" dirty="0"/>
              <a:t>similarity between two words</a:t>
            </a:r>
          </a:p>
          <a:p>
            <a:r>
              <a:rPr lang="en-US" sz="2215" i="1" dirty="0"/>
              <a:t>Definition 1: </a:t>
            </a:r>
          </a:p>
          <a:p>
            <a:r>
              <a:rPr lang="en-US" sz="2215" dirty="0"/>
              <a:t>Two words are similar if they </a:t>
            </a:r>
            <a:r>
              <a:rPr lang="en-US" sz="2215" b="1" dirty="0"/>
              <a:t>co-occur</a:t>
            </a:r>
            <a:r>
              <a:rPr lang="en-US" sz="2215" dirty="0"/>
              <a:t> with similar words. “</a:t>
            </a:r>
            <a:r>
              <a:rPr lang="en-US" sz="2215" dirty="0" err="1"/>
              <a:t>switzerland</a:t>
            </a:r>
            <a:r>
              <a:rPr lang="en-US" sz="2215" dirty="0"/>
              <a:t>” ≈ “</a:t>
            </a:r>
            <a:r>
              <a:rPr lang="en-US" sz="2215" dirty="0" err="1"/>
              <a:t>austria</a:t>
            </a:r>
            <a:r>
              <a:rPr lang="en-US" sz="2215" dirty="0"/>
              <a:t>” because both occur with words such as “national”, “election”, “soccer” etc., so they must be similar. </a:t>
            </a:r>
          </a:p>
          <a:p>
            <a:r>
              <a:rPr lang="en-US" sz="2215" i="1" dirty="0"/>
              <a:t>Definition 2: </a:t>
            </a:r>
          </a:p>
          <a:p>
            <a:r>
              <a:rPr lang="en-US" sz="2215" dirty="0"/>
              <a:t>Two words are similar if they occur in a given </a:t>
            </a:r>
            <a:r>
              <a:rPr lang="en-US" sz="2215" b="1" dirty="0"/>
              <a:t>grammatical relation </a:t>
            </a:r>
            <a:r>
              <a:rPr lang="en-US" sz="2215" dirty="0"/>
              <a:t>with the same words. “live in *”, “travel to *”, “size of *” are all phrases in which both “</a:t>
            </a:r>
            <a:r>
              <a:rPr lang="en-US" sz="2215" dirty="0" err="1"/>
              <a:t>switzerland</a:t>
            </a:r>
            <a:r>
              <a:rPr lang="en-US" sz="2215" dirty="0"/>
              <a:t>” or “</a:t>
            </a:r>
            <a:r>
              <a:rPr lang="en-US" sz="2215" dirty="0" err="1"/>
              <a:t>austria</a:t>
            </a:r>
            <a:r>
              <a:rPr lang="en-US" sz="2215" dirty="0"/>
              <a:t>” can occur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842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0520" y="188641"/>
            <a:ext cx="5040560" cy="5698723"/>
          </a:xfrm>
        </p:spPr>
      </p:pic>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3" name="TextBox 2"/>
          <p:cNvSpPr txBox="1"/>
          <p:nvPr/>
        </p:nvSpPr>
        <p:spPr>
          <a:xfrm>
            <a:off x="518358" y="1219200"/>
            <a:ext cx="3377207" cy="523220"/>
          </a:xfrm>
          <a:prstGeom prst="rect">
            <a:avLst/>
          </a:prstGeom>
          <a:noFill/>
        </p:spPr>
        <p:txBody>
          <a:bodyPr wrap="none" rtlCol="0">
            <a:spAutoFit/>
          </a:bodyPr>
          <a:lstStyle/>
          <a:p>
            <a:r>
              <a:rPr lang="en-US" sz="2800" dirty="0">
                <a:latin typeface="Calibri"/>
                <a:cs typeface="Calibri"/>
              </a:rPr>
              <a:t>Terms related to “cat”</a:t>
            </a:r>
          </a:p>
        </p:txBody>
      </p:sp>
    </p:spTree>
    <p:extLst>
      <p:ext uri="{BB962C8B-B14F-4D97-AF65-F5344CB8AC3E}">
        <p14:creationId xmlns:p14="http://schemas.microsoft.com/office/powerpoint/2010/main" val="2121494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Epxansion</a:t>
            </a:r>
            <a:r>
              <a:rPr lang="en-US" dirty="0"/>
              <a:t> using Query Logs</a:t>
            </a:r>
          </a:p>
        </p:txBody>
      </p:sp>
      <p:sp>
        <p:nvSpPr>
          <p:cNvPr id="3" name="Content Placeholder 2"/>
          <p:cNvSpPr>
            <a:spLocks noGrp="1"/>
          </p:cNvSpPr>
          <p:nvPr>
            <p:ph idx="1"/>
          </p:nvPr>
        </p:nvSpPr>
        <p:spPr/>
        <p:txBody>
          <a:bodyPr/>
          <a:lstStyle/>
          <a:p>
            <a:r>
              <a:rPr lang="en-US" sz="2800" dirty="0"/>
              <a:t>Main source of query expansion at search engines</a:t>
            </a:r>
          </a:p>
          <a:p>
            <a:pPr marL="457200" indent="-457200">
              <a:buFont typeface="Arial" charset="0"/>
              <a:buChar char="•"/>
            </a:pPr>
            <a:r>
              <a:rPr lang="en-US" sz="2800" dirty="0"/>
              <a:t>Exploit correlations in user sessions</a:t>
            </a:r>
          </a:p>
          <a:p>
            <a:r>
              <a:rPr lang="en-US" sz="2800" dirty="0"/>
              <a:t>Example 1: users extend query</a:t>
            </a:r>
          </a:p>
          <a:p>
            <a:pPr marL="457200" indent="-457200">
              <a:buFont typeface="Arial" charset="0"/>
              <a:buChar char="•"/>
            </a:pPr>
            <a:r>
              <a:rPr lang="en-US" sz="2400" dirty="0"/>
              <a:t>After searching “Obama”, users search “Obama president”</a:t>
            </a:r>
          </a:p>
          <a:p>
            <a:pPr marL="457200" indent="-457200">
              <a:buFont typeface="Arial" charset="0"/>
              <a:buChar char="•"/>
            </a:pPr>
            <a:r>
              <a:rPr lang="en-US" sz="2400" dirty="0"/>
              <a:t>Therefore, ”president” might be a good expansion</a:t>
            </a:r>
          </a:p>
          <a:p>
            <a:r>
              <a:rPr lang="en-US" sz="2800" dirty="0"/>
              <a:t>Example 2: users refer to same result</a:t>
            </a:r>
          </a:p>
          <a:p>
            <a:pPr marL="457200" indent="-457200">
              <a:buFont typeface="Arial" charset="0"/>
              <a:buChar char="•"/>
            </a:pPr>
            <a:r>
              <a:rPr lang="en-US" sz="2400" dirty="0"/>
              <a:t>User A accesses URL </a:t>
            </a:r>
            <a:r>
              <a:rPr lang="en-US" sz="2400" dirty="0" err="1"/>
              <a:t>epfl.ch</a:t>
            </a:r>
            <a:r>
              <a:rPr lang="en-US" sz="2400" dirty="0"/>
              <a:t> after searching “</a:t>
            </a:r>
            <a:r>
              <a:rPr lang="en-US" sz="2400" dirty="0" err="1"/>
              <a:t>Aebischer</a:t>
            </a:r>
            <a:r>
              <a:rPr lang="en-US" sz="2400" dirty="0"/>
              <a:t>”</a:t>
            </a:r>
          </a:p>
          <a:p>
            <a:pPr marL="457200" indent="-457200">
              <a:buFont typeface="Arial" charset="0"/>
              <a:buChar char="•"/>
            </a:pPr>
            <a:r>
              <a:rPr lang="en-US" sz="2400" dirty="0"/>
              <a:t>User B accesses URL </a:t>
            </a:r>
            <a:r>
              <a:rPr lang="en-US" sz="2400" dirty="0" err="1"/>
              <a:t>epfl.ch</a:t>
            </a:r>
            <a:r>
              <a:rPr lang="en-US" sz="2400" dirty="0"/>
              <a:t> after searching “</a:t>
            </a:r>
            <a:r>
              <a:rPr lang="en-US" sz="2400" dirty="0" err="1"/>
              <a:t>Vetterli</a:t>
            </a:r>
            <a:r>
              <a:rPr lang="en-US" sz="2400" dirty="0"/>
              <a:t>”</a:t>
            </a:r>
          </a:p>
          <a:p>
            <a:pPr marL="457200" indent="-457200">
              <a:buFont typeface="Arial" charset="0"/>
              <a:buChar char="•"/>
            </a:pPr>
            <a:r>
              <a:rPr lang="en-US" sz="2400" dirty="0"/>
              <a:t>“</a:t>
            </a:r>
            <a:r>
              <a:rPr lang="en-US" sz="2400" dirty="0" err="1"/>
              <a:t>Vetterli</a:t>
            </a:r>
            <a:r>
              <a:rPr lang="en-US" sz="2400" dirty="0"/>
              <a:t>” might be a potential expansion for the query “</a:t>
            </a:r>
            <a:r>
              <a:rPr lang="en-US" sz="2400" dirty="0" err="1"/>
              <a:t>Aebischer</a:t>
            </a:r>
            <a:r>
              <a:rPr lang="en-US" sz="2400" dirty="0"/>
              <a:t>” (and vice versa)</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997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lIns="92066" tIns="46034" rIns="92066" bIns="46034"/>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lIns="92066" tIns="46034" rIns="92066" bIns="46034"/>
          <a:lstStyle/>
          <a:p>
            <a:pPr marL="0" indent="0" eaLnBrk="1" hangingPunct="1"/>
            <a:r>
              <a:rPr lang="en-US" sz="2400" dirty="0">
                <a:latin typeface="Calibri" charset="0"/>
                <a:ea typeface="ＭＳ Ｐゴシック" charset="0"/>
              </a:rPr>
              <a:t>Course material based on</a:t>
            </a:r>
          </a:p>
          <a:p>
            <a:pPr lvl="1" eaLnBrk="1" hangingPunct="1"/>
            <a:r>
              <a:rPr lang="en-US" sz="2000" dirty="0">
                <a:latin typeface="Calibri" charset="0"/>
                <a:ea typeface="Calibri" charset="0"/>
                <a:cs typeface="Calibri" charset="0"/>
              </a:rPr>
              <a:t>Ricardo </a:t>
            </a:r>
            <a:r>
              <a:rPr lang="en-US" sz="2000" dirty="0" err="1">
                <a:latin typeface="Calibri" charset="0"/>
                <a:ea typeface="Calibri" charset="0"/>
                <a:cs typeface="Calibri" charset="0"/>
              </a:rPr>
              <a:t>Baeza</a:t>
            </a:r>
            <a:r>
              <a:rPr lang="en-US" sz="2000" dirty="0">
                <a:latin typeface="Calibri" charset="0"/>
                <a:ea typeface="Calibri" charset="0"/>
                <a:cs typeface="Calibri" charset="0"/>
              </a:rPr>
              <a:t>-Yates, Berthier Ribeiro-</a:t>
            </a:r>
            <a:r>
              <a:rPr lang="en-US" sz="2000" dirty="0" err="1">
                <a:latin typeface="Calibri" charset="0"/>
                <a:ea typeface="Calibri" charset="0"/>
                <a:cs typeface="Calibri" charset="0"/>
              </a:rPr>
              <a:t>Neto</a:t>
            </a:r>
            <a:r>
              <a:rPr lang="en-US" sz="2000" dirty="0">
                <a:latin typeface="Calibri" charset="0"/>
                <a:ea typeface="Calibri" charset="0"/>
                <a:cs typeface="Calibri" charset="0"/>
              </a:rPr>
              <a:t>, Modern Information Retrieval (ACM Press Series), Addison Wesley, 1999.</a:t>
            </a:r>
          </a:p>
          <a:p>
            <a:pPr lvl="1" eaLnBrk="1" hangingPunct="1"/>
            <a:r>
              <a:rPr lang="en-US" sz="2000" dirty="0">
                <a:latin typeface="Calibri" charset="0"/>
                <a:ea typeface="Calibri" charset="0"/>
                <a:cs typeface="Calibri" charset="0"/>
              </a:rPr>
              <a:t>Lin, J., &amp; Dyer, C. (2010). Data-intensive text processing with MapReduce. Synthesis Lectures on Human Language Technologies, 3(1), 1-177.</a:t>
            </a:r>
          </a:p>
          <a:p>
            <a:pPr eaLnBrk="1" hangingPunct="1"/>
            <a:r>
              <a:rPr lang="en-US" sz="2400" dirty="0">
                <a:latin typeface="Calibri" charset="0"/>
                <a:ea typeface="Calibri" charset="0"/>
                <a:cs typeface="Calibri" charset="0"/>
              </a:rPr>
              <a:t>Papers</a:t>
            </a:r>
          </a:p>
          <a:p>
            <a:pPr lvl="1" eaLnBrk="1" hangingPunct="1">
              <a:buFont typeface="Arial" panose="020B0604020202020204" pitchFamily="34" charset="0"/>
              <a:buChar char="–"/>
            </a:pPr>
            <a:r>
              <a:rPr lang="en-US" sz="2000" dirty="0">
                <a:latin typeface="Calibri" charset="0"/>
                <a:cs typeface="Calibri" charset="0"/>
              </a:rPr>
              <a:t>Fagin, R., Lotem, A., &amp; Naor, M. (2003). Optimal aggregation algorithms for middleware. Journal of computer and system sciences, 66(4), 614-656.</a:t>
            </a:r>
          </a:p>
          <a:p>
            <a:pPr lvl="1" eaLnBrk="1" hangingPunct="1">
              <a:buFont typeface="Arial" panose="020B0604020202020204" pitchFamily="34" charset="0"/>
              <a:buChar char="–"/>
            </a:pPr>
            <a:r>
              <a:rPr lang="en-GB" sz="2000">
                <a:latin typeface="Calibri" charset="0"/>
                <a:cs typeface="Calibri" charset="0"/>
              </a:rPr>
              <a:t>Ponte, Jay Michael, and W. Bruce Croft. "A language modeling approach to information retrieval." PhD diss., University of Massachusetts at Amherst, 1998.</a:t>
            </a:r>
            <a:br>
              <a:rPr lang="en-US" sz="2000" dirty="0">
                <a:latin typeface="Calibri" charset="0"/>
                <a:cs typeface="Calibri" charset="0"/>
              </a:rPr>
            </a:br>
            <a:endParaRPr lang="en-US" sz="2000" dirty="0">
              <a:latin typeface="Calibri" charset="0"/>
              <a:cs typeface="Calibri" charset="0"/>
            </a:endParaRPr>
          </a:p>
          <a:p>
            <a:pPr lvl="1" eaLnBrk="1" hangingPunct="1"/>
            <a:endParaRPr lang="en-US" sz="2400" dirty="0">
              <a:latin typeface="Calibri" charset="0"/>
              <a:ea typeface="Calibri" charset="0"/>
              <a:cs typeface="Calibri" charset="0"/>
            </a:endParaRPr>
          </a:p>
          <a:p>
            <a:pPr lvl="1" eaLnBrk="1" hangingPunct="1">
              <a:buFontTx/>
              <a:buNone/>
            </a:pPr>
            <a:endParaRPr lang="en-US" sz="2400" dirty="0">
              <a:latin typeface="Calibri" charset="0"/>
              <a:ea typeface="Calibri" charset="0"/>
              <a:cs typeface="Calibri" charset="0"/>
            </a:endParaRPr>
          </a:p>
          <a:p>
            <a:pPr marL="0" indent="0" eaLnBrk="1" hangingPunct="1"/>
            <a:endParaRPr lang="en-US" sz="2800"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©2020, Karl Aberer, EPFL-IC, Laboratoire de systèmes d'informations répartis </a:t>
            </a:r>
            <a:endParaRPr lang="en-GB" sz="900">
              <a:latin typeface="Verdana"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©2020,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panose="02040503050406030204" pitchFamily="18"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TPQUESTIONXML" val="&lt;?xml version=&quot;1.0&quot; encoding=&quot;UTF-8&quot; standalone=&quot;yes&quot;?&gt;&lt;questionlist&gt;&lt;properties&gt;&lt;guid&gt;DCBF127BD15A462B9A8899DE4CEA521D&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TPQUESTIONXML" val="&lt;?xml version=&quot;1.0&quot; encoding=&quot;UTF-8&quot; standalone=&quot;yes&quot;?&gt;&lt;questionlist&gt;&lt;properties&gt;&lt;guid&gt;88077970D7AA47E6BFBE5AA4A570829D&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TPQUESTIONXML" val="&lt;?xml version=&quot;1.0&quot; encoding=&quot;UTF-8&quot; standalone=&quot;yes&quot;?&gt;&lt;questionlist&gt;&lt;properties&gt;&lt;guid&gt;1E9A4CBC1D1B4B778771B751C18878A6&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 name="HASRESULTS" val="False"/>
  <p:tag name="CHARTTYPE" val="0"/>
  <p:tag name="CHARTDEFINEDCOLORS" val="3,6,10,45,32,50,13,4,9,55,1"/>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TPQUESTIONXML" val="&lt;?xml version=&quot;1.0&quot; encoding=&quot;UTF-8&quot; standalone=&quot;yes&quot;?&gt;&lt;questionlist&gt;&lt;properties&gt;&lt;guid&gt;08FE7A932D354EBFAE53B986669035D3&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 name="HASRESULTS" val="False"/>
  <p:tag name="CHARTTYPE" val="0"/>
  <p:tag name="CHARTDEFINEDCOLORS" val="3,6,10,45,32,50,13,4,9,55,1"/>
</p:tagLst>
</file>

<file path=ppt/tags/tag20.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B39754D986864191BE8D9A01139CDBD5&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HASRESULTS" val="False"/>
  <p:tag name="CHARTTYPE" val="0"/>
  <p:tag name="CHARTDEFINEDCOLORS" val="3,6,10,45,32,50,13,4,9,55,1"/>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E64573D7DE4349E1B0B9921F50970C1E&lt;/guid&gt;&lt;date&gt;2/27/2020 12:40:28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HASRESULTS" val="False"/>
  <p:tag name="CHARTTYPE" val="0"/>
  <p:tag name="CHARTDEFINEDCOLORS" val="3,6,10,45,32,50,13,4,9,55,1"/>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TPQUESTIONXML" val="&lt;?xml version=&quot;1.0&quot; encoding=&quot;UTF-8&quot; standalone=&quot;yes&quot;?&gt;&lt;questionlist&gt;&lt;properties&gt;&lt;guid&gt;A6BA99D971B84C5EB99684905F711459&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TPQUESTIONXML" val="&lt;?xml version=&quot;1.0&quot; encoding=&quot;UTF-8&quot; standalone=&quot;yes&quot;?&gt;&lt;questionlist&gt;&lt;properties&gt;&lt;guid&gt;E6CDA882AE8441CCB1CE2B6AF5618FD5&lt;/guid&gt;&lt;date&gt;2/27/2020 12:40:2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19413</TotalTime>
  <Words>9757</Words>
  <Application>Microsoft Macintosh PowerPoint</Application>
  <PresentationFormat>A4 Paper (210x297 mm)</PresentationFormat>
  <Paragraphs>1120</Paragraphs>
  <Slides>66</Slides>
  <Notes>55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0" baseType="lpstr">
      <vt:lpstr>ＭＳ Ｐゴシック</vt:lpstr>
      <vt:lpstr>ＭＳ Ｐゴシック</vt:lpstr>
      <vt:lpstr>Arial</vt:lpstr>
      <vt:lpstr>Calibri</vt:lpstr>
      <vt:lpstr>Cambria Math</vt:lpstr>
      <vt:lpstr>Comic Sans MS</vt:lpstr>
      <vt:lpstr>Consolas</vt:lpstr>
      <vt:lpstr>Symbol</vt:lpstr>
      <vt:lpstr>Tempus Sans ITC</vt:lpstr>
      <vt:lpstr>Times New Roman</vt:lpstr>
      <vt:lpstr>Verdana</vt:lpstr>
      <vt:lpstr>1_part1 XML</vt:lpstr>
      <vt:lpstr>Equation</vt:lpstr>
      <vt:lpstr>Worksheet</vt:lpstr>
      <vt:lpstr>5. Indexing for Information Retrieval </vt:lpstr>
      <vt:lpstr>Architecture of Text Retrieval Systems</vt:lpstr>
      <vt:lpstr>Term Search</vt:lpstr>
      <vt:lpstr>Inverted Files</vt:lpstr>
      <vt:lpstr>Inverted Files</vt:lpstr>
      <vt:lpstr>Example: Documents</vt:lpstr>
      <vt:lpstr>Example</vt:lpstr>
      <vt:lpstr>Physical Organization of Inverted Files</vt:lpstr>
      <vt:lpstr>Heap’s Law</vt:lpstr>
      <vt:lpstr>Searching the Inverted File</vt:lpstr>
      <vt:lpstr>Example</vt:lpstr>
      <vt:lpstr>A posting indicates ...</vt:lpstr>
      <vt:lpstr>When indexing a document collection using an inverted file, the main space requirement is implied by ...</vt:lpstr>
      <vt:lpstr>Construction of the Inverted File – Step 1</vt:lpstr>
      <vt:lpstr>Construction of the Inverted File – Step 2</vt:lpstr>
      <vt:lpstr>Example</vt:lpstr>
      <vt:lpstr>Example</vt:lpstr>
      <vt:lpstr>Example</vt:lpstr>
      <vt:lpstr>Using a trie in index construction …</vt:lpstr>
      <vt:lpstr>Index Construction in Practice</vt:lpstr>
      <vt:lpstr>Index Merging</vt:lpstr>
      <vt:lpstr>Example</vt:lpstr>
      <vt:lpstr>Addressing Granularity</vt:lpstr>
      <vt:lpstr>Index Compression</vt:lpstr>
      <vt:lpstr>Web-Scale Index Construction: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Maintaining the order of document identifiers for vocabulary construction when partitioning the document collection is important ...</vt:lpstr>
      <vt:lpstr>6. Distributed Retrieval</vt:lpstr>
      <vt:lpstr>Retrieval Processing</vt:lpstr>
      <vt:lpstr>Distributed Retrieval</vt:lpstr>
      <vt:lpstr>Fagin’s Algorithm</vt:lpstr>
      <vt:lpstr>Example 1</vt:lpstr>
      <vt:lpstr>Example 2</vt:lpstr>
      <vt:lpstr>Example 3</vt:lpstr>
      <vt:lpstr>Discussion</vt:lpstr>
      <vt:lpstr>When applying Fagin’s algorithm for a query with three different terms for finding the k top documents, the algorithm will scan ...</vt:lpstr>
      <vt:lpstr>Once k documents have been identified that occur in all of the lists ...</vt:lpstr>
      <vt:lpstr>7. Query Expansion</vt:lpstr>
      <vt:lpstr>Motivation</vt:lpstr>
      <vt:lpstr>Two Methods for Extending Queries</vt:lpstr>
      <vt:lpstr>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2. Query Expansion</vt:lpstr>
      <vt:lpstr>Manually Created Thesaurus</vt:lpstr>
      <vt:lpstr>Automatic Thesaurus Generation</vt:lpstr>
      <vt:lpstr>Example</vt:lpstr>
      <vt:lpstr>Epxansion using Query Logs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540</cp:revision>
  <cp:lastPrinted>2011-11-26T23:27:04Z</cp:lastPrinted>
  <dcterms:created xsi:type="dcterms:W3CDTF">1601-01-01T00:00:00Z</dcterms:created>
  <dcterms:modified xsi:type="dcterms:W3CDTF">2020-02-27T11:41:00Z</dcterms:modified>
</cp:coreProperties>
</file>