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6"/>
  </p:notesMasterIdLst>
  <p:handoutMasterIdLst>
    <p:handoutMasterId r:id="rId47"/>
  </p:handoutMasterIdLst>
  <p:sldIdLst>
    <p:sldId id="532" r:id="rId2"/>
    <p:sldId id="633" r:id="rId3"/>
    <p:sldId id="634" r:id="rId4"/>
    <p:sldId id="638" r:id="rId5"/>
    <p:sldId id="639" r:id="rId6"/>
    <p:sldId id="636" r:id="rId7"/>
    <p:sldId id="635" r:id="rId8"/>
    <p:sldId id="534" r:id="rId9"/>
    <p:sldId id="536" r:id="rId10"/>
    <p:sldId id="658" r:id="rId11"/>
    <p:sldId id="538" r:id="rId12"/>
    <p:sldId id="540" r:id="rId13"/>
    <p:sldId id="541" r:id="rId14"/>
    <p:sldId id="542" r:id="rId15"/>
    <p:sldId id="543" r:id="rId16"/>
    <p:sldId id="544" r:id="rId17"/>
    <p:sldId id="545" r:id="rId18"/>
    <p:sldId id="547" r:id="rId19"/>
    <p:sldId id="546" r:id="rId20"/>
    <p:sldId id="659" r:id="rId21"/>
    <p:sldId id="549" r:id="rId22"/>
    <p:sldId id="550" r:id="rId23"/>
    <p:sldId id="653" r:id="rId24"/>
    <p:sldId id="642" r:id="rId25"/>
    <p:sldId id="643" r:id="rId26"/>
    <p:sldId id="632" r:id="rId27"/>
    <p:sldId id="629" r:id="rId28"/>
    <p:sldId id="644" r:id="rId29"/>
    <p:sldId id="645" r:id="rId30"/>
    <p:sldId id="631" r:id="rId31"/>
    <p:sldId id="660" r:id="rId32"/>
    <p:sldId id="640" r:id="rId33"/>
    <p:sldId id="539" r:id="rId34"/>
    <p:sldId id="646" r:id="rId35"/>
    <p:sldId id="647" r:id="rId36"/>
    <p:sldId id="648" r:id="rId37"/>
    <p:sldId id="654" r:id="rId38"/>
    <p:sldId id="650" r:id="rId39"/>
    <p:sldId id="649" r:id="rId40"/>
    <p:sldId id="656" r:id="rId41"/>
    <p:sldId id="661" r:id="rId42"/>
    <p:sldId id="651" r:id="rId43"/>
    <p:sldId id="652" r:id="rId44"/>
    <p:sldId id="657" r:id="rId45"/>
  </p:sldIdLst>
  <p:sldSz cx="9144000" cy="6858000" type="screen4x3"/>
  <p:notesSz cx="7099300" cy="10234613"/>
  <p:custDataLst>
    <p:tags r:id="rId48"/>
  </p:custDataLst>
  <p:defaultTextStyle>
    <a:defPPr>
      <a:defRPr lang="en-US"/>
    </a:defPPr>
    <a:lvl1pPr algn="ctr" rtl="0" fontAlgn="base">
      <a:spcBef>
        <a:spcPct val="0"/>
      </a:spcBef>
      <a:spcAft>
        <a:spcPct val="0"/>
      </a:spcAft>
      <a:defRPr sz="1200" kern="1200">
        <a:solidFill>
          <a:schemeClr val="tx2"/>
        </a:solidFill>
        <a:latin typeface="Tempus Sans ITC" pitchFamily="82" charset="0"/>
        <a:ea typeface="+mn-ea"/>
        <a:cs typeface="+mn-cs"/>
      </a:defRPr>
    </a:lvl1pPr>
    <a:lvl2pPr marL="457200" algn="ctr" rtl="0" fontAlgn="base">
      <a:spcBef>
        <a:spcPct val="0"/>
      </a:spcBef>
      <a:spcAft>
        <a:spcPct val="0"/>
      </a:spcAft>
      <a:defRPr sz="1200" kern="1200">
        <a:solidFill>
          <a:schemeClr val="tx2"/>
        </a:solidFill>
        <a:latin typeface="Tempus Sans ITC" pitchFamily="82" charset="0"/>
        <a:ea typeface="+mn-ea"/>
        <a:cs typeface="+mn-cs"/>
      </a:defRPr>
    </a:lvl2pPr>
    <a:lvl3pPr marL="914400" algn="ctr" rtl="0" fontAlgn="base">
      <a:spcBef>
        <a:spcPct val="0"/>
      </a:spcBef>
      <a:spcAft>
        <a:spcPct val="0"/>
      </a:spcAft>
      <a:defRPr sz="1200" kern="1200">
        <a:solidFill>
          <a:schemeClr val="tx2"/>
        </a:solidFill>
        <a:latin typeface="Tempus Sans ITC" pitchFamily="82" charset="0"/>
        <a:ea typeface="+mn-ea"/>
        <a:cs typeface="+mn-cs"/>
      </a:defRPr>
    </a:lvl3pPr>
    <a:lvl4pPr marL="1371600" algn="ctr" rtl="0" fontAlgn="base">
      <a:spcBef>
        <a:spcPct val="0"/>
      </a:spcBef>
      <a:spcAft>
        <a:spcPct val="0"/>
      </a:spcAft>
      <a:defRPr sz="1200" kern="1200">
        <a:solidFill>
          <a:schemeClr val="tx2"/>
        </a:solidFill>
        <a:latin typeface="Tempus Sans ITC" pitchFamily="82" charset="0"/>
        <a:ea typeface="+mn-ea"/>
        <a:cs typeface="+mn-cs"/>
      </a:defRPr>
    </a:lvl4pPr>
    <a:lvl5pPr marL="1828800" algn="ctr" rtl="0" fontAlgn="base">
      <a:spcBef>
        <a:spcPct val="0"/>
      </a:spcBef>
      <a:spcAft>
        <a:spcPct val="0"/>
      </a:spcAft>
      <a:defRPr sz="1200" kern="1200">
        <a:solidFill>
          <a:schemeClr val="tx2"/>
        </a:solidFill>
        <a:latin typeface="Tempus Sans ITC" pitchFamily="82" charset="0"/>
        <a:ea typeface="+mn-ea"/>
        <a:cs typeface="+mn-cs"/>
      </a:defRPr>
    </a:lvl5pPr>
    <a:lvl6pPr marL="2286000" algn="l" defTabSz="914400" rtl="0" eaLnBrk="1" latinLnBrk="0" hangingPunct="1">
      <a:defRPr sz="1200" kern="1200">
        <a:solidFill>
          <a:schemeClr val="tx2"/>
        </a:solidFill>
        <a:latin typeface="Tempus Sans ITC" pitchFamily="82" charset="0"/>
        <a:ea typeface="+mn-ea"/>
        <a:cs typeface="+mn-cs"/>
      </a:defRPr>
    </a:lvl6pPr>
    <a:lvl7pPr marL="2743200" algn="l" defTabSz="914400" rtl="0" eaLnBrk="1" latinLnBrk="0" hangingPunct="1">
      <a:defRPr sz="1200" kern="1200">
        <a:solidFill>
          <a:schemeClr val="tx2"/>
        </a:solidFill>
        <a:latin typeface="Tempus Sans ITC" pitchFamily="82" charset="0"/>
        <a:ea typeface="+mn-ea"/>
        <a:cs typeface="+mn-cs"/>
      </a:defRPr>
    </a:lvl7pPr>
    <a:lvl8pPr marL="3200400" algn="l" defTabSz="914400" rtl="0" eaLnBrk="1" latinLnBrk="0" hangingPunct="1">
      <a:defRPr sz="1200" kern="1200">
        <a:solidFill>
          <a:schemeClr val="tx2"/>
        </a:solidFill>
        <a:latin typeface="Tempus Sans ITC" pitchFamily="82" charset="0"/>
        <a:ea typeface="+mn-ea"/>
        <a:cs typeface="+mn-cs"/>
      </a:defRPr>
    </a:lvl8pPr>
    <a:lvl9pPr marL="3657600" algn="l" defTabSz="914400" rtl="0" eaLnBrk="1" latinLnBrk="0" hangingPunct="1">
      <a:defRPr sz="12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8040"/>
    <a:srgbClr val="00FF00"/>
    <a:srgbClr val="CC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58"/>
    <p:restoredTop sz="74807" autoAdjust="0"/>
  </p:normalViewPr>
  <p:slideViewPr>
    <p:cSldViewPr>
      <p:cViewPr varScale="1">
        <p:scale>
          <a:sx n="149" d="100"/>
          <a:sy n="149" d="100"/>
        </p:scale>
        <p:origin x="2816"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422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E7A572-8AD9-492E-A720-80969568FA02}" type="slidenum">
              <a:rPr lang="en-US"/>
              <a:pPr/>
              <a:t>1</a:t>
            </a:fld>
            <a:endParaRPr lang="en-US" dirty="0"/>
          </a:p>
        </p:txBody>
      </p:sp>
      <p:sp>
        <p:nvSpPr>
          <p:cNvPr id="315394" name="Rectangle 2"/>
          <p:cNvSpPr>
            <a:spLocks noGrp="1" noRot="1" noChangeAspect="1" noChangeArrowheads="1" noTextEdit="1"/>
          </p:cNvSpPr>
          <p:nvPr>
            <p:ph type="sldImg"/>
          </p:nvPr>
        </p:nvSpPr>
        <p:spPr>
          <a:xfrm>
            <a:off x="992188" y="766763"/>
            <a:ext cx="5119687" cy="3838575"/>
          </a:xfrm>
          <a:ln/>
        </p:spPr>
      </p:sp>
      <p:sp>
        <p:nvSpPr>
          <p:cNvPr id="315395" name="Rectangle 3"/>
          <p:cNvSpPr>
            <a:spLocks noGrp="1" noChangeArrowheads="1"/>
          </p:cNvSpPr>
          <p:nvPr>
            <p:ph type="body" idx="1"/>
          </p:nvPr>
        </p:nvSpPr>
        <p:spPr/>
        <p:txBody>
          <a:bodyPr/>
          <a:lstStyle/>
          <a:p>
            <a:endParaRPr lang="fr-FR" dirty="0"/>
          </a:p>
        </p:txBody>
      </p:sp>
    </p:spTree>
    <p:extLst>
      <p:ext uri="{BB962C8B-B14F-4D97-AF65-F5344CB8AC3E}">
        <p14:creationId xmlns:p14="http://schemas.microsoft.com/office/powerpoint/2010/main" val="2212724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10</a:t>
            </a:fld>
            <a:endParaRPr lang="en-US"/>
          </a:p>
        </p:txBody>
      </p:sp>
    </p:spTree>
    <p:extLst>
      <p:ext uri="{BB962C8B-B14F-4D97-AF65-F5344CB8AC3E}">
        <p14:creationId xmlns:p14="http://schemas.microsoft.com/office/powerpoint/2010/main" val="2281959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A standard type of classification function</a:t>
            </a:r>
            <a:r>
              <a:rPr lang="en-US" baseline="0" dirty="0"/>
              <a:t> </a:t>
            </a:r>
            <a:r>
              <a:rPr lang="en-US" dirty="0"/>
              <a:t>is a decision tree. In a basic decision tree, at each level one of the available attributes is used to partition the data set based on the different attribute values. At the leaf level of the decision tree, the values of the class label attribute are found. Thus, for a given data item with unknown class label attribute, by traversing the tree from the root to the leaf according to its data values, its class can be determined by choosing the class label found at the leaf level. Note that in different branches of the tree, different attributes may be used for classification. </a:t>
            </a:r>
          </a:p>
          <a:p>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GB" noProof="0" dirty="0"/>
              <a:t>A decision tree is constructed in a top-down manner, by recursively splitting the training set using conditions on the attributes. How these conditions are determined is one of the key questions for decision tree induction. After the decision tree construction, it may occur that at the leaf level the granularity is too fine, i.e., many leaves correspond to outliers</a:t>
            </a:r>
            <a:r>
              <a:rPr lang="en-GB" baseline="0" noProof="0" dirty="0"/>
              <a:t> in the data</a:t>
            </a:r>
            <a:r>
              <a:rPr lang="en-GB" noProof="0" dirty="0"/>
              <a:t>. Thus, in a second phase such leaves are identified and eliminated.</a:t>
            </a:r>
            <a:endParaRPr lang="en-US" dirty="0"/>
          </a:p>
          <a:p>
            <a:endParaRPr lang="en-US" dirty="0"/>
          </a:p>
          <a:p>
            <a:r>
              <a:rPr lang="en-US" dirty="0"/>
              <a:t>The key problem in constructing a decision tree is thus to determine the attributes that are used to partition the data set at each level of the decision tree.</a:t>
            </a:r>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11</a:t>
            </a:fld>
            <a:endParaRPr lang="en-US"/>
          </a:p>
        </p:txBody>
      </p:sp>
    </p:spTree>
    <p:extLst>
      <p:ext uri="{BB962C8B-B14F-4D97-AF65-F5344CB8AC3E}">
        <p14:creationId xmlns:p14="http://schemas.microsoft.com/office/powerpoint/2010/main" val="441539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lvl="0" indent="0" algn="l">
              <a:buFont typeface="Arial" charset="0"/>
              <a:buNone/>
            </a:pPr>
            <a:r>
              <a:rPr lang="fr-CH" dirty="0"/>
              <a:t>The basic algorithm for decision tree induction proceeds in a greedy manner. First the set of all data</a:t>
            </a:r>
            <a:r>
              <a:rPr lang="fr-CH" baseline="0" dirty="0"/>
              <a:t> objects </a:t>
            </a:r>
            <a:r>
              <a:rPr lang="fr-CH" dirty="0"/>
              <a:t>are associated with the root. </a:t>
            </a:r>
            <a:r>
              <a:rPr lang="fr-CH" dirty="0" err="1"/>
              <a:t>Among</a:t>
            </a:r>
            <a:r>
              <a:rPr lang="fr-CH" dirty="0"/>
              <a:t> all </a:t>
            </a:r>
            <a:r>
              <a:rPr lang="fr-CH" dirty="0" err="1"/>
              <a:t>attributes</a:t>
            </a:r>
            <a:r>
              <a:rPr lang="fr-CH" dirty="0"/>
              <a:t> one is chosen to partition the set. The criterion that is applied to select the attribute is based on measuring the information gain that can be achieved, or how much uncertainty on the classification of the data</a:t>
            </a:r>
            <a:r>
              <a:rPr lang="fr-CH" baseline="0" dirty="0"/>
              <a:t> objects </a:t>
            </a:r>
            <a:r>
              <a:rPr lang="fr-CH" dirty="0"/>
              <a:t>is removed by the partitioning. </a:t>
            </a:r>
          </a:p>
          <a:p>
            <a:pPr marL="0" lvl="0" indent="0" algn="l">
              <a:buFont typeface="Arial" charset="0"/>
              <a:buNone/>
            </a:pPr>
            <a:endParaRPr lang="fr-CH" dirty="0"/>
          </a:p>
          <a:p>
            <a:pPr marL="0" lvl="0" indent="0" algn="l">
              <a:buFont typeface="Arial" charset="0"/>
              <a:buNone/>
            </a:pPr>
            <a:r>
              <a:rPr lang="fr-CH" dirty="0" err="1"/>
              <a:t>Three</a:t>
            </a:r>
            <a:r>
              <a:rPr lang="fr-CH" dirty="0"/>
              <a:t> conditions can occur such that no </a:t>
            </a:r>
            <a:r>
              <a:rPr lang="fr-CH" dirty="0" err="1"/>
              <a:t>further</a:t>
            </a:r>
            <a:r>
              <a:rPr lang="fr-CH" dirty="0"/>
              <a:t> partitions </a:t>
            </a:r>
            <a:r>
              <a:rPr lang="fr-CH" dirty="0" err="1"/>
              <a:t>can</a:t>
            </a:r>
            <a:r>
              <a:rPr lang="fr-CH" dirty="0"/>
              <a:t> be performed: </a:t>
            </a:r>
          </a:p>
          <a:p>
            <a:pPr marL="228600" indent="-228600">
              <a:buFontTx/>
              <a:buAutoNum type="arabicParenBoth"/>
            </a:pPr>
            <a:r>
              <a:rPr lang="fr-CH" dirty="0"/>
              <a:t>all data</a:t>
            </a:r>
            <a:r>
              <a:rPr lang="fr-CH" baseline="0" dirty="0"/>
              <a:t> objects </a:t>
            </a:r>
            <a:r>
              <a:rPr lang="fr-CH" dirty="0"/>
              <a:t>are in the same class, therefore further splitting makes no sense, </a:t>
            </a:r>
          </a:p>
          <a:p>
            <a:pPr marL="228600" indent="-228600">
              <a:buFontTx/>
              <a:buAutoNum type="arabicParenBoth"/>
            </a:pPr>
            <a:r>
              <a:rPr lang="fr-CH" dirty="0"/>
              <a:t>no attributes are left which can be used to split. Still data</a:t>
            </a:r>
            <a:r>
              <a:rPr lang="fr-CH" baseline="0" dirty="0"/>
              <a:t> objects </a:t>
            </a:r>
            <a:r>
              <a:rPr lang="fr-CH" dirty="0"/>
              <a:t>from different classes can be in the leaf, then majority voting is applied.</a:t>
            </a:r>
          </a:p>
          <a:p>
            <a:pPr marL="228600" indent="-228600">
              <a:buFontTx/>
              <a:buAutoNum type="arabicParenBoth"/>
            </a:pPr>
            <a:r>
              <a:rPr lang="fr-CH" dirty="0"/>
              <a:t> no data</a:t>
            </a:r>
            <a:r>
              <a:rPr lang="fr-CH" baseline="0" dirty="0"/>
              <a:t> objects </a:t>
            </a:r>
            <a:r>
              <a:rPr lang="fr-CH" dirty="0"/>
              <a:t>are left.</a:t>
            </a:r>
            <a:endParaRPr lang="en-GB"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12</a:t>
            </a:fld>
            <a:endParaRPr lang="en-US"/>
          </a:p>
        </p:txBody>
      </p:sp>
    </p:spTree>
    <p:extLst>
      <p:ext uri="{BB962C8B-B14F-4D97-AF65-F5344CB8AC3E}">
        <p14:creationId xmlns:p14="http://schemas.microsoft.com/office/powerpoint/2010/main" val="309700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Based</a:t>
            </a:r>
            <a:r>
              <a:rPr lang="en-US" baseline="0" dirty="0"/>
              <a:t> on this approach for attribute selection, we can now illustrate the induction of the decision tree. In a first step, age is chosen for a split. The partition 31..40 contains after the split only instances from one class, the positive class, thus for this branch of the tree the induction terminates.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13</a:t>
            </a:fld>
            <a:endParaRPr lang="en-US"/>
          </a:p>
        </p:txBody>
      </p:sp>
    </p:spTree>
    <p:extLst>
      <p:ext uri="{BB962C8B-B14F-4D97-AF65-F5344CB8AC3E}">
        <p14:creationId xmlns:p14="http://schemas.microsoft.com/office/powerpoint/2010/main" val="1320886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For the partition</a:t>
            </a:r>
            <a:r>
              <a:rPr lang="en-US" baseline="0" dirty="0"/>
              <a:t> &lt;= 30 we find that the student attribute is the best to be chosen for further splitting. Further splitting makes no more sense, as the two resulting partitions, after splitting by the student attribute, are consisting of either positive or negative instances only.</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14</a:t>
            </a:fld>
            <a:endParaRPr lang="en-US"/>
          </a:p>
        </p:txBody>
      </p:sp>
    </p:spTree>
    <p:extLst>
      <p:ext uri="{BB962C8B-B14F-4D97-AF65-F5344CB8AC3E}">
        <p14:creationId xmlns:p14="http://schemas.microsoft.com/office/powerpoint/2010/main" val="3120865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Similarly, for the partition &gt;40 we find that credit rating gives the largest information</a:t>
            </a:r>
            <a:r>
              <a:rPr lang="en-US" baseline="0" dirty="0"/>
              <a:t> gain. As before, further splitting is no more needed, as the resulting partitions contain only positive respectively negative instances.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15</a:t>
            </a:fld>
            <a:endParaRPr lang="en-US"/>
          </a:p>
        </p:txBody>
      </p:sp>
    </p:spTree>
    <p:extLst>
      <p:ext uri="{BB962C8B-B14F-4D97-AF65-F5344CB8AC3E}">
        <p14:creationId xmlns:p14="http://schemas.microsoft.com/office/powerpoint/2010/main" val="1860853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Now we introduce the approach to select the split attributes during the construction of a decision tree. It is shown</a:t>
            </a:r>
            <a:r>
              <a:rPr lang="en-US" baseline="0" dirty="0"/>
              <a:t> for the case of binary classification, and generalizes naturally to multiple class labels.</a:t>
            </a:r>
            <a:endParaRPr lang="en-US" dirty="0"/>
          </a:p>
          <a:p>
            <a:endParaRPr lang="en-US" dirty="0"/>
          </a:p>
          <a:p>
            <a:r>
              <a:rPr lang="en-US" dirty="0"/>
              <a:t>The approach is based on an information-theoretic argument. Assuming that we have a binary category, i.e., two classes </a:t>
            </a:r>
            <a:r>
              <a:rPr lang="en-US" b="1" dirty="0"/>
              <a:t>P</a:t>
            </a:r>
            <a:r>
              <a:rPr lang="en-US" dirty="0"/>
              <a:t> and </a:t>
            </a:r>
            <a:r>
              <a:rPr lang="en-US" b="1" dirty="0"/>
              <a:t>N</a:t>
            </a:r>
            <a:r>
              <a:rPr lang="en-US" dirty="0"/>
              <a:t> to which objects in S have to be assigned, we can compute the amount of information required to determine the class, by H(P, N), the standard entropy measure, where P and N denote the cardinalities of the classes </a:t>
            </a:r>
            <a:r>
              <a:rPr lang="en-US" b="1" dirty="0"/>
              <a:t>P</a:t>
            </a:r>
            <a:r>
              <a:rPr lang="en-US" dirty="0"/>
              <a:t> and </a:t>
            </a:r>
            <a:r>
              <a:rPr lang="en-US" b="1" dirty="0"/>
              <a:t>N</a:t>
            </a:r>
            <a:r>
              <a:rPr lang="en-US" dirty="0"/>
              <a:t>. Given an attribute A that can be used for partitioning the data collection, we can calculate the amount of information needed to classify the data after the split according to attribute A has been performed. This value is obtained by calculating H(P, N) for each of the partitions and weighting these values by the probability that a data item belongs to the respective partition. </a:t>
            </a:r>
            <a:endParaRPr lang="fr-FR"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16</a:t>
            </a:fld>
            <a:endParaRPr lang="en-US"/>
          </a:p>
        </p:txBody>
      </p:sp>
    </p:spTree>
    <p:extLst>
      <p:ext uri="{BB962C8B-B14F-4D97-AF65-F5344CB8AC3E}">
        <p14:creationId xmlns:p14="http://schemas.microsoft.com/office/powerpoint/2010/main" val="3373435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noProof="0" dirty="0"/>
              <a:t>We illustrate the attribute selection process now for our running example. Initially the data contains P =</a:t>
            </a:r>
            <a:r>
              <a:rPr lang="en-GB" baseline="0" noProof="0" dirty="0"/>
              <a:t> 9 positive instances and N = 5 negative instances. This results in an entropy of 0.94, i.e. 0.94 bits are required to decide the class of one instance. We compute next the entropies of all partitions that result from splitting all attributes. For example, if we split for Age, we obtain 3 partitions, each with a different distribution of positive and negative instances; and thus with different entropies.</a:t>
            </a:r>
            <a:endParaRPr lang="en-GB" noProof="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17</a:t>
            </a:fld>
            <a:endParaRPr lang="en-US"/>
          </a:p>
        </p:txBody>
      </p:sp>
    </p:spTree>
    <p:extLst>
      <p:ext uri="{BB962C8B-B14F-4D97-AF65-F5344CB8AC3E}">
        <p14:creationId xmlns:p14="http://schemas.microsoft.com/office/powerpoint/2010/main" val="1953693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information gained by a split can thus be determined as the difference of the amount of information needed for correct classification before and after the split. Thus we calculate the reduction in uncertainty that is obtained by splitting according to attribute A and select among all possible attributes the one that leads to the highest reduction. For our example we can conclude</a:t>
            </a:r>
            <a:r>
              <a:rPr lang="en-US" baseline="0" dirty="0"/>
              <a:t> that it is best to split on attribute age.</a:t>
            </a:r>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18</a:t>
            </a:fld>
            <a:endParaRPr lang="en-US"/>
          </a:p>
        </p:txBody>
      </p:sp>
    </p:spTree>
    <p:extLst>
      <p:ext uri="{BB962C8B-B14F-4D97-AF65-F5344CB8AC3E}">
        <p14:creationId xmlns:p14="http://schemas.microsoft.com/office/powerpoint/2010/main" val="961989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noProof="0" dirty="0"/>
              <a:t>Next we compute the weighted</a:t>
            </a:r>
            <a:r>
              <a:rPr lang="en-GB" baseline="0" noProof="0" dirty="0"/>
              <a:t> sum of all entropies of the partitions in a split. The weights correspond to the probability of an instance falling into an element of the partition. Computing this for all attributes shows, that the attribute H results in the lowest entropy, i.e., leaves the lowest remaining uncertainty about the class membership of instances after the split.</a:t>
            </a:r>
            <a:endParaRPr lang="en-GB" noProof="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19</a:t>
            </a:fld>
            <a:endParaRPr lang="en-US"/>
          </a:p>
        </p:txBody>
      </p:sp>
    </p:spTree>
    <p:extLst>
      <p:ext uri="{BB962C8B-B14F-4D97-AF65-F5344CB8AC3E}">
        <p14:creationId xmlns:p14="http://schemas.microsoft.com/office/powerpoint/2010/main" val="2271988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inferring global models of data collections there exist two types</a:t>
            </a:r>
            <a:r>
              <a:rPr lang="en-US" baseline="0" dirty="0"/>
              <a:t> </a:t>
            </a:r>
            <a:r>
              <a:rPr lang="en-US" dirty="0"/>
              <a:t>of approaches: descriptive and predictive modeling. We illustrate the difference among them by an example. </a:t>
            </a:r>
          </a:p>
          <a:p>
            <a:r>
              <a:rPr lang="en-US" dirty="0"/>
              <a:t>We assume that a set of data items (or objects)</a:t>
            </a:r>
            <a:r>
              <a:rPr lang="en-US" baseline="0" dirty="0"/>
              <a:t> </a:t>
            </a:r>
            <a:r>
              <a:rPr lang="en-US" dirty="0"/>
              <a:t>with two attributes a1 and a2 is given. Assume the global model we are interested in is a classification (or as often said labeling) of the data items. </a:t>
            </a:r>
          </a:p>
          <a:p>
            <a:r>
              <a:rPr lang="en-US" dirty="0"/>
              <a:t>In descriptive modeling we just know the data items, as indicated by the points in the 2-dimensional grid. A descriptive modeling technique, such as clustering, produces classes, which are not known in advance. For doing this it relies on some criteria that specify when two data items probably belong to the same class. Such a criteria is usually based on</a:t>
            </a:r>
            <a:r>
              <a:rPr lang="en-US" baseline="0" dirty="0"/>
              <a:t> </a:t>
            </a:r>
            <a:r>
              <a:rPr lang="en-US" dirty="0"/>
              <a:t>a similarity measure.</a:t>
            </a:r>
          </a:p>
          <a:p>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a:t>
            </a:fld>
            <a:endParaRPr lang="en-US"/>
          </a:p>
        </p:txBody>
      </p:sp>
    </p:spTree>
    <p:extLst>
      <p:ext uri="{BB962C8B-B14F-4D97-AF65-F5344CB8AC3E}">
        <p14:creationId xmlns:p14="http://schemas.microsoft.com/office/powerpoint/2010/main" val="142425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20</a:t>
            </a:fld>
            <a:endParaRPr lang="en-US"/>
          </a:p>
        </p:txBody>
      </p:sp>
    </p:spTree>
    <p:extLst>
      <p:ext uri="{BB962C8B-B14F-4D97-AF65-F5344CB8AC3E}">
        <p14:creationId xmlns:p14="http://schemas.microsoft.com/office/powerpoint/2010/main" val="3826719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noProof="0" dirty="0"/>
              <a:t>A common problem in classification is that a classifier may overspecialize and capture noise and outliers in the data, rather than general properties. One possibility to limit overspecialization would be to stop the partitioning of tree nodes when some specific criteria is met (e.g., number of samples assigned to the leaf node). A</a:t>
            </a:r>
            <a:r>
              <a:rPr lang="en-GB" baseline="0" noProof="0" dirty="0"/>
              <a:t> possible criterion is to stop partitioning when the majority of remaining samples falls into one class. </a:t>
            </a:r>
            <a:r>
              <a:rPr lang="en-GB" noProof="0" dirty="0"/>
              <a:t>However, in general it is difficult to specify a suitable criterion a priori</a:t>
            </a:r>
            <a:r>
              <a:rPr lang="en-GB" baseline="0" noProof="0" dirty="0"/>
              <a:t> (e.g. choosing the right value of epsilon).</a:t>
            </a:r>
            <a:endParaRPr lang="en-GB" noProof="0" dirty="0"/>
          </a:p>
          <a:p>
            <a:endParaRPr lang="en-GB" noProof="0" dirty="0"/>
          </a:p>
          <a:p>
            <a:r>
              <a:rPr lang="en-GB" noProof="0" dirty="0"/>
              <a:t>Another alternative is to first build the complete classification tree, and then, in a second phase, prune subtrees that do not contribute to an efficient classification. Different approaches can be applied to that end: heuristic approaches can identify subtrees that do not</a:t>
            </a:r>
            <a:r>
              <a:rPr lang="en-GB" baseline="0" noProof="0" dirty="0"/>
              <a:t> contribute to the classification accuracy, and eliminate those. A more principled approach is the use of the minimum description length principle. (MDL).</a:t>
            </a:r>
            <a:endParaRPr lang="en-GB" noProof="0" dirty="0"/>
          </a:p>
          <a:p>
            <a:endParaRPr lang="en-GB" noProof="0"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21</a:t>
            </a:fld>
            <a:endParaRPr lang="en-US"/>
          </a:p>
        </p:txBody>
      </p:sp>
    </p:spTree>
    <p:extLst>
      <p:ext uri="{BB962C8B-B14F-4D97-AF65-F5344CB8AC3E}">
        <p14:creationId xmlns:p14="http://schemas.microsoft.com/office/powerpoint/2010/main" val="3373900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GB" noProof="0" dirty="0"/>
              <a:t>The MDL is based on the following consideration: if the effort in order to specify a class (the implicit description of the class extension through</a:t>
            </a:r>
            <a:r>
              <a:rPr lang="en-GB" baseline="0" noProof="0" dirty="0"/>
              <a:t> a decision tree</a:t>
            </a:r>
            <a:r>
              <a:rPr lang="en-GB" noProof="0" dirty="0"/>
              <a:t>) exceeds the effort to enumerate all class members (the explicit description of the class by enumerating its extension), then the subtree is over classifying and non-optimal. </a:t>
            </a:r>
            <a:r>
              <a:rPr lang="en-GB" baseline="0" noProof="0" dirty="0"/>
              <a:t> </a:t>
            </a:r>
            <a:r>
              <a:rPr lang="en-GB" noProof="0" dirty="0"/>
              <a:t>To measure the description cost a suitable metrics for the encoding cost, both for trees and data sets is required. For trees this can be done by suitably counting the various structural elements needed to encode the tree (#nodes, #test predicates, # arcs), whereas for explicit classification, it is sufficient to count the number of misclassifications that occur in a tree node.</a:t>
            </a:r>
          </a:p>
          <a:p>
            <a:pPr marL="0" lvl="1" indent="0">
              <a:buNone/>
            </a:pP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22</a:t>
            </a:fld>
            <a:endParaRPr lang="en-US"/>
          </a:p>
        </p:txBody>
      </p:sp>
    </p:spTree>
    <p:extLst>
      <p:ext uri="{BB962C8B-B14F-4D97-AF65-F5344CB8AC3E}">
        <p14:creationId xmlns:p14="http://schemas.microsoft.com/office/powerpoint/2010/main" val="465036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2E1E3DD-0D02-42AC-A86B-A41D95F0FC38}" type="slidenum">
              <a:rPr lang="en-US" smtClean="0"/>
              <a:pPr/>
              <a:t>23</a:t>
            </a:fld>
            <a:endParaRPr lang="en-US"/>
          </a:p>
        </p:txBody>
      </p:sp>
      <p:sp>
        <p:nvSpPr>
          <p:cNvPr id="59395" name="Rectangle 2"/>
          <p:cNvSpPr>
            <a:spLocks noGrp="1" noRot="1" noChangeAspect="1" noChangeArrowheads="1" noTextEdit="1"/>
          </p:cNvSpPr>
          <p:nvPr>
            <p:ph type="sldImg"/>
          </p:nvPr>
        </p:nvSpPr>
        <p:spPr>
          <a:xfrm>
            <a:off x="1050925" y="790575"/>
            <a:ext cx="5060950" cy="3795713"/>
          </a:xfrm>
          <a:ln/>
        </p:spPr>
      </p:sp>
      <p:sp>
        <p:nvSpPr>
          <p:cNvPr id="59396" name="Rectangle 3"/>
          <p:cNvSpPr>
            <a:spLocks noGrp="1" noChangeArrowheads="1"/>
          </p:cNvSpPr>
          <p:nvPr>
            <p:ph type="body" idx="1"/>
          </p:nvPr>
        </p:nvSpPr>
        <p:spPr>
          <a:noFill/>
          <a:ln/>
        </p:spPr>
        <p:txBody>
          <a:bodyPr/>
          <a:lstStyle/>
          <a:p>
            <a:r>
              <a:rPr lang="fr-CH" dirty="0"/>
              <a:t>A decision tree can also be seen as an implicit description of a set of classification rules. Classification rules represent the classification knowledge as IF-THEN rules and are easier to understand for human users. They can be easily extracted from the classification tree as described.</a:t>
            </a:r>
            <a:endParaRPr lang="en-GB" dirty="0"/>
          </a:p>
        </p:txBody>
      </p:sp>
    </p:spTree>
    <p:extLst>
      <p:ext uri="{BB962C8B-B14F-4D97-AF65-F5344CB8AC3E}">
        <p14:creationId xmlns:p14="http://schemas.microsoft.com/office/powerpoint/2010/main" val="2076560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t>With continuous attributes it does not make sense to create</a:t>
            </a:r>
            <a:r>
              <a:rPr lang="en-GB" baseline="0" noProof="0" dirty="0"/>
              <a:t> a separate path in the decision tree for every possible attribute value. Instead, in such a case, a binary decision tree is constructed. Binary decisions can be specified both fro continuous and categorical attributes. For continuous attributes, the binary split is performed by selecting a threshold that separates the instances in those that have a larger and a smaller value than the threshold. For categorical attributes, a subset of attribute values can be chosen that distinguishes the instances in two subsets.</a:t>
            </a:r>
            <a:endParaRPr lang="en-GB" noProof="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24</a:t>
            </a:fld>
            <a:endParaRPr lang="en-US"/>
          </a:p>
        </p:txBody>
      </p:sp>
    </p:spTree>
    <p:extLst>
      <p:ext uri="{BB962C8B-B14F-4D97-AF65-F5344CB8AC3E}">
        <p14:creationId xmlns:p14="http://schemas.microsoft.com/office/powerpoint/2010/main" val="1956953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t>This example shows a dataset with both categorical and continuous attributes and a possible binary decision</a:t>
            </a:r>
            <a:r>
              <a:rPr lang="en-GB" baseline="0" noProof="0" dirty="0"/>
              <a:t> tree for such a dataset. The class label in the example is Risk.</a:t>
            </a:r>
            <a:endParaRPr lang="en-GB" noProof="0" dirty="0"/>
          </a:p>
          <a:p>
            <a:pPr marL="0" marR="0" indent="0" algn="l" defTabSz="914400" rtl="0" eaLnBrk="1" fontAlgn="base" latinLnBrk="0" hangingPunct="1">
              <a:lnSpc>
                <a:spcPct val="100000"/>
              </a:lnSpc>
              <a:spcBef>
                <a:spcPct val="30000"/>
              </a:spcBef>
              <a:spcAft>
                <a:spcPct val="0"/>
              </a:spcAft>
              <a:buClrTx/>
              <a:buSzTx/>
              <a:buFontTx/>
              <a:buNone/>
              <a:tabLst/>
              <a:defRPr/>
            </a:pPr>
            <a:endParaRPr lang="fr-CH"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25</a:t>
            </a:fld>
            <a:endParaRPr lang="en-US"/>
          </a:p>
        </p:txBody>
      </p:sp>
    </p:spTree>
    <p:extLst>
      <p:ext uri="{BB962C8B-B14F-4D97-AF65-F5344CB8AC3E}">
        <p14:creationId xmlns:p14="http://schemas.microsoft.com/office/powerpoint/2010/main" val="3972652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splitting the dataset using a continuous</a:t>
            </a:r>
            <a:r>
              <a:rPr lang="en-US" baseline="0" dirty="0"/>
              <a:t> attribute, we need to determine which is the optimal value to split the dataset based on this attribute. To that end, first the set of attribute values is sorted. Then the class labels are traversed, and whenever it changes a possible split point is found (it can be shown that splitting where class labels do not change is provably sub-optimal). At these points the information gain needs to be computed.</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26</a:t>
            </a:fld>
            <a:endParaRPr lang="en-US"/>
          </a:p>
        </p:txBody>
      </p:sp>
    </p:spTree>
    <p:extLst>
      <p:ext uri="{BB962C8B-B14F-4D97-AF65-F5344CB8AC3E}">
        <p14:creationId xmlns:p14="http://schemas.microsoft.com/office/powerpoint/2010/main" val="38368975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9F937929-532B-476E-8F28-1D129B0C211B}" type="slidenum">
              <a:rPr lang="en-US" smtClean="0"/>
              <a:pPr/>
              <a:t>27</a:t>
            </a:fld>
            <a:endParaRPr lang="en-US"/>
          </a:p>
        </p:txBody>
      </p:sp>
      <p:sp>
        <p:nvSpPr>
          <p:cNvPr id="61443" name="Rectangle 2"/>
          <p:cNvSpPr>
            <a:spLocks noGrp="1" noRot="1" noChangeAspect="1" noChangeArrowheads="1" noTextEdit="1"/>
          </p:cNvSpPr>
          <p:nvPr>
            <p:ph type="sldImg"/>
          </p:nvPr>
        </p:nvSpPr>
        <p:spPr>
          <a:xfrm>
            <a:off x="1050925" y="790575"/>
            <a:ext cx="5060950" cy="3795713"/>
          </a:xfrm>
          <a:ln/>
        </p:spPr>
      </p:sp>
      <p:sp>
        <p:nvSpPr>
          <p:cNvPr id="61444" name="Rectangle 3"/>
          <p:cNvSpPr>
            <a:spLocks noGrp="1" noChangeArrowheads="1"/>
          </p:cNvSpPr>
          <p:nvPr>
            <p:ph type="body" idx="1"/>
          </p:nvPr>
        </p:nvSpPr>
        <p:spPr>
          <a:noFill/>
          <a:ln/>
        </p:spPr>
        <p:txBody>
          <a:bodyPr/>
          <a:lstStyle/>
          <a:p>
            <a:r>
              <a:rPr lang="en-GB" noProof="0" dirty="0"/>
              <a:t>This example illustrates the principle of how splitting is performed both for continuous and categorical attributes.</a:t>
            </a:r>
          </a:p>
          <a:p>
            <a:r>
              <a:rPr lang="en-GB" noProof="0" dirty="0"/>
              <a:t>For reasons we will discuss later, we construct separate attribute lists for each attribute, that is used for classification. The attribute list contains the attribute for which it is constructed (i.e. Age and Car Type), the class label attribute and the transaction identifier </a:t>
            </a:r>
            <a:r>
              <a:rPr lang="en-GB" noProof="0" dirty="0" err="1"/>
              <a:t>tid</a:t>
            </a:r>
            <a:r>
              <a:rPr lang="en-GB" noProof="0" dirty="0"/>
              <a:t>. The attribute list is sorted for continuous attributes. </a:t>
            </a:r>
          </a:p>
          <a:p>
            <a:r>
              <a:rPr lang="en-GB" noProof="0" dirty="0"/>
              <a:t>Now let us see of how a split point is found for the continuous attribute Age. The distribution of the class attribute for the whole data set (4 High and 2 Low) is stored in variables </a:t>
            </a:r>
            <a:r>
              <a:rPr lang="en-GB" noProof="0" dirty="0" err="1"/>
              <a:t>C_above</a:t>
            </a:r>
            <a:r>
              <a:rPr lang="en-GB" noProof="0" dirty="0"/>
              <a:t> and a pointer is positioned on top of the attribute list. Then the pointer is moved downwards. Whenever the class label changes the values </a:t>
            </a:r>
            <a:r>
              <a:rPr lang="en-GB" noProof="0" dirty="0" err="1"/>
              <a:t>C_below</a:t>
            </a:r>
            <a:r>
              <a:rPr lang="en-GB" noProof="0" dirty="0"/>
              <a:t> and </a:t>
            </a:r>
            <a:r>
              <a:rPr lang="en-GB" noProof="0" dirty="0" err="1"/>
              <a:t>C_above</a:t>
            </a:r>
            <a:r>
              <a:rPr lang="en-GB" noProof="0" dirty="0"/>
              <a:t> are updated (such that they always keep the distribution of H and L values above and below the pointer). At this step the information gain is computed, if the split were performed at that point (in the same way as done for categorical attributes before). After passing through the attribute list the optimal split value for the Age attribute is known.</a:t>
            </a:r>
          </a:p>
          <a:p>
            <a:r>
              <a:rPr lang="en-GB" noProof="0" dirty="0"/>
              <a:t>For the categorical attribute we have to establish a statistics of the distribution of the classes for each of the possible attribute values and store it in a matrix. Then we check the information gain that can be obtained for each of the possible subsets of attribute values and thus determine the optimal "split" for the categorical attribute. Note that this method will be very inefficient</a:t>
            </a:r>
            <a:r>
              <a:rPr lang="en-GB" baseline="0" noProof="0" dirty="0"/>
              <a:t> with attributes that have large numbers of different values.</a:t>
            </a:r>
            <a:endParaRPr lang="en-GB" noProof="0" dirty="0"/>
          </a:p>
          <a:p>
            <a:r>
              <a:rPr lang="en-GB" noProof="0" dirty="0"/>
              <a:t>Finally, the attribute is chosen that results in the best (binary) split.</a:t>
            </a:r>
          </a:p>
        </p:txBody>
      </p:sp>
    </p:spTree>
    <p:extLst>
      <p:ext uri="{BB962C8B-B14F-4D97-AF65-F5344CB8AC3E}">
        <p14:creationId xmlns:p14="http://schemas.microsoft.com/office/powerpoint/2010/main" val="19890534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naïve</a:t>
            </a:r>
            <a:r>
              <a:rPr lang="en-US" baseline="0" dirty="0"/>
              <a:t> implementation of the splitting process, we would keep all data in a single table. This would imply that we would have for traversing the attributes in order to resort that table every time an attribute is investigated. Therefore, a more efficient approach is needed.</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28</a:t>
            </a:fld>
            <a:endParaRPr lang="en-US"/>
          </a:p>
        </p:txBody>
      </p:sp>
    </p:spTree>
    <p:extLst>
      <p:ext uri="{BB962C8B-B14F-4D97-AF65-F5344CB8AC3E}">
        <p14:creationId xmlns:p14="http://schemas.microsoft.com/office/powerpoint/2010/main" val="148597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avoid</a:t>
            </a:r>
            <a:r>
              <a:rPr lang="en-US" baseline="0" dirty="0"/>
              <a:t> repeated resorting of data, for every attribute a separate and presorted table is kept. Once a split is chosen, we find two different situation. For the table that keeps the attribute that was used in the split, the table needs just to be partitioned into two </a:t>
            </a:r>
            <a:r>
              <a:rPr lang="en-US" baseline="0" dirty="0" err="1"/>
              <a:t>subtables</a:t>
            </a:r>
            <a:r>
              <a:rPr lang="en-US" baseline="0" dirty="0"/>
              <a:t>, maintaining the order. For the other attributes we have to select the </a:t>
            </a:r>
            <a:r>
              <a:rPr lang="en-US" baseline="0" dirty="0" err="1"/>
              <a:t>subtables</a:t>
            </a:r>
            <a:r>
              <a:rPr lang="en-US" baseline="0" dirty="0"/>
              <a:t> corresponding to the instances of the two partitions that have been formed. To that end a temporary hash table is constructed that allows to associate to each </a:t>
            </a:r>
            <a:r>
              <a:rPr lang="en-US" baseline="0" dirty="0" err="1"/>
              <a:t>dataitem</a:t>
            </a:r>
            <a:r>
              <a:rPr lang="en-US" baseline="0" dirty="0"/>
              <a:t> its partition. Then the attribute table is scanned and partitioned using the </a:t>
            </a:r>
            <a:r>
              <a:rPr lang="en-US" baseline="0" dirty="0" err="1"/>
              <a:t>hashtable</a:t>
            </a:r>
            <a:r>
              <a:rPr lang="en-US" baseline="0" dirty="0"/>
              <a:t> to decide for each entry to which partition it belongs. Note that in this approach, for continuous attributes, the resulting tables are again sorted as the order is preserved from the original table.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29</a:t>
            </a:fld>
            <a:endParaRPr lang="en-US"/>
          </a:p>
        </p:txBody>
      </p:sp>
    </p:spTree>
    <p:extLst>
      <p:ext uri="{BB962C8B-B14F-4D97-AF65-F5344CB8AC3E}">
        <p14:creationId xmlns:p14="http://schemas.microsoft.com/office/powerpoint/2010/main" val="2373828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A predictive modeling technique, such as classification, starts from a given classification (or labeling) of data items. Using that classification</a:t>
            </a:r>
            <a:r>
              <a:rPr lang="en-US" baseline="0" dirty="0"/>
              <a:t> of the dataset </a:t>
            </a:r>
            <a:r>
              <a:rPr lang="en-US" dirty="0"/>
              <a:t>the classification</a:t>
            </a:r>
            <a:r>
              <a:rPr lang="en-US" baseline="0" dirty="0"/>
              <a:t> method </a:t>
            </a:r>
            <a:r>
              <a:rPr lang="en-US" dirty="0"/>
              <a:t>infers conditions on the properties of the data objects, that allow to predict the membership to a specific class. For example, the prediction could be based on a partitioning of the attribute values along each dimension, as shown in the figure on the right. There, first attribute a1 is partitioned into two intervals, and for each of the intervals a different partitioning of the attribute a2 is used to determine the regions corresponding to classes. Misclassifications may occur as seen in the example.</a:t>
            </a:r>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a:t>
            </a:fld>
            <a:endParaRPr lang="en-US"/>
          </a:p>
        </p:txBody>
      </p:sp>
    </p:spTree>
    <p:extLst>
      <p:ext uri="{BB962C8B-B14F-4D97-AF65-F5344CB8AC3E}">
        <p14:creationId xmlns:p14="http://schemas.microsoft.com/office/powerpoint/2010/main" val="31093190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455B5763-C01E-488F-8906-5993FE619700}" type="slidenum">
              <a:rPr lang="en-US" smtClean="0"/>
              <a:pPr/>
              <a:t>30</a:t>
            </a:fld>
            <a:endParaRPr lang="en-US"/>
          </a:p>
        </p:txBody>
      </p:sp>
      <p:sp>
        <p:nvSpPr>
          <p:cNvPr id="63491" name="Rectangle 2"/>
          <p:cNvSpPr>
            <a:spLocks noGrp="1" noRot="1" noChangeAspect="1" noChangeArrowheads="1" noTextEdit="1"/>
          </p:cNvSpPr>
          <p:nvPr>
            <p:ph type="sldImg"/>
          </p:nvPr>
        </p:nvSpPr>
        <p:spPr>
          <a:xfrm>
            <a:off x="1050925" y="790575"/>
            <a:ext cx="5060950" cy="3795713"/>
          </a:xfrm>
          <a:ln/>
        </p:spPr>
      </p:sp>
      <p:sp>
        <p:nvSpPr>
          <p:cNvPr id="63492" name="Rectangle 3"/>
          <p:cNvSpPr>
            <a:spLocks noGrp="1" noChangeArrowheads="1"/>
          </p:cNvSpPr>
          <p:nvPr>
            <p:ph type="body" idx="1"/>
          </p:nvPr>
        </p:nvSpPr>
        <p:spPr>
          <a:noFill/>
          <a:ln/>
        </p:spPr>
        <p:txBody>
          <a:bodyPr/>
          <a:lstStyle/>
          <a:p>
            <a:r>
              <a:rPr lang="en-GB" noProof="0" dirty="0"/>
              <a:t>In this example we demonstrate of how attribute tables are split,</a:t>
            </a:r>
            <a:r>
              <a:rPr lang="en-GB" baseline="0" noProof="0" dirty="0"/>
              <a:t> when a decision node is introduced in the decision tree. Since the split is based on attribute Age, the table for Age can simply be split into two </a:t>
            </a:r>
            <a:r>
              <a:rPr lang="en-GB" baseline="0" noProof="0" dirty="0" err="1"/>
              <a:t>subtables</a:t>
            </a:r>
            <a:r>
              <a:rPr lang="en-GB" baseline="0" noProof="0" dirty="0"/>
              <a:t> at the threshold value. For the Car Type table we use the temporary hash table indicating partition membership to separate it into two </a:t>
            </a:r>
            <a:r>
              <a:rPr lang="en-GB" baseline="0" noProof="0" dirty="0" err="1"/>
              <a:t>subtables</a:t>
            </a:r>
            <a:r>
              <a:rPr lang="en-GB" baseline="0" noProof="0" dirty="0"/>
              <a:t>.</a:t>
            </a:r>
            <a:endParaRPr lang="en-GB" noProof="0" dirty="0"/>
          </a:p>
        </p:txBody>
      </p:sp>
    </p:spTree>
    <p:extLst>
      <p:ext uri="{BB962C8B-B14F-4D97-AF65-F5344CB8AC3E}">
        <p14:creationId xmlns:p14="http://schemas.microsoft.com/office/powerpoint/2010/main" val="2180663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31</a:t>
            </a:fld>
            <a:endParaRPr lang="en-US"/>
          </a:p>
        </p:txBody>
      </p:sp>
    </p:spTree>
    <p:extLst>
      <p:ext uri="{BB962C8B-B14F-4D97-AF65-F5344CB8AC3E}">
        <p14:creationId xmlns:p14="http://schemas.microsoft.com/office/powerpoint/2010/main" val="13725469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indent="0">
              <a:buFontTx/>
              <a:buNone/>
            </a:pPr>
            <a:r>
              <a:rPr lang="en-GB" baseline="0" dirty="0"/>
              <a:t>We summarize here some of the major strengths and weaknesses of standard decision tree induction.</a:t>
            </a:r>
          </a:p>
          <a:p>
            <a:pPr marL="0" marR="0" indent="0" algn="l" defTabSz="914400" rtl="0" eaLnBrk="1" fontAlgn="base" latinLnBrk="0" hangingPunct="1">
              <a:lnSpc>
                <a:spcPct val="100000"/>
              </a:lnSpc>
              <a:spcBef>
                <a:spcPct val="30000"/>
              </a:spcBef>
              <a:spcAft>
                <a:spcPct val="0"/>
              </a:spcAft>
              <a:buClrTx/>
              <a:buSzTx/>
              <a:buFontTx/>
              <a:buNone/>
              <a:tabLst/>
              <a:defRPr/>
            </a:pPr>
            <a:r>
              <a:rPr lang="en-GB" dirty="0"/>
              <a:t>Decision trees advantages</a:t>
            </a:r>
          </a:p>
          <a:p>
            <a:pPr marL="171450" indent="-171450">
              <a:buFontTx/>
              <a:buChar char="-"/>
            </a:pPr>
            <a:r>
              <a:rPr lang="en-GB" dirty="0"/>
              <a:t>The information theoretic criteria used to select the most discriminative attribute is an embedded</a:t>
            </a:r>
            <a:r>
              <a:rPr lang="en-GB" baseline="0" dirty="0"/>
              <a:t> f</a:t>
            </a:r>
            <a:r>
              <a:rPr lang="en-GB" dirty="0"/>
              <a:t>eature selection</a:t>
            </a:r>
          </a:p>
          <a:p>
            <a:pPr marL="171450" indent="-171450">
              <a:buFontTx/>
              <a:buChar char="-"/>
            </a:pPr>
            <a:r>
              <a:rPr lang="en-GB" dirty="0"/>
              <a:t>No data preparation is needed, such as normalisation of data</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GB" dirty="0"/>
              <a:t>The best aspect of using trees for analytics is that they</a:t>
            </a:r>
            <a:r>
              <a:rPr lang="en-GB" baseline="0" dirty="0"/>
              <a:t> are </a:t>
            </a:r>
            <a:r>
              <a:rPr lang="en-GB" dirty="0"/>
              <a:t>easy to interpret and explain, while more sophisticated ML algorithms (ANN, SVM)</a:t>
            </a:r>
            <a:r>
              <a:rPr lang="en-GB" baseline="0" dirty="0"/>
              <a:t> are seen as black-boxes that do not “explain” the classification decisions they make</a:t>
            </a:r>
          </a:p>
          <a:p>
            <a:r>
              <a:rPr lang="en-GB" dirty="0"/>
              <a:t>Decision trees drawbacks</a:t>
            </a:r>
          </a:p>
          <a:p>
            <a:pPr marL="171450" indent="-171450">
              <a:buFontTx/>
              <a:buChar char="-"/>
            </a:pPr>
            <a:r>
              <a:rPr lang="en-GB" dirty="0"/>
              <a:t>They can be extremely sensitive to small perturbations in the data: a slight change can result in a drastically different tree.</a:t>
            </a:r>
          </a:p>
          <a:p>
            <a:pPr marL="171450" indent="-171450">
              <a:buFontTx/>
              <a:buChar char="-"/>
            </a:pPr>
            <a:r>
              <a:rPr lang="en-GB" dirty="0"/>
              <a:t>They can easily </a:t>
            </a:r>
            <a:r>
              <a:rPr lang="en-GB" dirty="0" err="1"/>
              <a:t>overfit</a:t>
            </a:r>
            <a:r>
              <a:rPr lang="en-GB" dirty="0"/>
              <a:t>. This can be compensated</a:t>
            </a:r>
            <a:r>
              <a:rPr lang="en-GB" baseline="0" dirty="0"/>
              <a:t> </a:t>
            </a:r>
            <a:r>
              <a:rPr lang="en-GB" dirty="0"/>
              <a:t>by validation methods and pruning, but remains a problem.</a:t>
            </a:r>
          </a:p>
          <a:p>
            <a:pPr marL="171450" indent="-171450">
              <a:buFontTx/>
              <a:buChar char="-"/>
            </a:pPr>
            <a:r>
              <a:rPr lang="en-GB" dirty="0"/>
              <a:t>They are not incremental. If new</a:t>
            </a:r>
            <a:r>
              <a:rPr lang="en-GB" baseline="0" dirty="0"/>
              <a:t> data is available, the existing tree cannot be incrementally modified, but the whole tree must be reconstructed from scratch</a:t>
            </a:r>
          </a:p>
          <a:p>
            <a:pPr marL="171450" marR="0" indent="-171450" algn="l" defTabSz="914400" rtl="0" eaLnBrk="1" fontAlgn="base" latinLnBrk="0" hangingPunct="1">
              <a:lnSpc>
                <a:spcPct val="100000"/>
              </a:lnSpc>
              <a:spcBef>
                <a:spcPct val="30000"/>
              </a:spcBef>
              <a:spcAft>
                <a:spcPct val="0"/>
              </a:spcAft>
              <a:buClrTx/>
              <a:buSzTx/>
              <a:buFontTx/>
              <a:buChar char="-"/>
              <a:tabLst/>
              <a:defRPr/>
            </a:pPr>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32</a:t>
            </a:fld>
            <a:endParaRPr lang="en-US"/>
          </a:p>
        </p:txBody>
      </p:sp>
    </p:spTree>
    <p:extLst>
      <p:ext uri="{BB962C8B-B14F-4D97-AF65-F5344CB8AC3E}">
        <p14:creationId xmlns:p14="http://schemas.microsoft.com/office/powerpoint/2010/main" val="40487895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endParaRPr lang="en-GB" noProof="0" dirty="0"/>
          </a:p>
          <a:p>
            <a:endParaRPr lang="en-GB" noProof="0"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33</a:t>
            </a:fld>
            <a:endParaRPr lang="en-US"/>
          </a:p>
        </p:txBody>
      </p:sp>
    </p:spTree>
    <p:extLst>
      <p:ext uri="{BB962C8B-B14F-4D97-AF65-F5344CB8AC3E}">
        <p14:creationId xmlns:p14="http://schemas.microsoft.com/office/powerpoint/2010/main" val="33042105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trees</a:t>
            </a:r>
            <a:r>
              <a:rPr lang="en-US" baseline="0" dirty="0"/>
              <a:t> is one of the best known and historically first examples of a classification approach. Many other methods have been devised in studied over tie. These include basic methods (we will see some examples later), ensemble methods (discussed in the following), support vector machines (a paradigm based on splitting the space through hyper-planes), and neural networks (which are attracting recently significant attention and are nowadays among the best performing classifiers if very large training sets are available).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34</a:t>
            </a:fld>
            <a:endParaRPr lang="en-US"/>
          </a:p>
        </p:txBody>
      </p:sp>
    </p:spTree>
    <p:extLst>
      <p:ext uri="{BB962C8B-B14F-4D97-AF65-F5344CB8AC3E}">
        <p14:creationId xmlns:p14="http://schemas.microsoft.com/office/powerpoint/2010/main" val="28600750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important development in decision trees was the introduction of the idea of ensemble</a:t>
            </a:r>
            <a:r>
              <a:rPr lang="en-US" baseline="0" dirty="0"/>
              <a:t> methods. The basic principle is simple: instead of constructing a single model, many different models are constructed independently. Even if each model is not very expressive (weak learners) their combination can be powerful (strong learner). Different ensemble methods are distinguished by the type of approach they are based on. Ensemble methods, which we will discuss in the following, learn several models in parallel, and combine then their predictions by voting or averaging. Stacking methods use more sophisticated techniques to combine model outputs, based themselves on learning methods. Finally, boosting learn models in sequence. In each step the samples of the training data are reweighted depending on whether they have been correctly classified.</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35</a:t>
            </a:fld>
            <a:endParaRPr lang="en-US"/>
          </a:p>
        </p:txBody>
      </p:sp>
    </p:spTree>
    <p:extLst>
      <p:ext uri="{BB962C8B-B14F-4D97-AF65-F5344CB8AC3E}">
        <p14:creationId xmlns:p14="http://schemas.microsoft.com/office/powerpoint/2010/main" val="3501689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forests are an ensemble method based on bagging. The principle</a:t>
            </a:r>
            <a:r>
              <a:rPr lang="en-US" baseline="0" dirty="0"/>
              <a:t> is very simple: K different decision trees are learnt in parallel from different (independent) samples of the data, and the classification is derived from a majority vote of the predictions.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36</a:t>
            </a:fld>
            <a:endParaRPr lang="en-US"/>
          </a:p>
        </p:txBody>
      </p:sp>
    </p:spTree>
    <p:extLst>
      <p:ext uri="{BB962C8B-B14F-4D97-AF65-F5344CB8AC3E}">
        <p14:creationId xmlns:p14="http://schemas.microsoft.com/office/powerpoint/2010/main" val="3868191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give the argument why ensemble methods work: even if the individual classifiers are not very good (e.g. make 35% errors in prediction) their aggregate will be very</a:t>
            </a:r>
            <a:r>
              <a:rPr lang="en-US" baseline="0" dirty="0"/>
              <a:t> strong. For example, if we have 25 classifiers, the probability that a majority of them, namely at least 13, make a wrong prediction is very small, namely 6%. In general, ensemble methods work well, if the individual models are better than random guessing. The figure illustrates the relation between the classification errors of individual classifiers and the aggregate classification accuracy.</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37</a:t>
            </a:fld>
            <a:endParaRPr lang="en-US"/>
          </a:p>
        </p:txBody>
      </p:sp>
    </p:spTree>
    <p:extLst>
      <p:ext uri="{BB962C8B-B14F-4D97-AF65-F5344CB8AC3E}">
        <p14:creationId xmlns:p14="http://schemas.microsoft.com/office/powerpoint/2010/main" val="39692127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random forests the main issue is the choice of the sampling strategy, i.e., the</a:t>
            </a:r>
            <a:r>
              <a:rPr lang="en-US" baseline="0" dirty="0"/>
              <a:t> generation of samples that are used for learning the individual models. Specifically, it consists of two different sampling strategy. The first, sampling data selects from the original dataset a sample.  Thus each decision tree is trained on a different sample of data. The second, sampling attributes selects from the attributes available to take a decision a random subset. Thus even if a tree would have been constructed in the same way up to a level, the continuation might become different due to attribute sampling (e.g. the optimal attribute in one tree is not available for splitting in the other tree).</a:t>
            </a:r>
          </a:p>
          <a:p>
            <a:endParaRPr lang="en-US" baseline="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38</a:t>
            </a:fld>
            <a:endParaRPr lang="en-US"/>
          </a:p>
        </p:txBody>
      </p:sp>
    </p:spTree>
    <p:extLst>
      <p:ext uri="{BB962C8B-B14F-4D97-AF65-F5344CB8AC3E}">
        <p14:creationId xmlns:p14="http://schemas.microsoft.com/office/powerpoint/2010/main" val="11334137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random forest algorithm</a:t>
            </a:r>
            <a:r>
              <a:rPr lang="en-US" baseline="0" dirty="0"/>
              <a:t> is based on specific choices of sampling strategies, when constructing multiple decision trees in parallel. For sampling the data, for each of the K trees to be constructed, a sample of size N (the original size of the dataset) is selected with replacement. This step is called bootstrapping. </a:t>
            </a:r>
            <a:r>
              <a:rPr lang="en-US" dirty="0"/>
              <a:t>Note, since sampling is done with replacement the same object might occur repeatedly in a</a:t>
            </a:r>
            <a:r>
              <a:rPr lang="en-US" baseline="0" dirty="0"/>
              <a:t> sample. Thus even if the sample has the same size as the original datasets, not all original data instances will occur in the sample. For selecting the attributes a proper subset of attributes is chosen to infer the next split. The number of attributes considered, is significantly smaller than the whole set, e.g. in the order of the square root of the number of all attributes.</a:t>
            </a:r>
          </a:p>
          <a:p>
            <a:endParaRPr lang="en-US" baseline="0" dirty="0"/>
          </a:p>
          <a:p>
            <a:r>
              <a:rPr lang="en-US" baseline="0" dirty="0"/>
              <a:t>Bootstrapping has been original conceived, for training datasets that are not exceedingly large, and thus available data would have to be used very carefully. In cases were training data is available abundantly, an alternative approach, called </a:t>
            </a:r>
            <a:r>
              <a:rPr lang="en-US" baseline="0" dirty="0" err="1"/>
              <a:t>su</a:t>
            </a:r>
            <a:r>
              <a:rPr lang="en-US" baseline="0" dirty="0"/>
              <a:t>-bagging, can be used. There sampling is done without replacement.</a:t>
            </a:r>
          </a:p>
        </p:txBody>
      </p:sp>
      <p:sp>
        <p:nvSpPr>
          <p:cNvPr id="4" name="Slide Number Placeholder 3"/>
          <p:cNvSpPr>
            <a:spLocks noGrp="1"/>
          </p:cNvSpPr>
          <p:nvPr>
            <p:ph type="sldNum" sz="quarter" idx="10"/>
          </p:nvPr>
        </p:nvSpPr>
        <p:spPr/>
        <p:txBody>
          <a:bodyPr/>
          <a:lstStyle/>
          <a:p>
            <a:fld id="{E6C47E0B-2958-48CC-BA4E-C350203CF107}" type="slidenum">
              <a:rPr lang="en-US" smtClean="0"/>
              <a:pPr/>
              <a:t>39</a:t>
            </a:fld>
            <a:endParaRPr lang="en-US"/>
          </a:p>
        </p:txBody>
      </p:sp>
    </p:spTree>
    <p:extLst>
      <p:ext uri="{BB962C8B-B14F-4D97-AF65-F5344CB8AC3E}">
        <p14:creationId xmlns:p14="http://schemas.microsoft.com/office/powerpoint/2010/main" val="1177223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t>Classification creates a </a:t>
            </a:r>
            <a:r>
              <a:rPr lang="en-GB" b="1" noProof="0" dirty="0"/>
              <a:t>global model</a:t>
            </a:r>
            <a:r>
              <a:rPr lang="en-GB" noProof="0" dirty="0"/>
              <a:t>, that is used for predicting the class label of unknown data. Since the</a:t>
            </a:r>
            <a:r>
              <a:rPr lang="en-GB" baseline="0" noProof="0" dirty="0"/>
              <a:t> classification function is learned from existing data, this approach is also called a supervised learning approach.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baseline="0" noProof="0" dirty="0"/>
          </a:p>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t>Classification is clearly useful in many decision problems, where for a given data item a decision is to be made (which depends on the class to which the data item belongs). Classification is also often called predictive analytics.</a:t>
            </a:r>
          </a:p>
          <a:p>
            <a:endParaRPr lang="en-GB"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42429293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a:t>
            </a:r>
            <a:r>
              <a:rPr lang="en-US" baseline="0" dirty="0"/>
              <a:t> forests allow to learn much more complex functions than basic decision trees. This fact is illustrated in this visualization. For the same training data set different numbers of decision trees are constructed (</a:t>
            </a:r>
            <a:r>
              <a:rPr lang="en-US" baseline="0" dirty="0" err="1"/>
              <a:t>rCART</a:t>
            </a:r>
            <a:r>
              <a:rPr lang="en-US" baseline="0" dirty="0"/>
              <a:t> is a variant of decision trees). We observe that with increasing numbers of trees the decision boundaries become increasingly more complex and smoother, and thus a better separation among different classes can be achieved.</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40</a:t>
            </a:fld>
            <a:endParaRPr lang="en-US"/>
          </a:p>
        </p:txBody>
      </p:sp>
    </p:spTree>
    <p:extLst>
      <p:ext uri="{BB962C8B-B14F-4D97-AF65-F5344CB8AC3E}">
        <p14:creationId xmlns:p14="http://schemas.microsoft.com/office/powerpoint/2010/main" val="30899633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41</a:t>
            </a:fld>
            <a:endParaRPr lang="en-US"/>
          </a:p>
        </p:txBody>
      </p:sp>
    </p:spTree>
    <p:extLst>
      <p:ext uri="{BB962C8B-B14F-4D97-AF65-F5344CB8AC3E}">
        <p14:creationId xmlns:p14="http://schemas.microsoft.com/office/powerpoint/2010/main" val="42053063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forests</a:t>
            </a:r>
            <a:r>
              <a:rPr lang="en-US" baseline="0" dirty="0"/>
              <a:t> are a very popular method for classification due to the many advantages they offer. They are considered as the method of choice in cases where the data is dense, which means that the number of features is relatively low (in the thousands). Sparse data would be, for example, vector space representation of documents with very large vocabularies. In such cases, before applying a method such as random forests, a dimensionality reduction would have to be applied. This could be accomplished in the case of documents by creating a word embedding.</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42</a:t>
            </a:fld>
            <a:endParaRPr lang="en-US"/>
          </a:p>
        </p:txBody>
      </p:sp>
    </p:spTree>
    <p:extLst>
      <p:ext uri="{BB962C8B-B14F-4D97-AF65-F5344CB8AC3E}">
        <p14:creationId xmlns:p14="http://schemas.microsoft.com/office/powerpoint/2010/main" val="2257672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recently, in cases where large training</a:t>
            </a:r>
            <a:r>
              <a:rPr lang="en-US" baseline="0" dirty="0"/>
              <a:t> sets are available or number of features is very large, deep neural networks exhibit better performance than random forests.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43</a:t>
            </a:fld>
            <a:endParaRPr lang="en-US"/>
          </a:p>
        </p:txBody>
      </p:sp>
    </p:spTree>
    <p:extLst>
      <p:ext uri="{BB962C8B-B14F-4D97-AF65-F5344CB8AC3E}">
        <p14:creationId xmlns:p14="http://schemas.microsoft.com/office/powerpoint/2010/main" val="9778874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44</a:t>
            </a:fld>
            <a:endParaRPr lang="en-US"/>
          </a:p>
        </p:txBody>
      </p:sp>
    </p:spTree>
    <p:extLst>
      <p:ext uri="{BB962C8B-B14F-4D97-AF65-F5344CB8AC3E}">
        <p14:creationId xmlns:p14="http://schemas.microsoft.com/office/powerpoint/2010/main" val="1241773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t>In order to test the quality of a model it is tested by using a test set. Assuming that a set of objects with known labels</a:t>
            </a:r>
            <a:r>
              <a:rPr lang="en-GB" baseline="0" noProof="0" dirty="0"/>
              <a:t> is available, it is split into (typically larger) set that is used for learning model, which is the training set, and a (typically smaller) set of that is used to test the quality of the model, the test set.</a:t>
            </a:r>
            <a:endParaRPr lang="en-GB" noProof="0" dirty="0"/>
          </a:p>
          <a:p>
            <a:pPr marL="0" marR="0" indent="0" algn="l" defTabSz="914400" rtl="0" eaLnBrk="1" fontAlgn="base" latinLnBrk="0" hangingPunct="1">
              <a:lnSpc>
                <a:spcPct val="100000"/>
              </a:lnSpc>
              <a:spcBef>
                <a:spcPct val="30000"/>
              </a:spcBef>
              <a:spcAft>
                <a:spcPct val="0"/>
              </a:spcAft>
              <a:buClrTx/>
              <a:buSzTx/>
              <a:buFontTx/>
              <a:buNone/>
              <a:tabLst/>
              <a:defRPr/>
            </a:pPr>
            <a:endParaRPr lang="en-GB" noProof="0"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3521211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917E5207-A2F5-4EA3-9F80-3097DF552530}" type="slidenum">
              <a:rPr lang="en-US" smtClean="0"/>
              <a:pPr/>
              <a:t>6</a:t>
            </a:fld>
            <a:endParaRPr lang="en-US"/>
          </a:p>
        </p:txBody>
      </p:sp>
      <p:sp>
        <p:nvSpPr>
          <p:cNvPr id="51203" name="Rectangle 2"/>
          <p:cNvSpPr>
            <a:spLocks noGrp="1" noRot="1" noChangeAspect="1" noChangeArrowheads="1" noTextEdit="1"/>
          </p:cNvSpPr>
          <p:nvPr>
            <p:ph type="sldImg"/>
          </p:nvPr>
        </p:nvSpPr>
        <p:spPr>
          <a:ln cap="flat"/>
        </p:spPr>
      </p:sp>
      <p:sp>
        <p:nvSpPr>
          <p:cNvPr id="51204" name="Rectangle 3"/>
          <p:cNvSpPr>
            <a:spLocks noGrp="1" noChangeArrowheads="1"/>
          </p:cNvSpPr>
          <p:nvPr>
            <p:ph type="body" idx="1"/>
          </p:nvPr>
        </p:nvSpPr>
        <p:spPr>
          <a:noFill/>
          <a:ln/>
        </p:spPr>
        <p:txBody>
          <a:bodyPr/>
          <a:lstStyle/>
          <a:p>
            <a:r>
              <a:rPr lang="en-US" dirty="0"/>
              <a:t>In classification the classes are known and given by the class label attributes. In this example, for the given data collection TENURED would be the class label attribute. The goal of classification is to determine rules on the other attributes that allow to predict the class label attribute, as the one shown right on the bottom.</a:t>
            </a:r>
          </a:p>
        </p:txBody>
      </p:sp>
    </p:spTree>
    <p:extLst>
      <p:ext uri="{BB962C8B-B14F-4D97-AF65-F5344CB8AC3E}">
        <p14:creationId xmlns:p14="http://schemas.microsoft.com/office/powerpoint/2010/main" val="1328296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9C0FB69D-B4B8-4AEA-8F21-09F136CFE571}" type="slidenum">
              <a:rPr lang="en-US" smtClean="0"/>
              <a:pPr/>
              <a:t>7</a:t>
            </a:fld>
            <a:endParaRPr lang="en-US"/>
          </a:p>
        </p:txBody>
      </p:sp>
      <p:sp>
        <p:nvSpPr>
          <p:cNvPr id="52227" name="Rectangle 2"/>
          <p:cNvSpPr>
            <a:spLocks noGrp="1" noRot="1" noChangeAspect="1" noChangeArrowheads="1" noTextEdit="1"/>
          </p:cNvSpPr>
          <p:nvPr>
            <p:ph type="sldImg"/>
          </p:nvPr>
        </p:nvSpPr>
        <p:spPr>
          <a:ln cap="flat"/>
        </p:spPr>
      </p:sp>
      <p:sp>
        <p:nvSpPr>
          <p:cNvPr id="52228" name="Rectangle 3"/>
          <p:cNvSpPr>
            <a:spLocks noGrp="1" noChangeArrowheads="1"/>
          </p:cNvSpPr>
          <p:nvPr>
            <p:ph type="body" idx="1"/>
          </p:nvPr>
        </p:nvSpPr>
        <p:spPr>
          <a:noFill/>
          <a:ln/>
        </p:spPr>
        <p:txBody>
          <a:bodyPr/>
          <a:lstStyle/>
          <a:p>
            <a:r>
              <a:rPr lang="en-US" dirty="0"/>
              <a:t>In order to determine the quality of the rules derived from the training set, the test set is used. We see that the classifier that has been found is correct in 75% of the cases. If rules are of sufficient quality they are used in order to classify data that has not been seen before. Since the reliability of the rule has been evaluated as 75% by testing it against the test set and assuming that the test set is a representative sample of all data, then the accuracy of the rule applied to unseen data should be the same.</a:t>
            </a:r>
          </a:p>
        </p:txBody>
      </p:sp>
    </p:spTree>
    <p:extLst>
      <p:ext uri="{BB962C8B-B14F-4D97-AF65-F5344CB8AC3E}">
        <p14:creationId xmlns:p14="http://schemas.microsoft.com/office/powerpoint/2010/main" val="27325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t>We formulate the classification problem formally.</a:t>
            </a:r>
          </a:p>
        </p:txBody>
      </p:sp>
      <p:sp>
        <p:nvSpPr>
          <p:cNvPr id="4" name="Slide Number Placeholder 3"/>
          <p:cNvSpPr>
            <a:spLocks noGrp="1"/>
          </p:cNvSpPr>
          <p:nvPr>
            <p:ph type="sldNum" sz="quarter" idx="10"/>
          </p:nvPr>
        </p:nvSpPr>
        <p:spPr/>
        <p:txBody>
          <a:bodyPr/>
          <a:lstStyle/>
          <a:p>
            <a:fld id="{E6C47E0B-2958-48CC-BA4E-C350203CF107}" type="slidenum">
              <a:rPr lang="en-US" smtClean="0"/>
              <a:pPr/>
              <a:t>8</a:t>
            </a:fld>
            <a:endParaRPr lang="en-US"/>
          </a:p>
        </p:txBody>
      </p:sp>
    </p:spTree>
    <p:extLst>
      <p:ext uri="{BB962C8B-B14F-4D97-AF65-F5344CB8AC3E}">
        <p14:creationId xmlns:p14="http://schemas.microsoft.com/office/powerpoint/2010/main" val="2152935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dirty="0"/>
              <a:t>As for clustering methods, we can also identify for classification</a:t>
            </a:r>
            <a:r>
              <a:rPr lang="en-GB" baseline="0" dirty="0"/>
              <a:t> methods a range of criteria to assess and compare the properties of different approaches.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a:t>Predictive accuracy is the natural main objective to optimize for a classifier. It characterizes how well the classifier performs its job. Often  we encounter a trade off between predictive accuracy and the speed and scalability of the method. Methods that achieve high accuracy tend also to be more expensive. As for clustering, also for classification noise and outliers can pose additional problems affecting accuracy. Finally, a very important criterion is the interpretability of the model. In many concrete applications, it is critical that humans are able to understand based on which criteria a classifier takes a decision, e.g. for accountability. Imagine a case, where an assurance policy is refused based on the decision taken by a classifier, and the client would oppose in court. Only with  human-interpretable methods the decision could be argued for. However, the most powerful classifiers today tend to produce models that are very hard to interpret for humans, as they represent very complex functions.</a:t>
            </a:r>
            <a:endParaRPr lang="en-GB"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9</a:t>
            </a:fld>
            <a:endParaRPr lang="en-US"/>
          </a:p>
        </p:txBody>
      </p:sp>
    </p:spTree>
    <p:extLst>
      <p:ext uri="{BB962C8B-B14F-4D97-AF65-F5344CB8AC3E}">
        <p14:creationId xmlns:p14="http://schemas.microsoft.com/office/powerpoint/2010/main" val="1239724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2388" y="304800"/>
            <a:ext cx="2082800"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52400" y="304800"/>
            <a:ext cx="6097588"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79388" y="1341438"/>
            <a:ext cx="8305800" cy="5029200"/>
          </a:xfrm>
        </p:spPr>
        <p:txBody>
          <a:bodyPr/>
          <a:lstStyle/>
          <a:p>
            <a:endParaRPr lang="fr-CH"/>
          </a:p>
        </p:txBody>
      </p:sp>
      <p:sp>
        <p:nvSpPr>
          <p:cNvPr id="4" name="Footer Placeholder 3"/>
          <p:cNvSpPr>
            <a:spLocks noGrp="1"/>
          </p:cNvSpPr>
          <p:nvPr>
            <p:ph type="ftr" sz="quarter" idx="10"/>
          </p:nvPr>
        </p:nvSpPr>
        <p:spPr>
          <a:xfrm>
            <a:off x="152400" y="6477000"/>
            <a:ext cx="5867400" cy="228600"/>
          </a:xfrm>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408488" y="13414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408488" y="39322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52400" y="6477000"/>
            <a:ext cx="5867400" cy="228600"/>
          </a:xfrm>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52400" y="6477000"/>
            <a:ext cx="5867400" cy="228600"/>
          </a:xfrm>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793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2400" y="304800"/>
            <a:ext cx="83058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179388" y="13414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52400" y="64770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a:solidFill>
                  <a:schemeClr val="tx1"/>
                </a:solidFill>
                <a:latin typeface="Verdana" charset="0"/>
              </a:defRPr>
            </a:lvl1pPr>
          </a:lstStyle>
          <a:p>
            <a:r>
              <a:rPr lang="fr-CH"/>
              <a:t>©2020, Karl Aberer, EPFL-IC, Laboratoire de systèmes d'informations répartis </a:t>
            </a:r>
            <a:endParaRPr lang="en-GB" dirty="0"/>
          </a:p>
        </p:txBody>
      </p:sp>
      <p:sp>
        <p:nvSpPr>
          <p:cNvPr id="5127" name="Rectangle 7"/>
          <p:cNvSpPr>
            <a:spLocks noChangeArrowheads="1"/>
          </p:cNvSpPr>
          <p:nvPr userDrawn="1"/>
        </p:nvSpPr>
        <p:spPr bwMode="auto">
          <a:xfrm>
            <a:off x="6344827" y="6492876"/>
            <a:ext cx="2087588" cy="144164"/>
          </a:xfrm>
          <a:prstGeom prst="rect">
            <a:avLst/>
          </a:prstGeom>
          <a:noFill/>
          <a:ln w="9525">
            <a:noFill/>
            <a:miter lim="800000"/>
            <a:headEnd/>
            <a:tailEnd/>
          </a:ln>
          <a:effectLst/>
        </p:spPr>
        <p:txBody>
          <a:bodyPr lIns="92075" tIns="46038" rIns="92075" bIns="46038"/>
          <a:lstStyle/>
          <a:p>
            <a:pPr algn="r"/>
            <a:r>
              <a:rPr lang="en-US" sz="900" dirty="0">
                <a:solidFill>
                  <a:schemeClr val="tx1"/>
                </a:solidFill>
                <a:latin typeface="Verdana" charset="0"/>
              </a:rPr>
              <a:t>Classification </a:t>
            </a:r>
            <a:fld id="{FBCEA208-1882-4C4A-B71F-4FA789A04155}" type="slidenum">
              <a:rPr lang="en-US" sz="900">
                <a:solidFill>
                  <a:schemeClr val="tx1"/>
                </a:solidFill>
                <a:latin typeface="Verdana" charset="0"/>
              </a:rPr>
              <a:pPr algn="r"/>
              <a:t>‹#›</a:t>
            </a:fld>
            <a:endParaRPr lang="en-US" sz="900" dirty="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3600" b="1">
          <a:solidFill>
            <a:schemeClr val="tx2"/>
          </a:solidFill>
          <a:latin typeface="Calibri"/>
          <a:ea typeface="+mj-ea"/>
          <a:cs typeface="Calibri"/>
        </a:defRPr>
      </a:lvl1pPr>
      <a:lvl2pPr algn="ctr" rtl="0" fontAlgn="base">
        <a:spcBef>
          <a:spcPct val="0"/>
        </a:spcBef>
        <a:spcAft>
          <a:spcPct val="0"/>
        </a:spcAft>
        <a:defRPr sz="2400">
          <a:solidFill>
            <a:schemeClr val="tx2"/>
          </a:solidFill>
          <a:latin typeface="Comic Sans MS" charset="0"/>
        </a:defRPr>
      </a:lvl2pPr>
      <a:lvl3pPr algn="ctr" rtl="0" fontAlgn="base">
        <a:spcBef>
          <a:spcPct val="0"/>
        </a:spcBef>
        <a:spcAft>
          <a:spcPct val="0"/>
        </a:spcAft>
        <a:defRPr sz="2400">
          <a:solidFill>
            <a:schemeClr val="tx2"/>
          </a:solidFill>
          <a:latin typeface="Comic Sans MS" charset="0"/>
        </a:defRPr>
      </a:lvl3pPr>
      <a:lvl4pPr algn="ctr" rtl="0" fontAlgn="base">
        <a:spcBef>
          <a:spcPct val="0"/>
        </a:spcBef>
        <a:spcAft>
          <a:spcPct val="0"/>
        </a:spcAft>
        <a:defRPr sz="2400">
          <a:solidFill>
            <a:schemeClr val="tx2"/>
          </a:solidFill>
          <a:latin typeface="Comic Sans MS" charset="0"/>
        </a:defRPr>
      </a:lvl4pPr>
      <a:lvl5pPr algn="ctr" rtl="0" fontAlgn="base">
        <a:spcBef>
          <a:spcPct val="0"/>
        </a:spcBef>
        <a:spcAft>
          <a:spcPct val="0"/>
        </a:spcAft>
        <a:defRPr sz="2400">
          <a:solidFill>
            <a:schemeClr val="tx2"/>
          </a:solidFill>
          <a:latin typeface="Comic Sans MS"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0.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2.e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3.e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4.e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5.emf"/><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2.emf"/><Relationship Id="rId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0.bin"/><Relationship Id="rId5" Type="http://schemas.openxmlformats.org/officeDocument/2006/relationships/image" Target="../media/image16.emf"/><Relationship Id="rId4" Type="http://schemas.openxmlformats.org/officeDocument/2006/relationships/oleObject" Target="../embeddings/oleObject9.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2.emf"/><Relationship Id="rId4"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8.png"/><Relationship Id="rId5" Type="http://schemas.openxmlformats.org/officeDocument/2006/relationships/notesSlide" Target="../notesSlides/notesSlide20.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20.png"/><Relationship Id="rId5" Type="http://schemas.openxmlformats.org/officeDocument/2006/relationships/notesSlide" Target="../notesSlides/notesSlide31.xml"/><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24.png"/><Relationship Id="rId5" Type="http://schemas.openxmlformats.org/officeDocument/2006/relationships/notesSlide" Target="../notesSlides/notesSlide41.xml"/><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6.xml"/><Relationship Id="rId7" Type="http://schemas.openxmlformats.org/officeDocument/2006/relationships/image" Target="../media/image3.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image" Target="../media/image2.wmf"/><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7.xml"/><Relationship Id="rId7" Type="http://schemas.openxmlformats.org/officeDocument/2006/relationships/image" Target="../media/image6.e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8.wmf"/><Relationship Id="rId4" Type="http://schemas.openxmlformats.org/officeDocument/2006/relationships/image" Target="../media/image7.wmf"/><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a:t>4</a:t>
            </a:r>
            <a:r>
              <a:rPr lang="en-US"/>
              <a:t>. </a:t>
            </a:r>
            <a:r>
              <a:rPr lang="en-US" dirty="0"/>
              <a:t>Classification</a:t>
            </a:r>
          </a:p>
        </p:txBody>
      </p:sp>
      <p:sp>
        <p:nvSpPr>
          <p:cNvPr id="2" name="Text Placeholder 1"/>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655393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dirty="0"/>
              <a:t>If a classifier has 75% accuracy, it means that ...</a:t>
            </a:r>
            <a:endParaRPr lang="en-GB" dirty="0"/>
          </a:p>
        </p:txBody>
      </p:sp>
      <p:sp>
        <p:nvSpPr>
          <p:cNvPr id="13314" name="TPAnswers"/>
          <p:cNvSpPr>
            <a:spLocks noGrp="1"/>
          </p:cNvSpPr>
          <p:nvPr>
            <p:ph idx="1"/>
            <p:custDataLst>
              <p:tags r:id="rId2"/>
            </p:custDataLst>
          </p:nvPr>
        </p:nvSpPr>
        <p:spPr>
          <a:xfrm>
            <a:off x="457200" y="1600200"/>
            <a:ext cx="4114800" cy="4525963"/>
          </a:xfrm>
        </p:spPr>
        <p:txBody>
          <a:bodyPr>
            <a:normAutofit fontScale="77500" lnSpcReduction="20000"/>
          </a:bodyPr>
          <a:lstStyle/>
          <a:p>
            <a:pPr marL="857250" indent="-514350">
              <a:buFont typeface="+mj-lt"/>
              <a:buAutoNum type="alphaUcPeriod"/>
            </a:pPr>
            <a:r>
              <a:rPr lang="en-GB" dirty="0">
                <a:cs typeface="Calibri"/>
              </a:rPr>
              <a:t>It correctly classifies 75% of the data items in the training set</a:t>
            </a:r>
          </a:p>
          <a:p>
            <a:pPr marL="857250" indent="-514350">
              <a:buFont typeface="+mj-lt"/>
              <a:buAutoNum type="alphaUcPeriod"/>
            </a:pPr>
            <a:r>
              <a:rPr lang="en-GB" dirty="0">
                <a:cs typeface="Calibri"/>
              </a:rPr>
              <a:t>It correctly classifies 100% of the data items in the training set but only 75% in the test set</a:t>
            </a:r>
          </a:p>
          <a:p>
            <a:pPr marL="857250" indent="-514350">
              <a:buFont typeface="+mj-lt"/>
              <a:buAutoNum type="alphaUcPeriod"/>
            </a:pPr>
            <a:r>
              <a:rPr lang="en-GB" dirty="0">
                <a:cs typeface="Calibri"/>
              </a:rPr>
              <a:t>It correctly classifies 75% of the data items in the test set</a:t>
            </a:r>
          </a:p>
          <a:p>
            <a:pPr marL="857250" indent="-514350">
              <a:buFont typeface="+mj-lt"/>
              <a:buAutoNum type="alphaUcPeriod"/>
            </a:pPr>
            <a:r>
              <a:rPr lang="en-GB" dirty="0">
                <a:cs typeface="Calibri"/>
              </a:rPr>
              <a:t>It correctly classifies 75% of the unknown data items</a:t>
            </a:r>
            <a:endParaRPr lang="en-GB" sz="4800" dirty="0">
              <a:cs typeface="Calibri"/>
            </a:endParaRPr>
          </a:p>
        </p:txBody>
      </p:sp>
      <p:pic>
        <p:nvPicPr>
          <p:cNvPr id="7" name="TPChart" title="Results Chart">
            <a:extLst>
              <a:ext uri="{FF2B5EF4-FFF2-40B4-BE49-F238E27FC236}">
                <a16:creationId xmlns:a16="http://schemas.microsoft.com/office/drawing/2014/main" id="{2AA03A60-995A-A340-8BFB-8D4153DF7870}"/>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762500" y="1885950"/>
            <a:ext cx="4064000" cy="4572000"/>
          </a:xfrm>
          <a:prstGeom prst="rect">
            <a:avLst/>
          </a:prstGeom>
        </p:spPr>
      </p:pic>
      <p:sp>
        <p:nvSpPr>
          <p:cNvPr id="2" name="Footer Placeholder 1">
            <a:extLst>
              <a:ext uri="{FF2B5EF4-FFF2-40B4-BE49-F238E27FC236}">
                <a16:creationId xmlns:a16="http://schemas.microsoft.com/office/drawing/2014/main" id="{B94B7DF9-B94A-A743-9AD2-323A701EA408}"/>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2022109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Decision Trees</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5" name="Object 4"/>
          <p:cNvGraphicFramePr>
            <a:graphicFrameLocks/>
          </p:cNvGraphicFramePr>
          <p:nvPr>
            <p:extLst>
              <p:ext uri="{D42A27DB-BD31-4B8C-83A1-F6EECF244321}">
                <p14:modId xmlns:p14="http://schemas.microsoft.com/office/powerpoint/2010/main" val="4045331150"/>
              </p:ext>
            </p:extLst>
          </p:nvPr>
        </p:nvGraphicFramePr>
        <p:xfrm>
          <a:off x="4585418" y="103580"/>
          <a:ext cx="4392488" cy="3122665"/>
        </p:xfrm>
        <a:graphic>
          <a:graphicData uri="http://schemas.openxmlformats.org/presentationml/2006/ole">
            <mc:AlternateContent xmlns:mc="http://schemas.openxmlformats.org/markup-compatibility/2006">
              <mc:Choice xmlns:v="urn:schemas-microsoft-com:vml" Requires="v">
                <p:oleObj spid="_x0000_s3097" name="Worksheet" r:id="rId4" imgW="5334000" imgH="4038600" progId="Excel.Sheet.8">
                  <p:embed/>
                </p:oleObj>
              </mc:Choice>
              <mc:Fallback>
                <p:oleObj name="Worksheet" r:id="rId4" imgW="5334000" imgH="4038600" progId="Excel.Sheet.8">
                  <p:embed/>
                  <p:pic>
                    <p:nvPicPr>
                      <p:cNvPr id="5" name="Object 4"/>
                      <p:cNvPicPr>
                        <a:picLocks noChangeArrowheads="1"/>
                      </p:cNvPicPr>
                      <p:nvPr/>
                    </p:nvPicPr>
                    <p:blipFill>
                      <a:blip r:embed="rId5"/>
                      <a:srcRect/>
                      <a:stretch>
                        <a:fillRect/>
                      </a:stretch>
                    </p:blipFill>
                    <p:spPr bwMode="auto">
                      <a:xfrm>
                        <a:off x="4585418" y="103580"/>
                        <a:ext cx="4392488" cy="3122665"/>
                      </a:xfrm>
                      <a:prstGeom prst="rect">
                        <a:avLst/>
                      </a:prstGeom>
                      <a:noFill/>
                      <a:ln>
                        <a:noFill/>
                      </a:ln>
                      <a:effectLst/>
                      <a:extLst/>
                    </p:spPr>
                  </p:pic>
                </p:oleObj>
              </mc:Fallback>
            </mc:AlternateContent>
          </a:graphicData>
        </a:graphic>
      </p:graphicFrame>
      <p:grpSp>
        <p:nvGrpSpPr>
          <p:cNvPr id="67" name="Group 66"/>
          <p:cNvGrpSpPr/>
          <p:nvPr/>
        </p:nvGrpSpPr>
        <p:grpSpPr>
          <a:xfrm>
            <a:off x="4427984" y="3212976"/>
            <a:ext cx="4752528" cy="3312368"/>
            <a:chOff x="4427984" y="3140968"/>
            <a:chExt cx="4752528" cy="3312368"/>
          </a:xfrm>
        </p:grpSpPr>
        <p:sp>
          <p:nvSpPr>
            <p:cNvPr id="36" name="Alternate Process 35"/>
            <p:cNvSpPr/>
            <p:nvPr/>
          </p:nvSpPr>
          <p:spPr bwMode="auto">
            <a:xfrm>
              <a:off x="6444208" y="3140968"/>
              <a:ext cx="864096" cy="504056"/>
            </a:xfrm>
            <a:prstGeom prst="flowChartAlternateProcess">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2"/>
                  </a:solidFill>
                  <a:effectLst/>
                  <a:latin typeface="Calibri"/>
                  <a:cs typeface="Calibri"/>
                </a:rPr>
                <a:t>Age?</a:t>
              </a:r>
              <a:endParaRPr kumimoji="0" lang="en-GB" sz="1200" b="0" i="0" u="none" strike="noStrike" cap="none" normalizeH="0" baseline="0" dirty="0">
                <a:ln>
                  <a:noFill/>
                </a:ln>
                <a:solidFill>
                  <a:schemeClr val="tx2"/>
                </a:solidFill>
                <a:effectLst/>
                <a:latin typeface="Calibri"/>
                <a:cs typeface="Calibri"/>
              </a:endParaRPr>
            </a:p>
          </p:txBody>
        </p:sp>
        <p:sp>
          <p:nvSpPr>
            <p:cNvPr id="37" name="Alternate Process 36"/>
            <p:cNvSpPr/>
            <p:nvPr/>
          </p:nvSpPr>
          <p:spPr bwMode="auto">
            <a:xfrm>
              <a:off x="4716016" y="4437112"/>
              <a:ext cx="1152128" cy="504056"/>
            </a:xfrm>
            <a:prstGeom prst="flowChartAlternateProcess">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2"/>
                  </a:solidFill>
                  <a:effectLst/>
                  <a:latin typeface="Calibri"/>
                  <a:cs typeface="Calibri"/>
                </a:rPr>
                <a:t>Student?</a:t>
              </a:r>
              <a:endParaRPr kumimoji="0" lang="en-GB" sz="1200" b="0" i="0" u="none" strike="noStrike" cap="none" normalizeH="0" baseline="0" dirty="0">
                <a:ln>
                  <a:noFill/>
                </a:ln>
                <a:solidFill>
                  <a:schemeClr val="tx2"/>
                </a:solidFill>
                <a:effectLst/>
                <a:latin typeface="Calibri"/>
                <a:cs typeface="Calibri"/>
              </a:endParaRPr>
            </a:p>
          </p:txBody>
        </p:sp>
        <p:sp>
          <p:nvSpPr>
            <p:cNvPr id="38" name="Alternate Process 37"/>
            <p:cNvSpPr/>
            <p:nvPr/>
          </p:nvSpPr>
          <p:spPr bwMode="auto">
            <a:xfrm>
              <a:off x="7524328" y="4437112"/>
              <a:ext cx="1512168" cy="504056"/>
            </a:xfrm>
            <a:prstGeom prst="flowChartAlternateProcess">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2"/>
                  </a:solidFill>
                  <a:effectLst/>
                  <a:latin typeface="Calibri"/>
                  <a:cs typeface="Calibri"/>
                </a:rPr>
                <a:t>Credit rating?</a:t>
              </a:r>
              <a:endParaRPr kumimoji="0" lang="en-GB" sz="1200" b="0" i="0" u="none" strike="noStrike" cap="none" normalizeH="0" baseline="0" dirty="0">
                <a:ln>
                  <a:noFill/>
                </a:ln>
                <a:solidFill>
                  <a:schemeClr val="tx2"/>
                </a:solidFill>
                <a:effectLst/>
                <a:latin typeface="Calibri"/>
                <a:cs typeface="Calibri"/>
              </a:endParaRPr>
            </a:p>
          </p:txBody>
        </p:sp>
        <p:cxnSp>
          <p:nvCxnSpPr>
            <p:cNvPr id="41" name="Straight Arrow Connector 40"/>
            <p:cNvCxnSpPr>
              <a:stCxn id="36" idx="2"/>
              <a:endCxn id="37" idx="0"/>
            </p:cNvCxnSpPr>
            <p:nvPr/>
          </p:nvCxnSpPr>
          <p:spPr bwMode="auto">
            <a:xfrm flipH="1">
              <a:off x="5292080" y="3645024"/>
              <a:ext cx="1584176"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3" name="Straight Arrow Connector 42"/>
            <p:cNvCxnSpPr>
              <a:stCxn id="36" idx="2"/>
              <a:endCxn id="38" idx="0"/>
            </p:cNvCxnSpPr>
            <p:nvPr/>
          </p:nvCxnSpPr>
          <p:spPr bwMode="auto">
            <a:xfrm>
              <a:off x="6876256" y="3645024"/>
              <a:ext cx="1404156"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4" name="Rectangle 5"/>
            <p:cNvSpPr>
              <a:spLocks noChangeArrowheads="1"/>
            </p:cNvSpPr>
            <p:nvPr/>
          </p:nvSpPr>
          <p:spPr bwMode="auto">
            <a:xfrm>
              <a:off x="5148064" y="371703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&lt;=30</a:t>
              </a:r>
            </a:p>
          </p:txBody>
        </p:sp>
        <p:sp>
          <p:nvSpPr>
            <p:cNvPr id="45" name="Rectangle 5"/>
            <p:cNvSpPr>
              <a:spLocks noChangeArrowheads="1"/>
            </p:cNvSpPr>
            <p:nvPr/>
          </p:nvSpPr>
          <p:spPr bwMode="auto">
            <a:xfrm>
              <a:off x="7524328" y="371703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&gt;40</a:t>
              </a:r>
            </a:p>
          </p:txBody>
        </p:sp>
        <p:sp>
          <p:nvSpPr>
            <p:cNvPr id="46" name="Connector 45"/>
            <p:cNvSpPr/>
            <p:nvPr/>
          </p:nvSpPr>
          <p:spPr bwMode="auto">
            <a:xfrm>
              <a:off x="6552220" y="4437112"/>
              <a:ext cx="648072" cy="648072"/>
            </a:xfrm>
            <a:prstGeom prst="flowChartConnector">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yes</a:t>
              </a:r>
            </a:p>
          </p:txBody>
        </p:sp>
        <p:cxnSp>
          <p:nvCxnSpPr>
            <p:cNvPr id="48" name="Straight Arrow Connector 47"/>
            <p:cNvCxnSpPr>
              <a:stCxn id="36" idx="2"/>
              <a:endCxn id="46" idx="0"/>
            </p:cNvCxnSpPr>
            <p:nvPr/>
          </p:nvCxnSpPr>
          <p:spPr bwMode="auto">
            <a:xfrm>
              <a:off x="6876256" y="3645024"/>
              <a:ext cx="0"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9" name="Rectangle 5"/>
            <p:cNvSpPr>
              <a:spLocks noChangeArrowheads="1"/>
            </p:cNvSpPr>
            <p:nvPr/>
          </p:nvSpPr>
          <p:spPr bwMode="auto">
            <a:xfrm>
              <a:off x="6084168" y="396435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31..40</a:t>
              </a:r>
            </a:p>
          </p:txBody>
        </p:sp>
        <p:sp>
          <p:nvSpPr>
            <p:cNvPr id="50" name="Connector 49"/>
            <p:cNvSpPr/>
            <p:nvPr/>
          </p:nvSpPr>
          <p:spPr bwMode="auto">
            <a:xfrm>
              <a:off x="5436096" y="5805264"/>
              <a:ext cx="648072" cy="648072"/>
            </a:xfrm>
            <a:prstGeom prst="flowChartConnector">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yes</a:t>
              </a:r>
            </a:p>
          </p:txBody>
        </p:sp>
        <p:cxnSp>
          <p:nvCxnSpPr>
            <p:cNvPr id="52" name="Straight Arrow Connector 51"/>
            <p:cNvCxnSpPr>
              <a:stCxn id="37" idx="2"/>
              <a:endCxn id="50" idx="0"/>
            </p:cNvCxnSpPr>
            <p:nvPr/>
          </p:nvCxnSpPr>
          <p:spPr bwMode="auto">
            <a:xfrm>
              <a:off x="5292080" y="4941168"/>
              <a:ext cx="468052"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3" name="Rectangle 5"/>
            <p:cNvSpPr>
              <a:spLocks noChangeArrowheads="1"/>
            </p:cNvSpPr>
            <p:nvPr/>
          </p:nvSpPr>
          <p:spPr bwMode="auto">
            <a:xfrm>
              <a:off x="5364088" y="5116480"/>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yes</a:t>
              </a:r>
            </a:p>
          </p:txBody>
        </p:sp>
        <p:sp>
          <p:nvSpPr>
            <p:cNvPr id="54" name="Connector 53"/>
            <p:cNvSpPr/>
            <p:nvPr/>
          </p:nvSpPr>
          <p:spPr bwMode="auto">
            <a:xfrm>
              <a:off x="4499992" y="5805264"/>
              <a:ext cx="648072" cy="648072"/>
            </a:xfrm>
            <a:prstGeom prst="flowChartConnector">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no</a:t>
              </a:r>
            </a:p>
          </p:txBody>
        </p:sp>
        <p:cxnSp>
          <p:nvCxnSpPr>
            <p:cNvPr id="56" name="Straight Arrow Connector 55"/>
            <p:cNvCxnSpPr>
              <a:stCxn id="37" idx="2"/>
              <a:endCxn id="54" idx="0"/>
            </p:cNvCxnSpPr>
            <p:nvPr/>
          </p:nvCxnSpPr>
          <p:spPr bwMode="auto">
            <a:xfrm flipH="1">
              <a:off x="4824028" y="4941168"/>
              <a:ext cx="468052"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7" name="Rectangle 5"/>
            <p:cNvSpPr>
              <a:spLocks noChangeArrowheads="1"/>
            </p:cNvSpPr>
            <p:nvPr/>
          </p:nvSpPr>
          <p:spPr bwMode="auto">
            <a:xfrm>
              <a:off x="4427984" y="5116480"/>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no</a:t>
              </a:r>
            </a:p>
          </p:txBody>
        </p:sp>
        <p:grpSp>
          <p:nvGrpSpPr>
            <p:cNvPr id="60" name="Group 59"/>
            <p:cNvGrpSpPr/>
            <p:nvPr/>
          </p:nvGrpSpPr>
          <p:grpSpPr>
            <a:xfrm>
              <a:off x="7488324" y="5805264"/>
              <a:ext cx="1620180" cy="648072"/>
              <a:chOff x="7344308" y="5805264"/>
              <a:chExt cx="1620180" cy="648072"/>
            </a:xfrm>
          </p:grpSpPr>
          <p:sp>
            <p:nvSpPr>
              <p:cNvPr id="58" name="Connector 57"/>
              <p:cNvSpPr/>
              <p:nvPr/>
            </p:nvSpPr>
            <p:spPr bwMode="auto">
              <a:xfrm>
                <a:off x="8316416" y="5805264"/>
                <a:ext cx="648072" cy="648072"/>
              </a:xfrm>
              <a:prstGeom prst="flowChartConnector">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yes</a:t>
                </a:r>
              </a:p>
            </p:txBody>
          </p:sp>
          <p:sp>
            <p:nvSpPr>
              <p:cNvPr id="59" name="Connector 58"/>
              <p:cNvSpPr/>
              <p:nvPr/>
            </p:nvSpPr>
            <p:spPr bwMode="auto">
              <a:xfrm>
                <a:off x="7344308" y="5805264"/>
                <a:ext cx="648072" cy="648072"/>
              </a:xfrm>
              <a:prstGeom prst="flowChartConnector">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no</a:t>
                </a:r>
              </a:p>
            </p:txBody>
          </p:sp>
        </p:grpSp>
        <p:cxnSp>
          <p:nvCxnSpPr>
            <p:cNvPr id="62" name="Straight Arrow Connector 61"/>
            <p:cNvCxnSpPr>
              <a:stCxn id="38" idx="2"/>
              <a:endCxn id="59" idx="0"/>
            </p:cNvCxnSpPr>
            <p:nvPr/>
          </p:nvCxnSpPr>
          <p:spPr bwMode="auto">
            <a:xfrm flipH="1">
              <a:off x="7812360" y="4941168"/>
              <a:ext cx="468052"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4" name="Straight Arrow Connector 63"/>
            <p:cNvCxnSpPr>
              <a:stCxn id="38" idx="2"/>
              <a:endCxn id="58" idx="0"/>
            </p:cNvCxnSpPr>
            <p:nvPr/>
          </p:nvCxnSpPr>
          <p:spPr bwMode="auto">
            <a:xfrm>
              <a:off x="8280412" y="4941168"/>
              <a:ext cx="504056"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5" name="Rectangle 5"/>
            <p:cNvSpPr>
              <a:spLocks noChangeArrowheads="1"/>
            </p:cNvSpPr>
            <p:nvPr/>
          </p:nvSpPr>
          <p:spPr bwMode="auto">
            <a:xfrm>
              <a:off x="8316416" y="5116480"/>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fair</a:t>
              </a:r>
            </a:p>
          </p:txBody>
        </p:sp>
        <p:sp>
          <p:nvSpPr>
            <p:cNvPr id="66" name="Rectangle 5"/>
            <p:cNvSpPr>
              <a:spLocks noChangeArrowheads="1"/>
            </p:cNvSpPr>
            <p:nvPr/>
          </p:nvSpPr>
          <p:spPr bwMode="auto">
            <a:xfrm>
              <a:off x="7020272" y="5116480"/>
              <a:ext cx="1152128"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excellent</a:t>
              </a:r>
            </a:p>
          </p:txBody>
        </p:sp>
      </p:grpSp>
      <p:sp>
        <p:nvSpPr>
          <p:cNvPr id="3" name="Rectangle 2">
            <a:extLst>
              <a:ext uri="{FF2B5EF4-FFF2-40B4-BE49-F238E27FC236}">
                <a16:creationId xmlns:a16="http://schemas.microsoft.com/office/drawing/2014/main" id="{9445C878-574B-4B40-858D-96E367B1D740}"/>
              </a:ext>
            </a:extLst>
          </p:cNvPr>
          <p:cNvSpPr/>
          <p:nvPr/>
        </p:nvSpPr>
        <p:spPr>
          <a:xfrm>
            <a:off x="-117109" y="1197826"/>
            <a:ext cx="4470222" cy="2677656"/>
          </a:xfrm>
          <a:prstGeom prst="rect">
            <a:avLst/>
          </a:prstGeom>
        </p:spPr>
        <p:txBody>
          <a:bodyPr wrap="square">
            <a:spAutoFit/>
          </a:bodyPr>
          <a:lstStyle/>
          <a:p>
            <a:pPr marL="742950" indent="-457200" algn="l">
              <a:buFont typeface="Arial" panose="020B0604020202020204" pitchFamily="34" charset="0"/>
              <a:buChar char="•"/>
            </a:pPr>
            <a:r>
              <a:rPr lang="en-GB" sz="2800" dirty="0">
                <a:solidFill>
                  <a:srgbClr val="000000"/>
                </a:solidFill>
              </a:rPr>
              <a:t>Nodes are tests on a single attribute</a:t>
            </a:r>
          </a:p>
          <a:p>
            <a:pPr marL="742950" indent="-457200" algn="l">
              <a:buFont typeface="Arial" panose="020B0604020202020204" pitchFamily="34" charset="0"/>
              <a:buChar char="•"/>
            </a:pPr>
            <a:r>
              <a:rPr lang="en-GB" sz="2800" dirty="0">
                <a:solidFill>
                  <a:srgbClr val="000000"/>
                </a:solidFill>
              </a:rPr>
              <a:t>Branches are attribute values</a:t>
            </a:r>
          </a:p>
          <a:p>
            <a:pPr marL="742950" indent="-457200" algn="l">
              <a:buFont typeface="Arial" panose="020B0604020202020204" pitchFamily="34" charset="0"/>
              <a:buChar char="•"/>
            </a:pPr>
            <a:r>
              <a:rPr lang="en-GB" sz="2800" dirty="0">
                <a:solidFill>
                  <a:srgbClr val="000000"/>
                </a:solidFill>
              </a:rPr>
              <a:t>Leaves are marked with class labels </a:t>
            </a:r>
          </a:p>
        </p:txBody>
      </p:sp>
    </p:spTree>
    <p:extLst>
      <p:ext uri="{BB962C8B-B14F-4D97-AF65-F5344CB8AC3E}">
        <p14:creationId xmlns:p14="http://schemas.microsoft.com/office/powerpoint/2010/main" val="96292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Decision Tree Induction: Algorithm</a:t>
            </a:r>
          </a:p>
        </p:txBody>
      </p:sp>
      <p:sp>
        <p:nvSpPr>
          <p:cNvPr id="3" name="Content Placeholder 2"/>
          <p:cNvSpPr>
            <a:spLocks noGrp="1"/>
          </p:cNvSpPr>
          <p:nvPr>
            <p:ph idx="1"/>
          </p:nvPr>
        </p:nvSpPr>
        <p:spPr/>
        <p:txBody>
          <a:bodyPr/>
          <a:lstStyle/>
          <a:p>
            <a:pPr marL="0" lvl="1" indent="0">
              <a:buNone/>
            </a:pPr>
            <a:r>
              <a:rPr lang="en-US" sz="2800" dirty="0"/>
              <a:t>Tree construction (</a:t>
            </a:r>
            <a:r>
              <a:rPr lang="en-GB" sz="2400" dirty="0">
                <a:solidFill>
                  <a:srgbClr val="000000"/>
                </a:solidFill>
              </a:rPr>
              <a:t>top-down divide-and-conquer strategy)</a:t>
            </a:r>
            <a:r>
              <a:rPr lang="en-US" sz="2800" dirty="0"/>
              <a:t> </a:t>
            </a:r>
          </a:p>
          <a:p>
            <a:pPr marL="1200150" lvl="1" indent="-457200">
              <a:buFont typeface="Lucida Grande"/>
              <a:buChar char="-"/>
            </a:pPr>
            <a:r>
              <a:rPr lang="en-GB" sz="2400" dirty="0">
                <a:solidFill>
                  <a:srgbClr val="000000"/>
                </a:solidFill>
              </a:rPr>
              <a:t>At the beginning, all training samples belong to the root</a:t>
            </a:r>
          </a:p>
          <a:p>
            <a:pPr marL="1200150" lvl="1" indent="-457200">
              <a:buFont typeface="Lucida Grande"/>
              <a:buChar char="-"/>
            </a:pPr>
            <a:r>
              <a:rPr lang="en-GB" sz="2400" dirty="0">
                <a:solidFill>
                  <a:srgbClr val="000000"/>
                </a:solidFill>
              </a:rPr>
              <a:t>Examples are partitioned recursively based on a selected “most discriminative” attribute</a:t>
            </a:r>
          </a:p>
          <a:p>
            <a:pPr marL="1200150" lvl="1" indent="-457200">
              <a:buFont typeface="Lucida Grande"/>
              <a:buChar char="-"/>
            </a:pPr>
            <a:r>
              <a:rPr lang="en-GB" sz="2400" dirty="0">
                <a:solidFill>
                  <a:srgbClr val="000000"/>
                </a:solidFill>
              </a:rPr>
              <a:t>Discriminative power determined based on information gain (ID3/C4.5)</a:t>
            </a:r>
          </a:p>
          <a:p>
            <a:r>
              <a:rPr lang="en-GB" sz="2800" dirty="0">
                <a:solidFill>
                  <a:srgbClr val="000000"/>
                </a:solidFill>
              </a:rPr>
              <a:t>Partitioning stops if</a:t>
            </a:r>
          </a:p>
          <a:p>
            <a:pPr marL="1200150" lvl="1" indent="-457200">
              <a:buFont typeface="Lucida Grande"/>
              <a:buChar char="-"/>
            </a:pPr>
            <a:r>
              <a:rPr lang="en-GB" sz="2400" dirty="0">
                <a:solidFill>
                  <a:srgbClr val="000000"/>
                </a:solidFill>
              </a:rPr>
              <a:t>All samples belong to the same class → assign the class label to the leaf</a:t>
            </a:r>
          </a:p>
          <a:p>
            <a:pPr marL="1200150" lvl="1" indent="-457200">
              <a:buFont typeface="Lucida Grande"/>
              <a:buChar char="-"/>
            </a:pPr>
            <a:r>
              <a:rPr lang="en-GB" sz="2400" dirty="0">
                <a:solidFill>
                  <a:srgbClr val="000000"/>
                </a:solidFill>
              </a:rPr>
              <a:t>There are no attributes left → majority voting to assign the class label to the leaf</a:t>
            </a:r>
          </a:p>
          <a:p>
            <a:pPr marL="1200150" lvl="1" indent="-457200">
              <a:buFont typeface="Lucida Grande"/>
              <a:buChar char="-"/>
            </a:pPr>
            <a:r>
              <a:rPr lang="en-GB" sz="2400" dirty="0">
                <a:solidFill>
                  <a:srgbClr val="000000"/>
                </a:solidFill>
              </a:rPr>
              <a:t>There are no samples left</a:t>
            </a:r>
          </a:p>
          <a:p>
            <a:pPr marL="1200150" lvl="1" indent="-457200">
              <a:buFont typeface="Lucida Grande"/>
              <a:buChar char="-"/>
            </a:pPr>
            <a:endParaRPr lang="en-GB" sz="2400" dirty="0">
              <a:solidFill>
                <a:srgbClr val="000000"/>
              </a:solidFill>
            </a:endParaRP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893149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Decision Tree Induction</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5" name="Object 4"/>
          <p:cNvGraphicFramePr>
            <a:graphicFrameLocks/>
          </p:cNvGraphicFramePr>
          <p:nvPr>
            <p:extLst/>
          </p:nvPr>
        </p:nvGraphicFramePr>
        <p:xfrm>
          <a:off x="179388" y="1125538"/>
          <a:ext cx="4392612" cy="3122612"/>
        </p:xfrm>
        <a:graphic>
          <a:graphicData uri="http://schemas.openxmlformats.org/presentationml/2006/ole">
            <mc:AlternateContent xmlns:mc="http://schemas.openxmlformats.org/markup-compatibility/2006">
              <mc:Choice xmlns:v="urn:schemas-microsoft-com:vml" Requires="v">
                <p:oleObj spid="_x0000_s4121" name="Worksheet" r:id="rId4" imgW="5334000" imgH="4038600" progId="Excel.Sheet.8">
                  <p:embed/>
                </p:oleObj>
              </mc:Choice>
              <mc:Fallback>
                <p:oleObj name="Worksheet" r:id="rId4" imgW="5334000" imgH="4038600" progId="Excel.Sheet.8">
                  <p:embed/>
                  <p:pic>
                    <p:nvPicPr>
                      <p:cNvPr id="5" name="Object 4"/>
                      <p:cNvPicPr>
                        <a:picLocks noChangeArrowheads="1"/>
                      </p:cNvPicPr>
                      <p:nvPr/>
                    </p:nvPicPr>
                    <p:blipFill>
                      <a:blip r:embed="rId5"/>
                      <a:srcRect/>
                      <a:stretch>
                        <a:fillRect/>
                      </a:stretch>
                    </p:blipFill>
                    <p:spPr bwMode="auto">
                      <a:xfrm>
                        <a:off x="179388" y="1125538"/>
                        <a:ext cx="4392612" cy="3122612"/>
                      </a:xfrm>
                      <a:prstGeom prst="rect">
                        <a:avLst/>
                      </a:prstGeom>
                      <a:noFill/>
                      <a:ln>
                        <a:noFill/>
                      </a:ln>
                      <a:effectLst/>
                      <a:extLst/>
                    </p:spPr>
                  </p:pic>
                </p:oleObj>
              </mc:Fallback>
            </mc:AlternateContent>
          </a:graphicData>
        </a:graphic>
      </p:graphicFrame>
      <p:sp>
        <p:nvSpPr>
          <p:cNvPr id="36" name="Alternate Process 35"/>
          <p:cNvSpPr/>
          <p:nvPr/>
        </p:nvSpPr>
        <p:spPr bwMode="auto">
          <a:xfrm>
            <a:off x="6444208" y="3140968"/>
            <a:ext cx="864096" cy="504056"/>
          </a:xfrm>
          <a:prstGeom prst="flowChartAlternateProcess">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2"/>
                </a:solidFill>
                <a:effectLst/>
                <a:latin typeface="Calibri"/>
                <a:cs typeface="Calibri"/>
              </a:rPr>
              <a:t>Age?</a:t>
            </a:r>
            <a:endParaRPr kumimoji="0" lang="en-GB" sz="1200" b="0" i="0" u="none" strike="noStrike" cap="none" normalizeH="0" baseline="0" dirty="0">
              <a:ln>
                <a:noFill/>
              </a:ln>
              <a:solidFill>
                <a:schemeClr val="tx2"/>
              </a:solidFill>
              <a:effectLst/>
              <a:latin typeface="Calibri"/>
              <a:cs typeface="Calibri"/>
            </a:endParaRPr>
          </a:p>
        </p:txBody>
      </p:sp>
      <p:grpSp>
        <p:nvGrpSpPr>
          <p:cNvPr id="7" name="Group 6"/>
          <p:cNvGrpSpPr/>
          <p:nvPr/>
        </p:nvGrpSpPr>
        <p:grpSpPr>
          <a:xfrm>
            <a:off x="5148064" y="3645024"/>
            <a:ext cx="1728192" cy="792088"/>
            <a:chOff x="5148064" y="3645024"/>
            <a:chExt cx="1728192" cy="792088"/>
          </a:xfrm>
        </p:grpSpPr>
        <p:cxnSp>
          <p:nvCxnSpPr>
            <p:cNvPr id="41" name="Straight Arrow Connector 40"/>
            <p:cNvCxnSpPr>
              <a:stCxn id="36" idx="2"/>
            </p:cNvCxnSpPr>
            <p:nvPr/>
          </p:nvCxnSpPr>
          <p:spPr bwMode="auto">
            <a:xfrm flipH="1">
              <a:off x="5292080" y="3645024"/>
              <a:ext cx="1584176"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4" name="Rectangle 5"/>
            <p:cNvSpPr>
              <a:spLocks noChangeArrowheads="1"/>
            </p:cNvSpPr>
            <p:nvPr/>
          </p:nvSpPr>
          <p:spPr bwMode="auto">
            <a:xfrm>
              <a:off x="5148064" y="371703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&lt;=30</a:t>
              </a:r>
            </a:p>
          </p:txBody>
        </p:sp>
      </p:grpSp>
      <p:grpSp>
        <p:nvGrpSpPr>
          <p:cNvPr id="11" name="Group 10"/>
          <p:cNvGrpSpPr/>
          <p:nvPr/>
        </p:nvGrpSpPr>
        <p:grpSpPr>
          <a:xfrm>
            <a:off x="6876256" y="3645024"/>
            <a:ext cx="1512168" cy="792088"/>
            <a:chOff x="6876256" y="3645024"/>
            <a:chExt cx="1512168" cy="792088"/>
          </a:xfrm>
        </p:grpSpPr>
        <p:cxnSp>
          <p:nvCxnSpPr>
            <p:cNvPr id="43" name="Straight Arrow Connector 42"/>
            <p:cNvCxnSpPr>
              <a:stCxn id="36" idx="2"/>
            </p:cNvCxnSpPr>
            <p:nvPr/>
          </p:nvCxnSpPr>
          <p:spPr bwMode="auto">
            <a:xfrm>
              <a:off x="6876256" y="3645024"/>
              <a:ext cx="1404156"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5" name="Rectangle 5"/>
            <p:cNvSpPr>
              <a:spLocks noChangeArrowheads="1"/>
            </p:cNvSpPr>
            <p:nvPr/>
          </p:nvSpPr>
          <p:spPr bwMode="auto">
            <a:xfrm>
              <a:off x="7524328" y="371703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&gt;40</a:t>
              </a:r>
            </a:p>
          </p:txBody>
        </p:sp>
      </p:grpSp>
      <p:grpSp>
        <p:nvGrpSpPr>
          <p:cNvPr id="9" name="Group 8"/>
          <p:cNvGrpSpPr/>
          <p:nvPr/>
        </p:nvGrpSpPr>
        <p:grpSpPr>
          <a:xfrm>
            <a:off x="6084168" y="3645024"/>
            <a:ext cx="1116124" cy="1440160"/>
            <a:chOff x="6084168" y="3645024"/>
            <a:chExt cx="1116124" cy="1440160"/>
          </a:xfrm>
        </p:grpSpPr>
        <p:sp>
          <p:nvSpPr>
            <p:cNvPr id="46" name="Connector 45"/>
            <p:cNvSpPr/>
            <p:nvPr/>
          </p:nvSpPr>
          <p:spPr bwMode="auto">
            <a:xfrm>
              <a:off x="6552220" y="4437112"/>
              <a:ext cx="648072" cy="648072"/>
            </a:xfrm>
            <a:prstGeom prst="flowChartConnector">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yes</a:t>
              </a:r>
            </a:p>
          </p:txBody>
        </p:sp>
        <p:cxnSp>
          <p:nvCxnSpPr>
            <p:cNvPr id="48" name="Straight Arrow Connector 47"/>
            <p:cNvCxnSpPr>
              <a:stCxn id="36" idx="2"/>
              <a:endCxn id="46" idx="0"/>
            </p:cNvCxnSpPr>
            <p:nvPr/>
          </p:nvCxnSpPr>
          <p:spPr bwMode="auto">
            <a:xfrm>
              <a:off x="6876256" y="3645024"/>
              <a:ext cx="0"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9" name="Rectangle 5"/>
            <p:cNvSpPr>
              <a:spLocks noChangeArrowheads="1"/>
            </p:cNvSpPr>
            <p:nvPr/>
          </p:nvSpPr>
          <p:spPr bwMode="auto">
            <a:xfrm>
              <a:off x="6084168" y="396435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31..40</a:t>
              </a:r>
            </a:p>
          </p:txBody>
        </p:sp>
      </p:grpSp>
      <p:grpSp>
        <p:nvGrpSpPr>
          <p:cNvPr id="6" name="Group 5"/>
          <p:cNvGrpSpPr/>
          <p:nvPr/>
        </p:nvGrpSpPr>
        <p:grpSpPr>
          <a:xfrm>
            <a:off x="179512" y="1340768"/>
            <a:ext cx="4392488" cy="2304256"/>
            <a:chOff x="179512" y="1340768"/>
            <a:chExt cx="4392488" cy="2304256"/>
          </a:xfrm>
        </p:grpSpPr>
        <p:sp>
          <p:nvSpPr>
            <p:cNvPr id="3" name="Rounded Rectangle 2"/>
            <p:cNvSpPr/>
            <p:nvPr/>
          </p:nvSpPr>
          <p:spPr bwMode="auto">
            <a:xfrm>
              <a:off x="179512" y="1340768"/>
              <a:ext cx="4392488" cy="432048"/>
            </a:xfrm>
            <a:prstGeom prst="roundRect">
              <a:avLst/>
            </a:prstGeom>
            <a:solidFill>
              <a:srgbClr val="FFFF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30" name="Rounded Rectangle 29"/>
            <p:cNvSpPr/>
            <p:nvPr/>
          </p:nvSpPr>
          <p:spPr bwMode="auto">
            <a:xfrm>
              <a:off x="179512" y="2780928"/>
              <a:ext cx="4392488" cy="432048"/>
            </a:xfrm>
            <a:prstGeom prst="roundRect">
              <a:avLst/>
            </a:prstGeom>
            <a:solidFill>
              <a:srgbClr val="FFFF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31" name="Rounded Rectangle 30"/>
            <p:cNvSpPr/>
            <p:nvPr/>
          </p:nvSpPr>
          <p:spPr bwMode="auto">
            <a:xfrm>
              <a:off x="179512" y="3429000"/>
              <a:ext cx="4392488" cy="216024"/>
            </a:xfrm>
            <a:prstGeom prst="roundRect">
              <a:avLst/>
            </a:prstGeom>
            <a:solidFill>
              <a:srgbClr val="FFFF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grpSp>
        <p:nvGrpSpPr>
          <p:cNvPr id="8" name="Group 7"/>
          <p:cNvGrpSpPr/>
          <p:nvPr/>
        </p:nvGrpSpPr>
        <p:grpSpPr>
          <a:xfrm>
            <a:off x="179512" y="1772816"/>
            <a:ext cx="4392488" cy="2304256"/>
            <a:chOff x="179512" y="1772816"/>
            <a:chExt cx="4392488" cy="2304256"/>
          </a:xfrm>
        </p:grpSpPr>
        <p:sp>
          <p:nvSpPr>
            <p:cNvPr id="34" name="Rounded Rectangle 33"/>
            <p:cNvSpPr/>
            <p:nvPr/>
          </p:nvSpPr>
          <p:spPr bwMode="auto">
            <a:xfrm>
              <a:off x="179512" y="1772816"/>
              <a:ext cx="4392488" cy="216024"/>
            </a:xfrm>
            <a:prstGeom prst="roundRect">
              <a:avLst/>
            </a:prstGeom>
            <a:solidFill>
              <a:srgbClr val="FF000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35" name="Rounded Rectangle 34"/>
            <p:cNvSpPr/>
            <p:nvPr/>
          </p:nvSpPr>
          <p:spPr bwMode="auto">
            <a:xfrm>
              <a:off x="179512" y="2564904"/>
              <a:ext cx="4392488" cy="216024"/>
            </a:xfrm>
            <a:prstGeom prst="roundRect">
              <a:avLst/>
            </a:prstGeom>
            <a:solidFill>
              <a:srgbClr val="FF000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40" name="Rounded Rectangle 39"/>
            <p:cNvSpPr/>
            <p:nvPr/>
          </p:nvSpPr>
          <p:spPr bwMode="auto">
            <a:xfrm>
              <a:off x="179512" y="3645024"/>
              <a:ext cx="4392488" cy="432048"/>
            </a:xfrm>
            <a:prstGeom prst="roundRect">
              <a:avLst/>
            </a:prstGeom>
            <a:solidFill>
              <a:srgbClr val="FF000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grpSp>
        <p:nvGrpSpPr>
          <p:cNvPr id="10" name="Group 9"/>
          <p:cNvGrpSpPr/>
          <p:nvPr/>
        </p:nvGrpSpPr>
        <p:grpSpPr>
          <a:xfrm>
            <a:off x="179512" y="1988840"/>
            <a:ext cx="4392488" cy="2304256"/>
            <a:chOff x="179512" y="1988840"/>
            <a:chExt cx="4392488" cy="2304256"/>
          </a:xfrm>
        </p:grpSpPr>
        <p:sp>
          <p:nvSpPr>
            <p:cNvPr id="42" name="Rounded Rectangle 41"/>
            <p:cNvSpPr/>
            <p:nvPr/>
          </p:nvSpPr>
          <p:spPr bwMode="auto">
            <a:xfrm>
              <a:off x="179512" y="1988840"/>
              <a:ext cx="4392488" cy="576064"/>
            </a:xfrm>
            <a:prstGeom prst="roundRect">
              <a:avLst/>
            </a:prstGeom>
            <a:solidFill>
              <a:srgbClr val="00FF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47" name="Rounded Rectangle 46"/>
            <p:cNvSpPr/>
            <p:nvPr/>
          </p:nvSpPr>
          <p:spPr bwMode="auto">
            <a:xfrm>
              <a:off x="179512" y="3212976"/>
              <a:ext cx="4392488" cy="216024"/>
            </a:xfrm>
            <a:prstGeom prst="roundRect">
              <a:avLst/>
            </a:prstGeom>
            <a:solidFill>
              <a:srgbClr val="00FF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51" name="Rounded Rectangle 50"/>
            <p:cNvSpPr/>
            <p:nvPr/>
          </p:nvSpPr>
          <p:spPr bwMode="auto">
            <a:xfrm>
              <a:off x="179512" y="4077072"/>
              <a:ext cx="4392488" cy="216024"/>
            </a:xfrm>
            <a:prstGeom prst="roundRect">
              <a:avLst/>
            </a:prstGeom>
            <a:solidFill>
              <a:srgbClr val="00FF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sp>
        <p:nvSpPr>
          <p:cNvPr id="12" name="TextBox 11">
            <a:extLst>
              <a:ext uri="{FF2B5EF4-FFF2-40B4-BE49-F238E27FC236}">
                <a16:creationId xmlns:a16="http://schemas.microsoft.com/office/drawing/2014/main" id="{434EC254-E732-5F41-8AD5-178797D9CD55}"/>
              </a:ext>
            </a:extLst>
          </p:cNvPr>
          <p:cNvSpPr txBox="1"/>
          <p:nvPr/>
        </p:nvSpPr>
        <p:spPr>
          <a:xfrm>
            <a:off x="5504792" y="5395743"/>
            <a:ext cx="2886944" cy="338554"/>
          </a:xfrm>
          <a:prstGeom prst="rect">
            <a:avLst/>
          </a:prstGeom>
          <a:noFill/>
        </p:spPr>
        <p:txBody>
          <a:bodyPr wrap="none" rtlCol="0">
            <a:spAutoFit/>
          </a:bodyPr>
          <a:lstStyle/>
          <a:p>
            <a:r>
              <a:rPr lang="en-US" sz="1600"/>
              <a:t>All samples belong to same class</a:t>
            </a:r>
          </a:p>
        </p:txBody>
      </p:sp>
      <p:sp>
        <p:nvSpPr>
          <p:cNvPr id="29" name="TextBox 28">
            <a:extLst>
              <a:ext uri="{FF2B5EF4-FFF2-40B4-BE49-F238E27FC236}">
                <a16:creationId xmlns:a16="http://schemas.microsoft.com/office/drawing/2014/main" id="{D2757E60-405C-BC46-AF18-BC67C010DB1A}"/>
              </a:ext>
            </a:extLst>
          </p:cNvPr>
          <p:cNvSpPr txBox="1"/>
          <p:nvPr/>
        </p:nvSpPr>
        <p:spPr>
          <a:xfrm>
            <a:off x="6370949" y="2587306"/>
            <a:ext cx="1156535" cy="338554"/>
          </a:xfrm>
          <a:prstGeom prst="rect">
            <a:avLst/>
          </a:prstGeom>
          <a:noFill/>
        </p:spPr>
        <p:txBody>
          <a:bodyPr wrap="none" rtlCol="0">
            <a:spAutoFit/>
          </a:bodyPr>
          <a:lstStyle/>
          <a:p>
            <a:r>
              <a:rPr lang="en-US" sz="1600"/>
              <a:t>Split by Age</a:t>
            </a:r>
          </a:p>
        </p:txBody>
      </p:sp>
    </p:spTree>
    <p:extLst>
      <p:ext uri="{BB962C8B-B14F-4D97-AF65-F5344CB8AC3E}">
        <p14:creationId xmlns:p14="http://schemas.microsoft.com/office/powerpoint/2010/main" val="63869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Decision Tree Induction</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5" name="Object 4"/>
          <p:cNvGraphicFramePr>
            <a:graphicFrameLocks/>
          </p:cNvGraphicFramePr>
          <p:nvPr>
            <p:extLst/>
          </p:nvPr>
        </p:nvGraphicFramePr>
        <p:xfrm>
          <a:off x="179388" y="1125538"/>
          <a:ext cx="4392612" cy="3122612"/>
        </p:xfrm>
        <a:graphic>
          <a:graphicData uri="http://schemas.openxmlformats.org/presentationml/2006/ole">
            <mc:AlternateContent xmlns:mc="http://schemas.openxmlformats.org/markup-compatibility/2006">
              <mc:Choice xmlns:v="urn:schemas-microsoft-com:vml" Requires="v">
                <p:oleObj spid="_x0000_s5145" name="Worksheet" r:id="rId4" imgW="5334000" imgH="4038600" progId="Excel.Sheet.8">
                  <p:embed/>
                </p:oleObj>
              </mc:Choice>
              <mc:Fallback>
                <p:oleObj name="Worksheet" r:id="rId4" imgW="5334000" imgH="4038600" progId="Excel.Sheet.8">
                  <p:embed/>
                  <p:pic>
                    <p:nvPicPr>
                      <p:cNvPr id="5" name="Object 4"/>
                      <p:cNvPicPr>
                        <a:picLocks noChangeArrowheads="1"/>
                      </p:cNvPicPr>
                      <p:nvPr/>
                    </p:nvPicPr>
                    <p:blipFill>
                      <a:blip r:embed="rId5"/>
                      <a:srcRect/>
                      <a:stretch>
                        <a:fillRect/>
                      </a:stretch>
                    </p:blipFill>
                    <p:spPr bwMode="auto">
                      <a:xfrm>
                        <a:off x="179388" y="1125538"/>
                        <a:ext cx="4392612" cy="3122612"/>
                      </a:xfrm>
                      <a:prstGeom prst="rect">
                        <a:avLst/>
                      </a:prstGeom>
                      <a:noFill/>
                      <a:ln>
                        <a:noFill/>
                      </a:ln>
                      <a:effectLst/>
                      <a:extLst/>
                    </p:spPr>
                  </p:pic>
                </p:oleObj>
              </mc:Fallback>
            </mc:AlternateContent>
          </a:graphicData>
        </a:graphic>
      </p:graphicFrame>
      <p:sp>
        <p:nvSpPr>
          <p:cNvPr id="36" name="Alternate Process 35"/>
          <p:cNvSpPr/>
          <p:nvPr/>
        </p:nvSpPr>
        <p:spPr bwMode="auto">
          <a:xfrm>
            <a:off x="6444208" y="3140968"/>
            <a:ext cx="864096" cy="504056"/>
          </a:xfrm>
          <a:prstGeom prst="flowChartAlternateProcess">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2"/>
                </a:solidFill>
                <a:effectLst/>
                <a:latin typeface="Calibri"/>
                <a:cs typeface="Calibri"/>
              </a:rPr>
              <a:t>Age?</a:t>
            </a:r>
            <a:endParaRPr kumimoji="0" lang="en-GB" sz="1200" b="0" i="0" u="none" strike="noStrike" cap="none" normalizeH="0" baseline="0" dirty="0">
              <a:ln>
                <a:noFill/>
              </a:ln>
              <a:solidFill>
                <a:schemeClr val="tx2"/>
              </a:solidFill>
              <a:effectLst/>
              <a:latin typeface="Calibri"/>
              <a:cs typeface="Calibri"/>
            </a:endParaRPr>
          </a:p>
        </p:txBody>
      </p:sp>
      <p:sp>
        <p:nvSpPr>
          <p:cNvPr id="37" name="Alternate Process 36"/>
          <p:cNvSpPr/>
          <p:nvPr/>
        </p:nvSpPr>
        <p:spPr bwMode="auto">
          <a:xfrm>
            <a:off x="4716016" y="4437112"/>
            <a:ext cx="1152128" cy="504056"/>
          </a:xfrm>
          <a:prstGeom prst="flowChartAlternateProcess">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2"/>
                </a:solidFill>
                <a:effectLst/>
                <a:latin typeface="Calibri"/>
                <a:cs typeface="Calibri"/>
              </a:rPr>
              <a:t>Student?</a:t>
            </a:r>
            <a:endParaRPr kumimoji="0" lang="en-GB" sz="1200" b="0" i="0" u="none" strike="noStrike" cap="none" normalizeH="0" baseline="0" dirty="0">
              <a:ln>
                <a:noFill/>
              </a:ln>
              <a:solidFill>
                <a:schemeClr val="tx2"/>
              </a:solidFill>
              <a:effectLst/>
              <a:latin typeface="Calibri"/>
              <a:cs typeface="Calibri"/>
            </a:endParaRPr>
          </a:p>
        </p:txBody>
      </p:sp>
      <p:grpSp>
        <p:nvGrpSpPr>
          <p:cNvPr id="7" name="Group 6"/>
          <p:cNvGrpSpPr/>
          <p:nvPr/>
        </p:nvGrpSpPr>
        <p:grpSpPr>
          <a:xfrm>
            <a:off x="5148064" y="3645024"/>
            <a:ext cx="1728192" cy="792088"/>
            <a:chOff x="5148064" y="3645024"/>
            <a:chExt cx="1728192" cy="792088"/>
          </a:xfrm>
        </p:grpSpPr>
        <p:cxnSp>
          <p:nvCxnSpPr>
            <p:cNvPr id="41" name="Straight Arrow Connector 40"/>
            <p:cNvCxnSpPr>
              <a:stCxn id="36" idx="2"/>
              <a:endCxn id="37" idx="0"/>
            </p:cNvCxnSpPr>
            <p:nvPr/>
          </p:nvCxnSpPr>
          <p:spPr bwMode="auto">
            <a:xfrm flipH="1">
              <a:off x="5292080" y="3645024"/>
              <a:ext cx="1584176"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4" name="Rectangle 5"/>
            <p:cNvSpPr>
              <a:spLocks noChangeArrowheads="1"/>
            </p:cNvSpPr>
            <p:nvPr/>
          </p:nvSpPr>
          <p:spPr bwMode="auto">
            <a:xfrm>
              <a:off x="5148064" y="371703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&lt;=30</a:t>
              </a:r>
            </a:p>
          </p:txBody>
        </p:sp>
      </p:grpSp>
      <p:grpSp>
        <p:nvGrpSpPr>
          <p:cNvPr id="11" name="Group 10"/>
          <p:cNvGrpSpPr/>
          <p:nvPr/>
        </p:nvGrpSpPr>
        <p:grpSpPr>
          <a:xfrm>
            <a:off x="6876256" y="3645024"/>
            <a:ext cx="1512168" cy="792088"/>
            <a:chOff x="6876256" y="3645024"/>
            <a:chExt cx="1512168" cy="792088"/>
          </a:xfrm>
        </p:grpSpPr>
        <p:cxnSp>
          <p:nvCxnSpPr>
            <p:cNvPr id="43" name="Straight Arrow Connector 42"/>
            <p:cNvCxnSpPr>
              <a:stCxn id="36" idx="2"/>
            </p:cNvCxnSpPr>
            <p:nvPr/>
          </p:nvCxnSpPr>
          <p:spPr bwMode="auto">
            <a:xfrm>
              <a:off x="6876256" y="3645024"/>
              <a:ext cx="1404156"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5" name="Rectangle 5"/>
            <p:cNvSpPr>
              <a:spLocks noChangeArrowheads="1"/>
            </p:cNvSpPr>
            <p:nvPr/>
          </p:nvSpPr>
          <p:spPr bwMode="auto">
            <a:xfrm>
              <a:off x="7524328" y="371703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&gt;40</a:t>
              </a:r>
            </a:p>
          </p:txBody>
        </p:sp>
      </p:grpSp>
      <p:grpSp>
        <p:nvGrpSpPr>
          <p:cNvPr id="9" name="Group 8"/>
          <p:cNvGrpSpPr/>
          <p:nvPr/>
        </p:nvGrpSpPr>
        <p:grpSpPr>
          <a:xfrm>
            <a:off x="6084168" y="3645024"/>
            <a:ext cx="1116124" cy="1440160"/>
            <a:chOff x="6084168" y="3645024"/>
            <a:chExt cx="1116124" cy="1440160"/>
          </a:xfrm>
        </p:grpSpPr>
        <p:sp>
          <p:nvSpPr>
            <p:cNvPr id="46" name="Connector 45"/>
            <p:cNvSpPr/>
            <p:nvPr/>
          </p:nvSpPr>
          <p:spPr bwMode="auto">
            <a:xfrm>
              <a:off x="6552220" y="4437112"/>
              <a:ext cx="648072" cy="648072"/>
            </a:xfrm>
            <a:prstGeom prst="flowChartConnector">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yes</a:t>
              </a:r>
            </a:p>
          </p:txBody>
        </p:sp>
        <p:cxnSp>
          <p:nvCxnSpPr>
            <p:cNvPr id="48" name="Straight Arrow Connector 47"/>
            <p:cNvCxnSpPr>
              <a:stCxn id="36" idx="2"/>
              <a:endCxn id="46" idx="0"/>
            </p:cNvCxnSpPr>
            <p:nvPr/>
          </p:nvCxnSpPr>
          <p:spPr bwMode="auto">
            <a:xfrm>
              <a:off x="6876256" y="3645024"/>
              <a:ext cx="0"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9" name="Rectangle 5"/>
            <p:cNvSpPr>
              <a:spLocks noChangeArrowheads="1"/>
            </p:cNvSpPr>
            <p:nvPr/>
          </p:nvSpPr>
          <p:spPr bwMode="auto">
            <a:xfrm>
              <a:off x="6084168" y="396435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31..40</a:t>
              </a:r>
            </a:p>
          </p:txBody>
        </p:sp>
      </p:grpSp>
      <p:grpSp>
        <p:nvGrpSpPr>
          <p:cNvPr id="15" name="Group 14"/>
          <p:cNvGrpSpPr/>
          <p:nvPr/>
        </p:nvGrpSpPr>
        <p:grpSpPr>
          <a:xfrm>
            <a:off x="5292080" y="4941168"/>
            <a:ext cx="936104" cy="1512168"/>
            <a:chOff x="5292080" y="4941168"/>
            <a:chExt cx="936104" cy="1512168"/>
          </a:xfrm>
        </p:grpSpPr>
        <p:sp>
          <p:nvSpPr>
            <p:cNvPr id="50" name="Connector 49"/>
            <p:cNvSpPr/>
            <p:nvPr/>
          </p:nvSpPr>
          <p:spPr bwMode="auto">
            <a:xfrm>
              <a:off x="5436096" y="5805264"/>
              <a:ext cx="648072" cy="648072"/>
            </a:xfrm>
            <a:prstGeom prst="flowChartConnector">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yes</a:t>
              </a:r>
            </a:p>
          </p:txBody>
        </p:sp>
        <p:cxnSp>
          <p:nvCxnSpPr>
            <p:cNvPr id="52" name="Straight Arrow Connector 51"/>
            <p:cNvCxnSpPr>
              <a:stCxn id="37" idx="2"/>
              <a:endCxn id="50" idx="0"/>
            </p:cNvCxnSpPr>
            <p:nvPr/>
          </p:nvCxnSpPr>
          <p:spPr bwMode="auto">
            <a:xfrm>
              <a:off x="5292080" y="4941168"/>
              <a:ext cx="468052"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3" name="Rectangle 5"/>
            <p:cNvSpPr>
              <a:spLocks noChangeArrowheads="1"/>
            </p:cNvSpPr>
            <p:nvPr/>
          </p:nvSpPr>
          <p:spPr bwMode="auto">
            <a:xfrm>
              <a:off x="5364088" y="5116480"/>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yes</a:t>
              </a:r>
            </a:p>
          </p:txBody>
        </p:sp>
      </p:grpSp>
      <p:grpSp>
        <p:nvGrpSpPr>
          <p:cNvPr id="14" name="Group 13"/>
          <p:cNvGrpSpPr/>
          <p:nvPr/>
        </p:nvGrpSpPr>
        <p:grpSpPr>
          <a:xfrm>
            <a:off x="4427984" y="4941168"/>
            <a:ext cx="864096" cy="1512168"/>
            <a:chOff x="4427984" y="4941168"/>
            <a:chExt cx="864096" cy="1512168"/>
          </a:xfrm>
        </p:grpSpPr>
        <p:sp>
          <p:nvSpPr>
            <p:cNvPr id="54" name="Connector 53"/>
            <p:cNvSpPr/>
            <p:nvPr/>
          </p:nvSpPr>
          <p:spPr bwMode="auto">
            <a:xfrm>
              <a:off x="4499992" y="5805264"/>
              <a:ext cx="648072" cy="648072"/>
            </a:xfrm>
            <a:prstGeom prst="flowChartConnector">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no</a:t>
              </a:r>
            </a:p>
          </p:txBody>
        </p:sp>
        <p:cxnSp>
          <p:nvCxnSpPr>
            <p:cNvPr id="56" name="Straight Arrow Connector 55"/>
            <p:cNvCxnSpPr>
              <a:stCxn id="37" idx="2"/>
              <a:endCxn id="54" idx="0"/>
            </p:cNvCxnSpPr>
            <p:nvPr/>
          </p:nvCxnSpPr>
          <p:spPr bwMode="auto">
            <a:xfrm flipH="1">
              <a:off x="4824028" y="4941168"/>
              <a:ext cx="468052"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7" name="Rectangle 5"/>
            <p:cNvSpPr>
              <a:spLocks noChangeArrowheads="1"/>
            </p:cNvSpPr>
            <p:nvPr/>
          </p:nvSpPr>
          <p:spPr bwMode="auto">
            <a:xfrm>
              <a:off x="4427984" y="5116480"/>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no</a:t>
              </a:r>
            </a:p>
          </p:txBody>
        </p:sp>
      </p:grpSp>
      <p:grpSp>
        <p:nvGrpSpPr>
          <p:cNvPr id="16" name="Group 15"/>
          <p:cNvGrpSpPr/>
          <p:nvPr/>
        </p:nvGrpSpPr>
        <p:grpSpPr>
          <a:xfrm>
            <a:off x="179512" y="1340768"/>
            <a:ext cx="4392488" cy="1656184"/>
            <a:chOff x="827584" y="1340768"/>
            <a:chExt cx="3744416" cy="1656184"/>
          </a:xfrm>
        </p:grpSpPr>
        <p:sp>
          <p:nvSpPr>
            <p:cNvPr id="55" name="Rounded Rectangle 54"/>
            <p:cNvSpPr/>
            <p:nvPr/>
          </p:nvSpPr>
          <p:spPr bwMode="auto">
            <a:xfrm>
              <a:off x="827584" y="1340768"/>
              <a:ext cx="3744416" cy="432048"/>
            </a:xfrm>
            <a:prstGeom prst="roundRect">
              <a:avLst/>
            </a:prstGeom>
            <a:solidFill>
              <a:srgbClr val="FFFF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63" name="Rounded Rectangle 62"/>
            <p:cNvSpPr/>
            <p:nvPr/>
          </p:nvSpPr>
          <p:spPr bwMode="auto">
            <a:xfrm>
              <a:off x="827584" y="2780928"/>
              <a:ext cx="3744416" cy="216024"/>
            </a:xfrm>
            <a:prstGeom prst="roundRect">
              <a:avLst/>
            </a:prstGeom>
            <a:solidFill>
              <a:srgbClr val="FFFF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grpSp>
        <p:nvGrpSpPr>
          <p:cNvPr id="17" name="Group 16"/>
          <p:cNvGrpSpPr/>
          <p:nvPr/>
        </p:nvGrpSpPr>
        <p:grpSpPr>
          <a:xfrm>
            <a:off x="179512" y="2996952"/>
            <a:ext cx="4392488" cy="648072"/>
            <a:chOff x="827584" y="2996952"/>
            <a:chExt cx="3744416" cy="648072"/>
          </a:xfrm>
        </p:grpSpPr>
        <p:sp>
          <p:nvSpPr>
            <p:cNvPr id="69" name="Rounded Rectangle 68"/>
            <p:cNvSpPr/>
            <p:nvPr/>
          </p:nvSpPr>
          <p:spPr bwMode="auto">
            <a:xfrm>
              <a:off x="827584" y="2996952"/>
              <a:ext cx="3744416" cy="216024"/>
            </a:xfrm>
            <a:prstGeom prst="roundRect">
              <a:avLst/>
            </a:prstGeom>
            <a:solidFill>
              <a:srgbClr val="FF000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70" name="Rounded Rectangle 69"/>
            <p:cNvSpPr/>
            <p:nvPr/>
          </p:nvSpPr>
          <p:spPr bwMode="auto">
            <a:xfrm>
              <a:off x="827584" y="3429000"/>
              <a:ext cx="3744416" cy="216024"/>
            </a:xfrm>
            <a:prstGeom prst="roundRect">
              <a:avLst/>
            </a:prstGeom>
            <a:solidFill>
              <a:srgbClr val="FF000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spTree>
    <p:extLst>
      <p:ext uri="{BB962C8B-B14F-4D97-AF65-F5344CB8AC3E}">
        <p14:creationId xmlns:p14="http://schemas.microsoft.com/office/powerpoint/2010/main" val="347948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Decision Tree Induction</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5" name="Object 4"/>
          <p:cNvGraphicFramePr>
            <a:graphicFrameLocks/>
          </p:cNvGraphicFramePr>
          <p:nvPr>
            <p:extLst/>
          </p:nvPr>
        </p:nvGraphicFramePr>
        <p:xfrm>
          <a:off x="179388" y="1125538"/>
          <a:ext cx="4392612" cy="3122612"/>
        </p:xfrm>
        <a:graphic>
          <a:graphicData uri="http://schemas.openxmlformats.org/presentationml/2006/ole">
            <mc:AlternateContent xmlns:mc="http://schemas.openxmlformats.org/markup-compatibility/2006">
              <mc:Choice xmlns:v="urn:schemas-microsoft-com:vml" Requires="v">
                <p:oleObj spid="_x0000_s6169" name="Worksheet" r:id="rId4" imgW="5334000" imgH="4038600" progId="Excel.Sheet.8">
                  <p:embed/>
                </p:oleObj>
              </mc:Choice>
              <mc:Fallback>
                <p:oleObj name="Worksheet" r:id="rId4" imgW="5334000" imgH="4038600" progId="Excel.Sheet.8">
                  <p:embed/>
                  <p:pic>
                    <p:nvPicPr>
                      <p:cNvPr id="5" name="Object 4"/>
                      <p:cNvPicPr>
                        <a:picLocks noChangeArrowheads="1"/>
                      </p:cNvPicPr>
                      <p:nvPr/>
                    </p:nvPicPr>
                    <p:blipFill>
                      <a:blip r:embed="rId5"/>
                      <a:srcRect/>
                      <a:stretch>
                        <a:fillRect/>
                      </a:stretch>
                    </p:blipFill>
                    <p:spPr bwMode="auto">
                      <a:xfrm>
                        <a:off x="179388" y="1125538"/>
                        <a:ext cx="4392612" cy="3122612"/>
                      </a:xfrm>
                      <a:prstGeom prst="rect">
                        <a:avLst/>
                      </a:prstGeom>
                      <a:noFill/>
                      <a:ln>
                        <a:noFill/>
                      </a:ln>
                      <a:effectLst/>
                      <a:extLst/>
                    </p:spPr>
                  </p:pic>
                </p:oleObj>
              </mc:Fallback>
            </mc:AlternateContent>
          </a:graphicData>
        </a:graphic>
      </p:graphicFrame>
      <p:sp>
        <p:nvSpPr>
          <p:cNvPr id="36" name="Alternate Process 35"/>
          <p:cNvSpPr/>
          <p:nvPr/>
        </p:nvSpPr>
        <p:spPr bwMode="auto">
          <a:xfrm>
            <a:off x="6444208" y="3140968"/>
            <a:ext cx="864096" cy="504056"/>
          </a:xfrm>
          <a:prstGeom prst="flowChartAlternateProcess">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2"/>
                </a:solidFill>
                <a:effectLst/>
                <a:latin typeface="Calibri"/>
                <a:cs typeface="Calibri"/>
              </a:rPr>
              <a:t>Age?</a:t>
            </a:r>
            <a:endParaRPr kumimoji="0" lang="en-GB" sz="1200" b="0" i="0" u="none" strike="noStrike" cap="none" normalizeH="0" baseline="0" dirty="0">
              <a:ln>
                <a:noFill/>
              </a:ln>
              <a:solidFill>
                <a:schemeClr val="tx2"/>
              </a:solidFill>
              <a:effectLst/>
              <a:latin typeface="Calibri"/>
              <a:cs typeface="Calibri"/>
            </a:endParaRPr>
          </a:p>
        </p:txBody>
      </p:sp>
      <p:sp>
        <p:nvSpPr>
          <p:cNvPr id="37" name="Alternate Process 36"/>
          <p:cNvSpPr/>
          <p:nvPr/>
        </p:nvSpPr>
        <p:spPr bwMode="auto">
          <a:xfrm>
            <a:off x="4716016" y="4437112"/>
            <a:ext cx="1152128" cy="504056"/>
          </a:xfrm>
          <a:prstGeom prst="flowChartAlternateProcess">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2"/>
                </a:solidFill>
                <a:effectLst/>
                <a:latin typeface="Calibri"/>
                <a:cs typeface="Calibri"/>
              </a:rPr>
              <a:t>Student?</a:t>
            </a:r>
            <a:endParaRPr kumimoji="0" lang="en-GB" sz="1200" b="0" i="0" u="none" strike="noStrike" cap="none" normalizeH="0" baseline="0" dirty="0">
              <a:ln>
                <a:noFill/>
              </a:ln>
              <a:solidFill>
                <a:schemeClr val="tx2"/>
              </a:solidFill>
              <a:effectLst/>
              <a:latin typeface="Calibri"/>
              <a:cs typeface="Calibri"/>
            </a:endParaRPr>
          </a:p>
        </p:txBody>
      </p:sp>
      <p:sp>
        <p:nvSpPr>
          <p:cNvPr id="38" name="Alternate Process 37"/>
          <p:cNvSpPr/>
          <p:nvPr/>
        </p:nvSpPr>
        <p:spPr bwMode="auto">
          <a:xfrm>
            <a:off x="7524328" y="4437112"/>
            <a:ext cx="1512168" cy="504056"/>
          </a:xfrm>
          <a:prstGeom prst="flowChartAlternateProcess">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2"/>
                </a:solidFill>
                <a:effectLst/>
                <a:latin typeface="Calibri"/>
                <a:cs typeface="Calibri"/>
              </a:rPr>
              <a:t>Credit rating?</a:t>
            </a:r>
            <a:endParaRPr kumimoji="0" lang="en-GB" sz="1200" b="0" i="0" u="none" strike="noStrike" cap="none" normalizeH="0" baseline="0" dirty="0">
              <a:ln>
                <a:noFill/>
              </a:ln>
              <a:solidFill>
                <a:schemeClr val="tx2"/>
              </a:solidFill>
              <a:effectLst/>
              <a:latin typeface="Calibri"/>
              <a:cs typeface="Calibri"/>
            </a:endParaRPr>
          </a:p>
        </p:txBody>
      </p:sp>
      <p:grpSp>
        <p:nvGrpSpPr>
          <p:cNvPr id="7" name="Group 6"/>
          <p:cNvGrpSpPr/>
          <p:nvPr/>
        </p:nvGrpSpPr>
        <p:grpSpPr>
          <a:xfrm>
            <a:off x="5148064" y="3645024"/>
            <a:ext cx="1728192" cy="792088"/>
            <a:chOff x="5148064" y="3645024"/>
            <a:chExt cx="1728192" cy="792088"/>
          </a:xfrm>
        </p:grpSpPr>
        <p:cxnSp>
          <p:nvCxnSpPr>
            <p:cNvPr id="41" name="Straight Arrow Connector 40"/>
            <p:cNvCxnSpPr>
              <a:stCxn id="36" idx="2"/>
              <a:endCxn id="37" idx="0"/>
            </p:cNvCxnSpPr>
            <p:nvPr/>
          </p:nvCxnSpPr>
          <p:spPr bwMode="auto">
            <a:xfrm flipH="1">
              <a:off x="5292080" y="3645024"/>
              <a:ext cx="1584176"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4" name="Rectangle 5"/>
            <p:cNvSpPr>
              <a:spLocks noChangeArrowheads="1"/>
            </p:cNvSpPr>
            <p:nvPr/>
          </p:nvSpPr>
          <p:spPr bwMode="auto">
            <a:xfrm>
              <a:off x="5148064" y="371703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&lt;=30</a:t>
              </a:r>
            </a:p>
          </p:txBody>
        </p:sp>
      </p:grpSp>
      <p:grpSp>
        <p:nvGrpSpPr>
          <p:cNvPr id="11" name="Group 10"/>
          <p:cNvGrpSpPr/>
          <p:nvPr/>
        </p:nvGrpSpPr>
        <p:grpSpPr>
          <a:xfrm>
            <a:off x="6876256" y="3645024"/>
            <a:ext cx="1512168" cy="792088"/>
            <a:chOff x="6876256" y="3645024"/>
            <a:chExt cx="1512168" cy="792088"/>
          </a:xfrm>
        </p:grpSpPr>
        <p:cxnSp>
          <p:nvCxnSpPr>
            <p:cNvPr id="43" name="Straight Arrow Connector 42"/>
            <p:cNvCxnSpPr>
              <a:stCxn id="36" idx="2"/>
              <a:endCxn id="38" idx="0"/>
            </p:cNvCxnSpPr>
            <p:nvPr/>
          </p:nvCxnSpPr>
          <p:spPr bwMode="auto">
            <a:xfrm>
              <a:off x="6876256" y="3645024"/>
              <a:ext cx="1404156"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5" name="Rectangle 5"/>
            <p:cNvSpPr>
              <a:spLocks noChangeArrowheads="1"/>
            </p:cNvSpPr>
            <p:nvPr/>
          </p:nvSpPr>
          <p:spPr bwMode="auto">
            <a:xfrm>
              <a:off x="7524328" y="371703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&gt;40</a:t>
              </a:r>
            </a:p>
          </p:txBody>
        </p:sp>
      </p:grpSp>
      <p:grpSp>
        <p:nvGrpSpPr>
          <p:cNvPr id="9" name="Group 8"/>
          <p:cNvGrpSpPr/>
          <p:nvPr/>
        </p:nvGrpSpPr>
        <p:grpSpPr>
          <a:xfrm>
            <a:off x="6084168" y="3645024"/>
            <a:ext cx="1116124" cy="1440160"/>
            <a:chOff x="6084168" y="3645024"/>
            <a:chExt cx="1116124" cy="1440160"/>
          </a:xfrm>
        </p:grpSpPr>
        <p:sp>
          <p:nvSpPr>
            <p:cNvPr id="46" name="Connector 45"/>
            <p:cNvSpPr/>
            <p:nvPr/>
          </p:nvSpPr>
          <p:spPr bwMode="auto">
            <a:xfrm>
              <a:off x="6552220" y="4437112"/>
              <a:ext cx="648072" cy="648072"/>
            </a:xfrm>
            <a:prstGeom prst="flowChartConnector">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yes</a:t>
              </a:r>
            </a:p>
          </p:txBody>
        </p:sp>
        <p:cxnSp>
          <p:nvCxnSpPr>
            <p:cNvPr id="48" name="Straight Arrow Connector 47"/>
            <p:cNvCxnSpPr>
              <a:stCxn id="36" idx="2"/>
              <a:endCxn id="46" idx="0"/>
            </p:cNvCxnSpPr>
            <p:nvPr/>
          </p:nvCxnSpPr>
          <p:spPr bwMode="auto">
            <a:xfrm>
              <a:off x="6876256" y="3645024"/>
              <a:ext cx="0"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9" name="Rectangle 5"/>
            <p:cNvSpPr>
              <a:spLocks noChangeArrowheads="1"/>
            </p:cNvSpPr>
            <p:nvPr/>
          </p:nvSpPr>
          <p:spPr bwMode="auto">
            <a:xfrm>
              <a:off x="6084168" y="396435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31..40</a:t>
              </a:r>
            </a:p>
          </p:txBody>
        </p:sp>
      </p:grpSp>
      <p:grpSp>
        <p:nvGrpSpPr>
          <p:cNvPr id="15" name="Group 14"/>
          <p:cNvGrpSpPr/>
          <p:nvPr/>
        </p:nvGrpSpPr>
        <p:grpSpPr>
          <a:xfrm>
            <a:off x="5292080" y="4941168"/>
            <a:ext cx="936104" cy="1512168"/>
            <a:chOff x="5292080" y="4941168"/>
            <a:chExt cx="936104" cy="1512168"/>
          </a:xfrm>
        </p:grpSpPr>
        <p:sp>
          <p:nvSpPr>
            <p:cNvPr id="50" name="Connector 49"/>
            <p:cNvSpPr/>
            <p:nvPr/>
          </p:nvSpPr>
          <p:spPr bwMode="auto">
            <a:xfrm>
              <a:off x="5436096" y="5805264"/>
              <a:ext cx="648072" cy="648072"/>
            </a:xfrm>
            <a:prstGeom prst="flowChartConnector">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yes</a:t>
              </a:r>
            </a:p>
          </p:txBody>
        </p:sp>
        <p:cxnSp>
          <p:nvCxnSpPr>
            <p:cNvPr id="52" name="Straight Arrow Connector 51"/>
            <p:cNvCxnSpPr>
              <a:stCxn id="37" idx="2"/>
              <a:endCxn id="50" idx="0"/>
            </p:cNvCxnSpPr>
            <p:nvPr/>
          </p:nvCxnSpPr>
          <p:spPr bwMode="auto">
            <a:xfrm>
              <a:off x="5292080" y="4941168"/>
              <a:ext cx="468052"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3" name="Rectangle 5"/>
            <p:cNvSpPr>
              <a:spLocks noChangeArrowheads="1"/>
            </p:cNvSpPr>
            <p:nvPr/>
          </p:nvSpPr>
          <p:spPr bwMode="auto">
            <a:xfrm>
              <a:off x="5364088" y="5116480"/>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yes</a:t>
              </a:r>
            </a:p>
          </p:txBody>
        </p:sp>
      </p:grpSp>
      <p:grpSp>
        <p:nvGrpSpPr>
          <p:cNvPr id="14" name="Group 13"/>
          <p:cNvGrpSpPr/>
          <p:nvPr/>
        </p:nvGrpSpPr>
        <p:grpSpPr>
          <a:xfrm>
            <a:off x="4427984" y="4941168"/>
            <a:ext cx="864096" cy="1512168"/>
            <a:chOff x="4427984" y="4941168"/>
            <a:chExt cx="864096" cy="1512168"/>
          </a:xfrm>
        </p:grpSpPr>
        <p:sp>
          <p:nvSpPr>
            <p:cNvPr id="54" name="Connector 53"/>
            <p:cNvSpPr/>
            <p:nvPr/>
          </p:nvSpPr>
          <p:spPr bwMode="auto">
            <a:xfrm>
              <a:off x="4499992" y="5805264"/>
              <a:ext cx="648072" cy="648072"/>
            </a:xfrm>
            <a:prstGeom prst="flowChartConnector">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no</a:t>
              </a:r>
            </a:p>
          </p:txBody>
        </p:sp>
        <p:cxnSp>
          <p:nvCxnSpPr>
            <p:cNvPr id="56" name="Straight Arrow Connector 55"/>
            <p:cNvCxnSpPr>
              <a:stCxn id="37" idx="2"/>
              <a:endCxn id="54" idx="0"/>
            </p:cNvCxnSpPr>
            <p:nvPr/>
          </p:nvCxnSpPr>
          <p:spPr bwMode="auto">
            <a:xfrm flipH="1">
              <a:off x="4824028" y="4941168"/>
              <a:ext cx="468052"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7" name="Rectangle 5"/>
            <p:cNvSpPr>
              <a:spLocks noChangeArrowheads="1"/>
            </p:cNvSpPr>
            <p:nvPr/>
          </p:nvSpPr>
          <p:spPr bwMode="auto">
            <a:xfrm>
              <a:off x="4427984" y="5116480"/>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no</a:t>
              </a:r>
            </a:p>
          </p:txBody>
        </p:sp>
      </p:grpSp>
      <p:grpSp>
        <p:nvGrpSpPr>
          <p:cNvPr id="10" name="Group 9"/>
          <p:cNvGrpSpPr/>
          <p:nvPr/>
        </p:nvGrpSpPr>
        <p:grpSpPr>
          <a:xfrm>
            <a:off x="8280412" y="4941168"/>
            <a:ext cx="900100" cy="1512168"/>
            <a:chOff x="8280412" y="4941168"/>
            <a:chExt cx="900100" cy="1512168"/>
          </a:xfrm>
        </p:grpSpPr>
        <p:sp>
          <p:nvSpPr>
            <p:cNvPr id="58" name="Connector 57"/>
            <p:cNvSpPr/>
            <p:nvPr/>
          </p:nvSpPr>
          <p:spPr bwMode="auto">
            <a:xfrm>
              <a:off x="8460432" y="5805264"/>
              <a:ext cx="648072" cy="648072"/>
            </a:xfrm>
            <a:prstGeom prst="flowChartConnector">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yes</a:t>
              </a:r>
            </a:p>
          </p:txBody>
        </p:sp>
        <p:cxnSp>
          <p:nvCxnSpPr>
            <p:cNvPr id="64" name="Straight Arrow Connector 63"/>
            <p:cNvCxnSpPr>
              <a:stCxn id="38" idx="2"/>
              <a:endCxn id="58" idx="0"/>
            </p:cNvCxnSpPr>
            <p:nvPr/>
          </p:nvCxnSpPr>
          <p:spPr bwMode="auto">
            <a:xfrm>
              <a:off x="8280412" y="4941168"/>
              <a:ext cx="504056"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5" name="Rectangle 5"/>
            <p:cNvSpPr>
              <a:spLocks noChangeArrowheads="1"/>
            </p:cNvSpPr>
            <p:nvPr/>
          </p:nvSpPr>
          <p:spPr bwMode="auto">
            <a:xfrm>
              <a:off x="8316416" y="5116480"/>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fair</a:t>
              </a:r>
            </a:p>
          </p:txBody>
        </p:sp>
      </p:grpSp>
      <p:grpSp>
        <p:nvGrpSpPr>
          <p:cNvPr id="6" name="Group 5"/>
          <p:cNvGrpSpPr/>
          <p:nvPr/>
        </p:nvGrpSpPr>
        <p:grpSpPr>
          <a:xfrm>
            <a:off x="7020272" y="4941168"/>
            <a:ext cx="1260140" cy="1512168"/>
            <a:chOff x="7020272" y="4941168"/>
            <a:chExt cx="1260140" cy="1512168"/>
          </a:xfrm>
        </p:grpSpPr>
        <p:sp>
          <p:nvSpPr>
            <p:cNvPr id="59" name="Connector 58"/>
            <p:cNvSpPr/>
            <p:nvPr/>
          </p:nvSpPr>
          <p:spPr bwMode="auto">
            <a:xfrm>
              <a:off x="7488324" y="5805264"/>
              <a:ext cx="648072" cy="648072"/>
            </a:xfrm>
            <a:prstGeom prst="flowChartConnector">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no</a:t>
              </a:r>
            </a:p>
          </p:txBody>
        </p:sp>
        <p:cxnSp>
          <p:nvCxnSpPr>
            <p:cNvPr id="62" name="Straight Arrow Connector 61"/>
            <p:cNvCxnSpPr>
              <a:stCxn id="38" idx="2"/>
              <a:endCxn id="59" idx="0"/>
            </p:cNvCxnSpPr>
            <p:nvPr/>
          </p:nvCxnSpPr>
          <p:spPr bwMode="auto">
            <a:xfrm flipH="1">
              <a:off x="7812360" y="4941168"/>
              <a:ext cx="468052"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6" name="Rectangle 5"/>
            <p:cNvSpPr>
              <a:spLocks noChangeArrowheads="1"/>
            </p:cNvSpPr>
            <p:nvPr/>
          </p:nvSpPr>
          <p:spPr bwMode="auto">
            <a:xfrm>
              <a:off x="7020272" y="5116480"/>
              <a:ext cx="1152128"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excellent</a:t>
              </a:r>
            </a:p>
          </p:txBody>
        </p:sp>
      </p:grpSp>
      <p:grpSp>
        <p:nvGrpSpPr>
          <p:cNvPr id="3" name="Group 2"/>
          <p:cNvGrpSpPr/>
          <p:nvPr/>
        </p:nvGrpSpPr>
        <p:grpSpPr>
          <a:xfrm>
            <a:off x="179512" y="2348880"/>
            <a:ext cx="4392488" cy="1872208"/>
            <a:chOff x="827584" y="2348880"/>
            <a:chExt cx="3744416" cy="1872208"/>
          </a:xfrm>
        </p:grpSpPr>
        <p:sp>
          <p:nvSpPr>
            <p:cNvPr id="55" name="Rounded Rectangle 54"/>
            <p:cNvSpPr/>
            <p:nvPr/>
          </p:nvSpPr>
          <p:spPr bwMode="auto">
            <a:xfrm>
              <a:off x="827584" y="2348880"/>
              <a:ext cx="3744416" cy="216024"/>
            </a:xfrm>
            <a:prstGeom prst="roundRect">
              <a:avLst/>
            </a:prstGeom>
            <a:solidFill>
              <a:srgbClr val="FFFF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63" name="Rounded Rectangle 62"/>
            <p:cNvSpPr/>
            <p:nvPr/>
          </p:nvSpPr>
          <p:spPr bwMode="auto">
            <a:xfrm>
              <a:off x="827584" y="4005064"/>
              <a:ext cx="3744416" cy="216024"/>
            </a:xfrm>
            <a:prstGeom prst="roundRect">
              <a:avLst/>
            </a:prstGeom>
            <a:solidFill>
              <a:srgbClr val="FFFF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grpSp>
        <p:nvGrpSpPr>
          <p:cNvPr id="8" name="Group 7"/>
          <p:cNvGrpSpPr/>
          <p:nvPr/>
        </p:nvGrpSpPr>
        <p:grpSpPr>
          <a:xfrm>
            <a:off x="179512" y="1988840"/>
            <a:ext cx="4392488" cy="1440160"/>
            <a:chOff x="827584" y="1988840"/>
            <a:chExt cx="3744416" cy="1440160"/>
          </a:xfrm>
        </p:grpSpPr>
        <p:sp>
          <p:nvSpPr>
            <p:cNvPr id="69" name="Rounded Rectangle 68"/>
            <p:cNvSpPr/>
            <p:nvPr/>
          </p:nvSpPr>
          <p:spPr bwMode="auto">
            <a:xfrm>
              <a:off x="827584" y="1988840"/>
              <a:ext cx="3744416" cy="360040"/>
            </a:xfrm>
            <a:prstGeom prst="roundRect">
              <a:avLst/>
            </a:prstGeom>
            <a:solidFill>
              <a:srgbClr val="FF000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70" name="Rounded Rectangle 69"/>
            <p:cNvSpPr/>
            <p:nvPr/>
          </p:nvSpPr>
          <p:spPr bwMode="auto">
            <a:xfrm>
              <a:off x="827584" y="3212976"/>
              <a:ext cx="3744416" cy="216024"/>
            </a:xfrm>
            <a:prstGeom prst="roundRect">
              <a:avLst/>
            </a:prstGeom>
            <a:solidFill>
              <a:srgbClr val="FF000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spTree>
    <p:extLst>
      <p:ext uri="{BB962C8B-B14F-4D97-AF65-F5344CB8AC3E}">
        <p14:creationId xmlns:p14="http://schemas.microsoft.com/office/powerpoint/2010/main" val="108772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Attribute Selection</a:t>
            </a:r>
          </a:p>
        </p:txBody>
      </p:sp>
      <p:sp>
        <p:nvSpPr>
          <p:cNvPr id="3" name="Content Placeholder 2"/>
          <p:cNvSpPr>
            <a:spLocks noGrp="1"/>
          </p:cNvSpPr>
          <p:nvPr>
            <p:ph idx="1"/>
          </p:nvPr>
        </p:nvSpPr>
        <p:spPr/>
        <p:txBody>
          <a:bodyPr/>
          <a:lstStyle/>
          <a:p>
            <a:pPr marL="0" lvl="1" indent="0">
              <a:buNone/>
            </a:pPr>
            <a:r>
              <a:rPr lang="en-US" sz="2800" dirty="0"/>
              <a:t>At a given branch in the tree, the set of samples S to be classified has P positive and N negative instances</a:t>
            </a:r>
          </a:p>
          <a:p>
            <a:pPr marL="0" lvl="1" indent="0">
              <a:buNone/>
            </a:pPr>
            <a:endParaRPr lang="en-US" dirty="0">
              <a:solidFill>
                <a:srgbClr val="000000"/>
              </a:solidFill>
            </a:endParaRPr>
          </a:p>
          <a:p>
            <a:pPr marL="0" lvl="1" indent="0">
              <a:buNone/>
            </a:pPr>
            <a:r>
              <a:rPr lang="en-US" dirty="0">
                <a:solidFill>
                  <a:srgbClr val="000000"/>
                </a:solidFill>
              </a:rPr>
              <a:t>The entropy of the set S is</a:t>
            </a:r>
          </a:p>
          <a:p>
            <a:pPr marL="0" lvl="1" indent="0">
              <a:buNone/>
            </a:pPr>
            <a:endParaRPr lang="en-US" dirty="0">
              <a:solidFill>
                <a:srgbClr val="000000"/>
              </a:solidFill>
            </a:endParaRPr>
          </a:p>
          <a:p>
            <a:pPr marL="0" lvl="1" indent="0">
              <a:buNone/>
            </a:pPr>
            <a:endParaRPr lang="en-US" dirty="0">
              <a:solidFill>
                <a:srgbClr val="000000"/>
              </a:solidFill>
            </a:endParaRPr>
          </a:p>
          <a:p>
            <a:pPr marL="0" lvl="1" indent="0">
              <a:buNone/>
            </a:pPr>
            <a:r>
              <a:rPr lang="en-US" dirty="0">
                <a:solidFill>
                  <a:srgbClr val="000000"/>
                </a:solidFill>
              </a:rPr>
              <a:t>Note</a:t>
            </a:r>
          </a:p>
          <a:p>
            <a:pPr marL="857250" lvl="2" indent="-457200">
              <a:buFont typeface="Lucida Grande"/>
              <a:buChar char="-"/>
            </a:pPr>
            <a:r>
              <a:rPr lang="en-US" dirty="0">
                <a:solidFill>
                  <a:srgbClr val="000000"/>
                </a:solidFill>
              </a:rPr>
              <a:t>If P = 0 or N = 0		H(P, N) = 0 </a:t>
            </a:r>
            <a:r>
              <a:rPr lang="en-GB" dirty="0">
                <a:solidFill>
                  <a:srgbClr val="000000"/>
                </a:solidFill>
              </a:rPr>
              <a:t>→ no uncertainty</a:t>
            </a:r>
          </a:p>
          <a:p>
            <a:pPr marL="857250" lvl="2" indent="-457200">
              <a:buFont typeface="Lucida Grande"/>
              <a:buChar char="-"/>
            </a:pPr>
            <a:r>
              <a:rPr lang="en-GB" dirty="0">
                <a:solidFill>
                  <a:srgbClr val="000000"/>
                </a:solidFill>
              </a:rPr>
              <a:t>If P = N			</a:t>
            </a:r>
            <a:r>
              <a:rPr lang="en-US" dirty="0">
                <a:solidFill>
                  <a:srgbClr val="000000"/>
                </a:solidFill>
              </a:rPr>
              <a:t>H(P, N) = 1 </a:t>
            </a:r>
            <a:r>
              <a:rPr lang="en-GB" dirty="0">
                <a:solidFill>
                  <a:srgbClr val="000000"/>
                </a:solidFill>
              </a:rPr>
              <a:t>→ maximal uncertainty</a:t>
            </a:r>
            <a:endParaRPr lang="en-US" dirty="0">
              <a:solidFill>
                <a:srgbClr val="000000"/>
              </a:solidFill>
            </a:endParaRPr>
          </a:p>
          <a:p>
            <a:pPr marL="0" lvl="1" indent="0">
              <a:buNone/>
            </a:pPr>
            <a:endParaRPr lang="en-GB" dirty="0">
              <a:solidFill>
                <a:srgbClr val="000000"/>
              </a:solidFill>
            </a:endParaRP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5" name="Object 4"/>
          <p:cNvGraphicFramePr>
            <a:graphicFrameLocks/>
          </p:cNvGraphicFramePr>
          <p:nvPr>
            <p:extLst/>
          </p:nvPr>
        </p:nvGraphicFramePr>
        <p:xfrm>
          <a:off x="1696857" y="3429000"/>
          <a:ext cx="5750286" cy="792088"/>
        </p:xfrm>
        <a:graphic>
          <a:graphicData uri="http://schemas.openxmlformats.org/presentationml/2006/ole">
            <mc:AlternateContent xmlns:mc="http://schemas.openxmlformats.org/markup-compatibility/2006">
              <mc:Choice xmlns:v="urn:schemas-microsoft-com:vml" Requires="v">
                <p:oleObj spid="_x0000_s7193" name="Equation" r:id="rId4" imgW="3048000" imgH="393700" progId="Equation.3">
                  <p:embed/>
                </p:oleObj>
              </mc:Choice>
              <mc:Fallback>
                <p:oleObj name="Equation" r:id="rId4" imgW="3048000" imgH="393700" progId="Equation.3">
                  <p:embed/>
                  <p:pic>
                    <p:nvPicPr>
                      <p:cNvPr id="5" name="Object 4"/>
                      <p:cNvPicPr>
                        <a:picLocks noChangeArrowheads="1"/>
                      </p:cNvPicPr>
                      <p:nvPr/>
                    </p:nvPicPr>
                    <p:blipFill>
                      <a:blip r:embed="rId5"/>
                      <a:srcRect/>
                      <a:stretch>
                        <a:fillRect/>
                      </a:stretch>
                    </p:blipFill>
                    <p:spPr bwMode="auto">
                      <a:xfrm>
                        <a:off x="1696857" y="3429000"/>
                        <a:ext cx="5750286" cy="79208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67598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Attribute Selection: Example</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29" name="Content Placeholder 2"/>
          <p:cNvSpPr>
            <a:spLocks noGrp="1"/>
          </p:cNvSpPr>
          <p:nvPr>
            <p:ph idx="1"/>
          </p:nvPr>
        </p:nvSpPr>
        <p:spPr>
          <a:xfrm>
            <a:off x="179388" y="1341438"/>
            <a:ext cx="8305800" cy="5029200"/>
          </a:xfrm>
        </p:spPr>
        <p:txBody>
          <a:bodyPr/>
          <a:lstStyle/>
          <a:p>
            <a:pPr marL="0" lvl="1" indent="0">
              <a:buNone/>
            </a:pPr>
            <a:endParaRPr lang="en-US" sz="2800" dirty="0"/>
          </a:p>
          <a:p>
            <a:pPr marL="0" lvl="1" indent="0">
              <a:buNone/>
            </a:pPr>
            <a:r>
              <a:rPr lang="en-US" dirty="0"/>
              <a:t>					H(P,N) = H(9, 5) = 0.94</a:t>
            </a:r>
          </a:p>
          <a:p>
            <a:pPr marL="0" lvl="1" indent="0">
              <a:buNone/>
            </a:pPr>
            <a:endParaRPr lang="en-US" sz="2800" dirty="0"/>
          </a:p>
          <a:p>
            <a:pPr marL="0" lvl="1" indent="0">
              <a:buNone/>
            </a:pPr>
            <a:endParaRPr lang="en-US" dirty="0"/>
          </a:p>
          <a:p>
            <a:pPr marL="0" lvl="1" indent="0">
              <a:buNone/>
            </a:pPr>
            <a:endParaRPr lang="en-US" sz="2800" dirty="0"/>
          </a:p>
          <a:p>
            <a:pPr marL="0" lvl="1" indent="0">
              <a:buNone/>
            </a:pPr>
            <a:endParaRPr lang="en-US" sz="2000" dirty="0"/>
          </a:p>
          <a:p>
            <a:pPr marL="0" lvl="1" indent="0">
              <a:buNone/>
            </a:pPr>
            <a:r>
              <a:rPr lang="en-US" sz="2000" dirty="0"/>
              <a:t>Age     [&lt;=30]	H(2, 3) = 0.97		Income     [high]	H(2, 2) = 1</a:t>
            </a:r>
          </a:p>
          <a:p>
            <a:pPr marL="0" lvl="1" indent="0">
              <a:buNone/>
            </a:pPr>
            <a:r>
              <a:rPr lang="en-US" sz="2000" dirty="0"/>
              <a:t>Age     [31...40]	H(4, 0) = 0		Income     [med]	H(4, 2) = 0.92</a:t>
            </a:r>
          </a:p>
          <a:p>
            <a:pPr marL="0" lvl="1" indent="0">
              <a:buNone/>
            </a:pPr>
            <a:r>
              <a:rPr lang="en-US" sz="2000" dirty="0"/>
              <a:t>Age     [&gt;40]	H(3, 2) = 0.97		Income     [low]	H(3, 1) = 0.81</a:t>
            </a:r>
          </a:p>
          <a:p>
            <a:pPr marL="0" lvl="1" indent="0">
              <a:buNone/>
            </a:pPr>
            <a:endParaRPr lang="en-US" sz="2000" dirty="0"/>
          </a:p>
          <a:p>
            <a:pPr marL="0" lvl="1" indent="0">
              <a:buNone/>
            </a:pPr>
            <a:r>
              <a:rPr lang="en-US" sz="2000" dirty="0"/>
              <a:t>Student   [yes]	H(6, 1) = 0.59		Rating       [fair]	H(6, 2) = 0.81</a:t>
            </a:r>
          </a:p>
          <a:p>
            <a:pPr marL="0" lvl="1" indent="0">
              <a:buNone/>
            </a:pPr>
            <a:r>
              <a:rPr lang="en-US" sz="2000" dirty="0"/>
              <a:t>Student   [no]	H(3, 4) = 0.98		Rating       [</a:t>
            </a:r>
            <a:r>
              <a:rPr lang="en-US" sz="2000" dirty="0" err="1"/>
              <a:t>exc</a:t>
            </a:r>
            <a:r>
              <a:rPr lang="en-US" sz="2000" dirty="0"/>
              <a:t>]	H(3, 3) = 1</a:t>
            </a:r>
          </a:p>
          <a:p>
            <a:pPr marL="0" lvl="1" indent="0">
              <a:buNone/>
            </a:pPr>
            <a:endParaRPr lang="en-US" sz="2000" dirty="0"/>
          </a:p>
        </p:txBody>
      </p:sp>
      <p:graphicFrame>
        <p:nvGraphicFramePr>
          <p:cNvPr id="32" name="Object 31"/>
          <p:cNvGraphicFramePr>
            <a:graphicFrameLocks/>
          </p:cNvGraphicFramePr>
          <p:nvPr>
            <p:extLst/>
          </p:nvPr>
        </p:nvGraphicFramePr>
        <p:xfrm>
          <a:off x="251520" y="1125538"/>
          <a:ext cx="4392612" cy="3122612"/>
        </p:xfrm>
        <a:graphic>
          <a:graphicData uri="http://schemas.openxmlformats.org/presentationml/2006/ole">
            <mc:AlternateContent xmlns:mc="http://schemas.openxmlformats.org/markup-compatibility/2006">
              <mc:Choice xmlns:v="urn:schemas-microsoft-com:vml" Requires="v">
                <p:oleObj spid="_x0000_s8217" name="Worksheet" r:id="rId4" imgW="5334000" imgH="4038600" progId="Excel.Sheet.8">
                  <p:embed/>
                </p:oleObj>
              </mc:Choice>
              <mc:Fallback>
                <p:oleObj name="Worksheet" r:id="rId4" imgW="5334000" imgH="4038600" progId="Excel.Sheet.8">
                  <p:embed/>
                  <p:pic>
                    <p:nvPicPr>
                      <p:cNvPr id="32" name="Object 31"/>
                      <p:cNvPicPr>
                        <a:picLocks noChangeArrowheads="1"/>
                      </p:cNvPicPr>
                      <p:nvPr/>
                    </p:nvPicPr>
                    <p:blipFill>
                      <a:blip r:embed="rId5"/>
                      <a:srcRect/>
                      <a:stretch>
                        <a:fillRect/>
                      </a:stretch>
                    </p:blipFill>
                    <p:spPr bwMode="auto">
                      <a:xfrm>
                        <a:off x="251520" y="1125538"/>
                        <a:ext cx="4392612" cy="312261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033925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Attribute Selection: Information Gain</a:t>
            </a:r>
          </a:p>
        </p:txBody>
      </p:sp>
      <p:sp>
        <p:nvSpPr>
          <p:cNvPr id="3" name="Content Placeholder 2"/>
          <p:cNvSpPr>
            <a:spLocks noGrp="1"/>
          </p:cNvSpPr>
          <p:nvPr>
            <p:ph idx="1"/>
          </p:nvPr>
        </p:nvSpPr>
        <p:spPr/>
        <p:txBody>
          <a:bodyPr/>
          <a:lstStyle/>
          <a:p>
            <a:pPr marL="0" lvl="1" indent="0">
              <a:buNone/>
            </a:pPr>
            <a:r>
              <a:rPr lang="en-US" sz="2800" dirty="0"/>
              <a:t>Attribute A partitions S into S</a:t>
            </a:r>
            <a:r>
              <a:rPr lang="en-US" sz="2800" baseline="-25000" dirty="0"/>
              <a:t>1</a:t>
            </a:r>
            <a:r>
              <a:rPr lang="en-US" sz="2800" dirty="0"/>
              <a:t>, S</a:t>
            </a:r>
            <a:r>
              <a:rPr lang="en-US" sz="2800" baseline="-25000" dirty="0"/>
              <a:t>2</a:t>
            </a:r>
            <a:r>
              <a:rPr lang="en-US" sz="2800" dirty="0"/>
              <a:t>, ... </a:t>
            </a:r>
            <a:r>
              <a:rPr lang="en-US" sz="2800" dirty="0" err="1"/>
              <a:t>S</a:t>
            </a:r>
            <a:r>
              <a:rPr lang="en-US" sz="2800" baseline="-25000" dirty="0" err="1"/>
              <a:t>v</a:t>
            </a:r>
            <a:endParaRPr lang="en-US" sz="2800" baseline="-25000" dirty="0"/>
          </a:p>
          <a:p>
            <a:pPr marL="0" lvl="1" indent="0">
              <a:buNone/>
            </a:pPr>
            <a:r>
              <a:rPr lang="en-US" dirty="0">
                <a:solidFill>
                  <a:srgbClr val="000000"/>
                </a:solidFill>
              </a:rPr>
              <a:t>Entropy of attribute A is </a:t>
            </a:r>
          </a:p>
          <a:p>
            <a:pPr marL="0" lvl="1" indent="0">
              <a:buNone/>
            </a:pPr>
            <a:endParaRPr lang="en-US" dirty="0">
              <a:solidFill>
                <a:srgbClr val="000000"/>
              </a:solidFill>
            </a:endParaRPr>
          </a:p>
          <a:p>
            <a:pPr marL="0" lvl="1" indent="0">
              <a:buNone/>
            </a:pPr>
            <a:endParaRPr lang="en-US" dirty="0">
              <a:solidFill>
                <a:srgbClr val="000000"/>
              </a:solidFill>
            </a:endParaRPr>
          </a:p>
          <a:p>
            <a:pPr marL="0" lvl="1" indent="0">
              <a:buNone/>
            </a:pPr>
            <a:r>
              <a:rPr lang="en-US" dirty="0">
                <a:solidFill>
                  <a:srgbClr val="000000"/>
                </a:solidFill>
              </a:rPr>
              <a:t>The information gain obtained by splitting S using A is</a:t>
            </a:r>
          </a:p>
          <a:p>
            <a:pPr marL="0" lvl="1" indent="0">
              <a:buNone/>
            </a:pPr>
            <a:endParaRPr lang="en-US" dirty="0">
              <a:solidFill>
                <a:srgbClr val="000000"/>
              </a:solidFill>
            </a:endParaRPr>
          </a:p>
          <a:p>
            <a:pPr marL="0" lvl="1" indent="0">
              <a:buNone/>
            </a:pPr>
            <a:endParaRPr lang="en-US" dirty="0">
              <a:solidFill>
                <a:srgbClr val="000000"/>
              </a:solidFill>
            </a:endParaRPr>
          </a:p>
          <a:p>
            <a:pPr marL="0" lvl="1" indent="0" algn="ctr">
              <a:buNone/>
            </a:pPr>
            <a:r>
              <a:rPr lang="en-US" sz="2000" dirty="0">
                <a:solidFill>
                  <a:srgbClr val="000000"/>
                </a:solidFill>
              </a:rPr>
              <a:t>Gain(Age) = 0.94 – 0.69 = 0.25</a:t>
            </a:r>
          </a:p>
          <a:p>
            <a:pPr marL="0" lvl="1" indent="0" algn="ctr">
              <a:buNone/>
            </a:pPr>
            <a:r>
              <a:rPr lang="en-US" sz="2000" dirty="0">
                <a:solidFill>
                  <a:srgbClr val="000000"/>
                </a:solidFill>
              </a:rPr>
              <a:t>Gain(Income) = 0.94 – 0.91 = 0.03</a:t>
            </a:r>
          </a:p>
          <a:p>
            <a:pPr marL="0" lvl="1" indent="0" algn="ctr">
              <a:buNone/>
            </a:pPr>
            <a:r>
              <a:rPr lang="en-US" sz="2000" dirty="0">
                <a:solidFill>
                  <a:srgbClr val="000000"/>
                </a:solidFill>
              </a:rPr>
              <a:t>Gain(Student) = 0.94 – 0.78 = 0.16</a:t>
            </a:r>
          </a:p>
          <a:p>
            <a:pPr marL="0" lvl="1" indent="0" algn="ctr">
              <a:buNone/>
            </a:pPr>
            <a:r>
              <a:rPr lang="en-US" sz="2000" dirty="0">
                <a:solidFill>
                  <a:srgbClr val="000000"/>
                </a:solidFill>
              </a:rPr>
              <a:t>Gain(Rating) = 0.94 – 0.89 = 0.05</a:t>
            </a:r>
            <a:endParaRPr lang="en-GB" sz="2000" dirty="0">
              <a:solidFill>
                <a:srgbClr val="000000"/>
              </a:solidFill>
            </a:endParaRPr>
          </a:p>
          <a:p>
            <a:pPr marL="0" lvl="1" indent="0" algn="ctr">
              <a:buNone/>
            </a:pPr>
            <a:endParaRPr lang="en-GB" sz="2000" dirty="0">
              <a:solidFill>
                <a:srgbClr val="000000"/>
              </a:solidFill>
            </a:endParaRP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6" name="Object 9"/>
          <p:cNvGraphicFramePr>
            <a:graphicFrameLocks/>
          </p:cNvGraphicFramePr>
          <p:nvPr>
            <p:extLst/>
          </p:nvPr>
        </p:nvGraphicFramePr>
        <p:xfrm>
          <a:off x="2540038" y="2492896"/>
          <a:ext cx="3587824" cy="874712"/>
        </p:xfrm>
        <a:graphic>
          <a:graphicData uri="http://schemas.openxmlformats.org/presentationml/2006/ole">
            <mc:AlternateContent xmlns:mc="http://schemas.openxmlformats.org/markup-compatibility/2006">
              <mc:Choice xmlns:v="urn:schemas-microsoft-com:vml" Requires="v">
                <p:oleObj spid="_x0000_s9265" name="Equation" r:id="rId4" imgW="1676400" imgH="457200" progId="Equation.3">
                  <p:embed/>
                </p:oleObj>
              </mc:Choice>
              <mc:Fallback>
                <p:oleObj name="Equation" r:id="rId4" imgW="1676400" imgH="457200" progId="Equation.3">
                  <p:embed/>
                  <p:pic>
                    <p:nvPicPr>
                      <p:cNvPr id="6" name="Object 9"/>
                      <p:cNvPicPr>
                        <a:picLocks noChangeArrowheads="1"/>
                      </p:cNvPicPr>
                      <p:nvPr/>
                    </p:nvPicPr>
                    <p:blipFill>
                      <a:blip r:embed="rId5"/>
                      <a:srcRect/>
                      <a:stretch>
                        <a:fillRect/>
                      </a:stretch>
                    </p:blipFill>
                    <p:spPr bwMode="auto">
                      <a:xfrm>
                        <a:off x="2540038" y="2492896"/>
                        <a:ext cx="3587824" cy="874712"/>
                      </a:xfrm>
                      <a:prstGeom prst="rect">
                        <a:avLst/>
                      </a:prstGeom>
                      <a:noFill/>
                      <a:ln>
                        <a:noFill/>
                      </a:ln>
                      <a:effectLst/>
                      <a:extLst/>
                    </p:spPr>
                  </p:pic>
                </p:oleObj>
              </mc:Fallback>
            </mc:AlternateContent>
          </a:graphicData>
        </a:graphic>
      </p:graphicFrame>
      <p:graphicFrame>
        <p:nvGraphicFramePr>
          <p:cNvPr id="7" name="Object 11"/>
          <p:cNvGraphicFramePr>
            <a:graphicFrameLocks/>
          </p:cNvGraphicFramePr>
          <p:nvPr>
            <p:extLst/>
          </p:nvPr>
        </p:nvGraphicFramePr>
        <p:xfrm>
          <a:off x="2476128" y="4052872"/>
          <a:ext cx="3608040" cy="439756"/>
        </p:xfrm>
        <a:graphic>
          <a:graphicData uri="http://schemas.openxmlformats.org/presentationml/2006/ole">
            <mc:AlternateContent xmlns:mc="http://schemas.openxmlformats.org/markup-compatibility/2006">
              <mc:Choice xmlns:v="urn:schemas-microsoft-com:vml" Requires="v">
                <p:oleObj spid="_x0000_s9266" name="Equation" r:id="rId6" imgW="1676400" imgH="203200" progId="Equation.3">
                  <p:embed/>
                </p:oleObj>
              </mc:Choice>
              <mc:Fallback>
                <p:oleObj name="Equation" r:id="rId6" imgW="1676400" imgH="203200" progId="Equation.3">
                  <p:embed/>
                  <p:pic>
                    <p:nvPicPr>
                      <p:cNvPr id="7" name="Object 11"/>
                      <p:cNvPicPr>
                        <a:picLocks noChangeArrowheads="1"/>
                      </p:cNvPicPr>
                      <p:nvPr/>
                    </p:nvPicPr>
                    <p:blipFill>
                      <a:blip r:embed="rId7"/>
                      <a:srcRect/>
                      <a:stretch>
                        <a:fillRect/>
                      </a:stretch>
                    </p:blipFill>
                    <p:spPr bwMode="auto">
                      <a:xfrm>
                        <a:off x="2476128" y="4052872"/>
                        <a:ext cx="3608040" cy="439756"/>
                      </a:xfrm>
                      <a:prstGeom prst="rect">
                        <a:avLst/>
                      </a:prstGeom>
                      <a:noFill/>
                      <a:ln>
                        <a:noFill/>
                      </a:ln>
                      <a:effectLst/>
                      <a:extLst/>
                    </p:spPr>
                  </p:pic>
                </p:oleObj>
              </mc:Fallback>
            </mc:AlternateContent>
          </a:graphicData>
        </a:graphic>
      </p:graphicFrame>
      <p:grpSp>
        <p:nvGrpSpPr>
          <p:cNvPr id="10" name="Group 9"/>
          <p:cNvGrpSpPr/>
          <p:nvPr/>
        </p:nvGrpSpPr>
        <p:grpSpPr>
          <a:xfrm>
            <a:off x="2627784" y="4797152"/>
            <a:ext cx="5765190" cy="576064"/>
            <a:chOff x="2627784" y="4797152"/>
            <a:chExt cx="5765190" cy="576064"/>
          </a:xfrm>
        </p:grpSpPr>
        <p:sp>
          <p:nvSpPr>
            <p:cNvPr id="8" name="Rounded Rectangle 7"/>
            <p:cNvSpPr/>
            <p:nvPr/>
          </p:nvSpPr>
          <p:spPr bwMode="auto">
            <a:xfrm>
              <a:off x="2627784" y="4797152"/>
              <a:ext cx="3456384" cy="576064"/>
            </a:xfrm>
            <a:prstGeom prst="roundRect">
              <a:avLst/>
            </a:prstGeom>
            <a:noFill/>
            <a:ln w="349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9" name="TextBox 8"/>
            <p:cNvSpPr txBox="1"/>
            <p:nvPr/>
          </p:nvSpPr>
          <p:spPr>
            <a:xfrm>
              <a:off x="6127861" y="4797152"/>
              <a:ext cx="2265113" cy="523220"/>
            </a:xfrm>
            <a:prstGeom prst="rect">
              <a:avLst/>
            </a:prstGeom>
            <a:noFill/>
          </p:spPr>
          <p:txBody>
            <a:bodyPr wrap="none" rtlCol="0">
              <a:spAutoFit/>
            </a:bodyPr>
            <a:lstStyle/>
            <a:p>
              <a:r>
                <a:rPr lang="en-US" sz="2800" kern="0" dirty="0">
                  <a:solidFill>
                    <a:srgbClr val="000000"/>
                  </a:solidFill>
                  <a:latin typeface="Calibri"/>
                  <a:cs typeface="Calibri"/>
                </a:rPr>
                <a:t>← split on age</a:t>
              </a:r>
              <a:endParaRPr lang="en-GB" dirty="0"/>
            </a:p>
          </p:txBody>
        </p:sp>
      </p:grpSp>
    </p:spTree>
    <p:extLst>
      <p:ext uri="{BB962C8B-B14F-4D97-AF65-F5344CB8AC3E}">
        <p14:creationId xmlns:p14="http://schemas.microsoft.com/office/powerpoint/2010/main" val="222426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Attribute Selection: Example</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29" name="Content Placeholder 2"/>
          <p:cNvSpPr>
            <a:spLocks noGrp="1"/>
          </p:cNvSpPr>
          <p:nvPr>
            <p:ph idx="1"/>
          </p:nvPr>
        </p:nvSpPr>
        <p:spPr>
          <a:xfrm>
            <a:off x="179388" y="1341438"/>
            <a:ext cx="8305800" cy="5029200"/>
          </a:xfrm>
        </p:spPr>
        <p:txBody>
          <a:bodyPr/>
          <a:lstStyle/>
          <a:p>
            <a:pPr marL="0" lvl="1" indent="0">
              <a:buNone/>
            </a:pPr>
            <a:endParaRPr lang="en-US" sz="2800" dirty="0"/>
          </a:p>
          <a:p>
            <a:pPr marL="0" lvl="1" indent="0">
              <a:buNone/>
            </a:pPr>
            <a:r>
              <a:rPr lang="en-US" dirty="0"/>
              <a:t>					 H(P,N) = H(9, 5) = 0.94</a:t>
            </a:r>
          </a:p>
          <a:p>
            <a:pPr marL="0" lvl="1" indent="0">
              <a:buNone/>
            </a:pPr>
            <a:endParaRPr lang="en-US" sz="2800" dirty="0"/>
          </a:p>
          <a:p>
            <a:pPr marL="0" lvl="1" indent="0">
              <a:buNone/>
            </a:pPr>
            <a:endParaRPr lang="en-US" dirty="0"/>
          </a:p>
          <a:p>
            <a:pPr marL="0" lvl="1" indent="0">
              <a:buNone/>
            </a:pPr>
            <a:endParaRPr lang="en-US" sz="2800" dirty="0"/>
          </a:p>
          <a:p>
            <a:pPr marL="0" lvl="1" indent="0">
              <a:buNone/>
            </a:pPr>
            <a:endParaRPr lang="en-US" sz="2000" dirty="0"/>
          </a:p>
          <a:p>
            <a:pPr marL="0" lvl="1" indent="0">
              <a:buNone/>
            </a:pPr>
            <a:r>
              <a:rPr lang="en-US" sz="2000" dirty="0" err="1"/>
              <a:t>H</a:t>
            </a:r>
            <a:r>
              <a:rPr lang="en-US" sz="2000" baseline="-25000" dirty="0" err="1"/>
              <a:t>Age</a:t>
            </a:r>
            <a:r>
              <a:rPr lang="en-US" sz="2000" dirty="0"/>
              <a:t> = p([&lt;=30]) ∙ H(2, 3) + p([31...40]) ∙ H(4, 0) + p([&gt;40]) ∙ H(3, 2) = </a:t>
            </a:r>
          </a:p>
          <a:p>
            <a:pPr marL="0" lvl="1" indent="0">
              <a:buNone/>
            </a:pPr>
            <a:r>
              <a:rPr lang="en-US" sz="2000" dirty="0"/>
              <a:t>        = 5/14 ∙ 0.97 + 4/14 ∙ 0 + 5/14 ∙ 0.97 = 0.69</a:t>
            </a:r>
          </a:p>
          <a:p>
            <a:pPr marL="0" lvl="1" indent="0">
              <a:buNone/>
            </a:pPr>
            <a:r>
              <a:rPr lang="en-US" sz="2000" dirty="0" err="1"/>
              <a:t>H</a:t>
            </a:r>
            <a:r>
              <a:rPr lang="en-US" sz="2000" baseline="-25000" dirty="0" err="1"/>
              <a:t>Income</a:t>
            </a:r>
            <a:r>
              <a:rPr lang="en-US" sz="2000" dirty="0"/>
              <a:t> = p([high]) ∙ H(2, 2) + p([med]) ∙ H(4, 2) + p([low]) ∙ H(3, 1) = </a:t>
            </a:r>
          </a:p>
          <a:p>
            <a:pPr marL="0" lvl="1" indent="0">
              <a:buNone/>
            </a:pPr>
            <a:r>
              <a:rPr lang="en-US" sz="2000" dirty="0"/>
              <a:t>        = 4/14 ∙ 1 + 6/14 ∙ 0.92 + 4/14 ∙ 0.81 = 0.91</a:t>
            </a:r>
          </a:p>
          <a:p>
            <a:pPr marL="0" lvl="1" indent="0">
              <a:buNone/>
            </a:pPr>
            <a:r>
              <a:rPr lang="en-US" sz="2000" dirty="0" err="1"/>
              <a:t>H</a:t>
            </a:r>
            <a:r>
              <a:rPr lang="en-US" sz="2000" baseline="-25000" dirty="0" err="1"/>
              <a:t>Student</a:t>
            </a:r>
            <a:r>
              <a:rPr lang="en-US" sz="2000" dirty="0"/>
              <a:t> = p([yes]) ∙ H(6, 1) + p([no]) ∙ H(3, 4) = 7/14 ∙ 0.59 + 7/14 ∙ 0.98 = 0.78</a:t>
            </a:r>
          </a:p>
          <a:p>
            <a:pPr marL="0" lvl="1" indent="0">
              <a:buNone/>
            </a:pPr>
            <a:r>
              <a:rPr lang="en-US" sz="2000" dirty="0" err="1"/>
              <a:t>H</a:t>
            </a:r>
            <a:r>
              <a:rPr lang="en-US" sz="2000" baseline="-25000" dirty="0" err="1"/>
              <a:t>Rating</a:t>
            </a:r>
            <a:r>
              <a:rPr lang="en-US" sz="2000" dirty="0"/>
              <a:t> = p([fair]) ∙ H(6, 2) + p([</a:t>
            </a:r>
            <a:r>
              <a:rPr lang="en-US" sz="2000" dirty="0" err="1"/>
              <a:t>exc</a:t>
            </a:r>
            <a:r>
              <a:rPr lang="en-US" sz="2000" dirty="0"/>
              <a:t>]) ∙ H(3, 3) = 8/14 ∙ 0.81 + 6/14 ∙ 1 = 0.89</a:t>
            </a:r>
          </a:p>
        </p:txBody>
      </p:sp>
      <p:graphicFrame>
        <p:nvGraphicFramePr>
          <p:cNvPr id="32" name="Object 31"/>
          <p:cNvGraphicFramePr>
            <a:graphicFrameLocks/>
          </p:cNvGraphicFramePr>
          <p:nvPr>
            <p:extLst/>
          </p:nvPr>
        </p:nvGraphicFramePr>
        <p:xfrm>
          <a:off x="251520" y="1125538"/>
          <a:ext cx="4392612" cy="3122612"/>
        </p:xfrm>
        <a:graphic>
          <a:graphicData uri="http://schemas.openxmlformats.org/presentationml/2006/ole">
            <mc:AlternateContent xmlns:mc="http://schemas.openxmlformats.org/markup-compatibility/2006">
              <mc:Choice xmlns:v="urn:schemas-microsoft-com:vml" Requires="v">
                <p:oleObj spid="_x0000_s10265" name="Worksheet" r:id="rId4" imgW="5334000" imgH="4038600" progId="Excel.Sheet.8">
                  <p:embed/>
                </p:oleObj>
              </mc:Choice>
              <mc:Fallback>
                <p:oleObj name="Worksheet" r:id="rId4" imgW="5334000" imgH="4038600" progId="Excel.Sheet.8">
                  <p:embed/>
                  <p:pic>
                    <p:nvPicPr>
                      <p:cNvPr id="32" name="Object 31"/>
                      <p:cNvPicPr>
                        <a:picLocks noChangeArrowheads="1"/>
                      </p:cNvPicPr>
                      <p:nvPr/>
                    </p:nvPicPr>
                    <p:blipFill>
                      <a:blip r:embed="rId5"/>
                      <a:srcRect/>
                      <a:stretch>
                        <a:fillRect/>
                      </a:stretch>
                    </p:blipFill>
                    <p:spPr bwMode="auto">
                      <a:xfrm>
                        <a:off x="251520" y="1125538"/>
                        <a:ext cx="4392612" cy="3122612"/>
                      </a:xfrm>
                      <a:prstGeom prst="rect">
                        <a:avLst/>
                      </a:prstGeom>
                      <a:noFill/>
                      <a:ln>
                        <a:noFill/>
                      </a:ln>
                      <a:effectLst/>
                      <a:extLst/>
                    </p:spPr>
                  </p:pic>
                </p:oleObj>
              </mc:Fallback>
            </mc:AlternateContent>
          </a:graphicData>
        </a:graphic>
      </p:graphicFrame>
      <p:sp>
        <p:nvSpPr>
          <p:cNvPr id="3" name="Rounded Rectangle 2"/>
          <p:cNvSpPr/>
          <p:nvPr/>
        </p:nvSpPr>
        <p:spPr bwMode="auto">
          <a:xfrm>
            <a:off x="179512" y="4293096"/>
            <a:ext cx="7344816" cy="720080"/>
          </a:xfrm>
          <a:prstGeom prst="roundRect">
            <a:avLst/>
          </a:prstGeom>
          <a:noFill/>
          <a:ln w="349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149280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80"/>
          <p:cNvSpPr>
            <a:spLocks noChangeArrowheads="1"/>
          </p:cNvSpPr>
          <p:nvPr/>
        </p:nvSpPr>
        <p:spPr bwMode="auto">
          <a:xfrm>
            <a:off x="659165" y="269874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sp>
        <p:nvSpPr>
          <p:cNvPr id="2" name="Title 1"/>
          <p:cNvSpPr>
            <a:spLocks noGrp="1"/>
          </p:cNvSpPr>
          <p:nvPr>
            <p:ph type="title"/>
          </p:nvPr>
        </p:nvSpPr>
        <p:spPr/>
        <p:txBody>
          <a:bodyPr/>
          <a:lstStyle/>
          <a:p>
            <a:r>
              <a:rPr lang="en-GB" dirty="0"/>
              <a:t>Clustering and Classification </a:t>
            </a:r>
          </a:p>
        </p:txBody>
      </p:sp>
      <p:sp>
        <p:nvSpPr>
          <p:cNvPr id="3" name="Content Placeholder 2"/>
          <p:cNvSpPr>
            <a:spLocks noGrp="1"/>
          </p:cNvSpPr>
          <p:nvPr>
            <p:ph idx="1"/>
          </p:nvPr>
        </p:nvSpPr>
        <p:spPr/>
        <p:txBody>
          <a:bodyPr/>
          <a:lstStyle/>
          <a:p>
            <a:pPr algn="ctr"/>
            <a:r>
              <a:rPr lang="en-GB" sz="2400" dirty="0"/>
              <a:t>Given a dataset of </a:t>
            </a:r>
            <a:r>
              <a:rPr lang="en-GB" sz="2400" i="1" dirty="0"/>
              <a:t>objects</a:t>
            </a:r>
            <a:r>
              <a:rPr lang="en-GB" sz="2400" dirty="0"/>
              <a:t> described by </a:t>
            </a:r>
            <a:r>
              <a:rPr lang="en-GB" sz="2400" i="1" dirty="0"/>
              <a:t>attributes</a:t>
            </a:r>
            <a:r>
              <a:rPr lang="en-GB" sz="2400" dirty="0"/>
              <a:t>, build a model that assigns objects to a </a:t>
            </a:r>
            <a:r>
              <a:rPr lang="en-GB" sz="2400" i="1" dirty="0"/>
              <a:t>class (or label)</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6" name="Group 4"/>
          <p:cNvGraphicFramePr>
            <a:graphicFrameLocks noGrp="1"/>
          </p:cNvGraphicFramePr>
          <p:nvPr>
            <p:extLst/>
          </p:nvPr>
        </p:nvGraphicFramePr>
        <p:xfrm>
          <a:off x="1019205" y="2924944"/>
          <a:ext cx="2225170" cy="1850400"/>
        </p:xfrm>
        <a:graphic>
          <a:graphicData uri="http://schemas.openxmlformats.org/drawingml/2006/table">
            <a:tbl>
              <a:tblPr/>
              <a:tblGrid>
                <a:gridCol w="222517">
                  <a:extLst>
                    <a:ext uri="{9D8B030D-6E8A-4147-A177-3AD203B41FA5}">
                      <a16:colId xmlns:a16="http://schemas.microsoft.com/office/drawing/2014/main" val="20000"/>
                    </a:ext>
                  </a:extLst>
                </a:gridCol>
                <a:gridCol w="222517">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7" name="Line 163"/>
          <p:cNvSpPr>
            <a:spLocks noChangeShapeType="1"/>
          </p:cNvSpPr>
          <p:nvPr/>
        </p:nvSpPr>
        <p:spPr bwMode="auto">
          <a:xfrm flipV="1">
            <a:off x="1019206" y="289319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8" name="Line 164"/>
          <p:cNvSpPr>
            <a:spLocks noChangeShapeType="1"/>
          </p:cNvSpPr>
          <p:nvPr/>
        </p:nvSpPr>
        <p:spPr bwMode="auto">
          <a:xfrm>
            <a:off x="1019206" y="476644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9" name="AutoShape 165"/>
          <p:cNvSpPr>
            <a:spLocks noChangeArrowheads="1"/>
          </p:cNvSpPr>
          <p:nvPr/>
        </p:nvSpPr>
        <p:spPr bwMode="auto">
          <a:xfrm>
            <a:off x="1143031" y="433305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0" name="AutoShape 166"/>
          <p:cNvSpPr>
            <a:spLocks noChangeArrowheads="1"/>
          </p:cNvSpPr>
          <p:nvPr/>
        </p:nvSpPr>
        <p:spPr bwMode="auto">
          <a:xfrm>
            <a:off x="1345966" y="414890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1" name="AutoShape 167"/>
          <p:cNvSpPr>
            <a:spLocks noChangeArrowheads="1"/>
          </p:cNvSpPr>
          <p:nvPr/>
        </p:nvSpPr>
        <p:spPr bwMode="auto">
          <a:xfrm>
            <a:off x="1538583" y="414573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2" name="AutoShape 168"/>
          <p:cNvSpPr>
            <a:spLocks noChangeArrowheads="1"/>
          </p:cNvSpPr>
          <p:nvPr/>
        </p:nvSpPr>
        <p:spPr bwMode="auto">
          <a:xfrm>
            <a:off x="1535143" y="433305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3" name="AutoShape 169"/>
          <p:cNvSpPr>
            <a:spLocks noChangeArrowheads="1"/>
          </p:cNvSpPr>
          <p:nvPr/>
        </p:nvSpPr>
        <p:spPr bwMode="auto">
          <a:xfrm>
            <a:off x="1738079" y="395840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4" name="AutoShape 170"/>
          <p:cNvSpPr>
            <a:spLocks noChangeArrowheads="1"/>
          </p:cNvSpPr>
          <p:nvPr/>
        </p:nvSpPr>
        <p:spPr bwMode="auto">
          <a:xfrm>
            <a:off x="1941014" y="377425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5" name="AutoShape 171"/>
          <p:cNvSpPr>
            <a:spLocks noChangeArrowheads="1"/>
          </p:cNvSpPr>
          <p:nvPr/>
        </p:nvSpPr>
        <p:spPr bwMode="auto">
          <a:xfrm>
            <a:off x="1937575" y="358058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6" name="AutoShape 172"/>
          <p:cNvSpPr>
            <a:spLocks noChangeArrowheads="1"/>
          </p:cNvSpPr>
          <p:nvPr/>
        </p:nvSpPr>
        <p:spPr bwMode="auto">
          <a:xfrm>
            <a:off x="2140510" y="358693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7" name="AutoShape 173"/>
          <p:cNvSpPr>
            <a:spLocks noChangeArrowheads="1"/>
          </p:cNvSpPr>
          <p:nvPr/>
        </p:nvSpPr>
        <p:spPr bwMode="auto">
          <a:xfrm>
            <a:off x="2333127" y="414573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8" name="AutoShape 174"/>
          <p:cNvSpPr>
            <a:spLocks noChangeArrowheads="1"/>
          </p:cNvSpPr>
          <p:nvPr/>
        </p:nvSpPr>
        <p:spPr bwMode="auto">
          <a:xfrm>
            <a:off x="2333127" y="432670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9" name="AutoShape 175"/>
          <p:cNvSpPr>
            <a:spLocks noChangeArrowheads="1"/>
          </p:cNvSpPr>
          <p:nvPr/>
        </p:nvSpPr>
        <p:spPr bwMode="auto">
          <a:xfrm>
            <a:off x="2525743" y="432353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0" name="AutoShape 176"/>
          <p:cNvSpPr>
            <a:spLocks noChangeArrowheads="1"/>
          </p:cNvSpPr>
          <p:nvPr/>
        </p:nvSpPr>
        <p:spPr bwMode="auto">
          <a:xfrm>
            <a:off x="1347686" y="3213870"/>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1" name="AutoShape 177"/>
          <p:cNvSpPr>
            <a:spLocks noChangeArrowheads="1"/>
          </p:cNvSpPr>
          <p:nvPr/>
        </p:nvSpPr>
        <p:spPr bwMode="auto">
          <a:xfrm>
            <a:off x="1524825" y="340595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2" name="AutoShape 178"/>
          <p:cNvSpPr>
            <a:spLocks noChangeArrowheads="1"/>
          </p:cNvSpPr>
          <p:nvPr/>
        </p:nvSpPr>
        <p:spPr bwMode="auto">
          <a:xfrm>
            <a:off x="1134432" y="3405958"/>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3" name="AutoShape 179"/>
          <p:cNvSpPr>
            <a:spLocks noChangeArrowheads="1"/>
          </p:cNvSpPr>
          <p:nvPr/>
        </p:nvSpPr>
        <p:spPr bwMode="auto">
          <a:xfrm>
            <a:off x="1726040" y="3218633"/>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4" name="Rectangle 180"/>
          <p:cNvSpPr>
            <a:spLocks noChangeArrowheads="1"/>
          </p:cNvSpPr>
          <p:nvPr/>
        </p:nvSpPr>
        <p:spPr bwMode="auto">
          <a:xfrm>
            <a:off x="3115436" y="456165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25" name="Rectangle 539"/>
          <p:cNvSpPr>
            <a:spLocks noChangeArrowheads="1"/>
          </p:cNvSpPr>
          <p:nvPr/>
        </p:nvSpPr>
        <p:spPr bwMode="auto">
          <a:xfrm>
            <a:off x="1691680" y="4926633"/>
            <a:ext cx="839693"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no class</a:t>
            </a:r>
          </a:p>
          <a:p>
            <a:r>
              <a:rPr lang="en-US" sz="1600" dirty="0">
                <a:solidFill>
                  <a:schemeClr val="tx1"/>
                </a:solidFill>
                <a:latin typeface="Calibri"/>
                <a:cs typeface="Calibri"/>
              </a:rPr>
              <a:t>info</a:t>
            </a:r>
          </a:p>
        </p:txBody>
      </p:sp>
      <p:sp>
        <p:nvSpPr>
          <p:cNvPr id="27" name="Rectangle 180"/>
          <p:cNvSpPr>
            <a:spLocks noChangeArrowheads="1"/>
          </p:cNvSpPr>
          <p:nvPr/>
        </p:nvSpPr>
        <p:spPr bwMode="auto">
          <a:xfrm>
            <a:off x="5220072" y="269874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graphicFrame>
        <p:nvGraphicFramePr>
          <p:cNvPr id="28" name="Group 4"/>
          <p:cNvGraphicFramePr>
            <a:graphicFrameLocks noGrp="1"/>
          </p:cNvGraphicFramePr>
          <p:nvPr>
            <p:extLst/>
          </p:nvPr>
        </p:nvGraphicFramePr>
        <p:xfrm>
          <a:off x="5580112" y="2924944"/>
          <a:ext cx="2225170" cy="1850400"/>
        </p:xfrm>
        <a:graphic>
          <a:graphicData uri="http://schemas.openxmlformats.org/drawingml/2006/table">
            <a:tbl>
              <a:tblPr/>
              <a:tblGrid>
                <a:gridCol w="222517">
                  <a:extLst>
                    <a:ext uri="{9D8B030D-6E8A-4147-A177-3AD203B41FA5}">
                      <a16:colId xmlns:a16="http://schemas.microsoft.com/office/drawing/2014/main" val="20000"/>
                    </a:ext>
                  </a:extLst>
                </a:gridCol>
                <a:gridCol w="222517">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29" name="Line 163"/>
          <p:cNvSpPr>
            <a:spLocks noChangeShapeType="1"/>
          </p:cNvSpPr>
          <p:nvPr/>
        </p:nvSpPr>
        <p:spPr bwMode="auto">
          <a:xfrm flipV="1">
            <a:off x="5580113" y="289319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30" name="Line 164"/>
          <p:cNvSpPr>
            <a:spLocks noChangeShapeType="1"/>
          </p:cNvSpPr>
          <p:nvPr/>
        </p:nvSpPr>
        <p:spPr bwMode="auto">
          <a:xfrm>
            <a:off x="5580113" y="476644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31" name="AutoShape 165"/>
          <p:cNvSpPr>
            <a:spLocks noChangeArrowheads="1"/>
          </p:cNvSpPr>
          <p:nvPr/>
        </p:nvSpPr>
        <p:spPr bwMode="auto">
          <a:xfrm>
            <a:off x="5703938" y="4333058"/>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2" name="AutoShape 166"/>
          <p:cNvSpPr>
            <a:spLocks noChangeArrowheads="1"/>
          </p:cNvSpPr>
          <p:nvPr/>
        </p:nvSpPr>
        <p:spPr bwMode="auto">
          <a:xfrm>
            <a:off x="5906873" y="4148908"/>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3" name="AutoShape 167"/>
          <p:cNvSpPr>
            <a:spLocks noChangeArrowheads="1"/>
          </p:cNvSpPr>
          <p:nvPr/>
        </p:nvSpPr>
        <p:spPr bwMode="auto">
          <a:xfrm>
            <a:off x="6099490" y="4145733"/>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4" name="AutoShape 168"/>
          <p:cNvSpPr>
            <a:spLocks noChangeArrowheads="1"/>
          </p:cNvSpPr>
          <p:nvPr/>
        </p:nvSpPr>
        <p:spPr bwMode="auto">
          <a:xfrm>
            <a:off x="6096050" y="4333058"/>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5" name="AutoShape 169"/>
          <p:cNvSpPr>
            <a:spLocks noChangeArrowheads="1"/>
          </p:cNvSpPr>
          <p:nvPr/>
        </p:nvSpPr>
        <p:spPr bwMode="auto">
          <a:xfrm>
            <a:off x="6298986" y="3958408"/>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6" name="AutoShape 170"/>
          <p:cNvSpPr>
            <a:spLocks noChangeArrowheads="1"/>
          </p:cNvSpPr>
          <p:nvPr/>
        </p:nvSpPr>
        <p:spPr bwMode="auto">
          <a:xfrm>
            <a:off x="6501921" y="3774258"/>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7" name="AutoShape 171"/>
          <p:cNvSpPr>
            <a:spLocks noChangeArrowheads="1"/>
          </p:cNvSpPr>
          <p:nvPr/>
        </p:nvSpPr>
        <p:spPr bwMode="auto">
          <a:xfrm>
            <a:off x="6498482" y="3580583"/>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8" name="AutoShape 172"/>
          <p:cNvSpPr>
            <a:spLocks noChangeArrowheads="1"/>
          </p:cNvSpPr>
          <p:nvPr/>
        </p:nvSpPr>
        <p:spPr bwMode="auto">
          <a:xfrm>
            <a:off x="6701417" y="3586933"/>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9" name="AutoShape 173"/>
          <p:cNvSpPr>
            <a:spLocks noChangeArrowheads="1"/>
          </p:cNvSpPr>
          <p:nvPr/>
        </p:nvSpPr>
        <p:spPr bwMode="auto">
          <a:xfrm>
            <a:off x="6894034" y="41457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40" name="AutoShape 174"/>
          <p:cNvSpPr>
            <a:spLocks noChangeArrowheads="1"/>
          </p:cNvSpPr>
          <p:nvPr/>
        </p:nvSpPr>
        <p:spPr bwMode="auto">
          <a:xfrm>
            <a:off x="6894034" y="432670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41" name="AutoShape 175"/>
          <p:cNvSpPr>
            <a:spLocks noChangeArrowheads="1"/>
          </p:cNvSpPr>
          <p:nvPr/>
        </p:nvSpPr>
        <p:spPr bwMode="auto">
          <a:xfrm>
            <a:off x="7086650" y="43235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42" name="AutoShape 176"/>
          <p:cNvSpPr>
            <a:spLocks noChangeArrowheads="1"/>
          </p:cNvSpPr>
          <p:nvPr/>
        </p:nvSpPr>
        <p:spPr bwMode="auto">
          <a:xfrm>
            <a:off x="5908593" y="3213870"/>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3" name="AutoShape 177"/>
          <p:cNvSpPr>
            <a:spLocks noChangeArrowheads="1"/>
          </p:cNvSpPr>
          <p:nvPr/>
        </p:nvSpPr>
        <p:spPr bwMode="auto">
          <a:xfrm>
            <a:off x="6085732" y="340595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4" name="AutoShape 178"/>
          <p:cNvSpPr>
            <a:spLocks noChangeArrowheads="1"/>
          </p:cNvSpPr>
          <p:nvPr/>
        </p:nvSpPr>
        <p:spPr bwMode="auto">
          <a:xfrm>
            <a:off x="5695339" y="3405958"/>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5" name="AutoShape 179"/>
          <p:cNvSpPr>
            <a:spLocks noChangeArrowheads="1"/>
          </p:cNvSpPr>
          <p:nvPr/>
        </p:nvSpPr>
        <p:spPr bwMode="auto">
          <a:xfrm>
            <a:off x="6286947" y="3218633"/>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6" name="Rectangle 180"/>
          <p:cNvSpPr>
            <a:spLocks noChangeArrowheads="1"/>
          </p:cNvSpPr>
          <p:nvPr/>
        </p:nvSpPr>
        <p:spPr bwMode="auto">
          <a:xfrm>
            <a:off x="7676343" y="456165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47" name="Rectangle 539"/>
          <p:cNvSpPr>
            <a:spLocks noChangeArrowheads="1"/>
          </p:cNvSpPr>
          <p:nvPr/>
        </p:nvSpPr>
        <p:spPr bwMode="auto">
          <a:xfrm>
            <a:off x="3611493" y="3706853"/>
            <a:ext cx="1672553"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descriptive model</a:t>
            </a:r>
          </a:p>
          <a:p>
            <a:r>
              <a:rPr lang="en-US" sz="1600" dirty="0">
                <a:solidFill>
                  <a:schemeClr val="tx1"/>
                </a:solidFill>
                <a:latin typeface="Calibri"/>
                <a:cs typeface="Calibri"/>
              </a:rPr>
              <a:t>(clustering)</a:t>
            </a:r>
          </a:p>
        </p:txBody>
      </p:sp>
      <p:cxnSp>
        <p:nvCxnSpPr>
          <p:cNvPr id="50" name="Straight Arrow Connector 49"/>
          <p:cNvCxnSpPr/>
          <p:nvPr/>
        </p:nvCxnSpPr>
        <p:spPr bwMode="auto">
          <a:xfrm>
            <a:off x="3539485" y="3706853"/>
            <a:ext cx="1800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Rectangle 539"/>
          <p:cNvSpPr>
            <a:spLocks noChangeArrowheads="1"/>
          </p:cNvSpPr>
          <p:nvPr/>
        </p:nvSpPr>
        <p:spPr bwMode="auto">
          <a:xfrm>
            <a:off x="5435524" y="4926633"/>
            <a:ext cx="2520241"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describe classes based on </a:t>
            </a:r>
          </a:p>
          <a:p>
            <a:r>
              <a:rPr lang="en-US" sz="1600" dirty="0">
                <a:solidFill>
                  <a:schemeClr val="tx1"/>
                </a:solidFill>
                <a:latin typeface="Calibri"/>
                <a:cs typeface="Calibri"/>
              </a:rPr>
              <a:t>similarity of attribute values</a:t>
            </a:r>
          </a:p>
        </p:txBody>
      </p:sp>
    </p:spTree>
    <p:extLst>
      <p:ext uri="{BB962C8B-B14F-4D97-AF65-F5344CB8AC3E}">
        <p14:creationId xmlns:p14="http://schemas.microsoft.com/office/powerpoint/2010/main" val="443335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sz="3200"/>
              <a:t>Given the distribution of positive and negative samples for attributes A</a:t>
            </a:r>
            <a:r>
              <a:rPr lang="en-US" sz="3200" baseline="-25000"/>
              <a:t>1</a:t>
            </a:r>
            <a:r>
              <a:rPr lang="en-US" sz="3200"/>
              <a:t> and A</a:t>
            </a:r>
            <a:r>
              <a:rPr lang="en-US" sz="3200" baseline="-25000"/>
              <a:t>2</a:t>
            </a:r>
            <a:r>
              <a:rPr lang="en-US" sz="3200"/>
              <a:t>, which is the best attribute for splitting?</a:t>
            </a:r>
            <a:endParaRPr lang="en-GB" sz="3200" dirty="0"/>
          </a:p>
        </p:txBody>
      </p:sp>
      <p:sp>
        <p:nvSpPr>
          <p:cNvPr id="13314" name="TPAnswers"/>
          <p:cNvSpPr>
            <a:spLocks noGrp="1"/>
          </p:cNvSpPr>
          <p:nvPr>
            <p:ph idx="1"/>
            <p:custDataLst>
              <p:tags r:id="rId2"/>
            </p:custDataLst>
          </p:nvPr>
        </p:nvSpPr>
        <p:spPr>
          <a:xfrm>
            <a:off x="457200" y="4005064"/>
            <a:ext cx="4114800" cy="2553147"/>
          </a:xfrm>
        </p:spPr>
        <p:txBody>
          <a:bodyPr>
            <a:normAutofit fontScale="77500" lnSpcReduction="20000"/>
          </a:bodyPr>
          <a:lstStyle/>
          <a:p>
            <a:pPr marL="857250" indent="-514350">
              <a:buFont typeface="+mj-lt"/>
              <a:buAutoNum type="alphaUcPeriod"/>
            </a:pPr>
            <a:r>
              <a:rPr lang="en-GB" sz="3600" dirty="0">
                <a:cs typeface="Calibri"/>
              </a:rPr>
              <a:t>A1</a:t>
            </a:r>
          </a:p>
          <a:p>
            <a:pPr marL="857250" indent="-514350">
              <a:buFont typeface="+mj-lt"/>
              <a:buAutoNum type="alphaUcPeriod"/>
            </a:pPr>
            <a:r>
              <a:rPr lang="en-GB" sz="3600" dirty="0">
                <a:cs typeface="Calibri"/>
              </a:rPr>
              <a:t>A2</a:t>
            </a:r>
          </a:p>
          <a:p>
            <a:pPr marL="857250" indent="-514350">
              <a:buFont typeface="+mj-lt"/>
              <a:buAutoNum type="alphaUcPeriod"/>
            </a:pPr>
            <a:r>
              <a:rPr lang="en-GB" sz="3600" dirty="0">
                <a:cs typeface="Calibri"/>
              </a:rPr>
              <a:t>They are the same</a:t>
            </a:r>
          </a:p>
          <a:p>
            <a:pPr marL="857250" indent="-514350">
              <a:buFont typeface="+mj-lt"/>
              <a:buAutoNum type="alphaUcPeriod"/>
            </a:pPr>
            <a:r>
              <a:rPr lang="en-GB" sz="3600" dirty="0">
                <a:cs typeface="Calibri"/>
              </a:rPr>
              <a:t>There is not enough information to answer the question</a:t>
            </a:r>
            <a:endParaRPr lang="en-GB" sz="4400" dirty="0">
              <a:cs typeface="Calibri"/>
            </a:endParaRPr>
          </a:p>
        </p:txBody>
      </p:sp>
      <p:pic>
        <p:nvPicPr>
          <p:cNvPr id="8" name="TPChart" title="Results Chart">
            <a:extLst>
              <a:ext uri="{FF2B5EF4-FFF2-40B4-BE49-F238E27FC236}">
                <a16:creationId xmlns:a16="http://schemas.microsoft.com/office/drawing/2014/main" id="{5AA3045C-C82C-C049-9612-296033E9529E}"/>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762500" y="1885950"/>
            <a:ext cx="4064000" cy="4572000"/>
          </a:xfrm>
          <a:prstGeom prst="rect">
            <a:avLst/>
          </a:prstGeom>
        </p:spPr>
      </p:pic>
      <p:graphicFrame>
        <p:nvGraphicFramePr>
          <p:cNvPr id="5" name="Table 4"/>
          <p:cNvGraphicFramePr>
            <a:graphicFrameLocks noGrp="1"/>
          </p:cNvGraphicFramePr>
          <p:nvPr>
            <p:extLst/>
          </p:nvPr>
        </p:nvGraphicFramePr>
        <p:xfrm>
          <a:off x="251520" y="1484784"/>
          <a:ext cx="1728192" cy="2110308"/>
        </p:xfrm>
        <a:graphic>
          <a:graphicData uri="http://schemas.openxmlformats.org/drawingml/2006/table">
            <a:tbl>
              <a:tblPr/>
              <a:tblGrid>
                <a:gridCol w="1026648">
                  <a:extLst>
                    <a:ext uri="{9D8B030D-6E8A-4147-A177-3AD203B41FA5}">
                      <a16:colId xmlns:a16="http://schemas.microsoft.com/office/drawing/2014/main" val="20000"/>
                    </a:ext>
                  </a:extLst>
                </a:gridCol>
                <a:gridCol w="359327">
                  <a:extLst>
                    <a:ext uri="{9D8B030D-6E8A-4147-A177-3AD203B41FA5}">
                      <a16:colId xmlns:a16="http://schemas.microsoft.com/office/drawing/2014/main" val="20001"/>
                    </a:ext>
                  </a:extLst>
                </a:gridCol>
                <a:gridCol w="342217">
                  <a:extLst>
                    <a:ext uri="{9D8B030D-6E8A-4147-A177-3AD203B41FA5}">
                      <a16:colId xmlns:a16="http://schemas.microsoft.com/office/drawing/2014/main" val="20002"/>
                    </a:ext>
                  </a:extLst>
                </a:gridCol>
              </a:tblGrid>
              <a:tr h="285750">
                <a:tc>
                  <a:txBody>
                    <a:bodyPr/>
                    <a:lstStyle/>
                    <a:p>
                      <a:pPr algn="ctr" fontAlgn="b"/>
                      <a:r>
                        <a:rPr lang="en-US" sz="1600" b="1" i="0" u="none" strike="noStrike" dirty="0">
                          <a:effectLst/>
                          <a:latin typeface="Calibri"/>
                          <a:cs typeface="Calibri"/>
                        </a:rPr>
                        <a:t>A</a:t>
                      </a:r>
                      <a:r>
                        <a:rPr lang="en-US" sz="1600" b="1" i="0" u="none" strike="noStrike" baseline="-25000" dirty="0">
                          <a:effectLst/>
                          <a:latin typeface="Calibri"/>
                          <a:cs typeface="Calibri"/>
                        </a:rPr>
                        <a:t>1</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1" i="0" u="none" strike="noStrike" dirty="0">
                          <a:effectLst/>
                          <a:latin typeface="Calibri"/>
                          <a:cs typeface="Calibri"/>
                        </a:rPr>
                        <a:t>P</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1" i="0" u="none" strike="noStrike" dirty="0">
                          <a:effectLst/>
                          <a:latin typeface="Calibri"/>
                          <a:cs typeface="Calibri"/>
                        </a:rPr>
                        <a:t>N</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274320">
                <a:tc>
                  <a:txBody>
                    <a:bodyPr/>
                    <a:lstStyle/>
                    <a:p>
                      <a:pPr algn="l" fontAlgn="b"/>
                      <a:r>
                        <a:rPr lang="en-US" sz="1600" b="0" i="0" u="none" strike="noStrike" dirty="0">
                          <a:effectLst/>
                          <a:latin typeface="Calibri"/>
                          <a:cs typeface="Calibri"/>
                        </a:rPr>
                        <a:t>a</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600" b="0" i="0" u="none" strike="noStrike">
                          <a:effectLst/>
                          <a:latin typeface="Calibri"/>
                          <a:cs typeface="Calibri"/>
                        </a:rPr>
                        <a:t>2</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600" b="0" i="0" u="none" strike="noStrike" dirty="0">
                          <a:effectLst/>
                          <a:latin typeface="Calibri"/>
                          <a:cs typeface="Calibri"/>
                        </a:rPr>
                        <a:t>2</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320040">
                <a:tc>
                  <a:txBody>
                    <a:bodyPr/>
                    <a:lstStyle/>
                    <a:p>
                      <a:pPr algn="l" fontAlgn="b"/>
                      <a:r>
                        <a:rPr lang="en-US" sz="1600" b="0" i="0" u="none" strike="noStrike" dirty="0">
                          <a:effectLst/>
                          <a:latin typeface="Calibri"/>
                          <a:cs typeface="Calibri"/>
                        </a:rPr>
                        <a:t>b</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600" b="0" i="0" u="none" strike="noStrike" dirty="0">
                          <a:effectLst/>
                          <a:latin typeface="Calibri"/>
                          <a:cs typeface="Calibri"/>
                        </a:rPr>
                        <a:t>4</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600" b="0" i="0" u="none" strike="noStrike" dirty="0">
                          <a:effectLst/>
                          <a:latin typeface="Calibri"/>
                          <a:cs typeface="Calibri"/>
                        </a:rPr>
                        <a:t>0</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344026">
                <a:tc>
                  <a:txBody>
                    <a:bodyPr/>
                    <a:lstStyle/>
                    <a:p>
                      <a:pPr algn="l" fontAlgn="b"/>
                      <a:r>
                        <a:rPr lang="en-US" sz="1600" b="0" i="0" u="none" strike="noStrike" dirty="0">
                          <a:effectLst/>
                          <a:latin typeface="Calibri"/>
                          <a:cs typeface="Calibri"/>
                        </a:rPr>
                        <a:t> </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dirty="0">
                          <a:effectLst/>
                          <a:latin typeface="Calibri"/>
                          <a:cs typeface="Calibri"/>
                        </a:rPr>
                        <a:t> </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dirty="0">
                          <a:effectLst/>
                          <a:latin typeface="Calibri"/>
                          <a:cs typeface="Calibri"/>
                        </a:rPr>
                        <a:t> </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88032">
                <a:tc>
                  <a:txBody>
                    <a:bodyPr/>
                    <a:lstStyle/>
                    <a:p>
                      <a:pPr algn="ctr" fontAlgn="b"/>
                      <a:r>
                        <a:rPr lang="en-US" sz="1600" b="1" i="0" u="none" strike="noStrike" dirty="0">
                          <a:effectLst/>
                          <a:latin typeface="Calibri"/>
                          <a:cs typeface="Calibri"/>
                        </a:rPr>
                        <a:t>A</a:t>
                      </a:r>
                      <a:r>
                        <a:rPr lang="en-US" sz="1600" b="1" i="0" u="none" strike="noStrike" baseline="-25000" dirty="0">
                          <a:effectLst/>
                          <a:latin typeface="Calibri"/>
                          <a:cs typeface="Calibri"/>
                        </a:rPr>
                        <a:t>2</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1" i="0" u="none" strike="noStrike" dirty="0">
                          <a:effectLst/>
                          <a:latin typeface="Calibri"/>
                          <a:cs typeface="Calibri"/>
                        </a:rPr>
                        <a:t>P</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1" i="0" u="none" strike="noStrike" dirty="0">
                          <a:effectLst/>
                          <a:latin typeface="Calibri"/>
                          <a:cs typeface="Calibri"/>
                        </a:rPr>
                        <a:t>N</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338911">
                <a:tc>
                  <a:txBody>
                    <a:bodyPr/>
                    <a:lstStyle/>
                    <a:p>
                      <a:pPr algn="l" fontAlgn="b"/>
                      <a:r>
                        <a:rPr lang="en-US" sz="1600" b="0" i="0" u="none" strike="noStrike" dirty="0">
                          <a:effectLst/>
                          <a:latin typeface="Calibri"/>
                          <a:cs typeface="Calibri"/>
                        </a:rPr>
                        <a:t>x</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600" b="0" i="0" u="none" strike="noStrike" dirty="0">
                          <a:effectLst/>
                          <a:latin typeface="Calibri"/>
                          <a:cs typeface="Calibri"/>
                        </a:rPr>
                        <a:t>3</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600" b="0" i="0" u="none" strike="noStrike" dirty="0">
                          <a:effectLst/>
                          <a:latin typeface="Calibri"/>
                          <a:cs typeface="Calibri"/>
                        </a:rPr>
                        <a:t>1</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259229">
                <a:tc>
                  <a:txBody>
                    <a:bodyPr/>
                    <a:lstStyle/>
                    <a:p>
                      <a:pPr algn="l" fontAlgn="b"/>
                      <a:r>
                        <a:rPr lang="en-US" sz="1600" b="0" i="0" u="none" strike="noStrike" dirty="0">
                          <a:effectLst/>
                          <a:latin typeface="Calibri"/>
                          <a:cs typeface="Calibri"/>
                        </a:rPr>
                        <a:t>y</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600" b="0" i="0" u="none" strike="noStrike" dirty="0">
                          <a:effectLst/>
                          <a:latin typeface="Calibri"/>
                          <a:cs typeface="Calibri"/>
                        </a:rPr>
                        <a:t>3</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600" b="0" i="0" u="none" strike="noStrike" dirty="0">
                          <a:effectLst/>
                          <a:latin typeface="Calibri"/>
                          <a:cs typeface="Calibri"/>
                        </a:rPr>
                        <a:t>1</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bl>
          </a:graphicData>
        </a:graphic>
      </p:graphicFrame>
      <p:sp>
        <p:nvSpPr>
          <p:cNvPr id="2" name="Footer Placeholder 1">
            <a:extLst>
              <a:ext uri="{FF2B5EF4-FFF2-40B4-BE49-F238E27FC236}">
                <a16:creationId xmlns:a16="http://schemas.microsoft.com/office/drawing/2014/main" id="{ED32E533-4548-8247-B857-C2BAFB6EE2A0}"/>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426324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Pruning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1" indent="0">
                  <a:buNone/>
                </a:pPr>
                <a:r>
                  <a:rPr lang="en-US" dirty="0"/>
                  <a:t>The construction phase does not filter out noise </a:t>
                </a:r>
                <a:r>
                  <a:rPr lang="en-GB" dirty="0">
                    <a:solidFill>
                      <a:srgbClr val="000000"/>
                    </a:solidFill>
                  </a:rPr>
                  <a:t>→ </a:t>
                </a:r>
                <a:r>
                  <a:rPr lang="en-GB" b="1" dirty="0" err="1">
                    <a:solidFill>
                      <a:srgbClr val="000000"/>
                    </a:solidFill>
                  </a:rPr>
                  <a:t>overfitting</a:t>
                </a:r>
                <a:endParaRPr lang="en-GB" b="1" dirty="0">
                  <a:solidFill>
                    <a:srgbClr val="000000"/>
                  </a:solidFill>
                </a:endParaRPr>
              </a:p>
              <a:p>
                <a:pPr marL="0" lvl="1" indent="0">
                  <a:buNone/>
                </a:pPr>
                <a:endParaRPr lang="en-GB" dirty="0">
                  <a:solidFill>
                    <a:srgbClr val="000000"/>
                  </a:solidFill>
                </a:endParaRPr>
              </a:p>
              <a:p>
                <a:pPr marL="0" lvl="1" indent="0">
                  <a:buNone/>
                </a:pPr>
                <a:r>
                  <a:rPr lang="en-GB" dirty="0">
                    <a:solidFill>
                      <a:srgbClr val="000000"/>
                    </a:solidFill>
                  </a:rPr>
                  <a:t>Pruning strategies</a:t>
                </a:r>
              </a:p>
              <a:p>
                <a:pPr marL="857250" lvl="2" indent="-457200">
                  <a:buFont typeface="Lucida Grande"/>
                  <a:buChar char="-"/>
                </a:pPr>
                <a:r>
                  <a:rPr lang="en-GB" dirty="0">
                    <a:solidFill>
                      <a:srgbClr val="000000"/>
                    </a:solidFill>
                  </a:rPr>
                  <a:t>Stop partitioning a node when large majority of samples is positive or negative, i.e., </a:t>
                </a:r>
                <a14:m>
                  <m:oMath xmlns:m="http://schemas.openxmlformats.org/officeDocument/2006/math">
                    <m:f>
                      <m:fPr>
                        <m:ctrlPr>
                          <a:rPr lang="en-GB" i="1" dirty="0">
                            <a:solidFill>
                              <a:srgbClr val="000000"/>
                            </a:solidFill>
                            <a:latin typeface="Cambria Math" panose="02040503050406030204" pitchFamily="18" charset="0"/>
                          </a:rPr>
                        </m:ctrlPr>
                      </m:fPr>
                      <m:num>
                        <m:r>
                          <a:rPr lang="fr-CH" b="0" i="1" dirty="0">
                            <a:solidFill>
                              <a:srgbClr val="000000"/>
                            </a:solidFill>
                            <a:latin typeface="Cambria Math" panose="02040503050406030204" pitchFamily="18" charset="0"/>
                          </a:rPr>
                          <m:t>𝑁</m:t>
                        </m:r>
                      </m:num>
                      <m:den>
                        <m:r>
                          <a:rPr lang="fr-CH" b="0" i="1" dirty="0">
                            <a:solidFill>
                              <a:srgbClr val="000000"/>
                            </a:solidFill>
                            <a:latin typeface="Cambria Math" panose="02040503050406030204" pitchFamily="18" charset="0"/>
                          </a:rPr>
                          <m:t>𝑁</m:t>
                        </m:r>
                        <m:r>
                          <a:rPr lang="fr-CH" b="0" i="1" dirty="0">
                            <a:solidFill>
                              <a:srgbClr val="000000"/>
                            </a:solidFill>
                            <a:latin typeface="Cambria Math" panose="02040503050406030204" pitchFamily="18" charset="0"/>
                          </a:rPr>
                          <m:t>+</m:t>
                        </m:r>
                        <m:r>
                          <a:rPr lang="fr-CH" b="0" i="1" dirty="0">
                            <a:solidFill>
                              <a:srgbClr val="000000"/>
                            </a:solidFill>
                            <a:latin typeface="Cambria Math" panose="02040503050406030204" pitchFamily="18" charset="0"/>
                          </a:rPr>
                          <m:t>𝑃</m:t>
                        </m:r>
                      </m:den>
                    </m:f>
                  </m:oMath>
                </a14:m>
                <a:r>
                  <a:rPr lang="en-GB" dirty="0">
                    <a:solidFill>
                      <a:srgbClr val="000000"/>
                    </a:solidFill>
                  </a:rPr>
                  <a:t> or </a:t>
                </a:r>
                <a14:m>
                  <m:oMath xmlns:m="http://schemas.openxmlformats.org/officeDocument/2006/math">
                    <m:f>
                      <m:fPr>
                        <m:ctrlPr>
                          <a:rPr lang="en-GB" i="1" dirty="0">
                            <a:solidFill>
                              <a:srgbClr val="000000"/>
                            </a:solidFill>
                            <a:latin typeface="Cambria Math" panose="02040503050406030204" pitchFamily="18" charset="0"/>
                          </a:rPr>
                        </m:ctrlPr>
                      </m:fPr>
                      <m:num>
                        <m:r>
                          <a:rPr lang="fr-CH" b="0" i="1" dirty="0">
                            <a:solidFill>
                              <a:srgbClr val="000000"/>
                            </a:solidFill>
                            <a:latin typeface="Cambria Math" panose="02040503050406030204" pitchFamily="18" charset="0"/>
                          </a:rPr>
                          <m:t>𝑃</m:t>
                        </m:r>
                      </m:num>
                      <m:den>
                        <m:r>
                          <a:rPr lang="fr-CH" i="1" dirty="0">
                            <a:solidFill>
                              <a:srgbClr val="000000"/>
                            </a:solidFill>
                            <a:latin typeface="Cambria Math" panose="02040503050406030204" pitchFamily="18" charset="0"/>
                          </a:rPr>
                          <m:t>𝑁</m:t>
                        </m:r>
                        <m:r>
                          <a:rPr lang="fr-CH" i="1" dirty="0">
                            <a:solidFill>
                              <a:srgbClr val="000000"/>
                            </a:solidFill>
                            <a:latin typeface="Cambria Math" panose="02040503050406030204" pitchFamily="18" charset="0"/>
                          </a:rPr>
                          <m:t>+</m:t>
                        </m:r>
                        <m:r>
                          <a:rPr lang="fr-CH" i="1" dirty="0">
                            <a:solidFill>
                              <a:srgbClr val="000000"/>
                            </a:solidFill>
                            <a:latin typeface="Cambria Math" panose="02040503050406030204" pitchFamily="18" charset="0"/>
                          </a:rPr>
                          <m:t>𝑃</m:t>
                        </m:r>
                      </m:den>
                    </m:f>
                    <m:r>
                      <a:rPr lang="fr-CH" b="0" i="1" dirty="0">
                        <a:solidFill>
                          <a:srgbClr val="000000"/>
                        </a:solidFill>
                        <a:latin typeface="Cambria Math" panose="02040503050406030204" pitchFamily="18" charset="0"/>
                      </a:rPr>
                      <m:t>&gt;1−</m:t>
                    </m:r>
                    <m:r>
                      <a:rPr lang="fr-CH" b="0" i="1" dirty="0">
                        <a:solidFill>
                          <a:srgbClr val="000000"/>
                        </a:solidFill>
                        <a:latin typeface="Cambria Math" panose="02040503050406030204" pitchFamily="18" charset="0"/>
                        <a:ea typeface="Cambria Math" panose="02040503050406030204" pitchFamily="18" charset="0"/>
                      </a:rPr>
                      <m:t>𝜀</m:t>
                    </m:r>
                    <m:r>
                      <a:rPr lang="fr-CH" i="1" dirty="0">
                        <a:solidFill>
                          <a:srgbClr val="000000"/>
                        </a:solidFill>
                        <a:latin typeface="Cambria Math" panose="02040503050406030204" pitchFamily="18" charset="0"/>
                      </a:rPr>
                      <m:t> </m:t>
                    </m:r>
                  </m:oMath>
                </a14:m>
                <a:endParaRPr lang="en-GB" dirty="0">
                  <a:solidFill>
                    <a:srgbClr val="000000"/>
                  </a:solidFill>
                </a:endParaRPr>
              </a:p>
              <a:p>
                <a:pPr marL="857250" lvl="2" indent="-457200">
                  <a:buFont typeface="Lucida Grande"/>
                  <a:buChar char="-"/>
                </a:pPr>
                <a:r>
                  <a:rPr lang="en-GB" dirty="0">
                    <a:solidFill>
                      <a:srgbClr val="000000"/>
                    </a:solidFill>
                  </a:rPr>
                  <a:t>Build the full tree, then replace nodes with leaves labelled with the majority class, if classification accuracy does not change</a:t>
                </a:r>
              </a:p>
              <a:p>
                <a:pPr marL="857250" lvl="2" indent="-457200">
                  <a:buFont typeface="Lucida Grande"/>
                  <a:buChar char="-"/>
                </a:pPr>
                <a:r>
                  <a:rPr lang="en-GB" dirty="0">
                    <a:solidFill>
                      <a:srgbClr val="000000"/>
                    </a:solidFill>
                  </a:rPr>
                  <a:t>Apply Minimum Description Length (MDL) principle</a:t>
                </a:r>
                <a:endParaRPr lang="en-US" sz="2400" dirty="0"/>
              </a:p>
              <a:p>
                <a:pPr marL="0" lvl="1" indent="0">
                  <a:buNone/>
                </a:pPr>
                <a:endParaRPr lang="en-GB" dirty="0">
                  <a:solidFill>
                    <a:srgbClr val="0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74" t="-1259" r="-1221"/>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4133439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Description Length Pruning</a:t>
            </a:r>
            <a:endParaRPr lang="en-GB" dirty="0"/>
          </a:p>
        </p:txBody>
      </p:sp>
      <p:sp>
        <p:nvSpPr>
          <p:cNvPr id="3" name="Content Placeholder 2"/>
          <p:cNvSpPr>
            <a:spLocks noGrp="1"/>
          </p:cNvSpPr>
          <p:nvPr>
            <p:ph idx="1"/>
          </p:nvPr>
        </p:nvSpPr>
        <p:spPr/>
        <p:txBody>
          <a:bodyPr/>
          <a:lstStyle/>
          <a:p>
            <a:pPr marL="0" lvl="1" indent="0">
              <a:buNone/>
            </a:pPr>
            <a:r>
              <a:rPr lang="en-GB" dirty="0">
                <a:solidFill>
                  <a:srgbClr val="000000"/>
                </a:solidFill>
              </a:rPr>
              <a:t>Let M</a:t>
            </a:r>
            <a:r>
              <a:rPr lang="en-GB" baseline="-25000" dirty="0">
                <a:solidFill>
                  <a:srgbClr val="000000"/>
                </a:solidFill>
              </a:rPr>
              <a:t>1</a:t>
            </a:r>
            <a:r>
              <a:rPr lang="en-GB" dirty="0">
                <a:solidFill>
                  <a:srgbClr val="000000"/>
                </a:solidFill>
              </a:rPr>
              <a:t>, M</a:t>
            </a:r>
            <a:r>
              <a:rPr lang="en-GB" baseline="-25000" dirty="0">
                <a:solidFill>
                  <a:srgbClr val="000000"/>
                </a:solidFill>
              </a:rPr>
              <a:t>2</a:t>
            </a:r>
            <a:r>
              <a:rPr lang="en-GB" dirty="0">
                <a:solidFill>
                  <a:srgbClr val="000000"/>
                </a:solidFill>
              </a:rPr>
              <a:t>, ..., </a:t>
            </a:r>
            <a:r>
              <a:rPr lang="en-GB" dirty="0" err="1">
                <a:solidFill>
                  <a:srgbClr val="000000"/>
                </a:solidFill>
              </a:rPr>
              <a:t>M</a:t>
            </a:r>
            <a:r>
              <a:rPr lang="en-GB" baseline="-25000" dirty="0" err="1">
                <a:solidFill>
                  <a:srgbClr val="000000"/>
                </a:solidFill>
              </a:rPr>
              <a:t>n</a:t>
            </a:r>
            <a:r>
              <a:rPr lang="en-GB" dirty="0">
                <a:solidFill>
                  <a:srgbClr val="000000"/>
                </a:solidFill>
              </a:rPr>
              <a:t> be a list of candidate models </a:t>
            </a:r>
            <a:br>
              <a:rPr lang="en-GB" dirty="0">
                <a:solidFill>
                  <a:srgbClr val="000000"/>
                </a:solidFill>
              </a:rPr>
            </a:br>
            <a:r>
              <a:rPr lang="en-GB" dirty="0">
                <a:solidFill>
                  <a:srgbClr val="000000"/>
                </a:solidFill>
              </a:rPr>
              <a:t>(i.e., trees). The best model is the one that minimizes</a:t>
            </a:r>
          </a:p>
          <a:p>
            <a:pPr marL="857250" lvl="2" indent="-457200">
              <a:buFont typeface="Lucida Grande"/>
              <a:buChar char="-"/>
            </a:pPr>
            <a:endParaRPr lang="en-GB" baseline="-25000" dirty="0">
              <a:solidFill>
                <a:srgbClr val="000000"/>
              </a:solidFill>
            </a:endParaRPr>
          </a:p>
          <a:p>
            <a:pPr indent="-742950" algn="ctr"/>
            <a:r>
              <a:rPr lang="en-GB" dirty="0">
                <a:solidFill>
                  <a:srgbClr val="000000"/>
                </a:solidFill>
              </a:rPr>
              <a:t>L(M) + L(D|M)</a:t>
            </a:r>
          </a:p>
          <a:p>
            <a:pPr marL="0" lvl="1" indent="0">
              <a:buNone/>
            </a:pPr>
            <a:r>
              <a:rPr lang="en-GB" dirty="0">
                <a:solidFill>
                  <a:srgbClr val="000000"/>
                </a:solidFill>
              </a:rPr>
              <a:t>where</a:t>
            </a:r>
          </a:p>
          <a:p>
            <a:pPr lvl="1"/>
            <a:r>
              <a:rPr lang="en-GB" dirty="0">
                <a:solidFill>
                  <a:srgbClr val="000000"/>
                </a:solidFill>
              </a:rPr>
              <a:t>L(M) is the length of the description of the model in bits (#nodes, #leaves, #arcs ...)</a:t>
            </a:r>
          </a:p>
          <a:p>
            <a:pPr lvl="1"/>
            <a:r>
              <a:rPr lang="en-GB" dirty="0">
                <a:solidFill>
                  <a:srgbClr val="000000"/>
                </a:solidFill>
              </a:rPr>
              <a:t>L(D|M) is the is the length of the description of the data when encoded with the model in bits </a:t>
            </a:r>
            <a:r>
              <a:rPr lang="en-US" dirty="0">
                <a:solidFill>
                  <a:srgbClr val="000000"/>
                </a:solidFill>
              </a:rPr>
              <a:t>(#misclassifications)</a:t>
            </a:r>
            <a:endParaRPr lang="en-GB" dirty="0">
              <a:solidFill>
                <a:srgbClr val="000000"/>
              </a:solidFill>
            </a:endParaRPr>
          </a:p>
          <a:p>
            <a:pPr marL="1657350" lvl="4" indent="-342900"/>
            <a:endParaRPr lang="en-GB" sz="2400" dirty="0">
              <a:solidFill>
                <a:srgbClr val="000000"/>
              </a:solidFill>
            </a:endParaRP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584793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4579" name="Rectangle 2"/>
          <p:cNvSpPr>
            <a:spLocks noGrp="1" noChangeArrowheads="1"/>
          </p:cNvSpPr>
          <p:nvPr>
            <p:ph type="title"/>
          </p:nvPr>
        </p:nvSpPr>
        <p:spPr/>
        <p:txBody>
          <a:bodyPr/>
          <a:lstStyle/>
          <a:p>
            <a:pPr eaLnBrk="1" hangingPunct="1"/>
            <a:r>
              <a:rPr lang="en-US"/>
              <a:t>Extracting Classification Rules from Trees</a:t>
            </a:r>
            <a:endParaRPr lang="en-GB"/>
          </a:p>
        </p:txBody>
      </p:sp>
      <p:sp>
        <p:nvSpPr>
          <p:cNvPr id="24580" name="Rectangle 3"/>
          <p:cNvSpPr>
            <a:spLocks noGrp="1" noChangeArrowheads="1"/>
          </p:cNvSpPr>
          <p:nvPr>
            <p:ph type="body" idx="1"/>
          </p:nvPr>
        </p:nvSpPr>
        <p:spPr/>
        <p:txBody>
          <a:bodyPr/>
          <a:lstStyle/>
          <a:p>
            <a:pPr eaLnBrk="1" hangingPunct="1"/>
            <a:r>
              <a:rPr lang="en-US" sz="2800" dirty="0"/>
              <a:t>Represent the knowledge in the form of IF-THEN rules</a:t>
            </a:r>
          </a:p>
          <a:p>
            <a:pPr lvl="1" eaLnBrk="1" hangingPunct="1"/>
            <a:r>
              <a:rPr lang="en-US" sz="2400" dirty="0"/>
              <a:t>One rule is created for each path from the root to a leaf</a:t>
            </a:r>
          </a:p>
          <a:p>
            <a:pPr lvl="1" eaLnBrk="1" hangingPunct="1"/>
            <a:r>
              <a:rPr lang="en-US" sz="2400" dirty="0"/>
              <a:t>Each attribute-value pair along a path forms a conjunction</a:t>
            </a:r>
          </a:p>
          <a:p>
            <a:pPr lvl="1" eaLnBrk="1" hangingPunct="1"/>
            <a:r>
              <a:rPr lang="en-US" sz="2400" dirty="0"/>
              <a:t>The leaf node holds the class prediction</a:t>
            </a:r>
          </a:p>
          <a:p>
            <a:pPr eaLnBrk="1" hangingPunct="1"/>
            <a:endParaRPr lang="en-US" sz="1800" dirty="0"/>
          </a:p>
          <a:p>
            <a:pPr eaLnBrk="1" hangingPunct="1"/>
            <a:r>
              <a:rPr lang="en-US" sz="2800" dirty="0"/>
              <a:t>Rules are easier for humans to understand</a:t>
            </a:r>
            <a:endParaRPr lang="en-US" sz="1800" dirty="0"/>
          </a:p>
          <a:p>
            <a:pPr eaLnBrk="1" hangingPunct="1"/>
            <a:r>
              <a:rPr lang="en-US" sz="2800" dirty="0"/>
              <a:t>Example</a:t>
            </a:r>
          </a:p>
          <a:p>
            <a:pPr lvl="1" eaLnBrk="1" hangingPunct="1">
              <a:spcBef>
                <a:spcPct val="40000"/>
              </a:spcBef>
              <a:buFontTx/>
              <a:buNone/>
            </a:pPr>
            <a:r>
              <a:rPr lang="en-US" sz="1600" dirty="0"/>
              <a:t>IF </a:t>
            </a:r>
            <a:r>
              <a:rPr lang="en-US" sz="1600" i="1" dirty="0"/>
              <a:t>age</a:t>
            </a:r>
            <a:r>
              <a:rPr lang="en-US" sz="1600" dirty="0"/>
              <a:t> = “&lt;=30” AND </a:t>
            </a:r>
            <a:r>
              <a:rPr lang="en-US" sz="1600" i="1" dirty="0"/>
              <a:t>student</a:t>
            </a:r>
            <a:r>
              <a:rPr lang="en-US" sz="1600" dirty="0"/>
              <a:t> = “</a:t>
            </a:r>
            <a:r>
              <a:rPr lang="en-US" sz="1600" i="1" dirty="0"/>
              <a:t>no</a:t>
            </a:r>
            <a:r>
              <a:rPr lang="en-US" sz="1600" dirty="0"/>
              <a:t>”   		THEN </a:t>
            </a:r>
            <a:r>
              <a:rPr lang="en-US" sz="1600" i="1" dirty="0" err="1"/>
              <a:t>buys_computer</a:t>
            </a:r>
            <a:r>
              <a:rPr lang="en-US" sz="1600" dirty="0"/>
              <a:t> = “</a:t>
            </a:r>
            <a:r>
              <a:rPr lang="en-US" sz="1600" i="1" dirty="0"/>
              <a:t>no</a:t>
            </a:r>
            <a:r>
              <a:rPr lang="en-US" sz="1600" dirty="0"/>
              <a:t>”</a:t>
            </a:r>
          </a:p>
          <a:p>
            <a:pPr lvl="1" eaLnBrk="1" hangingPunct="1">
              <a:buFontTx/>
              <a:buNone/>
            </a:pPr>
            <a:r>
              <a:rPr lang="en-US" sz="1600" dirty="0"/>
              <a:t>IF </a:t>
            </a:r>
            <a:r>
              <a:rPr lang="en-US" sz="1600" i="1" dirty="0"/>
              <a:t>age</a:t>
            </a:r>
            <a:r>
              <a:rPr lang="en-US" sz="1600" dirty="0"/>
              <a:t> = “&lt;=30” AND </a:t>
            </a:r>
            <a:r>
              <a:rPr lang="en-US" sz="1600" i="1" dirty="0"/>
              <a:t>student</a:t>
            </a:r>
            <a:r>
              <a:rPr lang="en-US" sz="1600" dirty="0"/>
              <a:t> = “</a:t>
            </a:r>
            <a:r>
              <a:rPr lang="en-US" sz="1600" i="1" dirty="0"/>
              <a:t>yes</a:t>
            </a:r>
            <a:r>
              <a:rPr lang="en-US" sz="1600" dirty="0"/>
              <a:t>”  		THEN </a:t>
            </a:r>
            <a:r>
              <a:rPr lang="en-US" sz="1600" i="1" dirty="0" err="1"/>
              <a:t>buys_computer</a:t>
            </a:r>
            <a:r>
              <a:rPr lang="en-US" sz="1600" dirty="0"/>
              <a:t> = “</a:t>
            </a:r>
            <a:r>
              <a:rPr lang="en-US" sz="1600" i="1" dirty="0"/>
              <a:t>yes</a:t>
            </a:r>
            <a:r>
              <a:rPr lang="en-US" sz="1600" dirty="0"/>
              <a:t>”</a:t>
            </a:r>
          </a:p>
          <a:p>
            <a:pPr lvl="1" eaLnBrk="1" hangingPunct="1">
              <a:buFontTx/>
              <a:buNone/>
            </a:pPr>
            <a:r>
              <a:rPr lang="en-US" sz="1600" dirty="0"/>
              <a:t>IF </a:t>
            </a:r>
            <a:r>
              <a:rPr lang="en-US" sz="1600" i="1" dirty="0"/>
              <a:t>age</a:t>
            </a:r>
            <a:r>
              <a:rPr lang="en-US" sz="1600" dirty="0"/>
              <a:t> = “31…40” 			THEN </a:t>
            </a:r>
            <a:r>
              <a:rPr lang="en-US" sz="1600" i="1" dirty="0" err="1"/>
              <a:t>buys_computer</a:t>
            </a:r>
            <a:r>
              <a:rPr lang="en-US" sz="1600" dirty="0"/>
              <a:t> = “</a:t>
            </a:r>
            <a:r>
              <a:rPr lang="en-US" sz="1600" i="1" dirty="0"/>
              <a:t>yes</a:t>
            </a:r>
            <a:r>
              <a:rPr lang="en-US" sz="1600" dirty="0"/>
              <a:t>”</a:t>
            </a:r>
          </a:p>
          <a:p>
            <a:pPr lvl="1" eaLnBrk="1" hangingPunct="1">
              <a:buFontTx/>
              <a:buNone/>
            </a:pPr>
            <a:r>
              <a:rPr lang="en-US" sz="1600" dirty="0"/>
              <a:t>IF </a:t>
            </a:r>
            <a:r>
              <a:rPr lang="en-US" sz="1600" i="1" dirty="0"/>
              <a:t>age</a:t>
            </a:r>
            <a:r>
              <a:rPr lang="en-US" sz="1600" dirty="0"/>
              <a:t> = “&gt;40”   AND </a:t>
            </a:r>
            <a:r>
              <a:rPr lang="en-US" sz="1600" i="1" dirty="0" err="1"/>
              <a:t>credit_rating</a:t>
            </a:r>
            <a:r>
              <a:rPr lang="en-US" sz="1600" dirty="0"/>
              <a:t> = “</a:t>
            </a:r>
            <a:r>
              <a:rPr lang="en-US" sz="1600" i="1" dirty="0"/>
              <a:t>excellent</a:t>
            </a:r>
            <a:r>
              <a:rPr lang="en-US" sz="1600" dirty="0"/>
              <a:t>”   	THEN </a:t>
            </a:r>
            <a:r>
              <a:rPr lang="en-US" sz="1600" i="1" dirty="0" err="1"/>
              <a:t>buys_computer</a:t>
            </a:r>
            <a:r>
              <a:rPr lang="en-US" sz="1600" i="1" dirty="0"/>
              <a:t> </a:t>
            </a:r>
            <a:r>
              <a:rPr lang="en-US" sz="1600" dirty="0"/>
              <a:t>= “</a:t>
            </a:r>
            <a:r>
              <a:rPr lang="en-US" sz="1600" i="1" dirty="0"/>
              <a:t>yes</a:t>
            </a:r>
            <a:r>
              <a:rPr lang="en-US" sz="1600" dirty="0"/>
              <a:t>”</a:t>
            </a:r>
          </a:p>
          <a:p>
            <a:pPr lvl="1" eaLnBrk="1" hangingPunct="1">
              <a:buFontTx/>
              <a:buNone/>
            </a:pPr>
            <a:r>
              <a:rPr lang="en-US" sz="1600" dirty="0"/>
              <a:t>IF </a:t>
            </a:r>
            <a:r>
              <a:rPr lang="en-US" sz="1600" i="1" dirty="0"/>
              <a:t>age</a:t>
            </a:r>
            <a:r>
              <a:rPr lang="en-US" sz="1600" dirty="0"/>
              <a:t> = “&gt;40” AND </a:t>
            </a:r>
            <a:r>
              <a:rPr lang="en-US" sz="1600" i="1" dirty="0" err="1"/>
              <a:t>credit_rating</a:t>
            </a:r>
            <a:r>
              <a:rPr lang="en-US" sz="1600" dirty="0"/>
              <a:t> = “</a:t>
            </a:r>
            <a:r>
              <a:rPr lang="en-US" sz="1600" i="1" dirty="0"/>
              <a:t>fair</a:t>
            </a:r>
            <a:r>
              <a:rPr lang="en-US" sz="1600" dirty="0"/>
              <a:t>”  </a:t>
            </a:r>
            <a:r>
              <a:rPr lang="en-US" sz="1600"/>
              <a:t>	THEN </a:t>
            </a:r>
            <a:r>
              <a:rPr lang="en-US" sz="1600" i="1" dirty="0" err="1"/>
              <a:t>buys_computer</a:t>
            </a:r>
            <a:r>
              <a:rPr lang="en-US" sz="1600" dirty="0"/>
              <a:t> = “</a:t>
            </a:r>
            <a:r>
              <a:rPr lang="en-US" sz="1600" i="1" dirty="0"/>
              <a:t>no</a:t>
            </a:r>
            <a:r>
              <a:rPr lang="en-US" sz="1600" dirty="0"/>
              <a:t>”</a:t>
            </a:r>
          </a:p>
          <a:p>
            <a:pPr eaLnBrk="1" hangingPunct="1"/>
            <a:endParaRPr lang="en-GB" sz="1800" dirty="0"/>
          </a:p>
        </p:txBody>
      </p:sp>
    </p:spTree>
    <p:extLst>
      <p:ext uri="{BB962C8B-B14F-4D97-AF65-F5344CB8AC3E}">
        <p14:creationId xmlns:p14="http://schemas.microsoft.com/office/powerpoint/2010/main" val="3665799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Decision Trees: Continuous Attributes</a:t>
            </a:r>
          </a:p>
        </p:txBody>
      </p:sp>
      <p:sp>
        <p:nvSpPr>
          <p:cNvPr id="3" name="Content Placeholder 2"/>
          <p:cNvSpPr>
            <a:spLocks noGrp="1"/>
          </p:cNvSpPr>
          <p:nvPr>
            <p:ph idx="1"/>
          </p:nvPr>
        </p:nvSpPr>
        <p:spPr/>
        <p:txBody>
          <a:bodyPr/>
          <a:lstStyle/>
          <a:p>
            <a:r>
              <a:rPr lang="en-US" dirty="0"/>
              <a:t>With continuous attributes we cannot have a separate branch for each value</a:t>
            </a:r>
          </a:p>
          <a:p>
            <a:pPr lvl="1"/>
            <a:r>
              <a:rPr lang="en-US" dirty="0"/>
              <a:t>use </a:t>
            </a:r>
            <a:r>
              <a:rPr lang="en-US" b="1" dirty="0"/>
              <a:t>binary decision trees</a:t>
            </a:r>
          </a:p>
          <a:p>
            <a:pPr lvl="1"/>
            <a:endParaRPr lang="en-US" b="1" dirty="0"/>
          </a:p>
          <a:p>
            <a:r>
              <a:rPr lang="en-GB" dirty="0"/>
              <a:t>Binary decision trees</a:t>
            </a:r>
          </a:p>
          <a:p>
            <a:pPr lvl="1" eaLnBrk="1" hangingPunct="1"/>
            <a:r>
              <a:rPr lang="en-GB" dirty="0"/>
              <a:t>For continuous attributes A a split is defined by </a:t>
            </a:r>
            <a:r>
              <a:rPr lang="en-GB" dirty="0" err="1"/>
              <a:t>val</a:t>
            </a:r>
            <a:r>
              <a:rPr lang="en-GB" dirty="0"/>
              <a:t>(A) &lt; X</a:t>
            </a:r>
          </a:p>
          <a:p>
            <a:pPr lvl="1" eaLnBrk="1" hangingPunct="1"/>
            <a:r>
              <a:rPr lang="en-GB" dirty="0"/>
              <a:t>For categorical attributes A a split is defined by a subset X  </a:t>
            </a:r>
            <a:r>
              <a:rPr lang="en-GB" dirty="0">
                <a:sym typeface="Symbol" pitchFamily="18" charset="2"/>
              </a:rPr>
              <a:t> </a:t>
            </a:r>
            <a:r>
              <a:rPr lang="en-GB" dirty="0"/>
              <a:t>domain(A)</a:t>
            </a:r>
          </a:p>
          <a:p>
            <a:endParaRPr lang="en-US" b="1"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3410042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Binary Decision Tree</a:t>
            </a:r>
          </a:p>
        </p:txBody>
      </p:sp>
      <p:graphicFrame>
        <p:nvGraphicFramePr>
          <p:cNvPr id="6" name="Content Placeholder 5">
            <a:extLst>
              <a:ext uri="{FF2B5EF4-FFF2-40B4-BE49-F238E27FC236}">
                <a16:creationId xmlns:a16="http://schemas.microsoft.com/office/drawing/2014/main" id="{E04CAC85-7B2F-0544-97D9-9999AB43474E}"/>
              </a:ext>
            </a:extLst>
          </p:cNvPr>
          <p:cNvGraphicFramePr>
            <a:graphicFrameLocks noGrp="1"/>
          </p:cNvGraphicFramePr>
          <p:nvPr>
            <p:ph idx="1"/>
            <p:extLst>
              <p:ext uri="{D42A27DB-BD31-4B8C-83A1-F6EECF244321}">
                <p14:modId xmlns:p14="http://schemas.microsoft.com/office/powerpoint/2010/main" val="1550000682"/>
              </p:ext>
            </p:extLst>
          </p:nvPr>
        </p:nvGraphicFramePr>
        <p:xfrm>
          <a:off x="1748722" y="1254231"/>
          <a:ext cx="3289382" cy="2133600"/>
        </p:xfrm>
        <a:graphic>
          <a:graphicData uri="http://schemas.openxmlformats.org/drawingml/2006/table">
            <a:tbl>
              <a:tblPr firstRow="1" bandRow="1">
                <a:tableStyleId>{5202B0CA-FC54-4496-8BCA-5EF66A818D29}</a:tableStyleId>
              </a:tblPr>
              <a:tblGrid>
                <a:gridCol w="481070">
                  <a:extLst>
                    <a:ext uri="{9D8B030D-6E8A-4147-A177-3AD203B41FA5}">
                      <a16:colId xmlns:a16="http://schemas.microsoft.com/office/drawing/2014/main" val="1684845776"/>
                    </a:ext>
                  </a:extLst>
                </a:gridCol>
                <a:gridCol w="648072">
                  <a:extLst>
                    <a:ext uri="{9D8B030D-6E8A-4147-A177-3AD203B41FA5}">
                      <a16:colId xmlns:a16="http://schemas.microsoft.com/office/drawing/2014/main" val="3485986667"/>
                    </a:ext>
                  </a:extLst>
                </a:gridCol>
                <a:gridCol w="1296144">
                  <a:extLst>
                    <a:ext uri="{9D8B030D-6E8A-4147-A177-3AD203B41FA5}">
                      <a16:colId xmlns:a16="http://schemas.microsoft.com/office/drawing/2014/main" val="3356965252"/>
                    </a:ext>
                  </a:extLst>
                </a:gridCol>
                <a:gridCol w="864096">
                  <a:extLst>
                    <a:ext uri="{9D8B030D-6E8A-4147-A177-3AD203B41FA5}">
                      <a16:colId xmlns:a16="http://schemas.microsoft.com/office/drawing/2014/main" val="480976903"/>
                    </a:ext>
                  </a:extLst>
                </a:gridCol>
              </a:tblGrid>
              <a:tr h="257076">
                <a:tc>
                  <a:txBody>
                    <a:bodyPr/>
                    <a:lstStyle/>
                    <a:p>
                      <a:pPr algn="ctr"/>
                      <a:r>
                        <a:rPr lang="en-US" sz="1400">
                          <a:latin typeface="Calibri" panose="020F0502020204030204" pitchFamily="34" charset="0"/>
                          <a:cs typeface="Calibri" panose="020F0502020204030204" pitchFamily="34" charset="0"/>
                        </a:rPr>
                        <a:t>tid</a:t>
                      </a:r>
                    </a:p>
                  </a:txBody>
                  <a:tcPr/>
                </a:tc>
                <a:tc>
                  <a:txBody>
                    <a:bodyPr/>
                    <a:lstStyle/>
                    <a:p>
                      <a:pPr algn="ctr"/>
                      <a:r>
                        <a:rPr lang="en-US" sz="1400">
                          <a:latin typeface="Calibri" panose="020F0502020204030204" pitchFamily="34" charset="0"/>
                          <a:cs typeface="Calibri" panose="020F0502020204030204" pitchFamily="34" charset="0"/>
                        </a:rPr>
                        <a:t>Age</a:t>
                      </a:r>
                    </a:p>
                  </a:txBody>
                  <a:tcPr/>
                </a:tc>
                <a:tc>
                  <a:txBody>
                    <a:bodyPr/>
                    <a:lstStyle/>
                    <a:p>
                      <a:pPr algn="ctr"/>
                      <a:r>
                        <a:rPr lang="en-US" sz="1400">
                          <a:latin typeface="Calibri" panose="020F0502020204030204" pitchFamily="34" charset="0"/>
                          <a:cs typeface="Calibri" panose="020F0502020204030204" pitchFamily="34" charset="0"/>
                        </a:rPr>
                        <a:t>Car Type</a:t>
                      </a:r>
                    </a:p>
                  </a:txBody>
                  <a:tcPr/>
                </a:tc>
                <a:tc>
                  <a:txBody>
                    <a:bodyPr/>
                    <a:lstStyle/>
                    <a:p>
                      <a:pPr algn="ctr"/>
                      <a:r>
                        <a:rPr lang="en-US" sz="1400">
                          <a:latin typeface="Calibri" panose="020F0502020204030204" pitchFamily="34" charset="0"/>
                          <a:cs typeface="Calibri" panose="020F0502020204030204" pitchFamily="34" charset="0"/>
                        </a:rPr>
                        <a:t>Risk</a:t>
                      </a:r>
                    </a:p>
                  </a:txBody>
                  <a:tcPr/>
                </a:tc>
                <a:extLst>
                  <a:ext uri="{0D108BD9-81ED-4DB2-BD59-A6C34878D82A}">
                    <a16:rowId xmlns:a16="http://schemas.microsoft.com/office/drawing/2014/main" val="3692463223"/>
                  </a:ext>
                </a:extLst>
              </a:tr>
              <a:tr h="257076">
                <a:tc>
                  <a:txBody>
                    <a:bodyPr/>
                    <a:lstStyle/>
                    <a:p>
                      <a:pPr algn="ctr"/>
                      <a:r>
                        <a:rPr lang="en-US" sz="1400">
                          <a:latin typeface="Calibri" panose="020F0502020204030204" pitchFamily="34" charset="0"/>
                          <a:cs typeface="Calibri" panose="020F0502020204030204" pitchFamily="34" charset="0"/>
                        </a:rPr>
                        <a:t>0</a:t>
                      </a:r>
                    </a:p>
                  </a:txBody>
                  <a:tcPr/>
                </a:tc>
                <a:tc>
                  <a:txBody>
                    <a:bodyPr/>
                    <a:lstStyle/>
                    <a:p>
                      <a:pPr algn="ctr"/>
                      <a:r>
                        <a:rPr lang="en-US" sz="1400">
                          <a:latin typeface="Calibri" panose="020F0502020204030204" pitchFamily="34" charset="0"/>
                          <a:cs typeface="Calibri" panose="020F0502020204030204" pitchFamily="34" charset="0"/>
                        </a:rPr>
                        <a:t>23</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611194"/>
                  </a:ext>
                </a:extLst>
              </a:tr>
              <a:tr h="257076">
                <a:tc>
                  <a:txBody>
                    <a:bodyPr/>
                    <a:lstStyle/>
                    <a:p>
                      <a:pPr algn="ctr"/>
                      <a:r>
                        <a:rPr lang="en-US" sz="1400">
                          <a:latin typeface="Calibri" panose="020F0502020204030204" pitchFamily="34" charset="0"/>
                          <a:cs typeface="Calibri" panose="020F0502020204030204" pitchFamily="34" charset="0"/>
                        </a:rPr>
                        <a:t>1</a:t>
                      </a:r>
                    </a:p>
                  </a:txBody>
                  <a:tcPr/>
                </a:tc>
                <a:tc>
                  <a:txBody>
                    <a:bodyPr/>
                    <a:lstStyle/>
                    <a:p>
                      <a:pPr algn="ctr"/>
                      <a:r>
                        <a:rPr lang="en-US" sz="1400">
                          <a:latin typeface="Calibri" panose="020F0502020204030204" pitchFamily="34" charset="0"/>
                          <a:cs typeface="Calibri" panose="020F0502020204030204" pitchFamily="34" charset="0"/>
                        </a:rPr>
                        <a:t>17</a:t>
                      </a:r>
                    </a:p>
                  </a:txBody>
                  <a:tcPr/>
                </a:tc>
                <a:tc>
                  <a:txBody>
                    <a:bodyPr/>
                    <a:lstStyle/>
                    <a:p>
                      <a:pPr algn="ctr"/>
                      <a:r>
                        <a:rPr lang="en-US" sz="1400">
                          <a:latin typeface="Calibri" panose="020F0502020204030204" pitchFamily="34" charset="0"/>
                          <a:cs typeface="Calibri" panose="020F0502020204030204" pitchFamily="34" charset="0"/>
                        </a:rPr>
                        <a:t>sports</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935783152"/>
                  </a:ext>
                </a:extLst>
              </a:tr>
              <a:tr h="257076">
                <a:tc>
                  <a:txBody>
                    <a:bodyPr/>
                    <a:lstStyle/>
                    <a:p>
                      <a:pPr algn="ctr"/>
                      <a:r>
                        <a:rPr lang="en-US" sz="1400">
                          <a:latin typeface="Calibri" panose="020F0502020204030204" pitchFamily="34" charset="0"/>
                          <a:cs typeface="Calibri" panose="020F0502020204030204" pitchFamily="34" charset="0"/>
                        </a:rPr>
                        <a:t>2</a:t>
                      </a:r>
                    </a:p>
                  </a:txBody>
                  <a:tcPr/>
                </a:tc>
                <a:tc>
                  <a:txBody>
                    <a:bodyPr/>
                    <a:lstStyle/>
                    <a:p>
                      <a:pPr algn="ctr"/>
                      <a:r>
                        <a:rPr lang="en-US" sz="1400">
                          <a:latin typeface="Calibri" panose="020F0502020204030204" pitchFamily="34" charset="0"/>
                          <a:cs typeface="Calibri" panose="020F0502020204030204" pitchFamily="34" charset="0"/>
                        </a:rPr>
                        <a:t>43</a:t>
                      </a:r>
                    </a:p>
                  </a:txBody>
                  <a:tcPr/>
                </a:tc>
                <a:tc>
                  <a:txBody>
                    <a:bodyPr/>
                    <a:lstStyle/>
                    <a:p>
                      <a:pPr algn="ctr"/>
                      <a:r>
                        <a:rPr lang="en-US" sz="1400">
                          <a:latin typeface="Calibri" panose="020F0502020204030204" pitchFamily="34" charset="0"/>
                          <a:cs typeface="Calibri" panose="020F0502020204030204" pitchFamily="34" charset="0"/>
                        </a:rPr>
                        <a:t>sports</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1228742288"/>
                  </a:ext>
                </a:extLst>
              </a:tr>
              <a:tr h="257076">
                <a:tc>
                  <a:txBody>
                    <a:bodyPr/>
                    <a:lstStyle/>
                    <a:p>
                      <a:pPr algn="ctr"/>
                      <a:r>
                        <a:rPr lang="en-US" sz="1400">
                          <a:latin typeface="Calibri" panose="020F0502020204030204" pitchFamily="34" charset="0"/>
                          <a:cs typeface="Calibri" panose="020F0502020204030204" pitchFamily="34" charset="0"/>
                        </a:rPr>
                        <a:t>3</a:t>
                      </a:r>
                    </a:p>
                  </a:txBody>
                  <a:tcPr/>
                </a:tc>
                <a:tc>
                  <a:txBody>
                    <a:bodyPr/>
                    <a:lstStyle/>
                    <a:p>
                      <a:pPr algn="ctr"/>
                      <a:r>
                        <a:rPr lang="en-US" sz="1400">
                          <a:latin typeface="Calibri" panose="020F0502020204030204" pitchFamily="34" charset="0"/>
                          <a:cs typeface="Calibri" panose="020F0502020204030204" pitchFamily="34" charset="0"/>
                        </a:rPr>
                        <a:t>68</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3259554412"/>
                  </a:ext>
                </a:extLst>
              </a:tr>
              <a:tr h="257076">
                <a:tc>
                  <a:txBody>
                    <a:bodyPr/>
                    <a:lstStyle/>
                    <a:p>
                      <a:pPr algn="ctr"/>
                      <a:r>
                        <a:rPr lang="en-US" sz="1400">
                          <a:latin typeface="Calibri" panose="020F0502020204030204" pitchFamily="34" charset="0"/>
                          <a:cs typeface="Calibri" panose="020F0502020204030204" pitchFamily="34" charset="0"/>
                        </a:rPr>
                        <a:t>4</a:t>
                      </a:r>
                    </a:p>
                  </a:txBody>
                  <a:tcPr/>
                </a:tc>
                <a:tc>
                  <a:txBody>
                    <a:bodyPr/>
                    <a:lstStyle/>
                    <a:p>
                      <a:pPr algn="ctr"/>
                      <a:r>
                        <a:rPr lang="en-US" sz="1400">
                          <a:latin typeface="Calibri" panose="020F0502020204030204" pitchFamily="34" charset="0"/>
                          <a:cs typeface="Calibri" panose="020F0502020204030204" pitchFamily="34" charset="0"/>
                        </a:rPr>
                        <a:t>32</a:t>
                      </a:r>
                    </a:p>
                  </a:txBody>
                  <a:tcPr/>
                </a:tc>
                <a:tc>
                  <a:txBody>
                    <a:bodyPr/>
                    <a:lstStyle/>
                    <a:p>
                      <a:pPr algn="ctr"/>
                      <a:r>
                        <a:rPr lang="en-US" sz="1400">
                          <a:latin typeface="Calibri" panose="020F0502020204030204" pitchFamily="34" charset="0"/>
                          <a:cs typeface="Calibri" panose="020F0502020204030204" pitchFamily="34" charset="0"/>
                        </a:rPr>
                        <a:t>truck</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1810920647"/>
                  </a:ext>
                </a:extLst>
              </a:tr>
              <a:tr h="257076">
                <a:tc>
                  <a:txBody>
                    <a:bodyPr/>
                    <a:lstStyle/>
                    <a:p>
                      <a:pPr algn="ctr"/>
                      <a:r>
                        <a:rPr lang="en-US" sz="1400">
                          <a:latin typeface="Calibri" panose="020F0502020204030204" pitchFamily="34" charset="0"/>
                          <a:cs typeface="Calibri" panose="020F0502020204030204" pitchFamily="34" charset="0"/>
                        </a:rPr>
                        <a:t>5</a:t>
                      </a:r>
                    </a:p>
                  </a:txBody>
                  <a:tcPr/>
                </a:tc>
                <a:tc>
                  <a:txBody>
                    <a:bodyPr/>
                    <a:lstStyle/>
                    <a:p>
                      <a:pPr algn="ctr"/>
                      <a:r>
                        <a:rPr lang="en-US" sz="1400">
                          <a:latin typeface="Calibri" panose="020F0502020204030204" pitchFamily="34" charset="0"/>
                          <a:cs typeface="Calibri" panose="020F0502020204030204" pitchFamily="34" charset="0"/>
                        </a:rPr>
                        <a:t>20</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801238"/>
                  </a:ext>
                </a:extLst>
              </a:tr>
            </a:tbl>
          </a:graphicData>
        </a:graphic>
      </p:graphicFrame>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7" name="TextBox 6">
            <a:extLst>
              <a:ext uri="{FF2B5EF4-FFF2-40B4-BE49-F238E27FC236}">
                <a16:creationId xmlns:a16="http://schemas.microsoft.com/office/drawing/2014/main" id="{E50A5B6A-7891-7C4D-9364-0CF218C6B14B}"/>
              </a:ext>
            </a:extLst>
          </p:cNvPr>
          <p:cNvSpPr txBox="1"/>
          <p:nvPr/>
        </p:nvSpPr>
        <p:spPr>
          <a:xfrm>
            <a:off x="5949389" y="2046163"/>
            <a:ext cx="1415837" cy="369332"/>
          </a:xfrm>
          <a:prstGeom prst="rect">
            <a:avLst/>
          </a:prstGeom>
          <a:noFill/>
        </p:spPr>
        <p:txBody>
          <a:bodyPr wrap="none" rtlCol="0">
            <a:spAutoFit/>
          </a:bodyPr>
          <a:lstStyle/>
          <a:p>
            <a:r>
              <a:rPr lang="en-US" sz="1800"/>
              <a:t>Training Data</a:t>
            </a:r>
          </a:p>
        </p:txBody>
      </p:sp>
      <p:grpSp>
        <p:nvGrpSpPr>
          <p:cNvPr id="35" name="Group 34">
            <a:extLst>
              <a:ext uri="{FF2B5EF4-FFF2-40B4-BE49-F238E27FC236}">
                <a16:creationId xmlns:a16="http://schemas.microsoft.com/office/drawing/2014/main" id="{56F214B2-6291-8949-8668-6527F2191688}"/>
              </a:ext>
            </a:extLst>
          </p:cNvPr>
          <p:cNvGrpSpPr/>
          <p:nvPr/>
        </p:nvGrpSpPr>
        <p:grpSpPr>
          <a:xfrm>
            <a:off x="2051720" y="3674920"/>
            <a:ext cx="2825786" cy="2559583"/>
            <a:chOff x="3990177" y="3933005"/>
            <a:chExt cx="2825786" cy="2559583"/>
          </a:xfrm>
        </p:grpSpPr>
        <p:sp>
          <p:nvSpPr>
            <p:cNvPr id="8" name="Oval 7">
              <a:extLst>
                <a:ext uri="{FF2B5EF4-FFF2-40B4-BE49-F238E27FC236}">
                  <a16:creationId xmlns:a16="http://schemas.microsoft.com/office/drawing/2014/main" id="{A0A17DC0-6B70-4E45-9149-91E7B4554FF7}"/>
                </a:ext>
              </a:extLst>
            </p:cNvPr>
            <p:cNvSpPr/>
            <p:nvPr/>
          </p:nvSpPr>
          <p:spPr bwMode="auto">
            <a:xfrm>
              <a:off x="4730791" y="4187320"/>
              <a:ext cx="360040"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9" name="Oval 8">
              <a:extLst>
                <a:ext uri="{FF2B5EF4-FFF2-40B4-BE49-F238E27FC236}">
                  <a16:creationId xmlns:a16="http://schemas.microsoft.com/office/drawing/2014/main" id="{C55C0D73-23BA-7144-B8D4-1899B7097BFB}"/>
                </a:ext>
              </a:extLst>
            </p:cNvPr>
            <p:cNvSpPr/>
            <p:nvPr/>
          </p:nvSpPr>
          <p:spPr bwMode="auto">
            <a:xfrm>
              <a:off x="3996609" y="4953000"/>
              <a:ext cx="360040"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10" name="Oval 9">
              <a:extLst>
                <a:ext uri="{FF2B5EF4-FFF2-40B4-BE49-F238E27FC236}">
                  <a16:creationId xmlns:a16="http://schemas.microsoft.com/office/drawing/2014/main" id="{F10758F7-B461-994F-841B-7FD6952BDAD7}"/>
                </a:ext>
              </a:extLst>
            </p:cNvPr>
            <p:cNvSpPr/>
            <p:nvPr/>
          </p:nvSpPr>
          <p:spPr bwMode="auto">
            <a:xfrm>
              <a:off x="5545707" y="4953000"/>
              <a:ext cx="360040"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11" name="Oval 10">
              <a:extLst>
                <a:ext uri="{FF2B5EF4-FFF2-40B4-BE49-F238E27FC236}">
                  <a16:creationId xmlns:a16="http://schemas.microsoft.com/office/drawing/2014/main" id="{6BABC5D0-0BD5-C74B-A263-7C45A0C81F89}"/>
                </a:ext>
              </a:extLst>
            </p:cNvPr>
            <p:cNvSpPr/>
            <p:nvPr/>
          </p:nvSpPr>
          <p:spPr bwMode="auto">
            <a:xfrm>
              <a:off x="4860032" y="5753871"/>
              <a:ext cx="360040"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12" name="Oval 11">
              <a:extLst>
                <a:ext uri="{FF2B5EF4-FFF2-40B4-BE49-F238E27FC236}">
                  <a16:creationId xmlns:a16="http://schemas.microsoft.com/office/drawing/2014/main" id="{0728A173-973A-A540-A175-E8F13CF0A71A}"/>
                </a:ext>
              </a:extLst>
            </p:cNvPr>
            <p:cNvSpPr/>
            <p:nvPr/>
          </p:nvSpPr>
          <p:spPr bwMode="auto">
            <a:xfrm>
              <a:off x="6337795" y="5753871"/>
              <a:ext cx="360040"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cxnSp>
          <p:nvCxnSpPr>
            <p:cNvPr id="14" name="Straight Connector 13">
              <a:extLst>
                <a:ext uri="{FF2B5EF4-FFF2-40B4-BE49-F238E27FC236}">
                  <a16:creationId xmlns:a16="http://schemas.microsoft.com/office/drawing/2014/main" id="{74E2206F-79B9-5747-830D-02DC3F33B705}"/>
                </a:ext>
              </a:extLst>
            </p:cNvPr>
            <p:cNvCxnSpPr>
              <a:cxnSpLocks/>
              <a:stCxn id="8" idx="5"/>
              <a:endCxn id="10" idx="1"/>
            </p:cNvCxnSpPr>
            <p:nvPr/>
          </p:nvCxnSpPr>
          <p:spPr bwMode="auto">
            <a:xfrm>
              <a:off x="5038104" y="4494633"/>
              <a:ext cx="560330" cy="5110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30798571-968C-3443-A271-8DC9F21970DA}"/>
                </a:ext>
              </a:extLst>
            </p:cNvPr>
            <p:cNvCxnSpPr>
              <a:cxnSpLocks/>
              <a:stCxn id="8" idx="3"/>
              <a:endCxn id="9" idx="7"/>
            </p:cNvCxnSpPr>
            <p:nvPr/>
          </p:nvCxnSpPr>
          <p:spPr bwMode="auto">
            <a:xfrm flipH="1">
              <a:off x="4303922" y="4494633"/>
              <a:ext cx="479596" cy="5110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3396F9DA-9F41-DA47-AD7A-A3E4EE560DB1}"/>
                </a:ext>
              </a:extLst>
            </p:cNvPr>
            <p:cNvCxnSpPr>
              <a:cxnSpLocks/>
              <a:stCxn id="10" idx="3"/>
              <a:endCxn id="11" idx="7"/>
            </p:cNvCxnSpPr>
            <p:nvPr/>
          </p:nvCxnSpPr>
          <p:spPr bwMode="auto">
            <a:xfrm flipH="1">
              <a:off x="5167345" y="5260313"/>
              <a:ext cx="431089" cy="54628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B32FB8EB-D763-9841-BF2C-12FE4943B1A7}"/>
                </a:ext>
              </a:extLst>
            </p:cNvPr>
            <p:cNvCxnSpPr>
              <a:cxnSpLocks/>
              <a:stCxn id="10" idx="5"/>
              <a:endCxn id="12" idx="1"/>
            </p:cNvCxnSpPr>
            <p:nvPr/>
          </p:nvCxnSpPr>
          <p:spPr bwMode="auto">
            <a:xfrm>
              <a:off x="5853020" y="5260313"/>
              <a:ext cx="537502" cy="54628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9" name="TextBox 28">
              <a:extLst>
                <a:ext uri="{FF2B5EF4-FFF2-40B4-BE49-F238E27FC236}">
                  <a16:creationId xmlns:a16="http://schemas.microsoft.com/office/drawing/2014/main" id="{EE4287BA-8337-F047-80B4-38CA0F8EDBA1}"/>
                </a:ext>
              </a:extLst>
            </p:cNvPr>
            <p:cNvSpPr txBox="1"/>
            <p:nvPr/>
          </p:nvSpPr>
          <p:spPr>
            <a:xfrm>
              <a:off x="4536022" y="3933005"/>
              <a:ext cx="726802" cy="276999"/>
            </a:xfrm>
            <a:prstGeom prst="rect">
              <a:avLst/>
            </a:prstGeom>
            <a:noFill/>
          </p:spPr>
          <p:txBody>
            <a:bodyPr wrap="none" rtlCol="0">
              <a:spAutoFit/>
            </a:bodyPr>
            <a:lstStyle/>
            <a:p>
              <a:r>
                <a:rPr lang="en-US"/>
                <a:t>Age &gt; 25</a:t>
              </a:r>
            </a:p>
          </p:txBody>
        </p:sp>
        <p:sp>
          <p:nvSpPr>
            <p:cNvPr id="30" name="TextBox 29">
              <a:extLst>
                <a:ext uri="{FF2B5EF4-FFF2-40B4-BE49-F238E27FC236}">
                  <a16:creationId xmlns:a16="http://schemas.microsoft.com/office/drawing/2014/main" id="{C7EA0552-0DB2-0B4D-B993-EF66341B3030}"/>
                </a:ext>
              </a:extLst>
            </p:cNvPr>
            <p:cNvSpPr txBox="1"/>
            <p:nvPr/>
          </p:nvSpPr>
          <p:spPr>
            <a:xfrm>
              <a:off x="5458475" y="4573402"/>
              <a:ext cx="1357488" cy="276999"/>
            </a:xfrm>
            <a:prstGeom prst="rect">
              <a:avLst/>
            </a:prstGeom>
            <a:noFill/>
          </p:spPr>
          <p:txBody>
            <a:bodyPr wrap="none" rtlCol="0">
              <a:spAutoFit/>
            </a:bodyPr>
            <a:lstStyle/>
            <a:p>
              <a:r>
                <a:rPr lang="en-US"/>
                <a:t>CarType in {sports}</a:t>
              </a:r>
            </a:p>
          </p:txBody>
        </p:sp>
        <p:sp>
          <p:nvSpPr>
            <p:cNvPr id="31" name="TextBox 30">
              <a:extLst>
                <a:ext uri="{FF2B5EF4-FFF2-40B4-BE49-F238E27FC236}">
                  <a16:creationId xmlns:a16="http://schemas.microsoft.com/office/drawing/2014/main" id="{D2F0B862-BBE5-6842-99B4-D0863388259B}"/>
                </a:ext>
              </a:extLst>
            </p:cNvPr>
            <p:cNvSpPr txBox="1"/>
            <p:nvPr/>
          </p:nvSpPr>
          <p:spPr>
            <a:xfrm>
              <a:off x="3990177" y="5310511"/>
              <a:ext cx="468398" cy="276999"/>
            </a:xfrm>
            <a:prstGeom prst="rect">
              <a:avLst/>
            </a:prstGeom>
            <a:noFill/>
          </p:spPr>
          <p:txBody>
            <a:bodyPr wrap="none" rtlCol="0">
              <a:spAutoFit/>
            </a:bodyPr>
            <a:lstStyle/>
            <a:p>
              <a:r>
                <a:rPr lang="en-US"/>
                <a:t>High</a:t>
              </a:r>
            </a:p>
          </p:txBody>
        </p:sp>
        <p:sp>
          <p:nvSpPr>
            <p:cNvPr id="32" name="TextBox 31">
              <a:extLst>
                <a:ext uri="{FF2B5EF4-FFF2-40B4-BE49-F238E27FC236}">
                  <a16:creationId xmlns:a16="http://schemas.microsoft.com/office/drawing/2014/main" id="{ED7CBB6A-8BE6-F24E-8278-5781C931B392}"/>
                </a:ext>
              </a:extLst>
            </p:cNvPr>
            <p:cNvSpPr txBox="1"/>
            <p:nvPr/>
          </p:nvSpPr>
          <p:spPr>
            <a:xfrm>
              <a:off x="4839131" y="6200001"/>
              <a:ext cx="468398" cy="276999"/>
            </a:xfrm>
            <a:prstGeom prst="rect">
              <a:avLst/>
            </a:prstGeom>
            <a:noFill/>
          </p:spPr>
          <p:txBody>
            <a:bodyPr wrap="none" rtlCol="0">
              <a:spAutoFit/>
            </a:bodyPr>
            <a:lstStyle/>
            <a:p>
              <a:r>
                <a:rPr lang="en-US"/>
                <a:t>High</a:t>
              </a:r>
            </a:p>
          </p:txBody>
        </p:sp>
        <p:sp>
          <p:nvSpPr>
            <p:cNvPr id="33" name="TextBox 32">
              <a:extLst>
                <a:ext uri="{FF2B5EF4-FFF2-40B4-BE49-F238E27FC236}">
                  <a16:creationId xmlns:a16="http://schemas.microsoft.com/office/drawing/2014/main" id="{D0C101BC-80D3-CA44-8B8E-7CF6269B87B5}"/>
                </a:ext>
              </a:extLst>
            </p:cNvPr>
            <p:cNvSpPr txBox="1"/>
            <p:nvPr/>
          </p:nvSpPr>
          <p:spPr>
            <a:xfrm>
              <a:off x="6297530" y="6215589"/>
              <a:ext cx="440570" cy="276999"/>
            </a:xfrm>
            <a:prstGeom prst="rect">
              <a:avLst/>
            </a:prstGeom>
            <a:noFill/>
          </p:spPr>
          <p:txBody>
            <a:bodyPr wrap="none" rtlCol="0">
              <a:spAutoFit/>
            </a:bodyPr>
            <a:lstStyle/>
            <a:p>
              <a:r>
                <a:rPr lang="en-US"/>
                <a:t>Low</a:t>
              </a:r>
            </a:p>
          </p:txBody>
        </p:sp>
      </p:grpSp>
      <p:sp>
        <p:nvSpPr>
          <p:cNvPr id="34" name="TextBox 33">
            <a:extLst>
              <a:ext uri="{FF2B5EF4-FFF2-40B4-BE49-F238E27FC236}">
                <a16:creationId xmlns:a16="http://schemas.microsoft.com/office/drawing/2014/main" id="{6C9B4C70-A77C-B046-985E-BBAE53974375}"/>
              </a:ext>
            </a:extLst>
          </p:cNvPr>
          <p:cNvSpPr txBox="1"/>
          <p:nvPr/>
        </p:nvSpPr>
        <p:spPr>
          <a:xfrm>
            <a:off x="5947434" y="4775427"/>
            <a:ext cx="1438535" cy="369332"/>
          </a:xfrm>
          <a:prstGeom prst="rect">
            <a:avLst/>
          </a:prstGeom>
          <a:noFill/>
        </p:spPr>
        <p:txBody>
          <a:bodyPr wrap="none" rtlCol="0">
            <a:spAutoFit/>
          </a:bodyPr>
          <a:lstStyle/>
          <a:p>
            <a:r>
              <a:rPr lang="en-US" sz="1800"/>
              <a:t>Decision Tree</a:t>
            </a:r>
          </a:p>
        </p:txBody>
      </p:sp>
    </p:spTree>
    <p:extLst>
      <p:ext uri="{BB962C8B-B14F-4D97-AF65-F5344CB8AC3E}">
        <p14:creationId xmlns:p14="http://schemas.microsoft.com/office/powerpoint/2010/main" val="1749356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Continuous Attributes</a:t>
            </a:r>
          </a:p>
        </p:txBody>
      </p:sp>
      <p:sp>
        <p:nvSpPr>
          <p:cNvPr id="3" name="Content Placeholder 2"/>
          <p:cNvSpPr>
            <a:spLocks noGrp="1"/>
          </p:cNvSpPr>
          <p:nvPr>
            <p:ph idx="1"/>
          </p:nvPr>
        </p:nvSpPr>
        <p:spPr/>
        <p:txBody>
          <a:bodyPr/>
          <a:lstStyle/>
          <a:p>
            <a:r>
              <a:rPr lang="en-US" dirty="0"/>
              <a:t>Approach</a:t>
            </a:r>
          </a:p>
          <a:p>
            <a:pPr lvl="1" eaLnBrk="1" hangingPunct="1"/>
            <a:r>
              <a:rPr lang="en-GB" dirty="0"/>
              <a:t>Sort the data according to attribute value</a:t>
            </a:r>
          </a:p>
          <a:p>
            <a:pPr lvl="1" eaLnBrk="1" hangingPunct="1"/>
            <a:r>
              <a:rPr lang="en-GB" dirty="0"/>
              <a:t>Determine the value of X which maximizes information gain by scanning through the data items</a:t>
            </a:r>
          </a:p>
          <a:p>
            <a:r>
              <a:rPr lang="en-US" dirty="0"/>
              <a:t>Only if the class label changes, a relevant decision point exists</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cxnSp>
        <p:nvCxnSpPr>
          <p:cNvPr id="10" name="Elbow Connector 9"/>
          <p:cNvCxnSpPr/>
          <p:nvPr/>
        </p:nvCxnSpPr>
        <p:spPr bwMode="auto">
          <a:xfrm flipV="1">
            <a:off x="1835696" y="5949280"/>
            <a:ext cx="2088232" cy="421358"/>
          </a:xfrm>
          <a:prstGeom prst="bentConnector3">
            <a:avLst>
              <a:gd name="adj1" fmla="val 100044"/>
            </a:avLst>
          </a:prstGeom>
          <a:solidFill>
            <a:schemeClr val="accent1"/>
          </a:solidFill>
          <a:ln w="9525" cap="flat" cmpd="sng" algn="ctr">
            <a:solidFill>
              <a:schemeClr val="tx1"/>
            </a:solidFill>
            <a:prstDash val="solid"/>
            <a:round/>
            <a:headEnd type="none" w="med" len="med"/>
            <a:tailEnd type="triangle"/>
          </a:ln>
          <a:effectLst/>
        </p:spPr>
      </p:cxnSp>
      <p:cxnSp>
        <p:nvCxnSpPr>
          <p:cNvPr id="14" name="Elbow Connector 13"/>
          <p:cNvCxnSpPr/>
          <p:nvPr/>
        </p:nvCxnSpPr>
        <p:spPr bwMode="auto">
          <a:xfrm flipV="1">
            <a:off x="2879812" y="5949280"/>
            <a:ext cx="3276364" cy="421358"/>
          </a:xfrm>
          <a:prstGeom prst="bentConnector3">
            <a:avLst>
              <a:gd name="adj1" fmla="val 100019"/>
            </a:avLst>
          </a:prstGeom>
          <a:solidFill>
            <a:schemeClr val="accent1"/>
          </a:solidFill>
          <a:ln w="9525" cap="flat" cmpd="sng" algn="ctr">
            <a:solidFill>
              <a:schemeClr val="tx1"/>
            </a:solidFill>
            <a:prstDash val="solid"/>
            <a:round/>
            <a:headEnd type="none" w="med" len="med"/>
            <a:tailEnd type="triangle"/>
          </a:ln>
          <a:effectLst/>
        </p:spPr>
      </p:cxnSp>
      <p:sp>
        <p:nvSpPr>
          <p:cNvPr id="15" name="TextBox 14"/>
          <p:cNvSpPr txBox="1"/>
          <p:nvPr/>
        </p:nvSpPr>
        <p:spPr>
          <a:xfrm>
            <a:off x="161564" y="5937903"/>
            <a:ext cx="2235485" cy="400110"/>
          </a:xfrm>
          <a:prstGeom prst="rect">
            <a:avLst/>
          </a:prstGeom>
          <a:noFill/>
        </p:spPr>
        <p:txBody>
          <a:bodyPr wrap="none" rtlCol="0">
            <a:spAutoFit/>
          </a:bodyPr>
          <a:lstStyle/>
          <a:p>
            <a:r>
              <a:rPr lang="en-US" sz="2000">
                <a:latin typeface="Calibri" charset="0"/>
                <a:ea typeface="Calibri" charset="0"/>
                <a:cs typeface="Calibri" charset="0"/>
              </a:rPr>
              <a:t>Possible split points</a:t>
            </a:r>
          </a:p>
        </p:txBody>
      </p:sp>
      <p:graphicFrame>
        <p:nvGraphicFramePr>
          <p:cNvPr id="5" name="Table 4"/>
          <p:cNvGraphicFramePr>
            <a:graphicFrameLocks noGrp="1"/>
          </p:cNvGraphicFramePr>
          <p:nvPr>
            <p:extLst/>
          </p:nvPr>
        </p:nvGraphicFramePr>
        <p:xfrm>
          <a:off x="1835696" y="5147750"/>
          <a:ext cx="6096000" cy="741680"/>
        </p:xfrm>
        <a:graphic>
          <a:graphicData uri="http://schemas.openxmlformats.org/drawingml/2006/table">
            <a:tbl>
              <a:tblPr firstRow="1" bandRow="1">
                <a:tableStyleId>{F5AB1C69-6EDB-4FF4-983F-18BD219EF322}</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a:txBody>
                    <a:bodyPr/>
                    <a:lstStyle/>
                    <a:p>
                      <a:r>
                        <a:rPr lang="en-US" dirty="0">
                          <a:solidFill>
                            <a:schemeClr val="tx1"/>
                          </a:solidFill>
                          <a:latin typeface="Calibri" charset="0"/>
                          <a:ea typeface="Calibri" charset="0"/>
                          <a:cs typeface="Calibri" charset="0"/>
                        </a:rPr>
                        <a:t>0</a:t>
                      </a:r>
                    </a:p>
                  </a:txBody>
                  <a:tcPr/>
                </a:tc>
                <a:tc>
                  <a:txBody>
                    <a:bodyPr/>
                    <a:lstStyle/>
                    <a:p>
                      <a:r>
                        <a:rPr lang="en-US" dirty="0">
                          <a:solidFill>
                            <a:schemeClr val="tx1"/>
                          </a:solidFill>
                          <a:latin typeface="Calibri" charset="0"/>
                          <a:ea typeface="Calibri" charset="0"/>
                          <a:cs typeface="Calibri" charset="0"/>
                        </a:rPr>
                        <a:t>1</a:t>
                      </a:r>
                    </a:p>
                  </a:txBody>
                  <a:tcPr/>
                </a:tc>
                <a:tc>
                  <a:txBody>
                    <a:bodyPr/>
                    <a:lstStyle/>
                    <a:p>
                      <a:r>
                        <a:rPr lang="en-US" dirty="0">
                          <a:solidFill>
                            <a:schemeClr val="tx1"/>
                          </a:solidFill>
                          <a:latin typeface="Calibri" charset="0"/>
                          <a:ea typeface="Calibri" charset="0"/>
                          <a:cs typeface="Calibri" charset="0"/>
                        </a:rPr>
                        <a:t>2</a:t>
                      </a:r>
                    </a:p>
                  </a:txBody>
                  <a:tcPr/>
                </a:tc>
                <a:tc>
                  <a:txBody>
                    <a:bodyPr/>
                    <a:lstStyle/>
                    <a:p>
                      <a:r>
                        <a:rPr lang="en-US" dirty="0">
                          <a:solidFill>
                            <a:schemeClr val="tx1"/>
                          </a:solidFill>
                          <a:latin typeface="Calibri" charset="0"/>
                          <a:ea typeface="Calibri" charset="0"/>
                          <a:cs typeface="Calibri" charset="0"/>
                        </a:rPr>
                        <a:t>4</a:t>
                      </a:r>
                    </a:p>
                  </a:txBody>
                  <a:tcPr/>
                </a:tc>
                <a:tc>
                  <a:txBody>
                    <a:bodyPr/>
                    <a:lstStyle/>
                    <a:p>
                      <a:r>
                        <a:rPr lang="en-US" dirty="0">
                          <a:solidFill>
                            <a:schemeClr val="tx1"/>
                          </a:solidFill>
                          <a:latin typeface="Calibri" charset="0"/>
                          <a:ea typeface="Calibri" charset="0"/>
                          <a:cs typeface="Calibri" charset="0"/>
                        </a:rPr>
                        <a:t>6</a:t>
                      </a:r>
                    </a:p>
                  </a:txBody>
                  <a:tcPr/>
                </a:tc>
                <a:tc>
                  <a:txBody>
                    <a:bodyPr/>
                    <a:lstStyle/>
                    <a:p>
                      <a:r>
                        <a:rPr lang="en-US" dirty="0">
                          <a:solidFill>
                            <a:schemeClr val="tx1"/>
                          </a:solidFill>
                          <a:latin typeface="Calibri" charset="0"/>
                          <a:ea typeface="Calibri" charset="0"/>
                          <a:cs typeface="Calibri" charset="0"/>
                        </a:rPr>
                        <a:t>7</a:t>
                      </a:r>
                    </a:p>
                  </a:txBody>
                  <a:tcPr/>
                </a:tc>
                <a:tc>
                  <a:txBody>
                    <a:bodyPr/>
                    <a:lstStyle/>
                    <a:p>
                      <a:r>
                        <a:rPr lang="en-US" dirty="0">
                          <a:solidFill>
                            <a:schemeClr val="tx1"/>
                          </a:solidFill>
                          <a:latin typeface="Calibri" charset="0"/>
                          <a:ea typeface="Calibri" charset="0"/>
                          <a:cs typeface="Calibri" charset="0"/>
                        </a:rPr>
                        <a:t>8</a:t>
                      </a:r>
                    </a:p>
                  </a:txBody>
                  <a:tcPr/>
                </a:tc>
                <a:tc>
                  <a:txBody>
                    <a:bodyPr/>
                    <a:lstStyle/>
                    <a:p>
                      <a:r>
                        <a:rPr lang="en-US" dirty="0">
                          <a:solidFill>
                            <a:schemeClr val="tx1"/>
                          </a:solidFill>
                          <a:latin typeface="Calibri" charset="0"/>
                          <a:ea typeface="Calibri" charset="0"/>
                          <a:cs typeface="Calibri" charset="0"/>
                        </a:rPr>
                        <a:t>10</a:t>
                      </a:r>
                    </a:p>
                  </a:txBody>
                  <a:tcPr/>
                </a:tc>
                <a:extLst>
                  <a:ext uri="{0D108BD9-81ED-4DB2-BD59-A6C34878D82A}">
                    <a16:rowId xmlns:a16="http://schemas.microsoft.com/office/drawing/2014/main" val="10000"/>
                  </a:ext>
                </a:extLst>
              </a:tr>
              <a:tr h="370840">
                <a:tc>
                  <a:txBody>
                    <a:bodyPr/>
                    <a:lstStyle/>
                    <a:p>
                      <a:r>
                        <a:rPr lang="en-US" dirty="0">
                          <a:solidFill>
                            <a:schemeClr val="tx1"/>
                          </a:solidFill>
                          <a:latin typeface="Calibri" charset="0"/>
                          <a:ea typeface="Calibri" charset="0"/>
                          <a:cs typeface="Calibri" charset="0"/>
                        </a:rPr>
                        <a:t>P</a:t>
                      </a:r>
                    </a:p>
                  </a:txBody>
                  <a:tcPr/>
                </a:tc>
                <a:tc>
                  <a:txBody>
                    <a:bodyPr/>
                    <a:lstStyle/>
                    <a:p>
                      <a:r>
                        <a:rPr lang="en-US" dirty="0">
                          <a:solidFill>
                            <a:schemeClr val="tx1"/>
                          </a:solidFill>
                          <a:latin typeface="Calibri" charset="0"/>
                          <a:ea typeface="Calibri" charset="0"/>
                          <a:cs typeface="Calibri" charset="0"/>
                        </a:rPr>
                        <a:t>P</a:t>
                      </a:r>
                    </a:p>
                  </a:txBody>
                  <a:tcPr/>
                </a:tc>
                <a:tc>
                  <a:txBody>
                    <a:bodyPr/>
                    <a:lstStyle/>
                    <a:p>
                      <a:r>
                        <a:rPr lang="en-US" dirty="0">
                          <a:solidFill>
                            <a:schemeClr val="tx1"/>
                          </a:solidFill>
                          <a:latin typeface="Calibri" charset="0"/>
                          <a:ea typeface="Calibri" charset="0"/>
                          <a:cs typeface="Calibri" charset="0"/>
                        </a:rPr>
                        <a:t>P</a:t>
                      </a:r>
                    </a:p>
                  </a:txBody>
                  <a:tcPr/>
                </a:tc>
                <a:tc>
                  <a:txBody>
                    <a:bodyPr/>
                    <a:lstStyle/>
                    <a:p>
                      <a:r>
                        <a:rPr lang="en-US" dirty="0">
                          <a:solidFill>
                            <a:schemeClr val="tx1"/>
                          </a:solidFill>
                          <a:latin typeface="Calibri" charset="0"/>
                          <a:ea typeface="Calibri" charset="0"/>
                          <a:cs typeface="Calibri" charset="0"/>
                        </a:rPr>
                        <a:t>N</a:t>
                      </a:r>
                    </a:p>
                  </a:txBody>
                  <a:tcPr/>
                </a:tc>
                <a:tc>
                  <a:txBody>
                    <a:bodyPr/>
                    <a:lstStyle/>
                    <a:p>
                      <a:r>
                        <a:rPr lang="en-US" dirty="0">
                          <a:solidFill>
                            <a:schemeClr val="tx1"/>
                          </a:solidFill>
                          <a:latin typeface="Calibri" charset="0"/>
                          <a:ea typeface="Calibri" charset="0"/>
                          <a:cs typeface="Calibri" charset="0"/>
                        </a:rPr>
                        <a:t>N</a:t>
                      </a:r>
                    </a:p>
                  </a:txBody>
                  <a:tcPr/>
                </a:tc>
                <a:tc>
                  <a:txBody>
                    <a:bodyPr/>
                    <a:lstStyle/>
                    <a:p>
                      <a:r>
                        <a:rPr lang="en-US" dirty="0">
                          <a:solidFill>
                            <a:schemeClr val="tx1"/>
                          </a:solidFill>
                          <a:latin typeface="Calibri" charset="0"/>
                          <a:ea typeface="Calibri" charset="0"/>
                          <a:cs typeface="Calibri" charset="0"/>
                        </a:rPr>
                        <a:t>N</a:t>
                      </a:r>
                    </a:p>
                  </a:txBody>
                  <a:tcPr/>
                </a:tc>
                <a:tc>
                  <a:txBody>
                    <a:bodyPr/>
                    <a:lstStyle/>
                    <a:p>
                      <a:r>
                        <a:rPr lang="en-US" dirty="0">
                          <a:solidFill>
                            <a:schemeClr val="tx1"/>
                          </a:solidFill>
                          <a:latin typeface="Calibri" charset="0"/>
                          <a:ea typeface="Calibri" charset="0"/>
                          <a:cs typeface="Calibri" charset="0"/>
                        </a:rPr>
                        <a:t>P</a:t>
                      </a:r>
                    </a:p>
                  </a:txBody>
                  <a:tcPr/>
                </a:tc>
                <a:tc>
                  <a:txBody>
                    <a:bodyPr/>
                    <a:lstStyle/>
                    <a:p>
                      <a:r>
                        <a:rPr lang="en-US" dirty="0">
                          <a:solidFill>
                            <a:schemeClr val="tx1"/>
                          </a:solidFill>
                          <a:latin typeface="Calibri" charset="0"/>
                          <a:ea typeface="Calibri" charset="0"/>
                          <a:cs typeface="Calibri" charset="0"/>
                        </a:rPr>
                        <a:t>P</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9455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6627" name="Rectangle 2"/>
          <p:cNvSpPr>
            <a:spLocks noGrp="1" noChangeArrowheads="1"/>
          </p:cNvSpPr>
          <p:nvPr>
            <p:ph type="title"/>
          </p:nvPr>
        </p:nvSpPr>
        <p:spPr/>
        <p:txBody>
          <a:bodyPr/>
          <a:lstStyle/>
          <a:p>
            <a:pPr eaLnBrk="1" hangingPunct="1"/>
            <a:r>
              <a:rPr lang="fr-CH"/>
              <a:t>Example</a:t>
            </a:r>
            <a:endParaRPr lang="en-GB"/>
          </a:p>
        </p:txBody>
      </p:sp>
      <p:sp>
        <p:nvSpPr>
          <p:cNvPr id="26630" name="Rectangle 5"/>
          <p:cNvSpPr>
            <a:spLocks noChangeArrowheads="1"/>
          </p:cNvSpPr>
          <p:nvPr/>
        </p:nvSpPr>
        <p:spPr bwMode="auto">
          <a:xfrm>
            <a:off x="5990111" y="1621923"/>
            <a:ext cx="2784475" cy="360362"/>
          </a:xfrm>
          <a:prstGeom prst="rect">
            <a:avLst/>
          </a:prstGeom>
          <a:noFill/>
          <a:ln w="9525">
            <a:noFill/>
            <a:miter lim="800000"/>
            <a:headEnd/>
            <a:tailEnd/>
          </a:ln>
        </p:spPr>
        <p:txBody>
          <a:bodyPr lIns="92075" tIns="46038" rIns="92075" bIns="46038"/>
          <a:lstStyle/>
          <a:p>
            <a:pPr marL="342900" indent="-342900" algn="l">
              <a:lnSpc>
                <a:spcPct val="110000"/>
              </a:lnSpc>
              <a:spcBef>
                <a:spcPct val="30000"/>
              </a:spcBef>
              <a:buSzPct val="80000"/>
              <a:buFont typeface="Marlett" pitchFamily="2" charset="2"/>
              <a:buNone/>
            </a:pPr>
            <a:r>
              <a:rPr lang="en-US" sz="2000" dirty="0">
                <a:solidFill>
                  <a:srgbClr val="121328"/>
                </a:solidFill>
                <a:latin typeface="Calibri" charset="0"/>
                <a:ea typeface="Calibri" charset="0"/>
                <a:cs typeface="Calibri" charset="0"/>
              </a:rPr>
              <a:t>H(P, N) = H(4, 2) =0.918</a:t>
            </a:r>
            <a:endParaRPr lang="en-US" sz="1800" dirty="0">
              <a:solidFill>
                <a:schemeClr val="tx1"/>
              </a:solidFill>
              <a:latin typeface="Calibri" charset="0"/>
              <a:ea typeface="Calibri" charset="0"/>
              <a:cs typeface="Calibri" charset="0"/>
            </a:endParaRPr>
          </a:p>
        </p:txBody>
      </p:sp>
      <p:sp>
        <p:nvSpPr>
          <p:cNvPr id="26631" name="Rectangle 6"/>
          <p:cNvSpPr>
            <a:spLocks noChangeArrowheads="1"/>
          </p:cNvSpPr>
          <p:nvPr/>
        </p:nvSpPr>
        <p:spPr bwMode="auto">
          <a:xfrm>
            <a:off x="5990111" y="2161673"/>
            <a:ext cx="3131096" cy="360362"/>
          </a:xfrm>
          <a:prstGeom prst="rect">
            <a:avLst/>
          </a:prstGeom>
          <a:noFill/>
          <a:ln w="9525">
            <a:noFill/>
            <a:miter lim="800000"/>
            <a:headEnd/>
            <a:tailEnd/>
          </a:ln>
        </p:spPr>
        <p:txBody>
          <a:bodyPr lIns="92075" tIns="46038" rIns="92075" bIns="46038"/>
          <a:lstStyle/>
          <a:p>
            <a:pPr marL="342900" indent="-342900" algn="l">
              <a:lnSpc>
                <a:spcPct val="110000"/>
              </a:lnSpc>
              <a:spcBef>
                <a:spcPct val="30000"/>
              </a:spcBef>
              <a:buSzPct val="80000"/>
              <a:buFont typeface="Marlett" pitchFamily="2" charset="2"/>
              <a:buNone/>
            </a:pPr>
            <a:r>
              <a:rPr lang="en-US" sz="2000" dirty="0">
                <a:solidFill>
                  <a:srgbClr val="121328"/>
                </a:solidFill>
                <a:latin typeface="Calibri" charset="0"/>
                <a:ea typeface="Calibri" charset="0"/>
                <a:cs typeface="Calibri" charset="0"/>
              </a:rPr>
              <a:t>H(A) = 0 + ½ H(1, 2) =0.459</a:t>
            </a:r>
            <a:endParaRPr lang="en-US" sz="1800" dirty="0">
              <a:solidFill>
                <a:schemeClr val="tx1"/>
              </a:solidFill>
              <a:latin typeface="Calibri" charset="0"/>
              <a:ea typeface="Calibri" charset="0"/>
              <a:cs typeface="Calibri" charset="0"/>
            </a:endParaRPr>
          </a:p>
        </p:txBody>
      </p:sp>
      <p:sp>
        <p:nvSpPr>
          <p:cNvPr id="26632" name="Rectangle 7"/>
          <p:cNvSpPr>
            <a:spLocks noChangeArrowheads="1"/>
          </p:cNvSpPr>
          <p:nvPr/>
        </p:nvSpPr>
        <p:spPr bwMode="auto">
          <a:xfrm>
            <a:off x="5329710" y="4587201"/>
            <a:ext cx="4105275" cy="1296987"/>
          </a:xfrm>
          <a:prstGeom prst="rect">
            <a:avLst/>
          </a:prstGeom>
          <a:noFill/>
          <a:ln w="9525">
            <a:noFill/>
            <a:miter lim="800000"/>
            <a:headEnd/>
            <a:tailEnd/>
          </a:ln>
        </p:spPr>
        <p:txBody>
          <a:bodyPr lIns="92075" tIns="46038" rIns="92075" bIns="46038"/>
          <a:lstStyle/>
          <a:p>
            <a:pPr marL="342900" indent="-342900" algn="l">
              <a:lnSpc>
                <a:spcPct val="110000"/>
              </a:lnSpc>
              <a:spcBef>
                <a:spcPct val="30000"/>
              </a:spcBef>
              <a:buSzPct val="80000"/>
              <a:buFont typeface="Marlett" pitchFamily="2" charset="2"/>
              <a:buNone/>
            </a:pPr>
            <a:r>
              <a:rPr lang="en-US" sz="1800" dirty="0">
                <a:solidFill>
                  <a:srgbClr val="121328"/>
                </a:solidFill>
                <a:latin typeface="Calibri" charset="0"/>
                <a:ea typeface="Calibri" charset="0"/>
                <a:cs typeface="Calibri" charset="0"/>
              </a:rPr>
              <a:t>splitting into {sports} and {family, truck}</a:t>
            </a:r>
          </a:p>
          <a:p>
            <a:pPr marL="342900" indent="-342900" algn="l">
              <a:lnSpc>
                <a:spcPct val="110000"/>
              </a:lnSpc>
              <a:spcBef>
                <a:spcPct val="30000"/>
              </a:spcBef>
              <a:buSzPct val="80000"/>
              <a:buFont typeface="Marlett" pitchFamily="2" charset="2"/>
              <a:buNone/>
            </a:pPr>
            <a:r>
              <a:rPr lang="en-US" sz="1800" dirty="0">
                <a:solidFill>
                  <a:srgbClr val="121328"/>
                </a:solidFill>
                <a:latin typeface="Calibri" charset="0"/>
                <a:ea typeface="Calibri" charset="0"/>
                <a:cs typeface="Calibri" charset="0"/>
              </a:rPr>
              <a:t>H(A) = 0 + 2/3 H(2, 2) =0.666</a:t>
            </a:r>
          </a:p>
          <a:p>
            <a:pPr marL="342900" indent="-342900" algn="l">
              <a:lnSpc>
                <a:spcPct val="110000"/>
              </a:lnSpc>
              <a:spcBef>
                <a:spcPct val="30000"/>
              </a:spcBef>
              <a:buSzPct val="80000"/>
              <a:buFont typeface="Marlett" pitchFamily="2" charset="2"/>
              <a:buNone/>
            </a:pPr>
            <a:r>
              <a:rPr lang="en-US" sz="1800" dirty="0">
                <a:solidFill>
                  <a:srgbClr val="121328"/>
                </a:solidFill>
                <a:latin typeface="Calibri" charset="0"/>
                <a:ea typeface="Calibri" charset="0"/>
                <a:cs typeface="Calibri" charset="0"/>
              </a:rPr>
              <a:t>Gain = H(P, N) – H(A) = 0.251</a:t>
            </a:r>
          </a:p>
        </p:txBody>
      </p:sp>
      <p:sp>
        <p:nvSpPr>
          <p:cNvPr id="26633" name="Rectangle 8"/>
          <p:cNvSpPr>
            <a:spLocks noChangeArrowheads="1"/>
          </p:cNvSpPr>
          <p:nvPr/>
        </p:nvSpPr>
        <p:spPr bwMode="auto">
          <a:xfrm>
            <a:off x="5990111" y="2701423"/>
            <a:ext cx="3313113" cy="288925"/>
          </a:xfrm>
          <a:prstGeom prst="rect">
            <a:avLst/>
          </a:prstGeom>
          <a:noFill/>
          <a:ln w="9525">
            <a:noFill/>
            <a:miter lim="800000"/>
            <a:headEnd/>
            <a:tailEnd/>
          </a:ln>
        </p:spPr>
        <p:txBody>
          <a:bodyPr lIns="92075" tIns="46038" rIns="92075" bIns="46038"/>
          <a:lstStyle/>
          <a:p>
            <a:pPr marL="342900" indent="-342900" algn="l">
              <a:lnSpc>
                <a:spcPct val="110000"/>
              </a:lnSpc>
              <a:spcBef>
                <a:spcPct val="30000"/>
              </a:spcBef>
              <a:buSzPct val="80000"/>
              <a:buFont typeface="Marlett" pitchFamily="2" charset="2"/>
              <a:buNone/>
            </a:pPr>
            <a:r>
              <a:rPr lang="en-US" sz="2000" dirty="0">
                <a:solidFill>
                  <a:srgbClr val="121328"/>
                </a:solidFill>
                <a:latin typeface="Calibri" charset="0"/>
                <a:ea typeface="Calibri" charset="0"/>
                <a:cs typeface="Calibri" charset="0"/>
              </a:rPr>
              <a:t>Gain = H(P, N) – H(A) = 0.459</a:t>
            </a:r>
            <a:endParaRPr lang="en-US" sz="1800" dirty="0">
              <a:solidFill>
                <a:schemeClr val="tx1"/>
              </a:solidFill>
              <a:latin typeface="Calibri" charset="0"/>
              <a:ea typeface="Calibri" charset="0"/>
              <a:cs typeface="Calibri" charset="0"/>
            </a:endParaRPr>
          </a:p>
        </p:txBody>
      </p:sp>
      <p:grpSp>
        <p:nvGrpSpPr>
          <p:cNvPr id="5" name="Group 4">
            <a:extLst>
              <a:ext uri="{FF2B5EF4-FFF2-40B4-BE49-F238E27FC236}">
                <a16:creationId xmlns:a16="http://schemas.microsoft.com/office/drawing/2014/main" id="{99CD5163-1BC8-0C47-8D70-2FFA6063A05C}"/>
              </a:ext>
            </a:extLst>
          </p:cNvPr>
          <p:cNvGrpSpPr/>
          <p:nvPr/>
        </p:nvGrpSpPr>
        <p:grpSpPr>
          <a:xfrm>
            <a:off x="2555776" y="1362761"/>
            <a:ext cx="1196148" cy="2066239"/>
            <a:chOff x="6832405" y="306403"/>
            <a:chExt cx="1196148" cy="2066239"/>
          </a:xfrm>
        </p:grpSpPr>
        <p:cxnSp>
          <p:nvCxnSpPr>
            <p:cNvPr id="3" name="Straight Arrow Connector 2">
              <a:extLst>
                <a:ext uri="{FF2B5EF4-FFF2-40B4-BE49-F238E27FC236}">
                  <a16:creationId xmlns:a16="http://schemas.microsoft.com/office/drawing/2014/main" id="{1BC54F4A-0503-B44E-941E-B4C65B460561}"/>
                </a:ext>
              </a:extLst>
            </p:cNvPr>
            <p:cNvCxnSpPr/>
            <p:nvPr/>
          </p:nvCxnSpPr>
          <p:spPr bwMode="auto">
            <a:xfrm flipH="1">
              <a:off x="6876256" y="444903"/>
              <a:ext cx="36004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 name="TextBox 3">
              <a:extLst>
                <a:ext uri="{FF2B5EF4-FFF2-40B4-BE49-F238E27FC236}">
                  <a16:creationId xmlns:a16="http://schemas.microsoft.com/office/drawing/2014/main" id="{0066FBF3-3B1F-C648-BE8D-80DAF48FD696}"/>
                </a:ext>
              </a:extLst>
            </p:cNvPr>
            <p:cNvSpPr txBox="1"/>
            <p:nvPr/>
          </p:nvSpPr>
          <p:spPr>
            <a:xfrm>
              <a:off x="7226602" y="306403"/>
              <a:ext cx="801951" cy="276999"/>
            </a:xfrm>
            <a:prstGeom prst="rect">
              <a:avLst/>
            </a:prstGeom>
            <a:noFill/>
          </p:spPr>
          <p:txBody>
            <a:bodyPr wrap="none" rtlCol="0">
              <a:spAutoFit/>
            </a:bodyPr>
            <a:lstStyle/>
            <a:p>
              <a:r>
                <a:rPr lang="en-US"/>
                <a:t>Position 0</a:t>
              </a:r>
            </a:p>
          </p:txBody>
        </p:sp>
        <p:cxnSp>
          <p:nvCxnSpPr>
            <p:cNvPr id="14" name="Straight Arrow Connector 13">
              <a:extLst>
                <a:ext uri="{FF2B5EF4-FFF2-40B4-BE49-F238E27FC236}">
                  <a16:creationId xmlns:a16="http://schemas.microsoft.com/office/drawing/2014/main" id="{3ABE9123-06E5-ED4C-8694-07DE09966606}"/>
                </a:ext>
              </a:extLst>
            </p:cNvPr>
            <p:cNvCxnSpPr/>
            <p:nvPr/>
          </p:nvCxnSpPr>
          <p:spPr bwMode="auto">
            <a:xfrm flipH="1">
              <a:off x="6832405" y="1319525"/>
              <a:ext cx="36004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TextBox 14">
              <a:extLst>
                <a:ext uri="{FF2B5EF4-FFF2-40B4-BE49-F238E27FC236}">
                  <a16:creationId xmlns:a16="http://schemas.microsoft.com/office/drawing/2014/main" id="{C53EE925-B7A8-5642-9D41-BED9BBD17AF1}"/>
                </a:ext>
              </a:extLst>
            </p:cNvPr>
            <p:cNvSpPr txBox="1"/>
            <p:nvPr/>
          </p:nvSpPr>
          <p:spPr>
            <a:xfrm>
              <a:off x="7182751" y="1181025"/>
              <a:ext cx="801951" cy="276999"/>
            </a:xfrm>
            <a:prstGeom prst="rect">
              <a:avLst/>
            </a:prstGeom>
            <a:noFill/>
          </p:spPr>
          <p:txBody>
            <a:bodyPr wrap="none" rtlCol="0">
              <a:spAutoFit/>
            </a:bodyPr>
            <a:lstStyle/>
            <a:p>
              <a:r>
                <a:rPr lang="en-US"/>
                <a:t>Position 3</a:t>
              </a:r>
            </a:p>
          </p:txBody>
        </p:sp>
        <p:cxnSp>
          <p:nvCxnSpPr>
            <p:cNvPr id="17" name="Straight Arrow Connector 16">
              <a:extLst>
                <a:ext uri="{FF2B5EF4-FFF2-40B4-BE49-F238E27FC236}">
                  <a16:creationId xmlns:a16="http://schemas.microsoft.com/office/drawing/2014/main" id="{FCCDFB0D-824B-EA4A-B936-5B1859C95682}"/>
                </a:ext>
              </a:extLst>
            </p:cNvPr>
            <p:cNvCxnSpPr/>
            <p:nvPr/>
          </p:nvCxnSpPr>
          <p:spPr bwMode="auto">
            <a:xfrm flipH="1">
              <a:off x="6842099" y="2234143"/>
              <a:ext cx="36004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Box 17">
              <a:extLst>
                <a:ext uri="{FF2B5EF4-FFF2-40B4-BE49-F238E27FC236}">
                  <a16:creationId xmlns:a16="http://schemas.microsoft.com/office/drawing/2014/main" id="{D3C97C57-95D8-F147-B88F-3853B2FBB3FE}"/>
                </a:ext>
              </a:extLst>
            </p:cNvPr>
            <p:cNvSpPr txBox="1"/>
            <p:nvPr/>
          </p:nvSpPr>
          <p:spPr>
            <a:xfrm>
              <a:off x="7192445" y="2095643"/>
              <a:ext cx="801951" cy="276999"/>
            </a:xfrm>
            <a:prstGeom prst="rect">
              <a:avLst/>
            </a:prstGeom>
            <a:noFill/>
          </p:spPr>
          <p:txBody>
            <a:bodyPr wrap="none" rtlCol="0">
              <a:spAutoFit/>
            </a:bodyPr>
            <a:lstStyle/>
            <a:p>
              <a:r>
                <a:rPr lang="en-US"/>
                <a:t>Position 6</a:t>
              </a:r>
            </a:p>
          </p:txBody>
        </p:sp>
      </p:grpSp>
      <p:graphicFrame>
        <p:nvGraphicFramePr>
          <p:cNvPr id="6" name="Table 5">
            <a:extLst>
              <a:ext uri="{FF2B5EF4-FFF2-40B4-BE49-F238E27FC236}">
                <a16:creationId xmlns:a16="http://schemas.microsoft.com/office/drawing/2014/main" id="{F4BCC42C-6580-4A45-99FF-234648324742}"/>
              </a:ext>
            </a:extLst>
          </p:cNvPr>
          <p:cNvGraphicFramePr>
            <a:graphicFrameLocks noGrp="1"/>
          </p:cNvGraphicFramePr>
          <p:nvPr>
            <p:extLst>
              <p:ext uri="{D42A27DB-BD31-4B8C-83A1-F6EECF244321}">
                <p14:modId xmlns:p14="http://schemas.microsoft.com/office/powerpoint/2010/main" val="3528722420"/>
              </p:ext>
            </p:extLst>
          </p:nvPr>
        </p:nvGraphicFramePr>
        <p:xfrm>
          <a:off x="3851920" y="1158360"/>
          <a:ext cx="1850375" cy="685800"/>
        </p:xfrm>
        <a:graphic>
          <a:graphicData uri="http://schemas.openxmlformats.org/drawingml/2006/table">
            <a:tbl>
              <a:tblPr firstRow="1" firstCol="1" bandRow="1">
                <a:tableStyleId>{073A0DAA-6AF3-43AB-8588-CEC1D06C72B9}</a:tableStyleId>
              </a:tblPr>
              <a:tblGrid>
                <a:gridCol w="1021108">
                  <a:extLst>
                    <a:ext uri="{9D8B030D-6E8A-4147-A177-3AD203B41FA5}">
                      <a16:colId xmlns:a16="http://schemas.microsoft.com/office/drawing/2014/main" val="593526026"/>
                    </a:ext>
                  </a:extLst>
                </a:gridCol>
                <a:gridCol w="436456">
                  <a:extLst>
                    <a:ext uri="{9D8B030D-6E8A-4147-A177-3AD203B41FA5}">
                      <a16:colId xmlns:a16="http://schemas.microsoft.com/office/drawing/2014/main" val="1002875857"/>
                    </a:ext>
                  </a:extLst>
                </a:gridCol>
                <a:gridCol w="392811">
                  <a:extLst>
                    <a:ext uri="{9D8B030D-6E8A-4147-A177-3AD203B41FA5}">
                      <a16:colId xmlns:a16="http://schemas.microsoft.com/office/drawing/2014/main" val="2523404222"/>
                    </a:ext>
                  </a:extLst>
                </a:gridCol>
              </a:tblGrid>
              <a:tr h="203003">
                <a:tc>
                  <a:txBody>
                    <a:bodyPr/>
                    <a:lstStyle/>
                    <a:p>
                      <a:pPr algn="ctr"/>
                      <a:endParaRPr lang="en-US" sz="900">
                        <a:latin typeface="Calibri" panose="020F0502020204030204" pitchFamily="34" charset="0"/>
                        <a:cs typeface="Calibri" panose="020F0502020204030204" pitchFamily="34" charset="0"/>
                      </a:endParaRPr>
                    </a:p>
                  </a:txBody>
                  <a:tcPr/>
                </a:tc>
                <a:tc>
                  <a:txBody>
                    <a:bodyPr/>
                    <a:lstStyle/>
                    <a:p>
                      <a:pPr algn="ctr"/>
                      <a:r>
                        <a:rPr lang="en-US" sz="900">
                          <a:latin typeface="Calibri" panose="020F0502020204030204" pitchFamily="34" charset="0"/>
                          <a:cs typeface="Calibri" panose="020F0502020204030204" pitchFamily="34" charset="0"/>
                        </a:rPr>
                        <a:t>High</a:t>
                      </a:r>
                    </a:p>
                  </a:txBody>
                  <a:tcPr/>
                </a:tc>
                <a:tc>
                  <a:txBody>
                    <a:bodyPr/>
                    <a:lstStyle/>
                    <a:p>
                      <a:pPr algn="ctr"/>
                      <a:r>
                        <a:rPr lang="en-US" sz="9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4047268543"/>
                  </a:ext>
                </a:extLst>
              </a:tr>
              <a:tr h="200944">
                <a:tc>
                  <a:txBody>
                    <a:bodyPr/>
                    <a:lstStyle/>
                    <a:p>
                      <a:pPr algn="ctr"/>
                      <a:r>
                        <a:rPr lang="en-US" sz="900">
                          <a:latin typeface="Calibri" panose="020F0502020204030204" pitchFamily="34" charset="0"/>
                          <a:cs typeface="Calibri" panose="020F0502020204030204" pitchFamily="34" charset="0"/>
                        </a:rPr>
                        <a:t>Count above</a:t>
                      </a:r>
                    </a:p>
                  </a:txBody>
                  <a:tcPr/>
                </a:tc>
                <a:tc>
                  <a:txBody>
                    <a:bodyPr/>
                    <a:lstStyle/>
                    <a:p>
                      <a:pPr algn="ctr"/>
                      <a:r>
                        <a:rPr lang="en-US" sz="900">
                          <a:latin typeface="Calibri" panose="020F0502020204030204" pitchFamily="34" charset="0"/>
                          <a:cs typeface="Calibri" panose="020F0502020204030204" pitchFamily="34" charset="0"/>
                        </a:rPr>
                        <a:t>0</a:t>
                      </a:r>
                    </a:p>
                  </a:txBody>
                  <a:tcPr/>
                </a:tc>
                <a:tc>
                  <a:txBody>
                    <a:bodyPr/>
                    <a:lstStyle/>
                    <a:p>
                      <a:pPr algn="ctr"/>
                      <a:r>
                        <a:rPr lang="en-US" sz="900">
                          <a:latin typeface="Calibri" panose="020F0502020204030204" pitchFamily="34" charset="0"/>
                          <a:cs typeface="Calibri" panose="020F0502020204030204" pitchFamily="34" charset="0"/>
                        </a:rPr>
                        <a:t>0</a:t>
                      </a:r>
                    </a:p>
                  </a:txBody>
                  <a:tcPr/>
                </a:tc>
                <a:extLst>
                  <a:ext uri="{0D108BD9-81ED-4DB2-BD59-A6C34878D82A}">
                    <a16:rowId xmlns:a16="http://schemas.microsoft.com/office/drawing/2014/main" val="3104160213"/>
                  </a:ext>
                </a:extLst>
              </a:tr>
              <a:tr h="200944">
                <a:tc>
                  <a:txBody>
                    <a:bodyPr/>
                    <a:lstStyle/>
                    <a:p>
                      <a:pPr algn="ctr"/>
                      <a:r>
                        <a:rPr lang="en-US" sz="900">
                          <a:latin typeface="Calibri" panose="020F0502020204030204" pitchFamily="34" charset="0"/>
                          <a:cs typeface="Calibri" panose="020F0502020204030204" pitchFamily="34" charset="0"/>
                        </a:rPr>
                        <a:t>Count below</a:t>
                      </a:r>
                    </a:p>
                  </a:txBody>
                  <a:tcPr/>
                </a:tc>
                <a:tc>
                  <a:txBody>
                    <a:bodyPr/>
                    <a:lstStyle/>
                    <a:p>
                      <a:pPr algn="ctr"/>
                      <a:r>
                        <a:rPr lang="en-US" sz="900">
                          <a:latin typeface="Calibri" panose="020F0502020204030204" pitchFamily="34" charset="0"/>
                          <a:cs typeface="Calibri" panose="020F0502020204030204" pitchFamily="34" charset="0"/>
                        </a:rPr>
                        <a:t>4</a:t>
                      </a:r>
                    </a:p>
                  </a:txBody>
                  <a:tcPr/>
                </a:tc>
                <a:tc>
                  <a:txBody>
                    <a:bodyPr/>
                    <a:lstStyle/>
                    <a:p>
                      <a:pPr algn="ctr"/>
                      <a:r>
                        <a:rPr lang="en-US" sz="900">
                          <a:latin typeface="Calibri" panose="020F0502020204030204" pitchFamily="34" charset="0"/>
                          <a:cs typeface="Calibri" panose="020F0502020204030204" pitchFamily="34" charset="0"/>
                        </a:rPr>
                        <a:t>2</a:t>
                      </a:r>
                    </a:p>
                  </a:txBody>
                  <a:tcPr/>
                </a:tc>
                <a:extLst>
                  <a:ext uri="{0D108BD9-81ED-4DB2-BD59-A6C34878D82A}">
                    <a16:rowId xmlns:a16="http://schemas.microsoft.com/office/drawing/2014/main" val="2468937465"/>
                  </a:ext>
                </a:extLst>
              </a:tr>
            </a:tbl>
          </a:graphicData>
        </a:graphic>
      </p:graphicFrame>
      <p:graphicFrame>
        <p:nvGraphicFramePr>
          <p:cNvPr id="21" name="Table 20">
            <a:extLst>
              <a:ext uri="{FF2B5EF4-FFF2-40B4-BE49-F238E27FC236}">
                <a16:creationId xmlns:a16="http://schemas.microsoft.com/office/drawing/2014/main" id="{284EBCC9-79B6-4840-9469-E339F973F410}"/>
              </a:ext>
            </a:extLst>
          </p:cNvPr>
          <p:cNvGraphicFramePr>
            <a:graphicFrameLocks noGrp="1"/>
          </p:cNvGraphicFramePr>
          <p:nvPr>
            <p:extLst>
              <p:ext uri="{D42A27DB-BD31-4B8C-83A1-F6EECF244321}">
                <p14:modId xmlns:p14="http://schemas.microsoft.com/office/powerpoint/2010/main" val="3970589681"/>
              </p:ext>
            </p:extLst>
          </p:nvPr>
        </p:nvGraphicFramePr>
        <p:xfrm>
          <a:off x="3851919" y="2036695"/>
          <a:ext cx="1850375" cy="685800"/>
        </p:xfrm>
        <a:graphic>
          <a:graphicData uri="http://schemas.openxmlformats.org/drawingml/2006/table">
            <a:tbl>
              <a:tblPr firstRow="1" firstCol="1" bandRow="1">
                <a:tableStyleId>{073A0DAA-6AF3-43AB-8588-CEC1D06C72B9}</a:tableStyleId>
              </a:tblPr>
              <a:tblGrid>
                <a:gridCol w="1021108">
                  <a:extLst>
                    <a:ext uri="{9D8B030D-6E8A-4147-A177-3AD203B41FA5}">
                      <a16:colId xmlns:a16="http://schemas.microsoft.com/office/drawing/2014/main" val="593526026"/>
                    </a:ext>
                  </a:extLst>
                </a:gridCol>
                <a:gridCol w="436456">
                  <a:extLst>
                    <a:ext uri="{9D8B030D-6E8A-4147-A177-3AD203B41FA5}">
                      <a16:colId xmlns:a16="http://schemas.microsoft.com/office/drawing/2014/main" val="1002875857"/>
                    </a:ext>
                  </a:extLst>
                </a:gridCol>
                <a:gridCol w="392811">
                  <a:extLst>
                    <a:ext uri="{9D8B030D-6E8A-4147-A177-3AD203B41FA5}">
                      <a16:colId xmlns:a16="http://schemas.microsoft.com/office/drawing/2014/main" val="2523404222"/>
                    </a:ext>
                  </a:extLst>
                </a:gridCol>
              </a:tblGrid>
              <a:tr h="203003">
                <a:tc>
                  <a:txBody>
                    <a:bodyPr/>
                    <a:lstStyle/>
                    <a:p>
                      <a:pPr algn="ctr"/>
                      <a:endParaRPr lang="en-US" sz="900">
                        <a:latin typeface="Calibri" panose="020F0502020204030204" pitchFamily="34" charset="0"/>
                        <a:cs typeface="Calibri" panose="020F0502020204030204" pitchFamily="34" charset="0"/>
                      </a:endParaRPr>
                    </a:p>
                  </a:txBody>
                  <a:tcPr/>
                </a:tc>
                <a:tc>
                  <a:txBody>
                    <a:bodyPr/>
                    <a:lstStyle/>
                    <a:p>
                      <a:pPr algn="ctr"/>
                      <a:r>
                        <a:rPr lang="en-US" sz="900">
                          <a:latin typeface="Calibri" panose="020F0502020204030204" pitchFamily="34" charset="0"/>
                          <a:cs typeface="Calibri" panose="020F0502020204030204" pitchFamily="34" charset="0"/>
                        </a:rPr>
                        <a:t>High</a:t>
                      </a:r>
                    </a:p>
                  </a:txBody>
                  <a:tcPr/>
                </a:tc>
                <a:tc>
                  <a:txBody>
                    <a:bodyPr/>
                    <a:lstStyle/>
                    <a:p>
                      <a:pPr algn="ctr"/>
                      <a:r>
                        <a:rPr lang="en-US" sz="9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4047268543"/>
                  </a:ext>
                </a:extLst>
              </a:tr>
              <a:tr h="200944">
                <a:tc>
                  <a:txBody>
                    <a:bodyPr/>
                    <a:lstStyle/>
                    <a:p>
                      <a:pPr algn="ctr"/>
                      <a:r>
                        <a:rPr lang="en-US" sz="900">
                          <a:latin typeface="Calibri" panose="020F0502020204030204" pitchFamily="34" charset="0"/>
                          <a:cs typeface="Calibri" panose="020F0502020204030204" pitchFamily="34" charset="0"/>
                        </a:rPr>
                        <a:t>Count above</a:t>
                      </a:r>
                    </a:p>
                  </a:txBody>
                  <a:tcPr/>
                </a:tc>
                <a:tc>
                  <a:txBody>
                    <a:bodyPr/>
                    <a:lstStyle/>
                    <a:p>
                      <a:pPr algn="ctr"/>
                      <a:r>
                        <a:rPr lang="en-US" sz="900">
                          <a:latin typeface="Calibri" panose="020F0502020204030204" pitchFamily="34" charset="0"/>
                          <a:cs typeface="Calibri" panose="020F0502020204030204" pitchFamily="34" charset="0"/>
                        </a:rPr>
                        <a:t>3</a:t>
                      </a:r>
                    </a:p>
                  </a:txBody>
                  <a:tcPr/>
                </a:tc>
                <a:tc>
                  <a:txBody>
                    <a:bodyPr/>
                    <a:lstStyle/>
                    <a:p>
                      <a:pPr algn="ctr"/>
                      <a:r>
                        <a:rPr lang="en-US" sz="900">
                          <a:latin typeface="Calibri" panose="020F0502020204030204" pitchFamily="34" charset="0"/>
                          <a:cs typeface="Calibri" panose="020F0502020204030204" pitchFamily="34" charset="0"/>
                        </a:rPr>
                        <a:t>0</a:t>
                      </a:r>
                    </a:p>
                  </a:txBody>
                  <a:tcPr/>
                </a:tc>
                <a:extLst>
                  <a:ext uri="{0D108BD9-81ED-4DB2-BD59-A6C34878D82A}">
                    <a16:rowId xmlns:a16="http://schemas.microsoft.com/office/drawing/2014/main" val="3104160213"/>
                  </a:ext>
                </a:extLst>
              </a:tr>
              <a:tr h="200944">
                <a:tc>
                  <a:txBody>
                    <a:bodyPr/>
                    <a:lstStyle/>
                    <a:p>
                      <a:pPr algn="ctr"/>
                      <a:r>
                        <a:rPr lang="en-US" sz="900">
                          <a:latin typeface="Calibri" panose="020F0502020204030204" pitchFamily="34" charset="0"/>
                          <a:cs typeface="Calibri" panose="020F0502020204030204" pitchFamily="34" charset="0"/>
                        </a:rPr>
                        <a:t>Count below</a:t>
                      </a:r>
                    </a:p>
                  </a:txBody>
                  <a:tcPr/>
                </a:tc>
                <a:tc>
                  <a:txBody>
                    <a:bodyPr/>
                    <a:lstStyle/>
                    <a:p>
                      <a:pPr algn="ctr"/>
                      <a:r>
                        <a:rPr lang="en-US" sz="900">
                          <a:latin typeface="Calibri" panose="020F0502020204030204" pitchFamily="34" charset="0"/>
                          <a:cs typeface="Calibri" panose="020F0502020204030204" pitchFamily="34" charset="0"/>
                        </a:rPr>
                        <a:t>1</a:t>
                      </a:r>
                    </a:p>
                  </a:txBody>
                  <a:tcPr/>
                </a:tc>
                <a:tc>
                  <a:txBody>
                    <a:bodyPr/>
                    <a:lstStyle/>
                    <a:p>
                      <a:pPr algn="ctr"/>
                      <a:r>
                        <a:rPr lang="en-US" sz="900">
                          <a:latin typeface="Calibri" panose="020F0502020204030204" pitchFamily="34" charset="0"/>
                          <a:cs typeface="Calibri" panose="020F0502020204030204" pitchFamily="34" charset="0"/>
                        </a:rPr>
                        <a:t>2</a:t>
                      </a:r>
                    </a:p>
                  </a:txBody>
                  <a:tcPr/>
                </a:tc>
                <a:extLst>
                  <a:ext uri="{0D108BD9-81ED-4DB2-BD59-A6C34878D82A}">
                    <a16:rowId xmlns:a16="http://schemas.microsoft.com/office/drawing/2014/main" val="2468937465"/>
                  </a:ext>
                </a:extLst>
              </a:tr>
            </a:tbl>
          </a:graphicData>
        </a:graphic>
      </p:graphicFrame>
      <p:graphicFrame>
        <p:nvGraphicFramePr>
          <p:cNvPr id="22" name="Table 21">
            <a:extLst>
              <a:ext uri="{FF2B5EF4-FFF2-40B4-BE49-F238E27FC236}">
                <a16:creationId xmlns:a16="http://schemas.microsoft.com/office/drawing/2014/main" id="{D8C6F21E-FAE9-FA4E-9B07-820B40830E93}"/>
              </a:ext>
            </a:extLst>
          </p:cNvPr>
          <p:cNvGraphicFramePr>
            <a:graphicFrameLocks noGrp="1"/>
          </p:cNvGraphicFramePr>
          <p:nvPr>
            <p:extLst>
              <p:ext uri="{D42A27DB-BD31-4B8C-83A1-F6EECF244321}">
                <p14:modId xmlns:p14="http://schemas.microsoft.com/office/powerpoint/2010/main" val="3794724440"/>
              </p:ext>
            </p:extLst>
          </p:nvPr>
        </p:nvGraphicFramePr>
        <p:xfrm>
          <a:off x="3851918" y="2912856"/>
          <a:ext cx="1850375" cy="685800"/>
        </p:xfrm>
        <a:graphic>
          <a:graphicData uri="http://schemas.openxmlformats.org/drawingml/2006/table">
            <a:tbl>
              <a:tblPr firstRow="1" firstCol="1" bandRow="1">
                <a:tableStyleId>{073A0DAA-6AF3-43AB-8588-CEC1D06C72B9}</a:tableStyleId>
              </a:tblPr>
              <a:tblGrid>
                <a:gridCol w="1021108">
                  <a:extLst>
                    <a:ext uri="{9D8B030D-6E8A-4147-A177-3AD203B41FA5}">
                      <a16:colId xmlns:a16="http://schemas.microsoft.com/office/drawing/2014/main" val="593526026"/>
                    </a:ext>
                  </a:extLst>
                </a:gridCol>
                <a:gridCol w="436456">
                  <a:extLst>
                    <a:ext uri="{9D8B030D-6E8A-4147-A177-3AD203B41FA5}">
                      <a16:colId xmlns:a16="http://schemas.microsoft.com/office/drawing/2014/main" val="1002875857"/>
                    </a:ext>
                  </a:extLst>
                </a:gridCol>
                <a:gridCol w="392811">
                  <a:extLst>
                    <a:ext uri="{9D8B030D-6E8A-4147-A177-3AD203B41FA5}">
                      <a16:colId xmlns:a16="http://schemas.microsoft.com/office/drawing/2014/main" val="2523404222"/>
                    </a:ext>
                  </a:extLst>
                </a:gridCol>
              </a:tblGrid>
              <a:tr h="203003">
                <a:tc>
                  <a:txBody>
                    <a:bodyPr/>
                    <a:lstStyle/>
                    <a:p>
                      <a:pPr algn="ctr"/>
                      <a:endParaRPr lang="en-US" sz="900">
                        <a:latin typeface="Calibri" panose="020F0502020204030204" pitchFamily="34" charset="0"/>
                        <a:cs typeface="Calibri" panose="020F0502020204030204" pitchFamily="34" charset="0"/>
                      </a:endParaRPr>
                    </a:p>
                  </a:txBody>
                  <a:tcPr/>
                </a:tc>
                <a:tc>
                  <a:txBody>
                    <a:bodyPr/>
                    <a:lstStyle/>
                    <a:p>
                      <a:pPr algn="ctr"/>
                      <a:r>
                        <a:rPr lang="en-US" sz="900">
                          <a:latin typeface="Calibri" panose="020F0502020204030204" pitchFamily="34" charset="0"/>
                          <a:cs typeface="Calibri" panose="020F0502020204030204" pitchFamily="34" charset="0"/>
                        </a:rPr>
                        <a:t>High</a:t>
                      </a:r>
                    </a:p>
                  </a:txBody>
                  <a:tcPr/>
                </a:tc>
                <a:tc>
                  <a:txBody>
                    <a:bodyPr/>
                    <a:lstStyle/>
                    <a:p>
                      <a:pPr algn="ctr"/>
                      <a:r>
                        <a:rPr lang="en-US" sz="9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4047268543"/>
                  </a:ext>
                </a:extLst>
              </a:tr>
              <a:tr h="200944">
                <a:tc>
                  <a:txBody>
                    <a:bodyPr/>
                    <a:lstStyle/>
                    <a:p>
                      <a:pPr algn="ctr"/>
                      <a:r>
                        <a:rPr lang="en-US" sz="900">
                          <a:latin typeface="Calibri" panose="020F0502020204030204" pitchFamily="34" charset="0"/>
                          <a:cs typeface="Calibri" panose="020F0502020204030204" pitchFamily="34" charset="0"/>
                        </a:rPr>
                        <a:t>Count above</a:t>
                      </a:r>
                    </a:p>
                  </a:txBody>
                  <a:tcPr/>
                </a:tc>
                <a:tc>
                  <a:txBody>
                    <a:bodyPr/>
                    <a:lstStyle/>
                    <a:p>
                      <a:pPr algn="ctr"/>
                      <a:r>
                        <a:rPr lang="en-US" sz="900">
                          <a:latin typeface="Calibri" panose="020F0502020204030204" pitchFamily="34" charset="0"/>
                          <a:cs typeface="Calibri" panose="020F0502020204030204" pitchFamily="34" charset="0"/>
                        </a:rPr>
                        <a:t>3</a:t>
                      </a:r>
                    </a:p>
                  </a:txBody>
                  <a:tcPr/>
                </a:tc>
                <a:tc>
                  <a:txBody>
                    <a:bodyPr/>
                    <a:lstStyle/>
                    <a:p>
                      <a:pPr algn="ctr"/>
                      <a:r>
                        <a:rPr lang="en-US" sz="900">
                          <a:latin typeface="Calibri" panose="020F0502020204030204" pitchFamily="34" charset="0"/>
                          <a:cs typeface="Calibri" panose="020F0502020204030204" pitchFamily="34" charset="0"/>
                        </a:rPr>
                        <a:t>0</a:t>
                      </a:r>
                    </a:p>
                  </a:txBody>
                  <a:tcPr/>
                </a:tc>
                <a:extLst>
                  <a:ext uri="{0D108BD9-81ED-4DB2-BD59-A6C34878D82A}">
                    <a16:rowId xmlns:a16="http://schemas.microsoft.com/office/drawing/2014/main" val="3104160213"/>
                  </a:ext>
                </a:extLst>
              </a:tr>
              <a:tr h="200944">
                <a:tc>
                  <a:txBody>
                    <a:bodyPr/>
                    <a:lstStyle/>
                    <a:p>
                      <a:pPr algn="ctr"/>
                      <a:r>
                        <a:rPr lang="en-US" sz="900">
                          <a:latin typeface="Calibri" panose="020F0502020204030204" pitchFamily="34" charset="0"/>
                          <a:cs typeface="Calibri" panose="020F0502020204030204" pitchFamily="34" charset="0"/>
                        </a:rPr>
                        <a:t>Count below</a:t>
                      </a:r>
                    </a:p>
                  </a:txBody>
                  <a:tcPr/>
                </a:tc>
                <a:tc>
                  <a:txBody>
                    <a:bodyPr/>
                    <a:lstStyle/>
                    <a:p>
                      <a:pPr algn="ctr"/>
                      <a:r>
                        <a:rPr lang="en-US" sz="900">
                          <a:latin typeface="Calibri" panose="020F0502020204030204" pitchFamily="34" charset="0"/>
                          <a:cs typeface="Calibri" panose="020F0502020204030204" pitchFamily="34" charset="0"/>
                        </a:rPr>
                        <a:t>1</a:t>
                      </a:r>
                    </a:p>
                  </a:txBody>
                  <a:tcPr/>
                </a:tc>
                <a:tc>
                  <a:txBody>
                    <a:bodyPr/>
                    <a:lstStyle/>
                    <a:p>
                      <a:pPr algn="ctr"/>
                      <a:r>
                        <a:rPr lang="en-US" sz="900">
                          <a:latin typeface="Calibri" panose="020F0502020204030204" pitchFamily="34" charset="0"/>
                          <a:cs typeface="Calibri" panose="020F0502020204030204" pitchFamily="34" charset="0"/>
                        </a:rPr>
                        <a:t>2</a:t>
                      </a:r>
                    </a:p>
                  </a:txBody>
                  <a:tcPr/>
                </a:tc>
                <a:extLst>
                  <a:ext uri="{0D108BD9-81ED-4DB2-BD59-A6C34878D82A}">
                    <a16:rowId xmlns:a16="http://schemas.microsoft.com/office/drawing/2014/main" val="2468937465"/>
                  </a:ext>
                </a:extLst>
              </a:tr>
            </a:tbl>
          </a:graphicData>
        </a:graphic>
      </p:graphicFrame>
      <p:graphicFrame>
        <p:nvGraphicFramePr>
          <p:cNvPr id="23" name="Content Placeholder 5">
            <a:extLst>
              <a:ext uri="{FF2B5EF4-FFF2-40B4-BE49-F238E27FC236}">
                <a16:creationId xmlns:a16="http://schemas.microsoft.com/office/drawing/2014/main" id="{F940766B-791C-E74F-BF04-554FFE32EE8B}"/>
              </a:ext>
            </a:extLst>
          </p:cNvPr>
          <p:cNvGraphicFramePr>
            <a:graphicFrameLocks/>
          </p:cNvGraphicFramePr>
          <p:nvPr>
            <p:extLst>
              <p:ext uri="{D42A27DB-BD31-4B8C-83A1-F6EECF244321}">
                <p14:modId xmlns:p14="http://schemas.microsoft.com/office/powerpoint/2010/main" val="3350785396"/>
              </p:ext>
            </p:extLst>
          </p:nvPr>
        </p:nvGraphicFramePr>
        <p:xfrm>
          <a:off x="462609" y="4039246"/>
          <a:ext cx="1993238" cy="2133600"/>
        </p:xfrm>
        <a:graphic>
          <a:graphicData uri="http://schemas.openxmlformats.org/drawingml/2006/table">
            <a:tbl>
              <a:tblPr firstRow="1" bandRow="1">
                <a:tableStyleId>{5202B0CA-FC54-4496-8BCA-5EF66A818D29}</a:tableStyleId>
              </a:tblPr>
              <a:tblGrid>
                <a:gridCol w="481070">
                  <a:extLst>
                    <a:ext uri="{9D8B030D-6E8A-4147-A177-3AD203B41FA5}">
                      <a16:colId xmlns:a16="http://schemas.microsoft.com/office/drawing/2014/main" val="1684845776"/>
                    </a:ext>
                  </a:extLst>
                </a:gridCol>
                <a:gridCol w="810144">
                  <a:extLst>
                    <a:ext uri="{9D8B030D-6E8A-4147-A177-3AD203B41FA5}">
                      <a16:colId xmlns:a16="http://schemas.microsoft.com/office/drawing/2014/main" val="3485986667"/>
                    </a:ext>
                  </a:extLst>
                </a:gridCol>
                <a:gridCol w="702024">
                  <a:extLst>
                    <a:ext uri="{9D8B030D-6E8A-4147-A177-3AD203B41FA5}">
                      <a16:colId xmlns:a16="http://schemas.microsoft.com/office/drawing/2014/main" val="480976903"/>
                    </a:ext>
                  </a:extLst>
                </a:gridCol>
              </a:tblGrid>
              <a:tr h="257076">
                <a:tc>
                  <a:txBody>
                    <a:bodyPr/>
                    <a:lstStyle/>
                    <a:p>
                      <a:pPr algn="ctr"/>
                      <a:r>
                        <a:rPr lang="en-US" sz="1400">
                          <a:latin typeface="Calibri" panose="020F0502020204030204" pitchFamily="34" charset="0"/>
                          <a:cs typeface="Calibri" panose="020F0502020204030204" pitchFamily="34" charset="0"/>
                        </a:rPr>
                        <a:t>tid</a:t>
                      </a:r>
                    </a:p>
                  </a:txBody>
                  <a:tcPr/>
                </a:tc>
                <a:tc>
                  <a:txBody>
                    <a:bodyPr/>
                    <a:lstStyle/>
                    <a:p>
                      <a:pPr algn="ctr"/>
                      <a:r>
                        <a:rPr lang="en-US" sz="1400">
                          <a:latin typeface="Calibri" panose="020F0502020204030204" pitchFamily="34" charset="0"/>
                          <a:cs typeface="Calibri" panose="020F0502020204030204" pitchFamily="34" charset="0"/>
                        </a:rPr>
                        <a:t>CarType</a:t>
                      </a:r>
                    </a:p>
                  </a:txBody>
                  <a:tcPr/>
                </a:tc>
                <a:tc>
                  <a:txBody>
                    <a:bodyPr/>
                    <a:lstStyle/>
                    <a:p>
                      <a:pPr algn="ctr"/>
                      <a:r>
                        <a:rPr lang="en-US" sz="1400">
                          <a:latin typeface="Calibri" panose="020F0502020204030204" pitchFamily="34" charset="0"/>
                          <a:cs typeface="Calibri" panose="020F0502020204030204" pitchFamily="34" charset="0"/>
                        </a:rPr>
                        <a:t>Risk</a:t>
                      </a:r>
                    </a:p>
                  </a:txBody>
                  <a:tcPr/>
                </a:tc>
                <a:extLst>
                  <a:ext uri="{0D108BD9-81ED-4DB2-BD59-A6C34878D82A}">
                    <a16:rowId xmlns:a16="http://schemas.microsoft.com/office/drawing/2014/main" val="3692463223"/>
                  </a:ext>
                </a:extLst>
              </a:tr>
              <a:tr h="257076">
                <a:tc>
                  <a:txBody>
                    <a:bodyPr/>
                    <a:lstStyle/>
                    <a:p>
                      <a:pPr algn="ctr"/>
                      <a:r>
                        <a:rPr lang="en-US" sz="1400">
                          <a:latin typeface="Calibri" panose="020F0502020204030204" pitchFamily="34" charset="0"/>
                          <a:cs typeface="Calibri" panose="020F0502020204030204" pitchFamily="34" charset="0"/>
                        </a:rPr>
                        <a:t>0</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611194"/>
                  </a:ext>
                </a:extLst>
              </a:tr>
              <a:tr h="257076">
                <a:tc>
                  <a:txBody>
                    <a:bodyPr/>
                    <a:lstStyle/>
                    <a:p>
                      <a:pPr algn="ctr"/>
                      <a:r>
                        <a:rPr lang="en-US" sz="1400">
                          <a:latin typeface="Calibri" panose="020F0502020204030204" pitchFamily="34" charset="0"/>
                          <a:cs typeface="Calibri" panose="020F0502020204030204" pitchFamily="34" charset="0"/>
                        </a:rPr>
                        <a:t>1</a:t>
                      </a:r>
                    </a:p>
                  </a:txBody>
                  <a:tcPr/>
                </a:tc>
                <a:tc>
                  <a:txBody>
                    <a:bodyPr/>
                    <a:lstStyle/>
                    <a:p>
                      <a:pPr algn="ctr"/>
                      <a:r>
                        <a:rPr lang="en-US" sz="1400">
                          <a:latin typeface="Calibri" panose="020F0502020204030204" pitchFamily="34" charset="0"/>
                          <a:cs typeface="Calibri" panose="020F0502020204030204" pitchFamily="34" charset="0"/>
                        </a:rPr>
                        <a:t>sports</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935783152"/>
                  </a:ext>
                </a:extLst>
              </a:tr>
              <a:tr h="257076">
                <a:tc>
                  <a:txBody>
                    <a:bodyPr/>
                    <a:lstStyle/>
                    <a:p>
                      <a:pPr algn="ctr"/>
                      <a:r>
                        <a:rPr lang="en-US" sz="1400">
                          <a:latin typeface="Calibri" panose="020F0502020204030204" pitchFamily="34" charset="0"/>
                          <a:cs typeface="Calibri" panose="020F0502020204030204" pitchFamily="34" charset="0"/>
                        </a:rPr>
                        <a:t>2</a:t>
                      </a:r>
                    </a:p>
                  </a:txBody>
                  <a:tcPr/>
                </a:tc>
                <a:tc>
                  <a:txBody>
                    <a:bodyPr/>
                    <a:lstStyle/>
                    <a:p>
                      <a:pPr algn="ctr"/>
                      <a:r>
                        <a:rPr lang="en-US" sz="1400">
                          <a:latin typeface="Calibri" panose="020F0502020204030204" pitchFamily="34" charset="0"/>
                          <a:cs typeface="Calibri" panose="020F0502020204030204" pitchFamily="34" charset="0"/>
                        </a:rPr>
                        <a:t>sports</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1228742288"/>
                  </a:ext>
                </a:extLst>
              </a:tr>
              <a:tr h="257076">
                <a:tc>
                  <a:txBody>
                    <a:bodyPr/>
                    <a:lstStyle/>
                    <a:p>
                      <a:pPr algn="ctr"/>
                      <a:r>
                        <a:rPr lang="en-US" sz="1400">
                          <a:latin typeface="Calibri" panose="020F0502020204030204" pitchFamily="34" charset="0"/>
                          <a:cs typeface="Calibri" panose="020F0502020204030204" pitchFamily="34" charset="0"/>
                        </a:rPr>
                        <a:t>3</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3259554412"/>
                  </a:ext>
                </a:extLst>
              </a:tr>
              <a:tr h="257076">
                <a:tc>
                  <a:txBody>
                    <a:bodyPr/>
                    <a:lstStyle/>
                    <a:p>
                      <a:pPr algn="ctr"/>
                      <a:r>
                        <a:rPr lang="en-US" sz="1400">
                          <a:latin typeface="Calibri" panose="020F0502020204030204" pitchFamily="34" charset="0"/>
                          <a:cs typeface="Calibri" panose="020F0502020204030204" pitchFamily="34" charset="0"/>
                        </a:rPr>
                        <a:t>4</a:t>
                      </a:r>
                    </a:p>
                  </a:txBody>
                  <a:tcPr/>
                </a:tc>
                <a:tc>
                  <a:txBody>
                    <a:bodyPr/>
                    <a:lstStyle/>
                    <a:p>
                      <a:pPr algn="ctr"/>
                      <a:r>
                        <a:rPr lang="en-US" sz="1400">
                          <a:latin typeface="Calibri" panose="020F0502020204030204" pitchFamily="34" charset="0"/>
                          <a:cs typeface="Calibri" panose="020F0502020204030204" pitchFamily="34" charset="0"/>
                        </a:rPr>
                        <a:t>truck</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1810920647"/>
                  </a:ext>
                </a:extLst>
              </a:tr>
              <a:tr h="257076">
                <a:tc>
                  <a:txBody>
                    <a:bodyPr/>
                    <a:lstStyle/>
                    <a:p>
                      <a:pPr algn="ctr"/>
                      <a:r>
                        <a:rPr lang="en-US" sz="1400">
                          <a:latin typeface="Calibri" panose="020F0502020204030204" pitchFamily="34" charset="0"/>
                          <a:cs typeface="Calibri" panose="020F0502020204030204" pitchFamily="34" charset="0"/>
                        </a:rPr>
                        <a:t>5</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801238"/>
                  </a:ext>
                </a:extLst>
              </a:tr>
            </a:tbl>
          </a:graphicData>
        </a:graphic>
      </p:graphicFrame>
      <p:graphicFrame>
        <p:nvGraphicFramePr>
          <p:cNvPr id="24" name="Table 23">
            <a:extLst>
              <a:ext uri="{FF2B5EF4-FFF2-40B4-BE49-F238E27FC236}">
                <a16:creationId xmlns:a16="http://schemas.microsoft.com/office/drawing/2014/main" id="{8E86EB45-D75F-934E-8A23-FDF845DE76F0}"/>
              </a:ext>
            </a:extLst>
          </p:cNvPr>
          <p:cNvGraphicFramePr>
            <a:graphicFrameLocks noGrp="1"/>
          </p:cNvGraphicFramePr>
          <p:nvPr>
            <p:extLst>
              <p:ext uri="{D42A27DB-BD31-4B8C-83A1-F6EECF244321}">
                <p14:modId xmlns:p14="http://schemas.microsoft.com/office/powerpoint/2010/main" val="1909812683"/>
              </p:ext>
            </p:extLst>
          </p:nvPr>
        </p:nvGraphicFramePr>
        <p:xfrm>
          <a:off x="3200804" y="4778495"/>
          <a:ext cx="1850375" cy="914400"/>
        </p:xfrm>
        <a:graphic>
          <a:graphicData uri="http://schemas.openxmlformats.org/drawingml/2006/table">
            <a:tbl>
              <a:tblPr firstRow="1" firstCol="1" bandRow="1">
                <a:tableStyleId>{073A0DAA-6AF3-43AB-8588-CEC1D06C72B9}</a:tableStyleId>
              </a:tblPr>
              <a:tblGrid>
                <a:gridCol w="1021108">
                  <a:extLst>
                    <a:ext uri="{9D8B030D-6E8A-4147-A177-3AD203B41FA5}">
                      <a16:colId xmlns:a16="http://schemas.microsoft.com/office/drawing/2014/main" val="593526026"/>
                    </a:ext>
                  </a:extLst>
                </a:gridCol>
                <a:gridCol w="436456">
                  <a:extLst>
                    <a:ext uri="{9D8B030D-6E8A-4147-A177-3AD203B41FA5}">
                      <a16:colId xmlns:a16="http://schemas.microsoft.com/office/drawing/2014/main" val="1002875857"/>
                    </a:ext>
                  </a:extLst>
                </a:gridCol>
                <a:gridCol w="392811">
                  <a:extLst>
                    <a:ext uri="{9D8B030D-6E8A-4147-A177-3AD203B41FA5}">
                      <a16:colId xmlns:a16="http://schemas.microsoft.com/office/drawing/2014/main" val="2523404222"/>
                    </a:ext>
                  </a:extLst>
                </a:gridCol>
              </a:tblGrid>
              <a:tr h="203003">
                <a:tc>
                  <a:txBody>
                    <a:bodyPr/>
                    <a:lstStyle/>
                    <a:p>
                      <a:pPr algn="ctr"/>
                      <a:endParaRPr lang="en-US" sz="900">
                        <a:latin typeface="Calibri" panose="020F0502020204030204" pitchFamily="34" charset="0"/>
                        <a:cs typeface="Calibri" panose="020F0502020204030204" pitchFamily="34" charset="0"/>
                      </a:endParaRPr>
                    </a:p>
                  </a:txBody>
                  <a:tcPr/>
                </a:tc>
                <a:tc>
                  <a:txBody>
                    <a:bodyPr/>
                    <a:lstStyle/>
                    <a:p>
                      <a:pPr algn="ctr"/>
                      <a:r>
                        <a:rPr lang="en-US" sz="900">
                          <a:latin typeface="Calibri" panose="020F0502020204030204" pitchFamily="34" charset="0"/>
                          <a:cs typeface="Calibri" panose="020F0502020204030204" pitchFamily="34" charset="0"/>
                        </a:rPr>
                        <a:t>High</a:t>
                      </a:r>
                    </a:p>
                  </a:txBody>
                  <a:tcPr/>
                </a:tc>
                <a:tc>
                  <a:txBody>
                    <a:bodyPr/>
                    <a:lstStyle/>
                    <a:p>
                      <a:pPr algn="ctr"/>
                      <a:r>
                        <a:rPr lang="en-US" sz="9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4047268543"/>
                  </a:ext>
                </a:extLst>
              </a:tr>
              <a:tr h="200944">
                <a:tc>
                  <a:txBody>
                    <a:bodyPr/>
                    <a:lstStyle/>
                    <a:p>
                      <a:pPr algn="ctr"/>
                      <a:r>
                        <a:rPr lang="en-US" sz="900">
                          <a:latin typeface="Calibri" panose="020F0502020204030204" pitchFamily="34" charset="0"/>
                          <a:cs typeface="Calibri" panose="020F0502020204030204" pitchFamily="34" charset="0"/>
                        </a:rPr>
                        <a:t>Count family</a:t>
                      </a:r>
                    </a:p>
                  </a:txBody>
                  <a:tcPr/>
                </a:tc>
                <a:tc>
                  <a:txBody>
                    <a:bodyPr/>
                    <a:lstStyle/>
                    <a:p>
                      <a:pPr algn="ctr"/>
                      <a:r>
                        <a:rPr lang="en-US" sz="900">
                          <a:latin typeface="Calibri" panose="020F0502020204030204" pitchFamily="34" charset="0"/>
                          <a:cs typeface="Calibri" panose="020F0502020204030204" pitchFamily="34" charset="0"/>
                        </a:rPr>
                        <a:t>2</a:t>
                      </a:r>
                    </a:p>
                  </a:txBody>
                  <a:tcPr/>
                </a:tc>
                <a:tc>
                  <a:txBody>
                    <a:bodyPr/>
                    <a:lstStyle/>
                    <a:p>
                      <a:pPr algn="ctr"/>
                      <a:r>
                        <a:rPr lang="en-US" sz="900">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3104160213"/>
                  </a:ext>
                </a:extLst>
              </a:tr>
              <a:tr h="200944">
                <a:tc>
                  <a:txBody>
                    <a:bodyPr/>
                    <a:lstStyle/>
                    <a:p>
                      <a:pPr algn="ctr"/>
                      <a:r>
                        <a:rPr lang="en-US" sz="900">
                          <a:latin typeface="Calibri" panose="020F0502020204030204" pitchFamily="34" charset="0"/>
                          <a:cs typeface="Calibri" panose="020F0502020204030204" pitchFamily="34" charset="0"/>
                        </a:rPr>
                        <a:t>Count sports</a:t>
                      </a:r>
                    </a:p>
                  </a:txBody>
                  <a:tcPr/>
                </a:tc>
                <a:tc>
                  <a:txBody>
                    <a:bodyPr/>
                    <a:lstStyle/>
                    <a:p>
                      <a:pPr algn="ctr"/>
                      <a:r>
                        <a:rPr lang="en-US" sz="900">
                          <a:latin typeface="Calibri" panose="020F0502020204030204" pitchFamily="34" charset="0"/>
                          <a:cs typeface="Calibri" panose="020F0502020204030204" pitchFamily="34" charset="0"/>
                        </a:rPr>
                        <a:t>2</a:t>
                      </a:r>
                    </a:p>
                  </a:txBody>
                  <a:tcPr/>
                </a:tc>
                <a:tc>
                  <a:txBody>
                    <a:bodyPr/>
                    <a:lstStyle/>
                    <a:p>
                      <a:pPr algn="ctr"/>
                      <a:r>
                        <a:rPr lang="en-US" sz="900">
                          <a:latin typeface="Calibri" panose="020F0502020204030204" pitchFamily="34" charset="0"/>
                          <a:cs typeface="Calibri" panose="020F0502020204030204" pitchFamily="34" charset="0"/>
                        </a:rPr>
                        <a:t>0</a:t>
                      </a:r>
                    </a:p>
                  </a:txBody>
                  <a:tcPr/>
                </a:tc>
                <a:extLst>
                  <a:ext uri="{0D108BD9-81ED-4DB2-BD59-A6C34878D82A}">
                    <a16:rowId xmlns:a16="http://schemas.microsoft.com/office/drawing/2014/main" val="2468937465"/>
                  </a:ext>
                </a:extLst>
              </a:tr>
              <a:tr h="2009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latin typeface="Calibri" panose="020F0502020204030204" pitchFamily="34" charset="0"/>
                          <a:cs typeface="Calibri" panose="020F0502020204030204" pitchFamily="34" charset="0"/>
                        </a:rPr>
                        <a:t>Count truck</a:t>
                      </a:r>
                    </a:p>
                  </a:txBody>
                  <a:tcPr/>
                </a:tc>
                <a:tc>
                  <a:txBody>
                    <a:bodyPr/>
                    <a:lstStyle/>
                    <a:p>
                      <a:pPr algn="ctr"/>
                      <a:r>
                        <a:rPr lang="en-US" sz="900">
                          <a:latin typeface="Calibri" panose="020F0502020204030204" pitchFamily="34" charset="0"/>
                          <a:cs typeface="Calibri" panose="020F0502020204030204" pitchFamily="34" charset="0"/>
                        </a:rPr>
                        <a:t>0</a:t>
                      </a:r>
                    </a:p>
                  </a:txBody>
                  <a:tcPr/>
                </a:tc>
                <a:tc>
                  <a:txBody>
                    <a:bodyPr/>
                    <a:lstStyle/>
                    <a:p>
                      <a:pPr algn="ctr"/>
                      <a:r>
                        <a:rPr lang="en-US" sz="900">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2165420791"/>
                  </a:ext>
                </a:extLst>
              </a:tr>
            </a:tbl>
          </a:graphicData>
        </a:graphic>
      </p:graphicFrame>
      <p:graphicFrame>
        <p:nvGraphicFramePr>
          <p:cNvPr id="25" name="Content Placeholder 5">
            <a:extLst>
              <a:ext uri="{FF2B5EF4-FFF2-40B4-BE49-F238E27FC236}">
                <a16:creationId xmlns:a16="http://schemas.microsoft.com/office/drawing/2014/main" id="{E41808D5-73B3-414A-A00A-4A6064A2B12E}"/>
              </a:ext>
            </a:extLst>
          </p:cNvPr>
          <p:cNvGraphicFramePr>
            <a:graphicFrameLocks/>
          </p:cNvGraphicFramePr>
          <p:nvPr>
            <p:extLst>
              <p:ext uri="{D42A27DB-BD31-4B8C-83A1-F6EECF244321}">
                <p14:modId xmlns:p14="http://schemas.microsoft.com/office/powerpoint/2010/main" val="4061975519"/>
              </p:ext>
            </p:extLst>
          </p:nvPr>
        </p:nvGraphicFramePr>
        <p:xfrm>
          <a:off x="438081" y="1156900"/>
          <a:ext cx="1993238" cy="2133600"/>
        </p:xfrm>
        <a:graphic>
          <a:graphicData uri="http://schemas.openxmlformats.org/drawingml/2006/table">
            <a:tbl>
              <a:tblPr firstRow="1" bandRow="1">
                <a:tableStyleId>{5202B0CA-FC54-4496-8BCA-5EF66A818D29}</a:tableStyleId>
              </a:tblPr>
              <a:tblGrid>
                <a:gridCol w="481070">
                  <a:extLst>
                    <a:ext uri="{9D8B030D-6E8A-4147-A177-3AD203B41FA5}">
                      <a16:colId xmlns:a16="http://schemas.microsoft.com/office/drawing/2014/main" val="1684845776"/>
                    </a:ext>
                  </a:extLst>
                </a:gridCol>
                <a:gridCol w="648072">
                  <a:extLst>
                    <a:ext uri="{9D8B030D-6E8A-4147-A177-3AD203B41FA5}">
                      <a16:colId xmlns:a16="http://schemas.microsoft.com/office/drawing/2014/main" val="3485986667"/>
                    </a:ext>
                  </a:extLst>
                </a:gridCol>
                <a:gridCol w="864096">
                  <a:extLst>
                    <a:ext uri="{9D8B030D-6E8A-4147-A177-3AD203B41FA5}">
                      <a16:colId xmlns:a16="http://schemas.microsoft.com/office/drawing/2014/main" val="480976903"/>
                    </a:ext>
                  </a:extLst>
                </a:gridCol>
              </a:tblGrid>
              <a:tr h="257076">
                <a:tc>
                  <a:txBody>
                    <a:bodyPr/>
                    <a:lstStyle/>
                    <a:p>
                      <a:pPr algn="ctr"/>
                      <a:r>
                        <a:rPr lang="en-US" sz="1400">
                          <a:latin typeface="Calibri" panose="020F0502020204030204" pitchFamily="34" charset="0"/>
                          <a:cs typeface="Calibri" panose="020F0502020204030204" pitchFamily="34" charset="0"/>
                        </a:rPr>
                        <a:t>tid</a:t>
                      </a:r>
                    </a:p>
                  </a:txBody>
                  <a:tcPr/>
                </a:tc>
                <a:tc>
                  <a:txBody>
                    <a:bodyPr/>
                    <a:lstStyle/>
                    <a:p>
                      <a:pPr algn="ctr"/>
                      <a:r>
                        <a:rPr lang="en-US" sz="1400">
                          <a:latin typeface="Calibri" panose="020F0502020204030204" pitchFamily="34" charset="0"/>
                          <a:cs typeface="Calibri" panose="020F0502020204030204" pitchFamily="34" charset="0"/>
                        </a:rPr>
                        <a:t>Age</a:t>
                      </a:r>
                    </a:p>
                  </a:txBody>
                  <a:tcPr/>
                </a:tc>
                <a:tc>
                  <a:txBody>
                    <a:bodyPr/>
                    <a:lstStyle/>
                    <a:p>
                      <a:pPr algn="ctr"/>
                      <a:r>
                        <a:rPr lang="en-US" sz="1400">
                          <a:latin typeface="Calibri" panose="020F0502020204030204" pitchFamily="34" charset="0"/>
                          <a:cs typeface="Calibri" panose="020F0502020204030204" pitchFamily="34" charset="0"/>
                        </a:rPr>
                        <a:t>Risk</a:t>
                      </a:r>
                    </a:p>
                  </a:txBody>
                  <a:tcPr/>
                </a:tc>
                <a:extLst>
                  <a:ext uri="{0D108BD9-81ED-4DB2-BD59-A6C34878D82A}">
                    <a16:rowId xmlns:a16="http://schemas.microsoft.com/office/drawing/2014/main" val="3692463223"/>
                  </a:ext>
                </a:extLst>
              </a:tr>
              <a:tr h="257076">
                <a:tc>
                  <a:txBody>
                    <a:bodyPr/>
                    <a:lstStyle/>
                    <a:p>
                      <a:pPr algn="ctr"/>
                      <a:r>
                        <a:rPr lang="en-US" sz="1400">
                          <a:latin typeface="Calibri" panose="020F0502020204030204" pitchFamily="34" charset="0"/>
                          <a:cs typeface="Calibri" panose="020F0502020204030204" pitchFamily="34" charset="0"/>
                        </a:rPr>
                        <a:t>1</a:t>
                      </a:r>
                    </a:p>
                  </a:txBody>
                  <a:tcPr/>
                </a:tc>
                <a:tc>
                  <a:txBody>
                    <a:bodyPr/>
                    <a:lstStyle/>
                    <a:p>
                      <a:pPr algn="ctr"/>
                      <a:r>
                        <a:rPr lang="en-US" sz="1400">
                          <a:latin typeface="Calibri" panose="020F0502020204030204" pitchFamily="34" charset="0"/>
                          <a:cs typeface="Calibri" panose="020F0502020204030204" pitchFamily="34" charset="0"/>
                        </a:rPr>
                        <a:t>17</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935783152"/>
                  </a:ext>
                </a:extLst>
              </a:tr>
              <a:tr h="257076">
                <a:tc>
                  <a:txBody>
                    <a:bodyPr/>
                    <a:lstStyle/>
                    <a:p>
                      <a:pPr algn="ctr"/>
                      <a:r>
                        <a:rPr lang="en-US" sz="1400">
                          <a:latin typeface="Calibri" panose="020F0502020204030204" pitchFamily="34" charset="0"/>
                          <a:cs typeface="Calibri" panose="020F0502020204030204" pitchFamily="34" charset="0"/>
                        </a:rPr>
                        <a:t>5</a:t>
                      </a:r>
                    </a:p>
                  </a:txBody>
                  <a:tcPr/>
                </a:tc>
                <a:tc>
                  <a:txBody>
                    <a:bodyPr/>
                    <a:lstStyle/>
                    <a:p>
                      <a:pPr algn="ctr"/>
                      <a:r>
                        <a:rPr lang="en-US" sz="1400">
                          <a:latin typeface="Calibri" panose="020F0502020204030204" pitchFamily="34" charset="0"/>
                          <a:cs typeface="Calibri" panose="020F0502020204030204" pitchFamily="34" charset="0"/>
                        </a:rPr>
                        <a:t>20</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1228742288"/>
                  </a:ext>
                </a:extLst>
              </a:tr>
              <a:tr h="257076">
                <a:tc>
                  <a:txBody>
                    <a:bodyPr/>
                    <a:lstStyle/>
                    <a:p>
                      <a:pPr algn="ctr"/>
                      <a:r>
                        <a:rPr lang="en-US" sz="1400">
                          <a:latin typeface="Calibri" panose="020F0502020204030204" pitchFamily="34" charset="0"/>
                          <a:cs typeface="Calibri" panose="020F0502020204030204" pitchFamily="34" charset="0"/>
                        </a:rPr>
                        <a:t>0</a:t>
                      </a:r>
                    </a:p>
                  </a:txBody>
                  <a:tcPr/>
                </a:tc>
                <a:tc>
                  <a:txBody>
                    <a:bodyPr/>
                    <a:lstStyle/>
                    <a:p>
                      <a:pPr algn="ctr"/>
                      <a:r>
                        <a:rPr lang="en-US" sz="1400">
                          <a:latin typeface="Calibri" panose="020F0502020204030204" pitchFamily="34" charset="0"/>
                          <a:cs typeface="Calibri" panose="020F0502020204030204" pitchFamily="34" charset="0"/>
                        </a:rPr>
                        <a:t>23</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1810920647"/>
                  </a:ext>
                </a:extLst>
              </a:tr>
              <a:tr h="257076">
                <a:tc>
                  <a:txBody>
                    <a:bodyPr/>
                    <a:lstStyle/>
                    <a:p>
                      <a:pPr algn="ctr"/>
                      <a:r>
                        <a:rPr lang="en-US" sz="1400">
                          <a:latin typeface="Calibri" panose="020F0502020204030204" pitchFamily="34" charset="0"/>
                          <a:cs typeface="Calibri" panose="020F0502020204030204" pitchFamily="34" charset="0"/>
                        </a:rPr>
                        <a:t>4</a:t>
                      </a:r>
                    </a:p>
                  </a:txBody>
                  <a:tcPr/>
                </a:tc>
                <a:tc>
                  <a:txBody>
                    <a:bodyPr/>
                    <a:lstStyle/>
                    <a:p>
                      <a:pPr algn="ctr"/>
                      <a:r>
                        <a:rPr lang="en-US" sz="1400">
                          <a:latin typeface="Calibri" panose="020F0502020204030204" pitchFamily="34" charset="0"/>
                          <a:cs typeface="Calibri" panose="020F0502020204030204" pitchFamily="34" charset="0"/>
                        </a:rPr>
                        <a:t>32</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3532167518"/>
                  </a:ext>
                </a:extLst>
              </a:tr>
              <a:tr h="257076">
                <a:tc>
                  <a:txBody>
                    <a:bodyPr/>
                    <a:lstStyle/>
                    <a:p>
                      <a:pPr algn="ctr"/>
                      <a:r>
                        <a:rPr lang="en-US" sz="1400">
                          <a:latin typeface="Calibri" panose="020F0502020204030204" pitchFamily="34" charset="0"/>
                          <a:cs typeface="Calibri" panose="020F0502020204030204" pitchFamily="34" charset="0"/>
                        </a:rPr>
                        <a:t>2</a:t>
                      </a:r>
                    </a:p>
                  </a:txBody>
                  <a:tcPr/>
                </a:tc>
                <a:tc>
                  <a:txBody>
                    <a:bodyPr/>
                    <a:lstStyle/>
                    <a:p>
                      <a:pPr algn="ctr"/>
                      <a:r>
                        <a:rPr lang="en-US" sz="1400">
                          <a:latin typeface="Calibri" panose="020F0502020204030204" pitchFamily="34" charset="0"/>
                          <a:cs typeface="Calibri" panose="020F0502020204030204" pitchFamily="34" charset="0"/>
                        </a:rPr>
                        <a:t>43</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801238"/>
                  </a:ext>
                </a:extLst>
              </a:tr>
              <a:tr h="257076">
                <a:tc>
                  <a:txBody>
                    <a:bodyPr/>
                    <a:lstStyle/>
                    <a:p>
                      <a:pPr algn="ctr"/>
                      <a:r>
                        <a:rPr lang="en-US" sz="1400">
                          <a:latin typeface="Calibri" panose="020F0502020204030204" pitchFamily="34" charset="0"/>
                          <a:cs typeface="Calibri" panose="020F0502020204030204" pitchFamily="34" charset="0"/>
                        </a:rPr>
                        <a:t>3</a:t>
                      </a:r>
                    </a:p>
                  </a:txBody>
                  <a:tcPr/>
                </a:tc>
                <a:tc>
                  <a:txBody>
                    <a:bodyPr/>
                    <a:lstStyle/>
                    <a:p>
                      <a:pPr algn="ctr"/>
                      <a:r>
                        <a:rPr lang="en-US" sz="1400">
                          <a:latin typeface="Calibri" panose="020F0502020204030204" pitchFamily="34" charset="0"/>
                          <a:cs typeface="Calibri" panose="020F0502020204030204" pitchFamily="34" charset="0"/>
                        </a:rPr>
                        <a:t>68</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4046830813"/>
                  </a:ext>
                </a:extLst>
              </a:tr>
            </a:tbl>
          </a:graphicData>
        </a:graphic>
      </p:graphicFrame>
    </p:spTree>
    <p:extLst>
      <p:ext uri="{BB962C8B-B14F-4D97-AF65-F5344CB8AC3E}">
        <p14:creationId xmlns:p14="http://schemas.microsoft.com/office/powerpoint/2010/main" val="643936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Scalability of Continuous Attribute Splits</a:t>
            </a:r>
          </a:p>
        </p:txBody>
      </p:sp>
      <p:sp>
        <p:nvSpPr>
          <p:cNvPr id="3" name="Content Placeholder 2"/>
          <p:cNvSpPr>
            <a:spLocks noGrp="1"/>
          </p:cNvSpPr>
          <p:nvPr>
            <p:ph idx="1"/>
          </p:nvPr>
        </p:nvSpPr>
        <p:spPr/>
        <p:txBody>
          <a:bodyPr/>
          <a:lstStyle/>
          <a:p>
            <a:r>
              <a:rPr lang="en-US" dirty="0"/>
              <a:t>Naive implementation</a:t>
            </a:r>
          </a:p>
          <a:p>
            <a:pPr marL="457200" indent="-457200">
              <a:buFont typeface="Arial" charset="0"/>
              <a:buChar char="•"/>
            </a:pPr>
            <a:r>
              <a:rPr lang="en-US" dirty="0"/>
              <a:t>At each step the data set is split in subsets that are associated with a tree node</a:t>
            </a:r>
          </a:p>
          <a:p>
            <a:r>
              <a:rPr lang="en-US" dirty="0"/>
              <a:t>Problem</a:t>
            </a:r>
          </a:p>
          <a:p>
            <a:pPr marL="457200" indent="-457200">
              <a:buFont typeface="Arial" charset="0"/>
              <a:buChar char="•"/>
            </a:pPr>
            <a:r>
              <a:rPr lang="en-US" dirty="0"/>
              <a:t>For evaluating which continuous attribute to split, data needs to be sorted according to these attributes</a:t>
            </a:r>
          </a:p>
          <a:p>
            <a:pPr marL="457200" indent="-457200">
              <a:buFont typeface="Arial" charset="0"/>
              <a:buChar char="•"/>
            </a:pPr>
            <a:r>
              <a:rPr lang="en-US" dirty="0"/>
              <a:t>Becomes dominating cost</a:t>
            </a:r>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042722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a:t>Scalability</a:t>
            </a:r>
            <a:r>
              <a:rPr lang="fr-CH" dirty="0"/>
              <a:t> of </a:t>
            </a:r>
            <a:r>
              <a:rPr lang="fr-CH" dirty="0" err="1"/>
              <a:t>Continuous</a:t>
            </a:r>
            <a:r>
              <a:rPr lang="fr-CH" dirty="0"/>
              <a:t> </a:t>
            </a:r>
            <a:r>
              <a:rPr lang="fr-CH" dirty="0" err="1"/>
              <a:t>Attribute</a:t>
            </a:r>
            <a:r>
              <a:rPr lang="fr-CH" dirty="0"/>
              <a:t> </a:t>
            </a:r>
            <a:r>
              <a:rPr lang="fr-CH" dirty="0" err="1"/>
              <a:t>Splits</a:t>
            </a:r>
            <a:endParaRPr lang="en-US" dirty="0"/>
          </a:p>
        </p:txBody>
      </p:sp>
      <p:sp>
        <p:nvSpPr>
          <p:cNvPr id="3" name="Content Placeholder 2"/>
          <p:cNvSpPr>
            <a:spLocks noGrp="1"/>
          </p:cNvSpPr>
          <p:nvPr>
            <p:ph idx="1"/>
          </p:nvPr>
        </p:nvSpPr>
        <p:spPr/>
        <p:txBody>
          <a:bodyPr/>
          <a:lstStyle/>
          <a:p>
            <a:r>
              <a:rPr lang="en-US" sz="2800" dirty="0"/>
              <a:t>Idea: Presorting of data and maintaining order throughout tree construction</a:t>
            </a:r>
          </a:p>
          <a:p>
            <a:pPr lvl="1"/>
            <a:r>
              <a:rPr lang="en-US" sz="2400" dirty="0"/>
              <a:t>Requires separate sorted attribute tables for each attribute</a:t>
            </a:r>
          </a:p>
          <a:p>
            <a:r>
              <a:rPr lang="en-US" sz="2800" dirty="0"/>
              <a:t>Updating attribute tables</a:t>
            </a:r>
          </a:p>
          <a:p>
            <a:pPr lvl="1"/>
            <a:r>
              <a:rPr lang="en-US" sz="2400" dirty="0"/>
              <a:t>Attribute used for split: splitting attribute table straightforward</a:t>
            </a:r>
          </a:p>
          <a:p>
            <a:pPr lvl="1"/>
            <a:r>
              <a:rPr lang="en-US" sz="2400" dirty="0"/>
              <a:t>Other attributes</a:t>
            </a:r>
          </a:p>
          <a:p>
            <a:pPr lvl="2"/>
            <a:r>
              <a:rPr lang="en-US" dirty="0"/>
              <a:t>Build Hash Table once associating tuple identifiers (TIDs) of data items with partitions</a:t>
            </a:r>
          </a:p>
          <a:p>
            <a:pPr lvl="2"/>
            <a:r>
              <a:rPr lang="en-US" sz="2400" dirty="0"/>
              <a:t>Select data from other attribute tables by scanning and probing the hash table</a:t>
            </a:r>
          </a:p>
          <a:p>
            <a:endParaRPr lang="en-US" sz="2800"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50254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80"/>
          <p:cNvSpPr>
            <a:spLocks noChangeArrowheads="1"/>
          </p:cNvSpPr>
          <p:nvPr/>
        </p:nvSpPr>
        <p:spPr bwMode="auto">
          <a:xfrm>
            <a:off x="659165" y="269874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sp>
        <p:nvSpPr>
          <p:cNvPr id="2" name="Title 1"/>
          <p:cNvSpPr>
            <a:spLocks noGrp="1"/>
          </p:cNvSpPr>
          <p:nvPr>
            <p:ph type="title"/>
          </p:nvPr>
        </p:nvSpPr>
        <p:spPr/>
        <p:txBody>
          <a:bodyPr/>
          <a:lstStyle/>
          <a:p>
            <a:r>
              <a:rPr lang="en-GB" dirty="0"/>
              <a:t>Clustering and Classification </a:t>
            </a:r>
          </a:p>
        </p:txBody>
      </p:sp>
      <p:sp>
        <p:nvSpPr>
          <p:cNvPr id="3" name="Content Placeholder 2"/>
          <p:cNvSpPr>
            <a:spLocks noGrp="1"/>
          </p:cNvSpPr>
          <p:nvPr>
            <p:ph idx="1"/>
          </p:nvPr>
        </p:nvSpPr>
        <p:spPr/>
        <p:txBody>
          <a:bodyPr/>
          <a:lstStyle/>
          <a:p>
            <a:pPr algn="ctr"/>
            <a:r>
              <a:rPr lang="en-GB" sz="2400" dirty="0"/>
              <a:t>Given a dataset of </a:t>
            </a:r>
            <a:r>
              <a:rPr lang="en-GB" sz="2400" i="1" dirty="0"/>
              <a:t>objects</a:t>
            </a:r>
            <a:r>
              <a:rPr lang="en-GB" sz="2400" dirty="0"/>
              <a:t> described by </a:t>
            </a:r>
            <a:r>
              <a:rPr lang="en-GB" sz="2400" i="1" dirty="0"/>
              <a:t>attributes</a:t>
            </a:r>
            <a:r>
              <a:rPr lang="en-GB" sz="2400" dirty="0"/>
              <a:t>, build a model that assigns objects to a </a:t>
            </a:r>
            <a:r>
              <a:rPr lang="en-GB" sz="2400" i="1" dirty="0"/>
              <a:t>class</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6" name="Group 4"/>
          <p:cNvGraphicFramePr>
            <a:graphicFrameLocks noGrp="1"/>
          </p:cNvGraphicFramePr>
          <p:nvPr>
            <p:extLst/>
          </p:nvPr>
        </p:nvGraphicFramePr>
        <p:xfrm>
          <a:off x="1019205" y="2924944"/>
          <a:ext cx="2225170" cy="1850400"/>
        </p:xfrm>
        <a:graphic>
          <a:graphicData uri="http://schemas.openxmlformats.org/drawingml/2006/table">
            <a:tbl>
              <a:tblPr/>
              <a:tblGrid>
                <a:gridCol w="222517">
                  <a:extLst>
                    <a:ext uri="{9D8B030D-6E8A-4147-A177-3AD203B41FA5}">
                      <a16:colId xmlns:a16="http://schemas.microsoft.com/office/drawing/2014/main" val="20000"/>
                    </a:ext>
                  </a:extLst>
                </a:gridCol>
                <a:gridCol w="222517">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7" name="Line 163"/>
          <p:cNvSpPr>
            <a:spLocks noChangeShapeType="1"/>
          </p:cNvSpPr>
          <p:nvPr/>
        </p:nvSpPr>
        <p:spPr bwMode="auto">
          <a:xfrm flipV="1">
            <a:off x="1019206" y="289319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8" name="Line 164"/>
          <p:cNvSpPr>
            <a:spLocks noChangeShapeType="1"/>
          </p:cNvSpPr>
          <p:nvPr/>
        </p:nvSpPr>
        <p:spPr bwMode="auto">
          <a:xfrm>
            <a:off x="1019206" y="476644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9" name="AutoShape 165"/>
          <p:cNvSpPr>
            <a:spLocks noChangeArrowheads="1"/>
          </p:cNvSpPr>
          <p:nvPr/>
        </p:nvSpPr>
        <p:spPr bwMode="auto">
          <a:xfrm>
            <a:off x="1143031" y="433305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0" name="AutoShape 166"/>
          <p:cNvSpPr>
            <a:spLocks noChangeArrowheads="1"/>
          </p:cNvSpPr>
          <p:nvPr/>
        </p:nvSpPr>
        <p:spPr bwMode="auto">
          <a:xfrm>
            <a:off x="1345966" y="414890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1" name="AutoShape 167"/>
          <p:cNvSpPr>
            <a:spLocks noChangeArrowheads="1"/>
          </p:cNvSpPr>
          <p:nvPr/>
        </p:nvSpPr>
        <p:spPr bwMode="auto">
          <a:xfrm>
            <a:off x="1538583" y="41457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2" name="AutoShape 168"/>
          <p:cNvSpPr>
            <a:spLocks noChangeArrowheads="1"/>
          </p:cNvSpPr>
          <p:nvPr/>
        </p:nvSpPr>
        <p:spPr bwMode="auto">
          <a:xfrm>
            <a:off x="1535143" y="433305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13" name="AutoShape 169"/>
          <p:cNvSpPr>
            <a:spLocks noChangeArrowheads="1"/>
          </p:cNvSpPr>
          <p:nvPr/>
        </p:nvSpPr>
        <p:spPr bwMode="auto">
          <a:xfrm>
            <a:off x="1738079" y="395840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4" name="AutoShape 170"/>
          <p:cNvSpPr>
            <a:spLocks noChangeArrowheads="1"/>
          </p:cNvSpPr>
          <p:nvPr/>
        </p:nvSpPr>
        <p:spPr bwMode="auto">
          <a:xfrm>
            <a:off x="1941014" y="377425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5" name="AutoShape 171"/>
          <p:cNvSpPr>
            <a:spLocks noChangeArrowheads="1"/>
          </p:cNvSpPr>
          <p:nvPr/>
        </p:nvSpPr>
        <p:spPr bwMode="auto">
          <a:xfrm>
            <a:off x="1937575" y="358058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16" name="AutoShape 172"/>
          <p:cNvSpPr>
            <a:spLocks noChangeArrowheads="1"/>
          </p:cNvSpPr>
          <p:nvPr/>
        </p:nvSpPr>
        <p:spPr bwMode="auto">
          <a:xfrm>
            <a:off x="2140510" y="35869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7" name="AutoShape 173"/>
          <p:cNvSpPr>
            <a:spLocks noChangeArrowheads="1"/>
          </p:cNvSpPr>
          <p:nvPr/>
        </p:nvSpPr>
        <p:spPr bwMode="auto">
          <a:xfrm>
            <a:off x="2333127" y="414573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18" name="AutoShape 174"/>
          <p:cNvSpPr>
            <a:spLocks noChangeArrowheads="1"/>
          </p:cNvSpPr>
          <p:nvPr/>
        </p:nvSpPr>
        <p:spPr bwMode="auto">
          <a:xfrm>
            <a:off x="2333127" y="432670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19" name="AutoShape 175"/>
          <p:cNvSpPr>
            <a:spLocks noChangeArrowheads="1"/>
          </p:cNvSpPr>
          <p:nvPr/>
        </p:nvSpPr>
        <p:spPr bwMode="auto">
          <a:xfrm>
            <a:off x="2525743" y="432353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20" name="AutoShape 176"/>
          <p:cNvSpPr>
            <a:spLocks noChangeArrowheads="1"/>
          </p:cNvSpPr>
          <p:nvPr/>
        </p:nvSpPr>
        <p:spPr bwMode="auto">
          <a:xfrm>
            <a:off x="1347686" y="3213870"/>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21" name="AutoShape 177"/>
          <p:cNvSpPr>
            <a:spLocks noChangeArrowheads="1"/>
          </p:cNvSpPr>
          <p:nvPr/>
        </p:nvSpPr>
        <p:spPr bwMode="auto">
          <a:xfrm>
            <a:off x="1524825" y="340595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22" name="AutoShape 178"/>
          <p:cNvSpPr>
            <a:spLocks noChangeArrowheads="1"/>
          </p:cNvSpPr>
          <p:nvPr/>
        </p:nvSpPr>
        <p:spPr bwMode="auto">
          <a:xfrm>
            <a:off x="1134432" y="3405958"/>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23" name="AutoShape 179"/>
          <p:cNvSpPr>
            <a:spLocks noChangeArrowheads="1"/>
          </p:cNvSpPr>
          <p:nvPr/>
        </p:nvSpPr>
        <p:spPr bwMode="auto">
          <a:xfrm>
            <a:off x="1726040" y="3218633"/>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24" name="Rectangle 180"/>
          <p:cNvSpPr>
            <a:spLocks noChangeArrowheads="1"/>
          </p:cNvSpPr>
          <p:nvPr/>
        </p:nvSpPr>
        <p:spPr bwMode="auto">
          <a:xfrm>
            <a:off x="3115436" y="456165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25" name="Rectangle 539"/>
          <p:cNvSpPr>
            <a:spLocks noChangeArrowheads="1"/>
          </p:cNvSpPr>
          <p:nvPr/>
        </p:nvSpPr>
        <p:spPr bwMode="auto">
          <a:xfrm>
            <a:off x="1822876" y="4926633"/>
            <a:ext cx="577301"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class</a:t>
            </a:r>
          </a:p>
          <a:p>
            <a:r>
              <a:rPr lang="en-US" sz="1600" dirty="0">
                <a:solidFill>
                  <a:schemeClr val="tx1"/>
                </a:solidFill>
                <a:latin typeface="Calibri"/>
                <a:cs typeface="Calibri"/>
              </a:rPr>
              <a:t>info</a:t>
            </a:r>
          </a:p>
        </p:txBody>
      </p:sp>
      <p:sp>
        <p:nvSpPr>
          <p:cNvPr id="27" name="Rectangle 180"/>
          <p:cNvSpPr>
            <a:spLocks noChangeArrowheads="1"/>
          </p:cNvSpPr>
          <p:nvPr/>
        </p:nvSpPr>
        <p:spPr bwMode="auto">
          <a:xfrm>
            <a:off x="5220072" y="269874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graphicFrame>
        <p:nvGraphicFramePr>
          <p:cNvPr id="28" name="Group 4"/>
          <p:cNvGraphicFramePr>
            <a:graphicFrameLocks noGrp="1"/>
          </p:cNvGraphicFramePr>
          <p:nvPr>
            <p:extLst/>
          </p:nvPr>
        </p:nvGraphicFramePr>
        <p:xfrm>
          <a:off x="5580112" y="2924944"/>
          <a:ext cx="2225170" cy="1850400"/>
        </p:xfrm>
        <a:graphic>
          <a:graphicData uri="http://schemas.openxmlformats.org/drawingml/2006/table">
            <a:tbl>
              <a:tblPr/>
              <a:tblGrid>
                <a:gridCol w="222517">
                  <a:extLst>
                    <a:ext uri="{9D8B030D-6E8A-4147-A177-3AD203B41FA5}">
                      <a16:colId xmlns:a16="http://schemas.microsoft.com/office/drawing/2014/main" val="20000"/>
                    </a:ext>
                  </a:extLst>
                </a:gridCol>
                <a:gridCol w="222517">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29" name="Line 163"/>
          <p:cNvSpPr>
            <a:spLocks noChangeShapeType="1"/>
          </p:cNvSpPr>
          <p:nvPr/>
        </p:nvSpPr>
        <p:spPr bwMode="auto">
          <a:xfrm flipV="1">
            <a:off x="5580113" y="289319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30" name="Line 164"/>
          <p:cNvSpPr>
            <a:spLocks noChangeShapeType="1"/>
          </p:cNvSpPr>
          <p:nvPr/>
        </p:nvSpPr>
        <p:spPr bwMode="auto">
          <a:xfrm>
            <a:off x="5580113" y="476644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31" name="AutoShape 165"/>
          <p:cNvSpPr>
            <a:spLocks noChangeArrowheads="1"/>
          </p:cNvSpPr>
          <p:nvPr/>
        </p:nvSpPr>
        <p:spPr bwMode="auto">
          <a:xfrm>
            <a:off x="5703938" y="433305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2" name="AutoShape 166"/>
          <p:cNvSpPr>
            <a:spLocks noChangeArrowheads="1"/>
          </p:cNvSpPr>
          <p:nvPr/>
        </p:nvSpPr>
        <p:spPr bwMode="auto">
          <a:xfrm>
            <a:off x="5906873" y="414890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3" name="AutoShape 167"/>
          <p:cNvSpPr>
            <a:spLocks noChangeArrowheads="1"/>
          </p:cNvSpPr>
          <p:nvPr/>
        </p:nvSpPr>
        <p:spPr bwMode="auto">
          <a:xfrm>
            <a:off x="6099490" y="41457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4" name="AutoShape 168"/>
          <p:cNvSpPr>
            <a:spLocks noChangeArrowheads="1"/>
          </p:cNvSpPr>
          <p:nvPr/>
        </p:nvSpPr>
        <p:spPr bwMode="auto">
          <a:xfrm>
            <a:off x="6096050" y="433305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35" name="AutoShape 169"/>
          <p:cNvSpPr>
            <a:spLocks noChangeArrowheads="1"/>
          </p:cNvSpPr>
          <p:nvPr/>
        </p:nvSpPr>
        <p:spPr bwMode="auto">
          <a:xfrm>
            <a:off x="6298986" y="395840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6" name="AutoShape 170"/>
          <p:cNvSpPr>
            <a:spLocks noChangeArrowheads="1"/>
          </p:cNvSpPr>
          <p:nvPr/>
        </p:nvSpPr>
        <p:spPr bwMode="auto">
          <a:xfrm>
            <a:off x="6501921" y="377425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7" name="AutoShape 171"/>
          <p:cNvSpPr>
            <a:spLocks noChangeArrowheads="1"/>
          </p:cNvSpPr>
          <p:nvPr/>
        </p:nvSpPr>
        <p:spPr bwMode="auto">
          <a:xfrm>
            <a:off x="6498482" y="358058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38" name="AutoShape 172"/>
          <p:cNvSpPr>
            <a:spLocks noChangeArrowheads="1"/>
          </p:cNvSpPr>
          <p:nvPr/>
        </p:nvSpPr>
        <p:spPr bwMode="auto">
          <a:xfrm>
            <a:off x="6701417" y="35869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9" name="AutoShape 173"/>
          <p:cNvSpPr>
            <a:spLocks noChangeArrowheads="1"/>
          </p:cNvSpPr>
          <p:nvPr/>
        </p:nvSpPr>
        <p:spPr bwMode="auto">
          <a:xfrm>
            <a:off x="6894034" y="414573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0" name="AutoShape 174"/>
          <p:cNvSpPr>
            <a:spLocks noChangeArrowheads="1"/>
          </p:cNvSpPr>
          <p:nvPr/>
        </p:nvSpPr>
        <p:spPr bwMode="auto">
          <a:xfrm>
            <a:off x="6894034" y="432670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1" name="AutoShape 175"/>
          <p:cNvSpPr>
            <a:spLocks noChangeArrowheads="1"/>
          </p:cNvSpPr>
          <p:nvPr/>
        </p:nvSpPr>
        <p:spPr bwMode="auto">
          <a:xfrm>
            <a:off x="7086650" y="432353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2" name="AutoShape 176"/>
          <p:cNvSpPr>
            <a:spLocks noChangeArrowheads="1"/>
          </p:cNvSpPr>
          <p:nvPr/>
        </p:nvSpPr>
        <p:spPr bwMode="auto">
          <a:xfrm>
            <a:off x="5908593" y="3213870"/>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3" name="AutoShape 177"/>
          <p:cNvSpPr>
            <a:spLocks noChangeArrowheads="1"/>
          </p:cNvSpPr>
          <p:nvPr/>
        </p:nvSpPr>
        <p:spPr bwMode="auto">
          <a:xfrm>
            <a:off x="6085732" y="340595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4" name="AutoShape 178"/>
          <p:cNvSpPr>
            <a:spLocks noChangeArrowheads="1"/>
          </p:cNvSpPr>
          <p:nvPr/>
        </p:nvSpPr>
        <p:spPr bwMode="auto">
          <a:xfrm>
            <a:off x="5695339" y="3405958"/>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5" name="AutoShape 179"/>
          <p:cNvSpPr>
            <a:spLocks noChangeArrowheads="1"/>
          </p:cNvSpPr>
          <p:nvPr/>
        </p:nvSpPr>
        <p:spPr bwMode="auto">
          <a:xfrm>
            <a:off x="6286947" y="3218633"/>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6" name="Rectangle 180"/>
          <p:cNvSpPr>
            <a:spLocks noChangeArrowheads="1"/>
          </p:cNvSpPr>
          <p:nvPr/>
        </p:nvSpPr>
        <p:spPr bwMode="auto">
          <a:xfrm>
            <a:off x="7676343" y="456165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47" name="Rectangle 539"/>
          <p:cNvSpPr>
            <a:spLocks noChangeArrowheads="1"/>
          </p:cNvSpPr>
          <p:nvPr/>
        </p:nvSpPr>
        <p:spPr bwMode="auto">
          <a:xfrm>
            <a:off x="3651621" y="3706853"/>
            <a:ext cx="1592303"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predictive model</a:t>
            </a:r>
          </a:p>
          <a:p>
            <a:r>
              <a:rPr lang="en-US" sz="1600" dirty="0">
                <a:solidFill>
                  <a:schemeClr val="tx1"/>
                </a:solidFill>
                <a:latin typeface="Calibri"/>
                <a:cs typeface="Calibri"/>
              </a:rPr>
              <a:t>(classification)</a:t>
            </a:r>
          </a:p>
        </p:txBody>
      </p:sp>
      <p:cxnSp>
        <p:nvCxnSpPr>
          <p:cNvPr id="50" name="Straight Arrow Connector 49"/>
          <p:cNvCxnSpPr/>
          <p:nvPr/>
        </p:nvCxnSpPr>
        <p:spPr bwMode="auto">
          <a:xfrm>
            <a:off x="3539485" y="3706853"/>
            <a:ext cx="1800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Rectangle 539"/>
          <p:cNvSpPr>
            <a:spLocks noChangeArrowheads="1"/>
          </p:cNvSpPr>
          <p:nvPr/>
        </p:nvSpPr>
        <p:spPr bwMode="auto">
          <a:xfrm>
            <a:off x="5594221" y="4926633"/>
            <a:ext cx="2202847"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predict classes based on </a:t>
            </a:r>
          </a:p>
          <a:p>
            <a:r>
              <a:rPr lang="en-US" sz="1600" dirty="0">
                <a:solidFill>
                  <a:schemeClr val="tx1"/>
                </a:solidFill>
                <a:latin typeface="Calibri"/>
                <a:cs typeface="Calibri"/>
              </a:rPr>
              <a:t>known attribute values</a:t>
            </a:r>
          </a:p>
        </p:txBody>
      </p:sp>
      <p:sp>
        <p:nvSpPr>
          <p:cNvPr id="5" name="Rectangle 4"/>
          <p:cNvSpPr/>
          <p:nvPr/>
        </p:nvSpPr>
        <p:spPr bwMode="auto">
          <a:xfrm>
            <a:off x="5580112" y="3212976"/>
            <a:ext cx="1080120" cy="936104"/>
          </a:xfrm>
          <a:prstGeom prst="rect">
            <a:avLst/>
          </a:prstGeom>
          <a:solidFill>
            <a:srgbClr val="0000FF">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52" name="Rectangle 51"/>
          <p:cNvSpPr/>
          <p:nvPr/>
        </p:nvSpPr>
        <p:spPr bwMode="auto">
          <a:xfrm>
            <a:off x="6876256" y="4149080"/>
            <a:ext cx="864096" cy="648072"/>
          </a:xfrm>
          <a:prstGeom prst="rect">
            <a:avLst/>
          </a:prstGeom>
          <a:solidFill>
            <a:srgbClr val="0000FF">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53" name="Rectangle 52"/>
          <p:cNvSpPr/>
          <p:nvPr/>
        </p:nvSpPr>
        <p:spPr bwMode="auto">
          <a:xfrm>
            <a:off x="6660232" y="3212976"/>
            <a:ext cx="1080120" cy="936104"/>
          </a:xfrm>
          <a:prstGeom prst="rect">
            <a:avLst/>
          </a:prstGeom>
          <a:solidFill>
            <a:srgbClr val="FFFF66">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54" name="Rectangle 53"/>
          <p:cNvSpPr/>
          <p:nvPr/>
        </p:nvSpPr>
        <p:spPr bwMode="auto">
          <a:xfrm>
            <a:off x="5580112" y="4149080"/>
            <a:ext cx="1296144" cy="648072"/>
          </a:xfrm>
          <a:prstGeom prst="rect">
            <a:avLst/>
          </a:prstGeom>
          <a:solidFill>
            <a:srgbClr val="FFFF66">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4128838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8675" name="Rectangle 2"/>
          <p:cNvSpPr>
            <a:spLocks noGrp="1" noChangeArrowheads="1"/>
          </p:cNvSpPr>
          <p:nvPr>
            <p:ph type="title"/>
          </p:nvPr>
        </p:nvSpPr>
        <p:spPr/>
        <p:txBody>
          <a:bodyPr/>
          <a:lstStyle/>
          <a:p>
            <a:pPr eaLnBrk="1" hangingPunct="1"/>
            <a:r>
              <a:rPr lang="fr-CH"/>
              <a:t>Example</a:t>
            </a:r>
            <a:endParaRPr lang="en-GB"/>
          </a:p>
        </p:txBody>
      </p:sp>
      <p:graphicFrame>
        <p:nvGraphicFramePr>
          <p:cNvPr id="257028" name="Group 4"/>
          <p:cNvGraphicFramePr>
            <a:graphicFrameLocks noGrp="1"/>
          </p:cNvGraphicFramePr>
          <p:nvPr>
            <p:extLst>
              <p:ext uri="{D42A27DB-BD31-4B8C-83A1-F6EECF244321}">
                <p14:modId xmlns:p14="http://schemas.microsoft.com/office/powerpoint/2010/main" val="749381004"/>
              </p:ext>
            </p:extLst>
          </p:nvPr>
        </p:nvGraphicFramePr>
        <p:xfrm>
          <a:off x="8100392" y="1400113"/>
          <a:ext cx="503238" cy="1645920"/>
        </p:xfrm>
        <a:graphic>
          <a:graphicData uri="http://schemas.openxmlformats.org/drawingml/2006/table">
            <a:tbl>
              <a:tblPr/>
              <a:tblGrid>
                <a:gridCol w="215900">
                  <a:extLst>
                    <a:ext uri="{9D8B030D-6E8A-4147-A177-3AD203B41FA5}">
                      <a16:colId xmlns:a16="http://schemas.microsoft.com/office/drawing/2014/main" val="20000"/>
                    </a:ext>
                  </a:extLst>
                </a:gridCol>
                <a:gridCol w="287338">
                  <a:extLst>
                    <a:ext uri="{9D8B030D-6E8A-4147-A177-3AD203B41FA5}">
                      <a16:colId xmlns:a16="http://schemas.microsoft.com/office/drawing/2014/main" val="20001"/>
                    </a:ext>
                  </a:extLst>
                </a:gridCol>
              </a:tblGrid>
              <a:tr h="241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Calibri" charset="0"/>
                          <a:cs typeface="Calibri"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Calibri" charset="0"/>
                          <a:cs typeface="Calibri" charset="0"/>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8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Calibri" charset="0"/>
                          <a:cs typeface="Calibri"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Calibri" charset="0"/>
                          <a:cs typeface="Calibri" charset="0"/>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1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Calibri" charset="0"/>
                          <a:cs typeface="Calibri"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Calibri" charset="0"/>
                          <a:cs typeface="Calibri" charset="0"/>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9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Calibri" charset="0"/>
                          <a:cs typeface="Calibri"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Calibri" charset="0"/>
                          <a:cs typeface="Calibri" charset="0"/>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9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Calibri" charset="0"/>
                          <a:cs typeface="Calibri"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Calibri" charset="0"/>
                          <a:cs typeface="Calibri" charset="0"/>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9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Calibri" charset="0"/>
                          <a:cs typeface="Calibri"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Calibri" charset="0"/>
                          <a:cs typeface="Calibri" charset="0"/>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8700" name="Line 27"/>
          <p:cNvSpPr>
            <a:spLocks noChangeShapeType="1"/>
          </p:cNvSpPr>
          <p:nvPr/>
        </p:nvSpPr>
        <p:spPr bwMode="auto">
          <a:xfrm>
            <a:off x="6947867" y="2335150"/>
            <a:ext cx="792163" cy="0"/>
          </a:xfrm>
          <a:prstGeom prst="line">
            <a:avLst/>
          </a:prstGeom>
          <a:noFill/>
          <a:ln w="9525">
            <a:solidFill>
              <a:schemeClr val="tx1"/>
            </a:solidFill>
            <a:round/>
            <a:headEnd/>
            <a:tailEnd type="triangle" w="med" len="med"/>
          </a:ln>
        </p:spPr>
        <p:txBody>
          <a:bodyPr anchor="ctr"/>
          <a:lstStyle/>
          <a:p>
            <a:endParaRPr lang="en-US">
              <a:latin typeface="Calibri" charset="0"/>
              <a:ea typeface="Calibri" charset="0"/>
              <a:cs typeface="Calibri" charset="0"/>
            </a:endParaRPr>
          </a:p>
        </p:txBody>
      </p:sp>
      <p:sp>
        <p:nvSpPr>
          <p:cNvPr id="28701" name="Rectangle 28"/>
          <p:cNvSpPr>
            <a:spLocks noChangeArrowheads="1"/>
          </p:cNvSpPr>
          <p:nvPr/>
        </p:nvSpPr>
        <p:spPr bwMode="auto">
          <a:xfrm>
            <a:off x="7056611" y="1967886"/>
            <a:ext cx="863600" cy="360362"/>
          </a:xfrm>
          <a:prstGeom prst="rect">
            <a:avLst/>
          </a:prstGeom>
          <a:noFill/>
          <a:ln w="9525">
            <a:noFill/>
            <a:miter lim="800000"/>
            <a:headEnd/>
            <a:tailEnd/>
          </a:ln>
        </p:spPr>
        <p:txBody>
          <a:bodyPr lIns="92075" tIns="46038" rIns="92075" bIns="46038"/>
          <a:lstStyle/>
          <a:p>
            <a:pPr marL="342900" indent="-342900" algn="l">
              <a:lnSpc>
                <a:spcPct val="110000"/>
              </a:lnSpc>
              <a:spcBef>
                <a:spcPct val="30000"/>
              </a:spcBef>
              <a:buSzPct val="80000"/>
              <a:buFont typeface="Marlett" pitchFamily="2" charset="2"/>
              <a:buNone/>
            </a:pPr>
            <a:r>
              <a:rPr lang="en-US"/>
              <a:t>probe</a:t>
            </a:r>
          </a:p>
        </p:txBody>
      </p:sp>
      <p:sp>
        <p:nvSpPr>
          <p:cNvPr id="28702" name="AutoShape 29"/>
          <p:cNvSpPr>
            <a:spLocks/>
          </p:cNvSpPr>
          <p:nvPr/>
        </p:nvSpPr>
        <p:spPr bwMode="auto">
          <a:xfrm>
            <a:off x="2155899" y="1449399"/>
            <a:ext cx="120659" cy="899616"/>
          </a:xfrm>
          <a:prstGeom prst="leftBrace">
            <a:avLst>
              <a:gd name="adj1" fmla="val 37363"/>
              <a:gd name="adj2" fmla="val 50000"/>
            </a:avLst>
          </a:prstGeom>
          <a:noFill/>
          <a:ln w="9525">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703" name="AutoShape 30"/>
          <p:cNvSpPr>
            <a:spLocks/>
          </p:cNvSpPr>
          <p:nvPr/>
        </p:nvSpPr>
        <p:spPr bwMode="auto">
          <a:xfrm>
            <a:off x="2097847" y="2349015"/>
            <a:ext cx="178711" cy="904402"/>
          </a:xfrm>
          <a:prstGeom prst="leftBrace">
            <a:avLst>
              <a:gd name="adj1" fmla="val 37363"/>
              <a:gd name="adj2" fmla="val 50000"/>
            </a:avLst>
          </a:prstGeom>
          <a:noFill/>
          <a:ln w="9525">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704" name="Rectangle 31"/>
          <p:cNvSpPr>
            <a:spLocks noChangeArrowheads="1"/>
          </p:cNvSpPr>
          <p:nvPr/>
        </p:nvSpPr>
        <p:spPr bwMode="auto">
          <a:xfrm>
            <a:off x="1723595" y="1715784"/>
            <a:ext cx="431800" cy="360362"/>
          </a:xfrm>
          <a:prstGeom prst="rect">
            <a:avLst/>
          </a:prstGeom>
          <a:noFill/>
          <a:ln w="9525">
            <a:noFill/>
            <a:miter lim="800000"/>
            <a:headEnd/>
            <a:tailEnd/>
          </a:ln>
        </p:spPr>
        <p:txBody>
          <a:bodyPr lIns="92075" tIns="46038" rIns="92075" bIns="46038"/>
          <a:lstStyle/>
          <a:p>
            <a:pPr marL="342900" indent="-342900" algn="l">
              <a:lnSpc>
                <a:spcPct val="110000"/>
              </a:lnSpc>
              <a:spcBef>
                <a:spcPct val="30000"/>
              </a:spcBef>
              <a:buSzPct val="80000"/>
              <a:buFont typeface="Marlett" pitchFamily="2" charset="2"/>
              <a:buNone/>
            </a:pPr>
            <a:r>
              <a:rPr lang="en-US" sz="1600" b="1">
                <a:solidFill>
                  <a:srgbClr val="121328"/>
                </a:solidFill>
                <a:latin typeface="Calibri" charset="0"/>
                <a:ea typeface="Calibri" charset="0"/>
                <a:cs typeface="Calibri" charset="0"/>
              </a:rPr>
              <a:t>L</a:t>
            </a:r>
            <a:endParaRPr lang="en-US" sz="1400" b="1">
              <a:solidFill>
                <a:schemeClr val="tx1"/>
              </a:solidFill>
              <a:latin typeface="Calibri" charset="0"/>
              <a:ea typeface="Calibri" charset="0"/>
              <a:cs typeface="Calibri" charset="0"/>
            </a:endParaRPr>
          </a:p>
        </p:txBody>
      </p:sp>
      <p:sp>
        <p:nvSpPr>
          <p:cNvPr id="28705" name="Rectangle 32"/>
          <p:cNvSpPr>
            <a:spLocks noChangeArrowheads="1"/>
          </p:cNvSpPr>
          <p:nvPr/>
        </p:nvSpPr>
        <p:spPr bwMode="auto">
          <a:xfrm>
            <a:off x="1666047" y="2637024"/>
            <a:ext cx="431800" cy="360362"/>
          </a:xfrm>
          <a:prstGeom prst="rect">
            <a:avLst/>
          </a:prstGeom>
          <a:noFill/>
          <a:ln w="9525">
            <a:noFill/>
            <a:miter lim="800000"/>
            <a:headEnd/>
            <a:tailEnd/>
          </a:ln>
        </p:spPr>
        <p:txBody>
          <a:bodyPr lIns="92075" tIns="46038" rIns="92075" bIns="46038"/>
          <a:lstStyle/>
          <a:p>
            <a:pPr marL="342900" indent="-342900" algn="l">
              <a:lnSpc>
                <a:spcPct val="110000"/>
              </a:lnSpc>
              <a:spcBef>
                <a:spcPct val="30000"/>
              </a:spcBef>
              <a:buSzPct val="80000"/>
              <a:buFont typeface="Marlett" pitchFamily="2" charset="2"/>
              <a:buNone/>
            </a:pPr>
            <a:r>
              <a:rPr lang="en-US" sz="1600" b="1">
                <a:solidFill>
                  <a:srgbClr val="121328"/>
                </a:solidFill>
                <a:latin typeface="Calibri" charset="0"/>
                <a:ea typeface="Calibri" charset="0"/>
                <a:cs typeface="Calibri" charset="0"/>
              </a:rPr>
              <a:t>R</a:t>
            </a:r>
            <a:endParaRPr lang="en-US" sz="1400" b="1">
              <a:solidFill>
                <a:schemeClr val="tx1"/>
              </a:solidFill>
              <a:latin typeface="Calibri" charset="0"/>
              <a:ea typeface="Calibri" charset="0"/>
              <a:cs typeface="Calibri" charset="0"/>
            </a:endParaRPr>
          </a:p>
        </p:txBody>
      </p:sp>
      <p:sp>
        <p:nvSpPr>
          <p:cNvPr id="28706" name="Rectangle 33"/>
          <p:cNvSpPr>
            <a:spLocks noChangeArrowheads="1"/>
          </p:cNvSpPr>
          <p:nvPr/>
        </p:nvSpPr>
        <p:spPr bwMode="auto">
          <a:xfrm>
            <a:off x="7919417" y="1052035"/>
            <a:ext cx="1368425" cy="431800"/>
          </a:xfrm>
          <a:prstGeom prst="rect">
            <a:avLst/>
          </a:prstGeom>
          <a:noFill/>
          <a:ln w="9525">
            <a:noFill/>
            <a:miter lim="800000"/>
            <a:headEnd/>
            <a:tailEnd/>
          </a:ln>
        </p:spPr>
        <p:txBody>
          <a:bodyPr lIns="92075" tIns="46038" rIns="92075" bIns="46038"/>
          <a:lstStyle/>
          <a:p>
            <a:pPr marL="342900" indent="-342900" algn="l">
              <a:lnSpc>
                <a:spcPct val="110000"/>
              </a:lnSpc>
              <a:spcBef>
                <a:spcPct val="30000"/>
              </a:spcBef>
              <a:buSzPct val="80000"/>
              <a:buFont typeface="Marlett" pitchFamily="2" charset="2"/>
              <a:buNone/>
            </a:pPr>
            <a:r>
              <a:rPr lang="en-US"/>
              <a:t>hash table</a:t>
            </a:r>
          </a:p>
        </p:txBody>
      </p:sp>
      <p:graphicFrame>
        <p:nvGraphicFramePr>
          <p:cNvPr id="13" name="Content Placeholder 5">
            <a:extLst>
              <a:ext uri="{FF2B5EF4-FFF2-40B4-BE49-F238E27FC236}">
                <a16:creationId xmlns:a16="http://schemas.microsoft.com/office/drawing/2014/main" id="{E0092E97-A9F1-334F-B22F-A70204C310C3}"/>
              </a:ext>
            </a:extLst>
          </p:cNvPr>
          <p:cNvGraphicFramePr>
            <a:graphicFrameLocks noGrp="1"/>
          </p:cNvGraphicFramePr>
          <p:nvPr>
            <p:ph idx="1"/>
            <p:extLst>
              <p:ext uri="{D42A27DB-BD31-4B8C-83A1-F6EECF244321}">
                <p14:modId xmlns:p14="http://schemas.microsoft.com/office/powerpoint/2010/main" val="2296449822"/>
              </p:ext>
            </p:extLst>
          </p:nvPr>
        </p:nvGraphicFramePr>
        <p:xfrm>
          <a:off x="2395499" y="1125549"/>
          <a:ext cx="1993238" cy="2133600"/>
        </p:xfrm>
        <a:graphic>
          <a:graphicData uri="http://schemas.openxmlformats.org/drawingml/2006/table">
            <a:tbl>
              <a:tblPr firstRow="1" bandRow="1">
                <a:tableStyleId>{5202B0CA-FC54-4496-8BCA-5EF66A818D29}</a:tableStyleId>
              </a:tblPr>
              <a:tblGrid>
                <a:gridCol w="481070">
                  <a:extLst>
                    <a:ext uri="{9D8B030D-6E8A-4147-A177-3AD203B41FA5}">
                      <a16:colId xmlns:a16="http://schemas.microsoft.com/office/drawing/2014/main" val="1684845776"/>
                    </a:ext>
                  </a:extLst>
                </a:gridCol>
                <a:gridCol w="648072">
                  <a:extLst>
                    <a:ext uri="{9D8B030D-6E8A-4147-A177-3AD203B41FA5}">
                      <a16:colId xmlns:a16="http://schemas.microsoft.com/office/drawing/2014/main" val="3485986667"/>
                    </a:ext>
                  </a:extLst>
                </a:gridCol>
                <a:gridCol w="864096">
                  <a:extLst>
                    <a:ext uri="{9D8B030D-6E8A-4147-A177-3AD203B41FA5}">
                      <a16:colId xmlns:a16="http://schemas.microsoft.com/office/drawing/2014/main" val="480976903"/>
                    </a:ext>
                  </a:extLst>
                </a:gridCol>
              </a:tblGrid>
              <a:tr h="257076">
                <a:tc>
                  <a:txBody>
                    <a:bodyPr/>
                    <a:lstStyle/>
                    <a:p>
                      <a:pPr algn="ctr"/>
                      <a:r>
                        <a:rPr lang="en-US" sz="1400">
                          <a:latin typeface="Calibri" panose="020F0502020204030204" pitchFamily="34" charset="0"/>
                          <a:cs typeface="Calibri" panose="020F0502020204030204" pitchFamily="34" charset="0"/>
                        </a:rPr>
                        <a:t>tid</a:t>
                      </a:r>
                    </a:p>
                  </a:txBody>
                  <a:tcPr/>
                </a:tc>
                <a:tc>
                  <a:txBody>
                    <a:bodyPr/>
                    <a:lstStyle/>
                    <a:p>
                      <a:pPr algn="ctr"/>
                      <a:r>
                        <a:rPr lang="en-US" sz="1400">
                          <a:latin typeface="Calibri" panose="020F0502020204030204" pitchFamily="34" charset="0"/>
                          <a:cs typeface="Calibri" panose="020F0502020204030204" pitchFamily="34" charset="0"/>
                        </a:rPr>
                        <a:t>Age</a:t>
                      </a:r>
                    </a:p>
                  </a:txBody>
                  <a:tcPr/>
                </a:tc>
                <a:tc>
                  <a:txBody>
                    <a:bodyPr/>
                    <a:lstStyle/>
                    <a:p>
                      <a:pPr algn="ctr"/>
                      <a:r>
                        <a:rPr lang="en-US" sz="1400">
                          <a:latin typeface="Calibri" panose="020F0502020204030204" pitchFamily="34" charset="0"/>
                          <a:cs typeface="Calibri" panose="020F0502020204030204" pitchFamily="34" charset="0"/>
                        </a:rPr>
                        <a:t>Risk</a:t>
                      </a:r>
                    </a:p>
                  </a:txBody>
                  <a:tcPr/>
                </a:tc>
                <a:extLst>
                  <a:ext uri="{0D108BD9-81ED-4DB2-BD59-A6C34878D82A}">
                    <a16:rowId xmlns:a16="http://schemas.microsoft.com/office/drawing/2014/main" val="3692463223"/>
                  </a:ext>
                </a:extLst>
              </a:tr>
              <a:tr h="257076">
                <a:tc>
                  <a:txBody>
                    <a:bodyPr/>
                    <a:lstStyle/>
                    <a:p>
                      <a:pPr algn="ctr"/>
                      <a:r>
                        <a:rPr lang="en-US" sz="1400">
                          <a:latin typeface="Calibri" panose="020F0502020204030204" pitchFamily="34" charset="0"/>
                          <a:cs typeface="Calibri" panose="020F0502020204030204" pitchFamily="34" charset="0"/>
                        </a:rPr>
                        <a:t>1</a:t>
                      </a:r>
                    </a:p>
                  </a:txBody>
                  <a:tcPr/>
                </a:tc>
                <a:tc>
                  <a:txBody>
                    <a:bodyPr/>
                    <a:lstStyle/>
                    <a:p>
                      <a:pPr algn="ctr"/>
                      <a:r>
                        <a:rPr lang="en-US" sz="1400">
                          <a:latin typeface="Calibri" panose="020F0502020204030204" pitchFamily="34" charset="0"/>
                          <a:cs typeface="Calibri" panose="020F0502020204030204" pitchFamily="34" charset="0"/>
                        </a:rPr>
                        <a:t>17</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935783152"/>
                  </a:ext>
                </a:extLst>
              </a:tr>
              <a:tr h="257076">
                <a:tc>
                  <a:txBody>
                    <a:bodyPr/>
                    <a:lstStyle/>
                    <a:p>
                      <a:pPr algn="ctr"/>
                      <a:r>
                        <a:rPr lang="en-US" sz="1400">
                          <a:latin typeface="Calibri" panose="020F0502020204030204" pitchFamily="34" charset="0"/>
                          <a:cs typeface="Calibri" panose="020F0502020204030204" pitchFamily="34" charset="0"/>
                        </a:rPr>
                        <a:t>5</a:t>
                      </a:r>
                    </a:p>
                  </a:txBody>
                  <a:tcPr/>
                </a:tc>
                <a:tc>
                  <a:txBody>
                    <a:bodyPr/>
                    <a:lstStyle/>
                    <a:p>
                      <a:pPr algn="ctr"/>
                      <a:r>
                        <a:rPr lang="en-US" sz="1400">
                          <a:latin typeface="Calibri" panose="020F0502020204030204" pitchFamily="34" charset="0"/>
                          <a:cs typeface="Calibri" panose="020F0502020204030204" pitchFamily="34" charset="0"/>
                        </a:rPr>
                        <a:t>20</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1228742288"/>
                  </a:ext>
                </a:extLst>
              </a:tr>
              <a:tr h="257076">
                <a:tc>
                  <a:txBody>
                    <a:bodyPr/>
                    <a:lstStyle/>
                    <a:p>
                      <a:pPr algn="ctr"/>
                      <a:r>
                        <a:rPr lang="en-US" sz="1400">
                          <a:latin typeface="Calibri" panose="020F0502020204030204" pitchFamily="34" charset="0"/>
                          <a:cs typeface="Calibri" panose="020F0502020204030204" pitchFamily="34" charset="0"/>
                        </a:rPr>
                        <a:t>0</a:t>
                      </a:r>
                    </a:p>
                  </a:txBody>
                  <a:tcPr/>
                </a:tc>
                <a:tc>
                  <a:txBody>
                    <a:bodyPr/>
                    <a:lstStyle/>
                    <a:p>
                      <a:pPr algn="ctr"/>
                      <a:r>
                        <a:rPr lang="en-US" sz="1400">
                          <a:latin typeface="Calibri" panose="020F0502020204030204" pitchFamily="34" charset="0"/>
                          <a:cs typeface="Calibri" panose="020F0502020204030204" pitchFamily="34" charset="0"/>
                        </a:rPr>
                        <a:t>23</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1810920647"/>
                  </a:ext>
                </a:extLst>
              </a:tr>
              <a:tr h="257076">
                <a:tc>
                  <a:txBody>
                    <a:bodyPr/>
                    <a:lstStyle/>
                    <a:p>
                      <a:pPr algn="ctr"/>
                      <a:r>
                        <a:rPr lang="en-US" sz="1400">
                          <a:latin typeface="Calibri" panose="020F0502020204030204" pitchFamily="34" charset="0"/>
                          <a:cs typeface="Calibri" panose="020F0502020204030204" pitchFamily="34" charset="0"/>
                        </a:rPr>
                        <a:t>4</a:t>
                      </a:r>
                    </a:p>
                  </a:txBody>
                  <a:tcPr/>
                </a:tc>
                <a:tc>
                  <a:txBody>
                    <a:bodyPr/>
                    <a:lstStyle/>
                    <a:p>
                      <a:pPr algn="ctr"/>
                      <a:r>
                        <a:rPr lang="en-US" sz="1400">
                          <a:latin typeface="Calibri" panose="020F0502020204030204" pitchFamily="34" charset="0"/>
                          <a:cs typeface="Calibri" panose="020F0502020204030204" pitchFamily="34" charset="0"/>
                        </a:rPr>
                        <a:t>32</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3532167518"/>
                  </a:ext>
                </a:extLst>
              </a:tr>
              <a:tr h="257076">
                <a:tc>
                  <a:txBody>
                    <a:bodyPr/>
                    <a:lstStyle/>
                    <a:p>
                      <a:pPr algn="ctr"/>
                      <a:r>
                        <a:rPr lang="en-US" sz="1400">
                          <a:latin typeface="Calibri" panose="020F0502020204030204" pitchFamily="34" charset="0"/>
                          <a:cs typeface="Calibri" panose="020F0502020204030204" pitchFamily="34" charset="0"/>
                        </a:rPr>
                        <a:t>2</a:t>
                      </a:r>
                    </a:p>
                  </a:txBody>
                  <a:tcPr/>
                </a:tc>
                <a:tc>
                  <a:txBody>
                    <a:bodyPr/>
                    <a:lstStyle/>
                    <a:p>
                      <a:pPr algn="ctr"/>
                      <a:r>
                        <a:rPr lang="en-US" sz="1400">
                          <a:latin typeface="Calibri" panose="020F0502020204030204" pitchFamily="34" charset="0"/>
                          <a:cs typeface="Calibri" panose="020F0502020204030204" pitchFamily="34" charset="0"/>
                        </a:rPr>
                        <a:t>43</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801238"/>
                  </a:ext>
                </a:extLst>
              </a:tr>
              <a:tr h="257076">
                <a:tc>
                  <a:txBody>
                    <a:bodyPr/>
                    <a:lstStyle/>
                    <a:p>
                      <a:pPr algn="ctr"/>
                      <a:r>
                        <a:rPr lang="en-US" sz="1400">
                          <a:latin typeface="Calibri" panose="020F0502020204030204" pitchFamily="34" charset="0"/>
                          <a:cs typeface="Calibri" panose="020F0502020204030204" pitchFamily="34" charset="0"/>
                        </a:rPr>
                        <a:t>3</a:t>
                      </a:r>
                    </a:p>
                  </a:txBody>
                  <a:tcPr/>
                </a:tc>
                <a:tc>
                  <a:txBody>
                    <a:bodyPr/>
                    <a:lstStyle/>
                    <a:p>
                      <a:pPr algn="ctr"/>
                      <a:r>
                        <a:rPr lang="en-US" sz="1400">
                          <a:latin typeface="Calibri" panose="020F0502020204030204" pitchFamily="34" charset="0"/>
                          <a:cs typeface="Calibri" panose="020F0502020204030204" pitchFamily="34" charset="0"/>
                        </a:rPr>
                        <a:t>68</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4046830813"/>
                  </a:ext>
                </a:extLst>
              </a:tr>
            </a:tbl>
          </a:graphicData>
        </a:graphic>
      </p:graphicFrame>
      <p:graphicFrame>
        <p:nvGraphicFramePr>
          <p:cNvPr id="14" name="Content Placeholder 5">
            <a:extLst>
              <a:ext uri="{FF2B5EF4-FFF2-40B4-BE49-F238E27FC236}">
                <a16:creationId xmlns:a16="http://schemas.microsoft.com/office/drawing/2014/main" id="{8730C9FE-E611-EE41-94DC-0D70253DB4F6}"/>
              </a:ext>
            </a:extLst>
          </p:cNvPr>
          <p:cNvGraphicFramePr>
            <a:graphicFrameLocks/>
          </p:cNvGraphicFramePr>
          <p:nvPr>
            <p:extLst>
              <p:ext uri="{D42A27DB-BD31-4B8C-83A1-F6EECF244321}">
                <p14:modId xmlns:p14="http://schemas.microsoft.com/office/powerpoint/2010/main" val="1907203357"/>
              </p:ext>
            </p:extLst>
          </p:nvPr>
        </p:nvGraphicFramePr>
        <p:xfrm>
          <a:off x="4583355" y="1125925"/>
          <a:ext cx="1993238" cy="2133600"/>
        </p:xfrm>
        <a:graphic>
          <a:graphicData uri="http://schemas.openxmlformats.org/drawingml/2006/table">
            <a:tbl>
              <a:tblPr firstRow="1" bandRow="1">
                <a:tableStyleId>{5202B0CA-FC54-4496-8BCA-5EF66A818D29}</a:tableStyleId>
              </a:tblPr>
              <a:tblGrid>
                <a:gridCol w="481070">
                  <a:extLst>
                    <a:ext uri="{9D8B030D-6E8A-4147-A177-3AD203B41FA5}">
                      <a16:colId xmlns:a16="http://schemas.microsoft.com/office/drawing/2014/main" val="1684845776"/>
                    </a:ext>
                  </a:extLst>
                </a:gridCol>
                <a:gridCol w="810144">
                  <a:extLst>
                    <a:ext uri="{9D8B030D-6E8A-4147-A177-3AD203B41FA5}">
                      <a16:colId xmlns:a16="http://schemas.microsoft.com/office/drawing/2014/main" val="3485986667"/>
                    </a:ext>
                  </a:extLst>
                </a:gridCol>
                <a:gridCol w="702024">
                  <a:extLst>
                    <a:ext uri="{9D8B030D-6E8A-4147-A177-3AD203B41FA5}">
                      <a16:colId xmlns:a16="http://schemas.microsoft.com/office/drawing/2014/main" val="480976903"/>
                    </a:ext>
                  </a:extLst>
                </a:gridCol>
              </a:tblGrid>
              <a:tr h="257076">
                <a:tc>
                  <a:txBody>
                    <a:bodyPr/>
                    <a:lstStyle/>
                    <a:p>
                      <a:pPr algn="ctr"/>
                      <a:r>
                        <a:rPr lang="en-US" sz="1400">
                          <a:latin typeface="Calibri" panose="020F0502020204030204" pitchFamily="34" charset="0"/>
                          <a:cs typeface="Calibri" panose="020F0502020204030204" pitchFamily="34" charset="0"/>
                        </a:rPr>
                        <a:t>tid</a:t>
                      </a:r>
                    </a:p>
                  </a:txBody>
                  <a:tcPr/>
                </a:tc>
                <a:tc>
                  <a:txBody>
                    <a:bodyPr/>
                    <a:lstStyle/>
                    <a:p>
                      <a:pPr algn="ctr"/>
                      <a:r>
                        <a:rPr lang="en-US" sz="1400">
                          <a:latin typeface="Calibri" panose="020F0502020204030204" pitchFamily="34" charset="0"/>
                          <a:cs typeface="Calibri" panose="020F0502020204030204" pitchFamily="34" charset="0"/>
                        </a:rPr>
                        <a:t>CarType</a:t>
                      </a:r>
                    </a:p>
                  </a:txBody>
                  <a:tcPr/>
                </a:tc>
                <a:tc>
                  <a:txBody>
                    <a:bodyPr/>
                    <a:lstStyle/>
                    <a:p>
                      <a:pPr algn="ctr"/>
                      <a:r>
                        <a:rPr lang="en-US" sz="1400">
                          <a:latin typeface="Calibri" panose="020F0502020204030204" pitchFamily="34" charset="0"/>
                          <a:cs typeface="Calibri" panose="020F0502020204030204" pitchFamily="34" charset="0"/>
                        </a:rPr>
                        <a:t>Risk</a:t>
                      </a:r>
                    </a:p>
                  </a:txBody>
                  <a:tcPr/>
                </a:tc>
                <a:extLst>
                  <a:ext uri="{0D108BD9-81ED-4DB2-BD59-A6C34878D82A}">
                    <a16:rowId xmlns:a16="http://schemas.microsoft.com/office/drawing/2014/main" val="3692463223"/>
                  </a:ext>
                </a:extLst>
              </a:tr>
              <a:tr h="257076">
                <a:tc>
                  <a:txBody>
                    <a:bodyPr/>
                    <a:lstStyle/>
                    <a:p>
                      <a:pPr algn="ctr"/>
                      <a:r>
                        <a:rPr lang="en-US" sz="1400">
                          <a:latin typeface="Calibri" panose="020F0502020204030204" pitchFamily="34" charset="0"/>
                          <a:cs typeface="Calibri" panose="020F0502020204030204" pitchFamily="34" charset="0"/>
                        </a:rPr>
                        <a:t>0</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611194"/>
                  </a:ext>
                </a:extLst>
              </a:tr>
              <a:tr h="257076">
                <a:tc>
                  <a:txBody>
                    <a:bodyPr/>
                    <a:lstStyle/>
                    <a:p>
                      <a:pPr algn="ctr"/>
                      <a:r>
                        <a:rPr lang="en-US" sz="1400">
                          <a:latin typeface="Calibri" panose="020F0502020204030204" pitchFamily="34" charset="0"/>
                          <a:cs typeface="Calibri" panose="020F0502020204030204" pitchFamily="34" charset="0"/>
                        </a:rPr>
                        <a:t>1</a:t>
                      </a:r>
                    </a:p>
                  </a:txBody>
                  <a:tcPr/>
                </a:tc>
                <a:tc>
                  <a:txBody>
                    <a:bodyPr/>
                    <a:lstStyle/>
                    <a:p>
                      <a:pPr algn="ctr"/>
                      <a:r>
                        <a:rPr lang="en-US" sz="1400">
                          <a:latin typeface="Calibri" panose="020F0502020204030204" pitchFamily="34" charset="0"/>
                          <a:cs typeface="Calibri" panose="020F0502020204030204" pitchFamily="34" charset="0"/>
                        </a:rPr>
                        <a:t>sports</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935783152"/>
                  </a:ext>
                </a:extLst>
              </a:tr>
              <a:tr h="257076">
                <a:tc>
                  <a:txBody>
                    <a:bodyPr/>
                    <a:lstStyle/>
                    <a:p>
                      <a:pPr algn="ctr"/>
                      <a:r>
                        <a:rPr lang="en-US" sz="1400">
                          <a:latin typeface="Calibri" panose="020F0502020204030204" pitchFamily="34" charset="0"/>
                          <a:cs typeface="Calibri" panose="020F0502020204030204" pitchFamily="34" charset="0"/>
                        </a:rPr>
                        <a:t>2</a:t>
                      </a:r>
                    </a:p>
                  </a:txBody>
                  <a:tcPr/>
                </a:tc>
                <a:tc>
                  <a:txBody>
                    <a:bodyPr/>
                    <a:lstStyle/>
                    <a:p>
                      <a:pPr algn="ctr"/>
                      <a:r>
                        <a:rPr lang="en-US" sz="1400">
                          <a:latin typeface="Calibri" panose="020F0502020204030204" pitchFamily="34" charset="0"/>
                          <a:cs typeface="Calibri" panose="020F0502020204030204" pitchFamily="34" charset="0"/>
                        </a:rPr>
                        <a:t>sports</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1228742288"/>
                  </a:ext>
                </a:extLst>
              </a:tr>
              <a:tr h="257076">
                <a:tc>
                  <a:txBody>
                    <a:bodyPr/>
                    <a:lstStyle/>
                    <a:p>
                      <a:pPr algn="ctr"/>
                      <a:r>
                        <a:rPr lang="en-US" sz="1400">
                          <a:latin typeface="Calibri" panose="020F0502020204030204" pitchFamily="34" charset="0"/>
                          <a:cs typeface="Calibri" panose="020F0502020204030204" pitchFamily="34" charset="0"/>
                        </a:rPr>
                        <a:t>3</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3259554412"/>
                  </a:ext>
                </a:extLst>
              </a:tr>
              <a:tr h="257076">
                <a:tc>
                  <a:txBody>
                    <a:bodyPr/>
                    <a:lstStyle/>
                    <a:p>
                      <a:pPr algn="ctr"/>
                      <a:r>
                        <a:rPr lang="en-US" sz="1400">
                          <a:latin typeface="Calibri" panose="020F0502020204030204" pitchFamily="34" charset="0"/>
                          <a:cs typeface="Calibri" panose="020F0502020204030204" pitchFamily="34" charset="0"/>
                        </a:rPr>
                        <a:t>4</a:t>
                      </a:r>
                    </a:p>
                  </a:txBody>
                  <a:tcPr/>
                </a:tc>
                <a:tc>
                  <a:txBody>
                    <a:bodyPr/>
                    <a:lstStyle/>
                    <a:p>
                      <a:pPr algn="ctr"/>
                      <a:r>
                        <a:rPr lang="en-US" sz="1400">
                          <a:latin typeface="Calibri" panose="020F0502020204030204" pitchFamily="34" charset="0"/>
                          <a:cs typeface="Calibri" panose="020F0502020204030204" pitchFamily="34" charset="0"/>
                        </a:rPr>
                        <a:t>truck</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1810920647"/>
                  </a:ext>
                </a:extLst>
              </a:tr>
              <a:tr h="257076">
                <a:tc>
                  <a:txBody>
                    <a:bodyPr/>
                    <a:lstStyle/>
                    <a:p>
                      <a:pPr algn="ctr"/>
                      <a:r>
                        <a:rPr lang="en-US" sz="1400">
                          <a:latin typeface="Calibri" panose="020F0502020204030204" pitchFamily="34" charset="0"/>
                          <a:cs typeface="Calibri" panose="020F0502020204030204" pitchFamily="34" charset="0"/>
                        </a:rPr>
                        <a:t>5</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801238"/>
                  </a:ext>
                </a:extLst>
              </a:tr>
            </a:tbl>
          </a:graphicData>
        </a:graphic>
      </p:graphicFrame>
      <p:sp>
        <p:nvSpPr>
          <p:cNvPr id="2" name="TextBox 1">
            <a:extLst>
              <a:ext uri="{FF2B5EF4-FFF2-40B4-BE49-F238E27FC236}">
                <a16:creationId xmlns:a16="http://schemas.microsoft.com/office/drawing/2014/main" id="{58BC4C25-6F44-8C40-AEDD-9D4D2F5272A2}"/>
              </a:ext>
            </a:extLst>
          </p:cNvPr>
          <p:cNvSpPr txBox="1"/>
          <p:nvPr/>
        </p:nvSpPr>
        <p:spPr>
          <a:xfrm>
            <a:off x="3367095" y="661212"/>
            <a:ext cx="1993046" cy="276999"/>
          </a:xfrm>
          <a:prstGeom prst="rect">
            <a:avLst/>
          </a:prstGeom>
          <a:noFill/>
        </p:spPr>
        <p:txBody>
          <a:bodyPr wrap="none" rtlCol="0">
            <a:spAutoFit/>
          </a:bodyPr>
          <a:lstStyle/>
          <a:p>
            <a:r>
              <a:rPr lang="en-US"/>
              <a:t>Attribute list for Root Node 0</a:t>
            </a:r>
          </a:p>
        </p:txBody>
      </p:sp>
      <p:grpSp>
        <p:nvGrpSpPr>
          <p:cNvPr id="3" name="Group 2">
            <a:extLst>
              <a:ext uri="{FF2B5EF4-FFF2-40B4-BE49-F238E27FC236}">
                <a16:creationId xmlns:a16="http://schemas.microsoft.com/office/drawing/2014/main" id="{E5436250-FDA2-F749-8106-17D8CE693144}"/>
              </a:ext>
            </a:extLst>
          </p:cNvPr>
          <p:cNvGrpSpPr/>
          <p:nvPr/>
        </p:nvGrpSpPr>
        <p:grpSpPr>
          <a:xfrm>
            <a:off x="3628786" y="3703862"/>
            <a:ext cx="1909138" cy="1380035"/>
            <a:chOff x="3653688" y="3259149"/>
            <a:chExt cx="1909138" cy="1380035"/>
          </a:xfrm>
        </p:grpSpPr>
        <p:sp>
          <p:nvSpPr>
            <p:cNvPr id="17" name="Oval 16">
              <a:extLst>
                <a:ext uri="{FF2B5EF4-FFF2-40B4-BE49-F238E27FC236}">
                  <a16:creationId xmlns:a16="http://schemas.microsoft.com/office/drawing/2014/main" id="{59B381FF-13EB-8A4E-9E9C-61A566B2FC7B}"/>
                </a:ext>
              </a:extLst>
            </p:cNvPr>
            <p:cNvSpPr/>
            <p:nvPr/>
          </p:nvSpPr>
          <p:spPr bwMode="auto">
            <a:xfrm>
              <a:off x="4387870" y="3513464"/>
              <a:ext cx="360040"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2"/>
                  </a:solidFill>
                  <a:effectLst/>
                  <a:latin typeface="Tempus Sans ITC" pitchFamily="82" charset="0"/>
                </a:rPr>
                <a:t>0</a:t>
              </a:r>
            </a:p>
          </p:txBody>
        </p:sp>
        <p:sp>
          <p:nvSpPr>
            <p:cNvPr id="18" name="Oval 17">
              <a:extLst>
                <a:ext uri="{FF2B5EF4-FFF2-40B4-BE49-F238E27FC236}">
                  <a16:creationId xmlns:a16="http://schemas.microsoft.com/office/drawing/2014/main" id="{BC24859A-C0AC-EF4F-B0D8-418A0B50A4AE}"/>
                </a:ext>
              </a:extLst>
            </p:cNvPr>
            <p:cNvSpPr/>
            <p:nvPr/>
          </p:nvSpPr>
          <p:spPr bwMode="auto">
            <a:xfrm>
              <a:off x="3653688" y="4279144"/>
              <a:ext cx="360040"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2"/>
                  </a:solidFill>
                  <a:effectLst/>
                  <a:latin typeface="Tempus Sans ITC" pitchFamily="82" charset="0"/>
                </a:rPr>
                <a:t>1</a:t>
              </a:r>
            </a:p>
          </p:txBody>
        </p:sp>
        <p:sp>
          <p:nvSpPr>
            <p:cNvPr id="19" name="Oval 18">
              <a:extLst>
                <a:ext uri="{FF2B5EF4-FFF2-40B4-BE49-F238E27FC236}">
                  <a16:creationId xmlns:a16="http://schemas.microsoft.com/office/drawing/2014/main" id="{EEBAD262-A6B7-E74D-90D3-CF449FA996BC}"/>
                </a:ext>
              </a:extLst>
            </p:cNvPr>
            <p:cNvSpPr/>
            <p:nvPr/>
          </p:nvSpPr>
          <p:spPr bwMode="auto">
            <a:xfrm>
              <a:off x="5202786" y="4279144"/>
              <a:ext cx="360040"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2"/>
                  </a:solidFill>
                  <a:effectLst/>
                  <a:latin typeface="Tempus Sans ITC" pitchFamily="82" charset="0"/>
                </a:rPr>
                <a:t>2</a:t>
              </a:r>
            </a:p>
          </p:txBody>
        </p:sp>
        <p:cxnSp>
          <p:nvCxnSpPr>
            <p:cNvPr id="22" name="Straight Connector 21">
              <a:extLst>
                <a:ext uri="{FF2B5EF4-FFF2-40B4-BE49-F238E27FC236}">
                  <a16:creationId xmlns:a16="http://schemas.microsoft.com/office/drawing/2014/main" id="{AEC9FF01-6C8A-3645-83FB-62DB030EDCDE}"/>
                </a:ext>
              </a:extLst>
            </p:cNvPr>
            <p:cNvCxnSpPr>
              <a:cxnSpLocks/>
              <a:stCxn id="17" idx="5"/>
              <a:endCxn id="19" idx="1"/>
            </p:cNvCxnSpPr>
            <p:nvPr/>
          </p:nvCxnSpPr>
          <p:spPr bwMode="auto">
            <a:xfrm>
              <a:off x="4695183" y="3820777"/>
              <a:ext cx="560330" cy="5110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EC6242FC-DE92-FF41-B195-D99502A2F23A}"/>
                </a:ext>
              </a:extLst>
            </p:cNvPr>
            <p:cNvCxnSpPr>
              <a:cxnSpLocks/>
              <a:stCxn id="17" idx="3"/>
              <a:endCxn id="18" idx="7"/>
            </p:cNvCxnSpPr>
            <p:nvPr/>
          </p:nvCxnSpPr>
          <p:spPr bwMode="auto">
            <a:xfrm flipH="1">
              <a:off x="3961001" y="3820777"/>
              <a:ext cx="479596" cy="51109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6" name="TextBox 25">
              <a:extLst>
                <a:ext uri="{FF2B5EF4-FFF2-40B4-BE49-F238E27FC236}">
                  <a16:creationId xmlns:a16="http://schemas.microsoft.com/office/drawing/2014/main" id="{BC40F065-83BC-5748-98CF-5BB45D01F3B4}"/>
                </a:ext>
              </a:extLst>
            </p:cNvPr>
            <p:cNvSpPr txBox="1"/>
            <p:nvPr/>
          </p:nvSpPr>
          <p:spPr>
            <a:xfrm>
              <a:off x="4193101" y="3259149"/>
              <a:ext cx="726802" cy="276999"/>
            </a:xfrm>
            <a:prstGeom prst="rect">
              <a:avLst/>
            </a:prstGeom>
            <a:noFill/>
          </p:spPr>
          <p:txBody>
            <a:bodyPr wrap="none" rtlCol="0">
              <a:spAutoFit/>
            </a:bodyPr>
            <a:lstStyle/>
            <a:p>
              <a:r>
                <a:rPr lang="en-US"/>
                <a:t>Age &gt; 25</a:t>
              </a:r>
            </a:p>
          </p:txBody>
        </p:sp>
      </p:grpSp>
      <p:graphicFrame>
        <p:nvGraphicFramePr>
          <p:cNvPr id="31" name="Content Placeholder 5">
            <a:extLst>
              <a:ext uri="{FF2B5EF4-FFF2-40B4-BE49-F238E27FC236}">
                <a16:creationId xmlns:a16="http://schemas.microsoft.com/office/drawing/2014/main" id="{B4A6B122-45D8-4A40-A2F6-A8661C7BF837}"/>
              </a:ext>
            </a:extLst>
          </p:cNvPr>
          <p:cNvGraphicFramePr>
            <a:graphicFrameLocks/>
          </p:cNvGraphicFramePr>
          <p:nvPr>
            <p:extLst>
              <p:ext uri="{D42A27DB-BD31-4B8C-83A1-F6EECF244321}">
                <p14:modId xmlns:p14="http://schemas.microsoft.com/office/powerpoint/2010/main" val="1148189055"/>
              </p:ext>
            </p:extLst>
          </p:nvPr>
        </p:nvGraphicFramePr>
        <p:xfrm>
          <a:off x="825391" y="3789040"/>
          <a:ext cx="1993238" cy="1219200"/>
        </p:xfrm>
        <a:graphic>
          <a:graphicData uri="http://schemas.openxmlformats.org/drawingml/2006/table">
            <a:tbl>
              <a:tblPr firstRow="1" bandRow="1">
                <a:tableStyleId>{5202B0CA-FC54-4496-8BCA-5EF66A818D29}</a:tableStyleId>
              </a:tblPr>
              <a:tblGrid>
                <a:gridCol w="481070">
                  <a:extLst>
                    <a:ext uri="{9D8B030D-6E8A-4147-A177-3AD203B41FA5}">
                      <a16:colId xmlns:a16="http://schemas.microsoft.com/office/drawing/2014/main" val="1684845776"/>
                    </a:ext>
                  </a:extLst>
                </a:gridCol>
                <a:gridCol w="648072">
                  <a:extLst>
                    <a:ext uri="{9D8B030D-6E8A-4147-A177-3AD203B41FA5}">
                      <a16:colId xmlns:a16="http://schemas.microsoft.com/office/drawing/2014/main" val="3485986667"/>
                    </a:ext>
                  </a:extLst>
                </a:gridCol>
                <a:gridCol w="864096">
                  <a:extLst>
                    <a:ext uri="{9D8B030D-6E8A-4147-A177-3AD203B41FA5}">
                      <a16:colId xmlns:a16="http://schemas.microsoft.com/office/drawing/2014/main" val="480976903"/>
                    </a:ext>
                  </a:extLst>
                </a:gridCol>
              </a:tblGrid>
              <a:tr h="257076">
                <a:tc>
                  <a:txBody>
                    <a:bodyPr/>
                    <a:lstStyle/>
                    <a:p>
                      <a:pPr algn="ctr"/>
                      <a:r>
                        <a:rPr lang="en-US" sz="1400">
                          <a:latin typeface="Calibri" panose="020F0502020204030204" pitchFamily="34" charset="0"/>
                          <a:cs typeface="Calibri" panose="020F0502020204030204" pitchFamily="34" charset="0"/>
                        </a:rPr>
                        <a:t>tid</a:t>
                      </a:r>
                    </a:p>
                  </a:txBody>
                  <a:tcPr/>
                </a:tc>
                <a:tc>
                  <a:txBody>
                    <a:bodyPr/>
                    <a:lstStyle/>
                    <a:p>
                      <a:pPr algn="ctr"/>
                      <a:r>
                        <a:rPr lang="en-US" sz="1400">
                          <a:latin typeface="Calibri" panose="020F0502020204030204" pitchFamily="34" charset="0"/>
                          <a:cs typeface="Calibri" panose="020F0502020204030204" pitchFamily="34" charset="0"/>
                        </a:rPr>
                        <a:t>Age</a:t>
                      </a:r>
                    </a:p>
                  </a:txBody>
                  <a:tcPr/>
                </a:tc>
                <a:tc>
                  <a:txBody>
                    <a:bodyPr/>
                    <a:lstStyle/>
                    <a:p>
                      <a:pPr algn="ctr"/>
                      <a:r>
                        <a:rPr lang="en-US" sz="1400">
                          <a:latin typeface="Calibri" panose="020F0502020204030204" pitchFamily="34" charset="0"/>
                          <a:cs typeface="Calibri" panose="020F0502020204030204" pitchFamily="34" charset="0"/>
                        </a:rPr>
                        <a:t>Risk</a:t>
                      </a:r>
                    </a:p>
                  </a:txBody>
                  <a:tcPr/>
                </a:tc>
                <a:extLst>
                  <a:ext uri="{0D108BD9-81ED-4DB2-BD59-A6C34878D82A}">
                    <a16:rowId xmlns:a16="http://schemas.microsoft.com/office/drawing/2014/main" val="3692463223"/>
                  </a:ext>
                </a:extLst>
              </a:tr>
              <a:tr h="257076">
                <a:tc>
                  <a:txBody>
                    <a:bodyPr/>
                    <a:lstStyle/>
                    <a:p>
                      <a:pPr algn="ctr"/>
                      <a:r>
                        <a:rPr lang="en-US" sz="1400">
                          <a:latin typeface="Calibri" panose="020F0502020204030204" pitchFamily="34" charset="0"/>
                          <a:cs typeface="Calibri" panose="020F0502020204030204" pitchFamily="34" charset="0"/>
                        </a:rPr>
                        <a:t>1</a:t>
                      </a:r>
                    </a:p>
                  </a:txBody>
                  <a:tcPr/>
                </a:tc>
                <a:tc>
                  <a:txBody>
                    <a:bodyPr/>
                    <a:lstStyle/>
                    <a:p>
                      <a:pPr algn="ctr"/>
                      <a:r>
                        <a:rPr lang="en-US" sz="1400">
                          <a:latin typeface="Calibri" panose="020F0502020204030204" pitchFamily="34" charset="0"/>
                          <a:cs typeface="Calibri" panose="020F0502020204030204" pitchFamily="34" charset="0"/>
                        </a:rPr>
                        <a:t>17</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935783152"/>
                  </a:ext>
                </a:extLst>
              </a:tr>
              <a:tr h="257076">
                <a:tc>
                  <a:txBody>
                    <a:bodyPr/>
                    <a:lstStyle/>
                    <a:p>
                      <a:pPr algn="ctr"/>
                      <a:r>
                        <a:rPr lang="en-US" sz="1400">
                          <a:latin typeface="Calibri" panose="020F0502020204030204" pitchFamily="34" charset="0"/>
                          <a:cs typeface="Calibri" panose="020F0502020204030204" pitchFamily="34" charset="0"/>
                        </a:rPr>
                        <a:t>5</a:t>
                      </a:r>
                    </a:p>
                  </a:txBody>
                  <a:tcPr/>
                </a:tc>
                <a:tc>
                  <a:txBody>
                    <a:bodyPr/>
                    <a:lstStyle/>
                    <a:p>
                      <a:pPr algn="ctr"/>
                      <a:r>
                        <a:rPr lang="en-US" sz="1400">
                          <a:latin typeface="Calibri" panose="020F0502020204030204" pitchFamily="34" charset="0"/>
                          <a:cs typeface="Calibri" panose="020F0502020204030204" pitchFamily="34" charset="0"/>
                        </a:rPr>
                        <a:t>20</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1228742288"/>
                  </a:ext>
                </a:extLst>
              </a:tr>
              <a:tr h="257076">
                <a:tc>
                  <a:txBody>
                    <a:bodyPr/>
                    <a:lstStyle/>
                    <a:p>
                      <a:pPr algn="ctr"/>
                      <a:r>
                        <a:rPr lang="en-US" sz="1400">
                          <a:latin typeface="Calibri" panose="020F0502020204030204" pitchFamily="34" charset="0"/>
                          <a:cs typeface="Calibri" panose="020F0502020204030204" pitchFamily="34" charset="0"/>
                        </a:rPr>
                        <a:t>0</a:t>
                      </a:r>
                    </a:p>
                  </a:txBody>
                  <a:tcPr/>
                </a:tc>
                <a:tc>
                  <a:txBody>
                    <a:bodyPr/>
                    <a:lstStyle/>
                    <a:p>
                      <a:pPr algn="ctr"/>
                      <a:r>
                        <a:rPr lang="en-US" sz="1400">
                          <a:latin typeface="Calibri" panose="020F0502020204030204" pitchFamily="34" charset="0"/>
                          <a:cs typeface="Calibri" panose="020F0502020204030204" pitchFamily="34" charset="0"/>
                        </a:rPr>
                        <a:t>23</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1810920647"/>
                  </a:ext>
                </a:extLst>
              </a:tr>
            </a:tbl>
          </a:graphicData>
        </a:graphic>
      </p:graphicFrame>
      <p:graphicFrame>
        <p:nvGraphicFramePr>
          <p:cNvPr id="32" name="Content Placeholder 5">
            <a:extLst>
              <a:ext uri="{FF2B5EF4-FFF2-40B4-BE49-F238E27FC236}">
                <a16:creationId xmlns:a16="http://schemas.microsoft.com/office/drawing/2014/main" id="{90A3D5A3-FD52-BD41-992D-7085816494E5}"/>
              </a:ext>
            </a:extLst>
          </p:cNvPr>
          <p:cNvGraphicFramePr>
            <a:graphicFrameLocks/>
          </p:cNvGraphicFramePr>
          <p:nvPr>
            <p:extLst>
              <p:ext uri="{D42A27DB-BD31-4B8C-83A1-F6EECF244321}">
                <p14:modId xmlns:p14="http://schemas.microsoft.com/office/powerpoint/2010/main" val="246232692"/>
              </p:ext>
            </p:extLst>
          </p:nvPr>
        </p:nvGraphicFramePr>
        <p:xfrm>
          <a:off x="825391" y="5096803"/>
          <a:ext cx="1993238" cy="1219200"/>
        </p:xfrm>
        <a:graphic>
          <a:graphicData uri="http://schemas.openxmlformats.org/drawingml/2006/table">
            <a:tbl>
              <a:tblPr firstRow="1" bandRow="1">
                <a:tableStyleId>{5202B0CA-FC54-4496-8BCA-5EF66A818D29}</a:tableStyleId>
              </a:tblPr>
              <a:tblGrid>
                <a:gridCol w="481070">
                  <a:extLst>
                    <a:ext uri="{9D8B030D-6E8A-4147-A177-3AD203B41FA5}">
                      <a16:colId xmlns:a16="http://schemas.microsoft.com/office/drawing/2014/main" val="1684845776"/>
                    </a:ext>
                  </a:extLst>
                </a:gridCol>
                <a:gridCol w="810144">
                  <a:extLst>
                    <a:ext uri="{9D8B030D-6E8A-4147-A177-3AD203B41FA5}">
                      <a16:colId xmlns:a16="http://schemas.microsoft.com/office/drawing/2014/main" val="3485986667"/>
                    </a:ext>
                  </a:extLst>
                </a:gridCol>
                <a:gridCol w="702024">
                  <a:extLst>
                    <a:ext uri="{9D8B030D-6E8A-4147-A177-3AD203B41FA5}">
                      <a16:colId xmlns:a16="http://schemas.microsoft.com/office/drawing/2014/main" val="480976903"/>
                    </a:ext>
                  </a:extLst>
                </a:gridCol>
              </a:tblGrid>
              <a:tr h="257076">
                <a:tc>
                  <a:txBody>
                    <a:bodyPr/>
                    <a:lstStyle/>
                    <a:p>
                      <a:pPr algn="ctr"/>
                      <a:r>
                        <a:rPr lang="en-US" sz="1400">
                          <a:latin typeface="Calibri" panose="020F0502020204030204" pitchFamily="34" charset="0"/>
                          <a:cs typeface="Calibri" panose="020F0502020204030204" pitchFamily="34" charset="0"/>
                        </a:rPr>
                        <a:t>tid</a:t>
                      </a:r>
                    </a:p>
                  </a:txBody>
                  <a:tcPr/>
                </a:tc>
                <a:tc>
                  <a:txBody>
                    <a:bodyPr/>
                    <a:lstStyle/>
                    <a:p>
                      <a:pPr algn="ctr"/>
                      <a:r>
                        <a:rPr lang="en-US" sz="1400">
                          <a:latin typeface="Calibri" panose="020F0502020204030204" pitchFamily="34" charset="0"/>
                          <a:cs typeface="Calibri" panose="020F0502020204030204" pitchFamily="34" charset="0"/>
                        </a:rPr>
                        <a:t>CarType</a:t>
                      </a:r>
                    </a:p>
                  </a:txBody>
                  <a:tcPr/>
                </a:tc>
                <a:tc>
                  <a:txBody>
                    <a:bodyPr/>
                    <a:lstStyle/>
                    <a:p>
                      <a:pPr algn="ctr"/>
                      <a:r>
                        <a:rPr lang="en-US" sz="1400">
                          <a:latin typeface="Calibri" panose="020F0502020204030204" pitchFamily="34" charset="0"/>
                          <a:cs typeface="Calibri" panose="020F0502020204030204" pitchFamily="34" charset="0"/>
                        </a:rPr>
                        <a:t>Risk</a:t>
                      </a:r>
                    </a:p>
                  </a:txBody>
                  <a:tcPr/>
                </a:tc>
                <a:extLst>
                  <a:ext uri="{0D108BD9-81ED-4DB2-BD59-A6C34878D82A}">
                    <a16:rowId xmlns:a16="http://schemas.microsoft.com/office/drawing/2014/main" val="3692463223"/>
                  </a:ext>
                </a:extLst>
              </a:tr>
              <a:tr h="257076">
                <a:tc>
                  <a:txBody>
                    <a:bodyPr/>
                    <a:lstStyle/>
                    <a:p>
                      <a:pPr algn="ctr"/>
                      <a:r>
                        <a:rPr lang="en-US" sz="1400">
                          <a:latin typeface="Calibri" panose="020F0502020204030204" pitchFamily="34" charset="0"/>
                          <a:cs typeface="Calibri" panose="020F0502020204030204" pitchFamily="34" charset="0"/>
                        </a:rPr>
                        <a:t>0</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611194"/>
                  </a:ext>
                </a:extLst>
              </a:tr>
              <a:tr h="257076">
                <a:tc>
                  <a:txBody>
                    <a:bodyPr/>
                    <a:lstStyle/>
                    <a:p>
                      <a:pPr algn="ctr"/>
                      <a:r>
                        <a:rPr lang="en-US" sz="1400">
                          <a:latin typeface="Calibri" panose="020F0502020204030204" pitchFamily="34" charset="0"/>
                          <a:cs typeface="Calibri" panose="020F0502020204030204" pitchFamily="34" charset="0"/>
                        </a:rPr>
                        <a:t>1</a:t>
                      </a:r>
                    </a:p>
                  </a:txBody>
                  <a:tcPr/>
                </a:tc>
                <a:tc>
                  <a:txBody>
                    <a:bodyPr/>
                    <a:lstStyle/>
                    <a:p>
                      <a:pPr algn="ctr"/>
                      <a:r>
                        <a:rPr lang="en-US" sz="1400">
                          <a:latin typeface="Calibri" panose="020F0502020204030204" pitchFamily="34" charset="0"/>
                          <a:cs typeface="Calibri" panose="020F0502020204030204" pitchFamily="34" charset="0"/>
                        </a:rPr>
                        <a:t>sports</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935783152"/>
                  </a:ext>
                </a:extLst>
              </a:tr>
              <a:tr h="257076">
                <a:tc>
                  <a:txBody>
                    <a:bodyPr/>
                    <a:lstStyle/>
                    <a:p>
                      <a:pPr algn="ctr"/>
                      <a:r>
                        <a:rPr lang="en-US" sz="1400">
                          <a:latin typeface="Calibri" panose="020F0502020204030204" pitchFamily="34" charset="0"/>
                          <a:cs typeface="Calibri" panose="020F0502020204030204" pitchFamily="34" charset="0"/>
                        </a:rPr>
                        <a:t>5</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801238"/>
                  </a:ext>
                </a:extLst>
              </a:tr>
            </a:tbl>
          </a:graphicData>
        </a:graphic>
      </p:graphicFrame>
      <p:graphicFrame>
        <p:nvGraphicFramePr>
          <p:cNvPr id="33" name="Content Placeholder 5">
            <a:extLst>
              <a:ext uri="{FF2B5EF4-FFF2-40B4-BE49-F238E27FC236}">
                <a16:creationId xmlns:a16="http://schemas.microsoft.com/office/drawing/2014/main" id="{A2EEC026-8BE8-7743-9064-77F93E0CE672}"/>
              </a:ext>
            </a:extLst>
          </p:cNvPr>
          <p:cNvGraphicFramePr>
            <a:graphicFrameLocks/>
          </p:cNvGraphicFramePr>
          <p:nvPr>
            <p:extLst>
              <p:ext uri="{D42A27DB-BD31-4B8C-83A1-F6EECF244321}">
                <p14:modId xmlns:p14="http://schemas.microsoft.com/office/powerpoint/2010/main" val="3531748360"/>
              </p:ext>
            </p:extLst>
          </p:nvPr>
        </p:nvGraphicFramePr>
        <p:xfrm>
          <a:off x="6228184" y="3789040"/>
          <a:ext cx="1993238" cy="1219200"/>
        </p:xfrm>
        <a:graphic>
          <a:graphicData uri="http://schemas.openxmlformats.org/drawingml/2006/table">
            <a:tbl>
              <a:tblPr firstRow="1" bandRow="1">
                <a:tableStyleId>{5202B0CA-FC54-4496-8BCA-5EF66A818D29}</a:tableStyleId>
              </a:tblPr>
              <a:tblGrid>
                <a:gridCol w="481070">
                  <a:extLst>
                    <a:ext uri="{9D8B030D-6E8A-4147-A177-3AD203B41FA5}">
                      <a16:colId xmlns:a16="http://schemas.microsoft.com/office/drawing/2014/main" val="1684845776"/>
                    </a:ext>
                  </a:extLst>
                </a:gridCol>
                <a:gridCol w="648072">
                  <a:extLst>
                    <a:ext uri="{9D8B030D-6E8A-4147-A177-3AD203B41FA5}">
                      <a16:colId xmlns:a16="http://schemas.microsoft.com/office/drawing/2014/main" val="3485986667"/>
                    </a:ext>
                  </a:extLst>
                </a:gridCol>
                <a:gridCol w="864096">
                  <a:extLst>
                    <a:ext uri="{9D8B030D-6E8A-4147-A177-3AD203B41FA5}">
                      <a16:colId xmlns:a16="http://schemas.microsoft.com/office/drawing/2014/main" val="480976903"/>
                    </a:ext>
                  </a:extLst>
                </a:gridCol>
              </a:tblGrid>
              <a:tr h="257076">
                <a:tc>
                  <a:txBody>
                    <a:bodyPr/>
                    <a:lstStyle/>
                    <a:p>
                      <a:pPr algn="ctr"/>
                      <a:r>
                        <a:rPr lang="en-US" sz="1400">
                          <a:latin typeface="Calibri" panose="020F0502020204030204" pitchFamily="34" charset="0"/>
                          <a:cs typeface="Calibri" panose="020F0502020204030204" pitchFamily="34" charset="0"/>
                        </a:rPr>
                        <a:t>tid</a:t>
                      </a:r>
                    </a:p>
                  </a:txBody>
                  <a:tcPr/>
                </a:tc>
                <a:tc>
                  <a:txBody>
                    <a:bodyPr/>
                    <a:lstStyle/>
                    <a:p>
                      <a:pPr algn="ctr"/>
                      <a:r>
                        <a:rPr lang="en-US" sz="1400">
                          <a:latin typeface="Calibri" panose="020F0502020204030204" pitchFamily="34" charset="0"/>
                          <a:cs typeface="Calibri" panose="020F0502020204030204" pitchFamily="34" charset="0"/>
                        </a:rPr>
                        <a:t>Age</a:t>
                      </a:r>
                    </a:p>
                  </a:txBody>
                  <a:tcPr/>
                </a:tc>
                <a:tc>
                  <a:txBody>
                    <a:bodyPr/>
                    <a:lstStyle/>
                    <a:p>
                      <a:pPr algn="ctr"/>
                      <a:r>
                        <a:rPr lang="en-US" sz="1400">
                          <a:latin typeface="Calibri" panose="020F0502020204030204" pitchFamily="34" charset="0"/>
                          <a:cs typeface="Calibri" panose="020F0502020204030204" pitchFamily="34" charset="0"/>
                        </a:rPr>
                        <a:t>Risk</a:t>
                      </a:r>
                    </a:p>
                  </a:txBody>
                  <a:tcPr/>
                </a:tc>
                <a:extLst>
                  <a:ext uri="{0D108BD9-81ED-4DB2-BD59-A6C34878D82A}">
                    <a16:rowId xmlns:a16="http://schemas.microsoft.com/office/drawing/2014/main" val="3692463223"/>
                  </a:ext>
                </a:extLst>
              </a:tr>
              <a:tr h="257076">
                <a:tc>
                  <a:txBody>
                    <a:bodyPr/>
                    <a:lstStyle/>
                    <a:p>
                      <a:pPr algn="ctr"/>
                      <a:r>
                        <a:rPr lang="en-US" sz="1400">
                          <a:latin typeface="Calibri" panose="020F0502020204030204" pitchFamily="34" charset="0"/>
                          <a:cs typeface="Calibri" panose="020F0502020204030204" pitchFamily="34" charset="0"/>
                        </a:rPr>
                        <a:t>4</a:t>
                      </a:r>
                    </a:p>
                  </a:txBody>
                  <a:tcPr/>
                </a:tc>
                <a:tc>
                  <a:txBody>
                    <a:bodyPr/>
                    <a:lstStyle/>
                    <a:p>
                      <a:pPr algn="ctr"/>
                      <a:r>
                        <a:rPr lang="en-US" sz="1400">
                          <a:latin typeface="Calibri" panose="020F0502020204030204" pitchFamily="34" charset="0"/>
                          <a:cs typeface="Calibri" panose="020F0502020204030204" pitchFamily="34" charset="0"/>
                        </a:rPr>
                        <a:t>32</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3532167518"/>
                  </a:ext>
                </a:extLst>
              </a:tr>
              <a:tr h="257076">
                <a:tc>
                  <a:txBody>
                    <a:bodyPr/>
                    <a:lstStyle/>
                    <a:p>
                      <a:pPr algn="ctr"/>
                      <a:r>
                        <a:rPr lang="en-US" sz="1400">
                          <a:latin typeface="Calibri" panose="020F0502020204030204" pitchFamily="34" charset="0"/>
                          <a:cs typeface="Calibri" panose="020F0502020204030204" pitchFamily="34" charset="0"/>
                        </a:rPr>
                        <a:t>2</a:t>
                      </a:r>
                    </a:p>
                  </a:txBody>
                  <a:tcPr/>
                </a:tc>
                <a:tc>
                  <a:txBody>
                    <a:bodyPr/>
                    <a:lstStyle/>
                    <a:p>
                      <a:pPr algn="ctr"/>
                      <a:r>
                        <a:rPr lang="en-US" sz="1400">
                          <a:latin typeface="Calibri" panose="020F0502020204030204" pitchFamily="34" charset="0"/>
                          <a:cs typeface="Calibri" panose="020F0502020204030204" pitchFamily="34" charset="0"/>
                        </a:rPr>
                        <a:t>43</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801238"/>
                  </a:ext>
                </a:extLst>
              </a:tr>
              <a:tr h="257076">
                <a:tc>
                  <a:txBody>
                    <a:bodyPr/>
                    <a:lstStyle/>
                    <a:p>
                      <a:pPr algn="ctr"/>
                      <a:r>
                        <a:rPr lang="en-US" sz="1400">
                          <a:latin typeface="Calibri" panose="020F0502020204030204" pitchFamily="34" charset="0"/>
                          <a:cs typeface="Calibri" panose="020F0502020204030204" pitchFamily="34" charset="0"/>
                        </a:rPr>
                        <a:t>3</a:t>
                      </a:r>
                    </a:p>
                  </a:txBody>
                  <a:tcPr/>
                </a:tc>
                <a:tc>
                  <a:txBody>
                    <a:bodyPr/>
                    <a:lstStyle/>
                    <a:p>
                      <a:pPr algn="ctr"/>
                      <a:r>
                        <a:rPr lang="en-US" sz="1400">
                          <a:latin typeface="Calibri" panose="020F0502020204030204" pitchFamily="34" charset="0"/>
                          <a:cs typeface="Calibri" panose="020F0502020204030204" pitchFamily="34" charset="0"/>
                        </a:rPr>
                        <a:t>68</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4046830813"/>
                  </a:ext>
                </a:extLst>
              </a:tr>
            </a:tbl>
          </a:graphicData>
        </a:graphic>
      </p:graphicFrame>
      <p:graphicFrame>
        <p:nvGraphicFramePr>
          <p:cNvPr id="34" name="Content Placeholder 5">
            <a:extLst>
              <a:ext uri="{FF2B5EF4-FFF2-40B4-BE49-F238E27FC236}">
                <a16:creationId xmlns:a16="http://schemas.microsoft.com/office/drawing/2014/main" id="{4CCF8F24-6F23-0D4F-B828-2F568B06A7B7}"/>
              </a:ext>
            </a:extLst>
          </p:cNvPr>
          <p:cNvGraphicFramePr>
            <a:graphicFrameLocks/>
          </p:cNvGraphicFramePr>
          <p:nvPr>
            <p:extLst>
              <p:ext uri="{D42A27DB-BD31-4B8C-83A1-F6EECF244321}">
                <p14:modId xmlns:p14="http://schemas.microsoft.com/office/powerpoint/2010/main" val="2865298272"/>
              </p:ext>
            </p:extLst>
          </p:nvPr>
        </p:nvGraphicFramePr>
        <p:xfrm>
          <a:off x="6228184" y="5124880"/>
          <a:ext cx="1993238" cy="1219200"/>
        </p:xfrm>
        <a:graphic>
          <a:graphicData uri="http://schemas.openxmlformats.org/drawingml/2006/table">
            <a:tbl>
              <a:tblPr firstRow="1" bandRow="1">
                <a:tableStyleId>{5202B0CA-FC54-4496-8BCA-5EF66A818D29}</a:tableStyleId>
              </a:tblPr>
              <a:tblGrid>
                <a:gridCol w="481070">
                  <a:extLst>
                    <a:ext uri="{9D8B030D-6E8A-4147-A177-3AD203B41FA5}">
                      <a16:colId xmlns:a16="http://schemas.microsoft.com/office/drawing/2014/main" val="1684845776"/>
                    </a:ext>
                  </a:extLst>
                </a:gridCol>
                <a:gridCol w="810144">
                  <a:extLst>
                    <a:ext uri="{9D8B030D-6E8A-4147-A177-3AD203B41FA5}">
                      <a16:colId xmlns:a16="http://schemas.microsoft.com/office/drawing/2014/main" val="3485986667"/>
                    </a:ext>
                  </a:extLst>
                </a:gridCol>
                <a:gridCol w="702024">
                  <a:extLst>
                    <a:ext uri="{9D8B030D-6E8A-4147-A177-3AD203B41FA5}">
                      <a16:colId xmlns:a16="http://schemas.microsoft.com/office/drawing/2014/main" val="480976903"/>
                    </a:ext>
                  </a:extLst>
                </a:gridCol>
              </a:tblGrid>
              <a:tr h="257076">
                <a:tc>
                  <a:txBody>
                    <a:bodyPr/>
                    <a:lstStyle/>
                    <a:p>
                      <a:pPr algn="ctr"/>
                      <a:r>
                        <a:rPr lang="en-US" sz="1400">
                          <a:latin typeface="Calibri" panose="020F0502020204030204" pitchFamily="34" charset="0"/>
                          <a:cs typeface="Calibri" panose="020F0502020204030204" pitchFamily="34" charset="0"/>
                        </a:rPr>
                        <a:t>tid</a:t>
                      </a:r>
                    </a:p>
                  </a:txBody>
                  <a:tcPr/>
                </a:tc>
                <a:tc>
                  <a:txBody>
                    <a:bodyPr/>
                    <a:lstStyle/>
                    <a:p>
                      <a:pPr algn="ctr"/>
                      <a:r>
                        <a:rPr lang="en-US" sz="1400">
                          <a:latin typeface="Calibri" panose="020F0502020204030204" pitchFamily="34" charset="0"/>
                          <a:cs typeface="Calibri" panose="020F0502020204030204" pitchFamily="34" charset="0"/>
                        </a:rPr>
                        <a:t>CarType</a:t>
                      </a:r>
                    </a:p>
                  </a:txBody>
                  <a:tcPr/>
                </a:tc>
                <a:tc>
                  <a:txBody>
                    <a:bodyPr/>
                    <a:lstStyle/>
                    <a:p>
                      <a:pPr algn="ctr"/>
                      <a:r>
                        <a:rPr lang="en-US" sz="1400">
                          <a:latin typeface="Calibri" panose="020F0502020204030204" pitchFamily="34" charset="0"/>
                          <a:cs typeface="Calibri" panose="020F0502020204030204" pitchFamily="34" charset="0"/>
                        </a:rPr>
                        <a:t>Risk</a:t>
                      </a:r>
                    </a:p>
                  </a:txBody>
                  <a:tcPr/>
                </a:tc>
                <a:extLst>
                  <a:ext uri="{0D108BD9-81ED-4DB2-BD59-A6C34878D82A}">
                    <a16:rowId xmlns:a16="http://schemas.microsoft.com/office/drawing/2014/main" val="3692463223"/>
                  </a:ext>
                </a:extLst>
              </a:tr>
              <a:tr h="257076">
                <a:tc>
                  <a:txBody>
                    <a:bodyPr/>
                    <a:lstStyle/>
                    <a:p>
                      <a:pPr algn="ctr"/>
                      <a:r>
                        <a:rPr lang="en-US" sz="1400">
                          <a:latin typeface="Calibri" panose="020F0502020204030204" pitchFamily="34" charset="0"/>
                          <a:cs typeface="Calibri" panose="020F0502020204030204" pitchFamily="34" charset="0"/>
                        </a:rPr>
                        <a:t>2</a:t>
                      </a:r>
                    </a:p>
                  </a:txBody>
                  <a:tcPr/>
                </a:tc>
                <a:tc>
                  <a:txBody>
                    <a:bodyPr/>
                    <a:lstStyle/>
                    <a:p>
                      <a:pPr algn="ctr"/>
                      <a:r>
                        <a:rPr lang="en-US" sz="1400">
                          <a:latin typeface="Calibri" panose="020F0502020204030204" pitchFamily="34" charset="0"/>
                          <a:cs typeface="Calibri" panose="020F0502020204030204" pitchFamily="34" charset="0"/>
                        </a:rPr>
                        <a:t>sports</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1228742288"/>
                  </a:ext>
                </a:extLst>
              </a:tr>
              <a:tr h="257076">
                <a:tc>
                  <a:txBody>
                    <a:bodyPr/>
                    <a:lstStyle/>
                    <a:p>
                      <a:pPr algn="ctr"/>
                      <a:r>
                        <a:rPr lang="en-US" sz="1400">
                          <a:latin typeface="Calibri" panose="020F0502020204030204" pitchFamily="34" charset="0"/>
                          <a:cs typeface="Calibri" panose="020F0502020204030204" pitchFamily="34" charset="0"/>
                        </a:rPr>
                        <a:t>3</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3259554412"/>
                  </a:ext>
                </a:extLst>
              </a:tr>
              <a:tr h="257076">
                <a:tc>
                  <a:txBody>
                    <a:bodyPr/>
                    <a:lstStyle/>
                    <a:p>
                      <a:pPr algn="ctr"/>
                      <a:r>
                        <a:rPr lang="en-US" sz="1400">
                          <a:latin typeface="Calibri" panose="020F0502020204030204" pitchFamily="34" charset="0"/>
                          <a:cs typeface="Calibri" panose="020F0502020204030204" pitchFamily="34" charset="0"/>
                        </a:rPr>
                        <a:t>4</a:t>
                      </a:r>
                    </a:p>
                  </a:txBody>
                  <a:tcPr/>
                </a:tc>
                <a:tc>
                  <a:txBody>
                    <a:bodyPr/>
                    <a:lstStyle/>
                    <a:p>
                      <a:pPr algn="ctr"/>
                      <a:r>
                        <a:rPr lang="en-US" sz="1400">
                          <a:latin typeface="Calibri" panose="020F0502020204030204" pitchFamily="34" charset="0"/>
                          <a:cs typeface="Calibri" panose="020F0502020204030204" pitchFamily="34" charset="0"/>
                        </a:rPr>
                        <a:t>truck</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1810920647"/>
                  </a:ext>
                </a:extLst>
              </a:tr>
            </a:tbl>
          </a:graphicData>
        </a:graphic>
      </p:graphicFrame>
      <p:sp>
        <p:nvSpPr>
          <p:cNvPr id="35" name="TextBox 34">
            <a:extLst>
              <a:ext uri="{FF2B5EF4-FFF2-40B4-BE49-F238E27FC236}">
                <a16:creationId xmlns:a16="http://schemas.microsoft.com/office/drawing/2014/main" id="{A6DCBEA0-F283-DB4D-8E32-B32255190974}"/>
              </a:ext>
            </a:extLst>
          </p:cNvPr>
          <p:cNvSpPr txBox="1"/>
          <p:nvPr/>
        </p:nvSpPr>
        <p:spPr>
          <a:xfrm>
            <a:off x="990532" y="3434350"/>
            <a:ext cx="1662763" cy="276999"/>
          </a:xfrm>
          <a:prstGeom prst="rect">
            <a:avLst/>
          </a:prstGeom>
          <a:noFill/>
        </p:spPr>
        <p:txBody>
          <a:bodyPr wrap="none" rtlCol="0">
            <a:spAutoFit/>
          </a:bodyPr>
          <a:lstStyle/>
          <a:p>
            <a:r>
              <a:rPr lang="en-US"/>
              <a:t>Attribute list for Node 1</a:t>
            </a:r>
          </a:p>
        </p:txBody>
      </p:sp>
      <p:sp>
        <p:nvSpPr>
          <p:cNvPr id="36" name="TextBox 35">
            <a:extLst>
              <a:ext uri="{FF2B5EF4-FFF2-40B4-BE49-F238E27FC236}">
                <a16:creationId xmlns:a16="http://schemas.microsoft.com/office/drawing/2014/main" id="{FE446E7B-DB39-0042-961B-15D58AD04F78}"/>
              </a:ext>
            </a:extLst>
          </p:cNvPr>
          <p:cNvSpPr txBox="1"/>
          <p:nvPr/>
        </p:nvSpPr>
        <p:spPr>
          <a:xfrm>
            <a:off x="6369438" y="3472180"/>
            <a:ext cx="1662763" cy="276999"/>
          </a:xfrm>
          <a:prstGeom prst="rect">
            <a:avLst/>
          </a:prstGeom>
          <a:noFill/>
        </p:spPr>
        <p:txBody>
          <a:bodyPr wrap="none" rtlCol="0">
            <a:spAutoFit/>
          </a:bodyPr>
          <a:lstStyle/>
          <a:p>
            <a:r>
              <a:rPr lang="en-US"/>
              <a:t>Attribute list for Node 2</a:t>
            </a:r>
          </a:p>
        </p:txBody>
      </p:sp>
    </p:spTree>
    <p:extLst>
      <p:ext uri="{BB962C8B-B14F-4D97-AF65-F5344CB8AC3E}">
        <p14:creationId xmlns:p14="http://schemas.microsoft.com/office/powerpoint/2010/main" val="3087225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dirty="0">
                <a:ea typeface="MS PGothic" charset="-128"/>
              </a:rPr>
              <a:t>When splitting a continuous attribute, its values </a:t>
            </a:r>
            <a:r>
              <a:rPr lang="en-US" altLang="en-US">
                <a:ea typeface="MS PGothic" charset="-128"/>
              </a:rPr>
              <a:t>need to be sorted …</a:t>
            </a:r>
            <a:endParaRPr lang="en-US" altLang="en-US" dirty="0">
              <a:ea typeface="MS PGothic" charset="-128"/>
            </a:endParaRPr>
          </a:p>
        </p:txBody>
      </p:sp>
      <p:sp>
        <p:nvSpPr>
          <p:cNvPr id="13314" name="TPAnswers"/>
          <p:cNvSpPr>
            <a:spLocks noGrp="1"/>
          </p:cNvSpPr>
          <p:nvPr>
            <p:ph idx="1"/>
            <p:custDataLst>
              <p:tags r:id="rId2"/>
            </p:custDataLst>
          </p:nvPr>
        </p:nvSpPr>
        <p:spPr>
          <a:xfrm>
            <a:off x="457200" y="1600200"/>
            <a:ext cx="4114800" cy="4525963"/>
          </a:xfrm>
        </p:spPr>
        <p:txBody>
          <a:bodyPr>
            <a:normAutofit/>
          </a:bodyPr>
          <a:lstStyle/>
          <a:p>
            <a:pPr marL="514350" indent="-514350">
              <a:buFont typeface="Arial" charset="0"/>
              <a:buAutoNum type="alphaUcPeriod"/>
            </a:pPr>
            <a:r>
              <a:rPr lang="en-US" altLang="en-US" dirty="0">
                <a:ea typeface="MS PGothic" charset="-128"/>
              </a:rPr>
              <a:t>to avoid overfitting</a:t>
            </a:r>
          </a:p>
          <a:p>
            <a:pPr marL="514350" indent="-514350">
              <a:buFont typeface="Arial" charset="0"/>
              <a:buAutoNum type="alphaUcPeriod"/>
            </a:pPr>
            <a:r>
              <a:rPr lang="en-US" altLang="en-US" dirty="0">
                <a:ea typeface="MS PGothic" charset="-128"/>
              </a:rPr>
              <a:t>to prune the data</a:t>
            </a:r>
          </a:p>
          <a:p>
            <a:pPr marL="514350" indent="-514350">
              <a:buFont typeface="Arial" charset="0"/>
              <a:buAutoNum type="alphaUcPeriod"/>
            </a:pPr>
            <a:r>
              <a:rPr lang="en-US" altLang="en-US" dirty="0">
                <a:ea typeface="MS PGothic" charset="-128"/>
              </a:rPr>
              <a:t>to define a binary split condition</a:t>
            </a:r>
          </a:p>
          <a:p>
            <a:pPr marL="514350" indent="-514350">
              <a:buFont typeface="Arial" charset="0"/>
              <a:buAutoNum type="alphaUcPeriod"/>
            </a:pPr>
            <a:r>
              <a:rPr lang="en-US" altLang="en-US" dirty="0">
                <a:ea typeface="MS PGothic" charset="-128"/>
              </a:rPr>
              <a:t>to accelerate tree induction</a:t>
            </a:r>
          </a:p>
        </p:txBody>
      </p:sp>
      <p:pic>
        <p:nvPicPr>
          <p:cNvPr id="7" name="TPChart" title="Results Chart">
            <a:extLst>
              <a:ext uri="{FF2B5EF4-FFF2-40B4-BE49-F238E27FC236}">
                <a16:creationId xmlns:a16="http://schemas.microsoft.com/office/drawing/2014/main" id="{25B9BB2E-1E49-3441-B2AF-5BCA401B8D71}"/>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762500" y="1885950"/>
            <a:ext cx="4064000" cy="4572000"/>
          </a:xfrm>
          <a:prstGeom prst="rect">
            <a:avLst/>
          </a:prstGeom>
        </p:spPr>
      </p:pic>
      <p:sp>
        <p:nvSpPr>
          <p:cNvPr id="2" name="Footer Placeholder 1">
            <a:extLst>
              <a:ext uri="{FF2B5EF4-FFF2-40B4-BE49-F238E27FC236}">
                <a16:creationId xmlns:a16="http://schemas.microsoft.com/office/drawing/2014/main" id="{DBD17E1A-A701-8F40-BFC6-BF1B5428842D}"/>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835919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Characteristics of Decision Tree Induction</a:t>
            </a:r>
          </a:p>
        </p:txBody>
      </p:sp>
      <p:sp>
        <p:nvSpPr>
          <p:cNvPr id="3" name="Content Placeholder 2"/>
          <p:cNvSpPr>
            <a:spLocks noGrp="1"/>
          </p:cNvSpPr>
          <p:nvPr>
            <p:ph idx="1"/>
          </p:nvPr>
        </p:nvSpPr>
        <p:spPr/>
        <p:txBody>
          <a:bodyPr/>
          <a:lstStyle/>
          <a:p>
            <a:pPr marL="0" lvl="1" indent="0">
              <a:buNone/>
            </a:pPr>
            <a:r>
              <a:rPr lang="en-US" sz="3200" dirty="0">
                <a:solidFill>
                  <a:srgbClr val="000000"/>
                </a:solidFill>
              </a:rPr>
              <a:t>Strengths</a:t>
            </a:r>
          </a:p>
          <a:p>
            <a:pPr marL="742950" lvl="2" indent="-342900">
              <a:buFont typeface="Lucida Grande"/>
              <a:buChar char="-"/>
            </a:pPr>
            <a:r>
              <a:rPr lang="en-US" sz="2800" dirty="0">
                <a:solidFill>
                  <a:srgbClr val="000000"/>
                </a:solidFill>
              </a:rPr>
              <a:t>Automatic feature selection</a:t>
            </a:r>
          </a:p>
          <a:p>
            <a:pPr marL="742950" lvl="2" indent="-342900">
              <a:buFont typeface="Lucida Grande"/>
              <a:buChar char="-"/>
            </a:pPr>
            <a:r>
              <a:rPr lang="en-US" sz="2800" dirty="0">
                <a:solidFill>
                  <a:srgbClr val="000000"/>
                </a:solidFill>
              </a:rPr>
              <a:t>Minimal data preparation</a:t>
            </a:r>
          </a:p>
          <a:p>
            <a:pPr marL="742950" lvl="2" indent="-342900">
              <a:buFont typeface="Lucida Grande"/>
              <a:buChar char="-"/>
            </a:pPr>
            <a:r>
              <a:rPr lang="en-US" sz="2800" dirty="0">
                <a:solidFill>
                  <a:srgbClr val="000000"/>
                </a:solidFill>
              </a:rPr>
              <a:t>Non-linear model</a:t>
            </a:r>
          </a:p>
          <a:p>
            <a:pPr marL="742950" lvl="2" indent="-342900">
              <a:buFont typeface="Lucida Grande"/>
              <a:buChar char="-"/>
            </a:pPr>
            <a:r>
              <a:rPr lang="en-US" sz="2800" dirty="0"/>
              <a:t>Easy to interpret and explain</a:t>
            </a:r>
          </a:p>
          <a:p>
            <a:pPr marL="0" lvl="1" indent="0">
              <a:buNone/>
            </a:pPr>
            <a:r>
              <a:rPr lang="en-US" sz="3200" dirty="0">
                <a:solidFill>
                  <a:srgbClr val="000000"/>
                </a:solidFill>
              </a:rPr>
              <a:t>Weaknesses</a:t>
            </a:r>
          </a:p>
          <a:p>
            <a:pPr marL="742950" lvl="2" indent="-342900">
              <a:buFont typeface="Lucida Grande"/>
              <a:buChar char="-"/>
            </a:pPr>
            <a:r>
              <a:rPr lang="en-US" sz="2800" dirty="0">
                <a:solidFill>
                  <a:srgbClr val="000000"/>
                </a:solidFill>
              </a:rPr>
              <a:t>Sensitive to small perturbation in the data</a:t>
            </a:r>
          </a:p>
          <a:p>
            <a:pPr marL="742950" lvl="2" indent="-342900">
              <a:buFont typeface="Lucida Grande"/>
              <a:buChar char="-"/>
            </a:pPr>
            <a:r>
              <a:rPr lang="en-US" sz="2800" dirty="0">
                <a:solidFill>
                  <a:srgbClr val="000000"/>
                </a:solidFill>
              </a:rPr>
              <a:t>Tend to </a:t>
            </a:r>
            <a:r>
              <a:rPr lang="en-US" sz="2800" dirty="0" err="1">
                <a:solidFill>
                  <a:srgbClr val="000000"/>
                </a:solidFill>
              </a:rPr>
              <a:t>overfit</a:t>
            </a:r>
            <a:endParaRPr lang="en-US" sz="2800" dirty="0">
              <a:solidFill>
                <a:srgbClr val="000000"/>
              </a:solidFill>
            </a:endParaRPr>
          </a:p>
          <a:p>
            <a:pPr marL="742950" lvl="2" indent="-342900">
              <a:buFont typeface="Lucida Grande"/>
              <a:buChar char="-"/>
            </a:pPr>
            <a:r>
              <a:rPr lang="en-US" sz="2800" dirty="0">
                <a:solidFill>
                  <a:srgbClr val="000000"/>
                </a:solidFill>
              </a:rPr>
              <a:t>No incremental updates</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961281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Decision Tree Induction: Properties</a:t>
            </a:r>
          </a:p>
        </p:txBody>
      </p:sp>
      <p:sp>
        <p:nvSpPr>
          <p:cNvPr id="3" name="Content Placeholder 2"/>
          <p:cNvSpPr>
            <a:spLocks noGrp="1"/>
          </p:cNvSpPr>
          <p:nvPr>
            <p:ph idx="1"/>
          </p:nvPr>
        </p:nvSpPr>
        <p:spPr/>
        <p:txBody>
          <a:bodyPr/>
          <a:lstStyle/>
          <a:p>
            <a:pPr eaLnBrk="1" hangingPunct="1"/>
            <a:endParaRPr lang="en-US" sz="2800" dirty="0"/>
          </a:p>
          <a:p>
            <a:pPr eaLnBrk="1" hangingPunct="1"/>
            <a:r>
              <a:rPr lang="en-US" sz="2800" dirty="0"/>
              <a:t>Model: flow-chart like tree structure</a:t>
            </a:r>
          </a:p>
          <a:p>
            <a:pPr lvl="1" indent="0">
              <a:buNone/>
            </a:pPr>
            <a:endParaRPr lang="en-GB" sz="2400" dirty="0">
              <a:solidFill>
                <a:srgbClr val="000000"/>
              </a:solidFill>
            </a:endParaRPr>
          </a:p>
          <a:p>
            <a:r>
              <a:rPr lang="en-GB" sz="2800" dirty="0">
                <a:solidFill>
                  <a:srgbClr val="000000"/>
                </a:solidFill>
              </a:rPr>
              <a:t>Score function: classification accuracy</a:t>
            </a:r>
          </a:p>
          <a:p>
            <a:endParaRPr lang="en-GB" sz="2800" dirty="0">
              <a:solidFill>
                <a:srgbClr val="000000"/>
              </a:solidFill>
            </a:endParaRPr>
          </a:p>
          <a:p>
            <a:pPr eaLnBrk="1" hangingPunct="1"/>
            <a:r>
              <a:rPr lang="en-US" sz="2800" dirty="0"/>
              <a:t>Optimisation: top-down tree construction + pruning</a:t>
            </a:r>
          </a:p>
          <a:p>
            <a:pPr eaLnBrk="1" hangingPunct="1"/>
            <a:endParaRPr lang="en-US" sz="2800" dirty="0"/>
          </a:p>
          <a:p>
            <a:pPr eaLnBrk="1" hangingPunct="1"/>
            <a:r>
              <a:rPr lang="en-US" sz="2800" dirty="0"/>
              <a:t>Data Management: avoiding sorting during splits</a:t>
            </a:r>
            <a:endParaRPr lang="en-US" sz="2400" dirty="0"/>
          </a:p>
          <a:p>
            <a:pPr eaLnBrk="1" hangingPunct="1"/>
            <a:endParaRPr lang="en-GB" sz="2800"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642002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Algorithms</a:t>
            </a:r>
          </a:p>
        </p:txBody>
      </p:sp>
      <p:sp>
        <p:nvSpPr>
          <p:cNvPr id="3" name="Content Placeholder 2"/>
          <p:cNvSpPr>
            <a:spLocks noGrp="1"/>
          </p:cNvSpPr>
          <p:nvPr>
            <p:ph idx="1"/>
          </p:nvPr>
        </p:nvSpPr>
        <p:spPr/>
        <p:txBody>
          <a:bodyPr/>
          <a:lstStyle/>
          <a:p>
            <a:pPr marL="0" lvl="1" indent="0">
              <a:buNone/>
            </a:pPr>
            <a:r>
              <a:rPr lang="en-US" dirty="0">
                <a:solidFill>
                  <a:srgbClr val="000000"/>
                </a:solidFill>
              </a:rPr>
              <a:t>Decision tree induction is a (well-known) example of a classification algorithm</a:t>
            </a:r>
          </a:p>
          <a:p>
            <a:pPr marL="0" lvl="1" indent="0">
              <a:buNone/>
            </a:pPr>
            <a:endParaRPr lang="en-US" dirty="0">
              <a:solidFill>
                <a:srgbClr val="000000"/>
              </a:solidFill>
            </a:endParaRPr>
          </a:p>
          <a:p>
            <a:pPr marL="0" lvl="1" indent="0">
              <a:buNone/>
            </a:pPr>
            <a:r>
              <a:rPr lang="en-US" dirty="0">
                <a:solidFill>
                  <a:srgbClr val="000000"/>
                </a:solidFill>
              </a:rPr>
              <a:t>Alternatives</a:t>
            </a:r>
          </a:p>
          <a:p>
            <a:pPr marL="742950" lvl="2" indent="-342900"/>
            <a:r>
              <a:rPr lang="en-US" dirty="0">
                <a:solidFill>
                  <a:srgbClr val="000000"/>
                </a:solidFill>
              </a:rPr>
              <a:t>Basic methods: Naïve Bayes, </a:t>
            </a:r>
            <a:r>
              <a:rPr lang="en-US" dirty="0" err="1">
                <a:solidFill>
                  <a:srgbClr val="000000"/>
                </a:solidFill>
              </a:rPr>
              <a:t>kNN</a:t>
            </a:r>
            <a:r>
              <a:rPr lang="en-US" dirty="0">
                <a:solidFill>
                  <a:srgbClr val="000000"/>
                </a:solidFill>
              </a:rPr>
              <a:t>, logistic regression, ..</a:t>
            </a:r>
          </a:p>
          <a:p>
            <a:pPr marL="742950" lvl="2" indent="-342900"/>
            <a:r>
              <a:rPr lang="en-US" dirty="0">
                <a:solidFill>
                  <a:srgbClr val="000000"/>
                </a:solidFill>
              </a:rPr>
              <a:t>Ensemble methods: random forest, gradient boosting, …</a:t>
            </a:r>
          </a:p>
          <a:p>
            <a:pPr marL="742950" lvl="2" indent="-342900"/>
            <a:r>
              <a:rPr lang="en-US" dirty="0">
                <a:solidFill>
                  <a:srgbClr val="000000"/>
                </a:solidFill>
              </a:rPr>
              <a:t>Support vector machines</a:t>
            </a:r>
          </a:p>
          <a:p>
            <a:pPr marL="742950" lvl="2" indent="-342900"/>
            <a:r>
              <a:rPr lang="en-US" dirty="0"/>
              <a:t>Neural networks: CNN, </a:t>
            </a:r>
            <a:r>
              <a:rPr lang="en-US" dirty="0" err="1"/>
              <a:t>rNN</a:t>
            </a:r>
            <a:r>
              <a:rPr lang="en-US" dirty="0"/>
              <a:t>, LSTM, …</a:t>
            </a:r>
          </a:p>
          <a:p>
            <a:endParaRPr lang="en-US" sz="3600"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4431238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sz="2800" dirty="0"/>
              <a:t>Idea</a:t>
            </a:r>
          </a:p>
          <a:p>
            <a:pPr marL="342900" indent="-330200">
              <a:spcBef>
                <a:spcPts val="480"/>
              </a:spcBef>
              <a:spcAft>
                <a:spcPts val="0"/>
              </a:spcAft>
              <a:buClr>
                <a:schemeClr val="dk1"/>
              </a:buClr>
              <a:buSzPct val="100000"/>
              <a:buFont typeface="Arial"/>
              <a:buChar char="•"/>
            </a:pPr>
            <a:r>
              <a:rPr lang="en" sz="2800" dirty="0">
                <a:solidFill>
                  <a:schemeClr val="dk1"/>
                </a:solidFill>
                <a:ea typeface="Calibri"/>
                <a:sym typeface="Calibri"/>
              </a:rPr>
              <a:t>Take a collection of simple or </a:t>
            </a:r>
            <a:r>
              <a:rPr lang="en" sz="2800" b="1" dirty="0">
                <a:solidFill>
                  <a:schemeClr val="dk1"/>
                </a:solidFill>
                <a:ea typeface="Calibri"/>
                <a:sym typeface="Calibri"/>
              </a:rPr>
              <a:t>weak</a:t>
            </a:r>
            <a:r>
              <a:rPr lang="en" sz="2800" dirty="0">
                <a:solidFill>
                  <a:schemeClr val="dk1"/>
                </a:solidFill>
                <a:ea typeface="Calibri"/>
                <a:sym typeface="Calibri"/>
              </a:rPr>
              <a:t> learners</a:t>
            </a:r>
          </a:p>
          <a:p>
            <a:pPr marL="342900" indent="-330200">
              <a:spcBef>
                <a:spcPts val="480"/>
              </a:spcBef>
              <a:spcAft>
                <a:spcPts val="0"/>
              </a:spcAft>
              <a:buClr>
                <a:schemeClr val="dk1"/>
              </a:buClr>
              <a:buSzPct val="100000"/>
              <a:buFont typeface="Arial"/>
              <a:buChar char="•"/>
            </a:pPr>
            <a:r>
              <a:rPr lang="en" sz="2800" dirty="0">
                <a:solidFill>
                  <a:schemeClr val="dk1"/>
                </a:solidFill>
                <a:ea typeface="Calibri"/>
                <a:sym typeface="Calibri"/>
              </a:rPr>
              <a:t>Combine their results to make a single, </a:t>
            </a:r>
            <a:r>
              <a:rPr lang="fr-CH" sz="2800" b="1" dirty="0" err="1">
                <a:solidFill>
                  <a:schemeClr val="dk1"/>
                </a:solidFill>
                <a:ea typeface="Calibri"/>
                <a:sym typeface="Calibri"/>
              </a:rPr>
              <a:t>strong</a:t>
            </a:r>
            <a:r>
              <a:rPr lang="fr-CH" sz="2800" dirty="0">
                <a:solidFill>
                  <a:schemeClr val="dk1"/>
                </a:solidFill>
                <a:ea typeface="Calibri"/>
                <a:sym typeface="Calibri"/>
              </a:rPr>
              <a:t> </a:t>
            </a:r>
            <a:r>
              <a:rPr lang="en" sz="2800" dirty="0">
                <a:solidFill>
                  <a:schemeClr val="dk1"/>
                </a:solidFill>
                <a:ea typeface="Calibri"/>
                <a:sym typeface="Calibri"/>
              </a:rPr>
              <a:t>learner</a:t>
            </a:r>
            <a:endParaRPr lang="fr-CH" sz="2800" dirty="0">
              <a:solidFill>
                <a:schemeClr val="dk1"/>
              </a:solidFill>
              <a:ea typeface="Calibri"/>
              <a:sym typeface="Calibri"/>
            </a:endParaRPr>
          </a:p>
          <a:p>
            <a:pPr>
              <a:spcBef>
                <a:spcPts val="480"/>
              </a:spcBef>
              <a:spcAft>
                <a:spcPts val="0"/>
              </a:spcAft>
              <a:buClr>
                <a:schemeClr val="dk1"/>
              </a:buClr>
              <a:buSzPct val="25000"/>
            </a:pPr>
            <a:r>
              <a:rPr lang="en" sz="2800" dirty="0">
                <a:solidFill>
                  <a:schemeClr val="dk1"/>
                </a:solidFill>
                <a:ea typeface="Calibri"/>
                <a:sym typeface="Calibri"/>
              </a:rPr>
              <a:t>Types</a:t>
            </a:r>
          </a:p>
          <a:p>
            <a:pPr marL="342900" indent="-330200">
              <a:spcBef>
                <a:spcPts val="480"/>
              </a:spcBef>
              <a:spcAft>
                <a:spcPts val="0"/>
              </a:spcAft>
              <a:buClr>
                <a:srgbClr val="C00000"/>
              </a:buClr>
              <a:buSzPct val="100000"/>
              <a:buFont typeface="Arial"/>
              <a:buChar char="•"/>
            </a:pPr>
            <a:r>
              <a:rPr lang="en" sz="2800" b="1" dirty="0">
                <a:ea typeface="Calibri"/>
                <a:sym typeface="Calibri"/>
              </a:rPr>
              <a:t>Bagging: </a:t>
            </a:r>
            <a:r>
              <a:rPr lang="en" sz="2800" dirty="0">
                <a:solidFill>
                  <a:schemeClr val="dk1"/>
                </a:solidFill>
                <a:ea typeface="Calibri"/>
                <a:sym typeface="Calibri"/>
              </a:rPr>
              <a:t>train learners in parallel on different samples of the data, then combine </a:t>
            </a:r>
            <a:r>
              <a:rPr lang="fr-CH" sz="2800" dirty="0">
                <a:solidFill>
                  <a:schemeClr val="dk1"/>
                </a:solidFill>
                <a:ea typeface="Calibri"/>
                <a:sym typeface="Calibri"/>
              </a:rPr>
              <a:t>outputs </a:t>
            </a:r>
            <a:r>
              <a:rPr lang="fr-CH" sz="2800" dirty="0" err="1">
                <a:solidFill>
                  <a:schemeClr val="dk1"/>
                </a:solidFill>
                <a:ea typeface="Calibri"/>
                <a:sym typeface="Calibri"/>
              </a:rPr>
              <a:t>through</a:t>
            </a:r>
            <a:r>
              <a:rPr lang="fr-CH" sz="2800" dirty="0">
                <a:solidFill>
                  <a:schemeClr val="dk1"/>
                </a:solidFill>
                <a:ea typeface="Calibri"/>
                <a:sym typeface="Calibri"/>
              </a:rPr>
              <a:t> </a:t>
            </a:r>
            <a:r>
              <a:rPr lang="fr-CH" sz="2800" dirty="0" err="1">
                <a:solidFill>
                  <a:schemeClr val="dk1"/>
                </a:solidFill>
                <a:ea typeface="Calibri"/>
                <a:sym typeface="Calibri"/>
              </a:rPr>
              <a:t>voting</a:t>
            </a:r>
            <a:r>
              <a:rPr lang="fr-CH" sz="2800" dirty="0">
                <a:solidFill>
                  <a:schemeClr val="dk1"/>
                </a:solidFill>
                <a:ea typeface="Calibri"/>
                <a:sym typeface="Calibri"/>
              </a:rPr>
              <a:t> or </a:t>
            </a:r>
            <a:r>
              <a:rPr lang="fr-CH" sz="2800" dirty="0" err="1">
                <a:solidFill>
                  <a:schemeClr val="dk1"/>
                </a:solidFill>
                <a:ea typeface="Calibri"/>
                <a:sym typeface="Calibri"/>
              </a:rPr>
              <a:t>averaging</a:t>
            </a:r>
            <a:endParaRPr lang="en" sz="2800" dirty="0">
              <a:solidFill>
                <a:schemeClr val="dk1"/>
              </a:solidFill>
              <a:ea typeface="Calibri"/>
              <a:sym typeface="Calibri"/>
            </a:endParaRPr>
          </a:p>
          <a:p>
            <a:pPr marL="342900" indent="-330200">
              <a:spcBef>
                <a:spcPts val="480"/>
              </a:spcBef>
              <a:spcAft>
                <a:spcPts val="0"/>
              </a:spcAft>
              <a:buClr>
                <a:srgbClr val="C00000"/>
              </a:buClr>
              <a:buSzPct val="100000"/>
              <a:buFont typeface="Arial"/>
              <a:buChar char="•"/>
            </a:pPr>
            <a:r>
              <a:rPr lang="en" sz="2800" b="1" dirty="0">
                <a:ea typeface="Calibri"/>
                <a:sym typeface="Calibri"/>
              </a:rPr>
              <a:t>Stacking:</a:t>
            </a:r>
            <a:r>
              <a:rPr lang="en" sz="2800" dirty="0">
                <a:ea typeface="Calibri"/>
                <a:sym typeface="Calibri"/>
              </a:rPr>
              <a:t> </a:t>
            </a:r>
            <a:r>
              <a:rPr lang="en" sz="2800" dirty="0">
                <a:solidFill>
                  <a:schemeClr val="dk1"/>
                </a:solidFill>
                <a:ea typeface="Calibri"/>
                <a:sym typeface="Calibri"/>
              </a:rPr>
              <a:t>combine model outputs using a second-stage learner like linear regression </a:t>
            </a:r>
          </a:p>
          <a:p>
            <a:pPr marL="342900" indent="-330200">
              <a:spcBef>
                <a:spcPts val="480"/>
              </a:spcBef>
              <a:buClr>
                <a:srgbClr val="C00000"/>
              </a:buClr>
              <a:buSzPct val="100000"/>
              <a:buFont typeface="Arial"/>
              <a:buChar char="•"/>
            </a:pPr>
            <a:r>
              <a:rPr lang="en" sz="2800" b="1" dirty="0">
                <a:ea typeface="Calibri"/>
                <a:sym typeface="Calibri"/>
              </a:rPr>
              <a:t>Boosting: </a:t>
            </a:r>
            <a:r>
              <a:rPr lang="en" sz="2800" dirty="0">
                <a:solidFill>
                  <a:schemeClr val="dk1"/>
                </a:solidFill>
                <a:ea typeface="Calibri"/>
                <a:sym typeface="Calibri"/>
              </a:rPr>
              <a:t>train learners on the filtered output of other learners</a:t>
            </a:r>
          </a:p>
          <a:p>
            <a:pPr marL="342900" indent="-330200">
              <a:spcBef>
                <a:spcPts val="480"/>
              </a:spcBef>
              <a:spcAft>
                <a:spcPts val="0"/>
              </a:spcAft>
              <a:buClr>
                <a:schemeClr val="dk1"/>
              </a:buClr>
              <a:buSzPct val="100000"/>
              <a:buFont typeface="Arial"/>
              <a:buChar char="•"/>
            </a:pPr>
            <a:endParaRPr lang="en-US" sz="2800"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038756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Forests</a:t>
            </a:r>
          </a:p>
        </p:txBody>
      </p:sp>
      <p:sp>
        <p:nvSpPr>
          <p:cNvPr id="3" name="Content Placeholder 2"/>
          <p:cNvSpPr>
            <a:spLocks noGrp="1"/>
          </p:cNvSpPr>
          <p:nvPr>
            <p:ph idx="1"/>
          </p:nvPr>
        </p:nvSpPr>
        <p:spPr/>
        <p:txBody>
          <a:bodyPr/>
          <a:lstStyle/>
          <a:p>
            <a:r>
              <a:rPr lang="en-US" dirty="0"/>
              <a:t>Learn K different decision trees from independent samples of the data (bagging)</a:t>
            </a:r>
          </a:p>
          <a:p>
            <a:pPr lvl="1"/>
            <a:r>
              <a:rPr lang="en" dirty="0">
                <a:ea typeface="Calibri"/>
                <a:sym typeface="Calibri"/>
              </a:rPr>
              <a:t>vote between different learners</a:t>
            </a:r>
            <a:r>
              <a:rPr lang="fr-CH" dirty="0">
                <a:ea typeface="Calibri"/>
                <a:sym typeface="Calibri"/>
              </a:rPr>
              <a:t>,</a:t>
            </a:r>
            <a:r>
              <a:rPr lang="en" dirty="0">
                <a:ea typeface="Calibri"/>
                <a:sym typeface="Calibri"/>
              </a:rPr>
              <a:t> so models </a:t>
            </a:r>
            <a:r>
              <a:rPr lang="fr-CH" dirty="0" err="1">
                <a:ea typeface="Calibri"/>
                <a:sym typeface="Calibri"/>
              </a:rPr>
              <a:t>should</a:t>
            </a:r>
            <a:r>
              <a:rPr lang="fr-CH" dirty="0">
                <a:ea typeface="Calibri"/>
                <a:sym typeface="Calibri"/>
              </a:rPr>
              <a:t> not </a:t>
            </a:r>
            <a:r>
              <a:rPr lang="fr-CH" dirty="0" err="1">
                <a:ea typeface="Calibri"/>
                <a:sym typeface="Calibri"/>
              </a:rPr>
              <a:t>be</a:t>
            </a:r>
            <a:r>
              <a:rPr lang="fr-CH" dirty="0">
                <a:ea typeface="Calibri"/>
                <a:sym typeface="Calibri"/>
              </a:rPr>
              <a:t> </a:t>
            </a:r>
            <a:r>
              <a:rPr lang="fr-CH" dirty="0" err="1">
                <a:ea typeface="Calibri"/>
                <a:sym typeface="Calibri"/>
              </a:rPr>
              <a:t>too</a:t>
            </a:r>
            <a:r>
              <a:rPr lang="en" dirty="0">
                <a:ea typeface="Calibri"/>
                <a:sym typeface="Calibri"/>
              </a:rPr>
              <a:t> similar</a:t>
            </a:r>
            <a:endParaRPr lang="en-US" dirty="0"/>
          </a:p>
          <a:p>
            <a:endParaRPr lang="en-US" dirty="0"/>
          </a:p>
          <a:p>
            <a:r>
              <a:rPr lang="en-US" dirty="0"/>
              <a:t>Aggregate output: majority vote</a:t>
            </a:r>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35505767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Ensemble Methods Work?</a:t>
            </a:r>
          </a:p>
        </p:txBody>
      </p:sp>
      <p:sp>
        <p:nvSpPr>
          <p:cNvPr id="3" name="Content Placeholder 2"/>
          <p:cNvSpPr>
            <a:spLocks noGrp="1"/>
          </p:cNvSpPr>
          <p:nvPr>
            <p:ph idx="1"/>
          </p:nvPr>
        </p:nvSpPr>
        <p:spPr/>
        <p:txBody>
          <a:bodyPr/>
          <a:lstStyle/>
          <a:p>
            <a:r>
              <a:rPr lang="en-US" dirty="0"/>
              <a:t>Assume there are 25 base classifiers</a:t>
            </a:r>
          </a:p>
          <a:p>
            <a:r>
              <a:rPr lang="en-US" dirty="0"/>
              <a:t>– Each classifier has error rate = 0.35</a:t>
            </a:r>
          </a:p>
          <a:p>
            <a:r>
              <a:rPr lang="en-US" dirty="0"/>
              <a:t>– Assume classifiers are independent</a:t>
            </a:r>
          </a:p>
          <a:p>
            <a:r>
              <a:rPr lang="en-US" dirty="0"/>
              <a:t>Probability that the ensemble classifier makes a wrong prediction</a:t>
            </a:r>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90" y="4437112"/>
            <a:ext cx="5686846" cy="95257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6136" y="3645024"/>
            <a:ext cx="3184957" cy="2391792"/>
          </a:xfrm>
          <a:prstGeom prst="rect">
            <a:avLst/>
          </a:prstGeom>
        </p:spPr>
      </p:pic>
      <p:sp>
        <p:nvSpPr>
          <p:cNvPr id="7" name="TextBox 6"/>
          <p:cNvSpPr txBox="1"/>
          <p:nvPr/>
        </p:nvSpPr>
        <p:spPr>
          <a:xfrm>
            <a:off x="6228184" y="6156882"/>
            <a:ext cx="1605504" cy="276999"/>
          </a:xfrm>
          <a:prstGeom prst="rect">
            <a:avLst/>
          </a:prstGeom>
          <a:noFill/>
        </p:spPr>
        <p:txBody>
          <a:bodyPr wrap="none" rtlCol="0">
            <a:spAutoFit/>
          </a:bodyPr>
          <a:lstStyle/>
          <a:p>
            <a:r>
              <a:rPr lang="en-US" dirty="0">
                <a:latin typeface="Calibri" charset="0"/>
                <a:ea typeface="Calibri" charset="0"/>
                <a:cs typeface="Calibri" charset="0"/>
              </a:rPr>
              <a:t>Tan</a:t>
            </a:r>
            <a:r>
              <a:rPr lang="en-US">
                <a:latin typeface="Calibri" charset="0"/>
                <a:ea typeface="Calibri" charset="0"/>
                <a:cs typeface="Calibri" charset="0"/>
              </a:rPr>
              <a:t>, Steinbach, Kumar</a:t>
            </a:r>
          </a:p>
        </p:txBody>
      </p:sp>
    </p:spTree>
    <p:extLst>
      <p:ext uri="{BB962C8B-B14F-4D97-AF65-F5344CB8AC3E}">
        <p14:creationId xmlns:p14="http://schemas.microsoft.com/office/powerpoint/2010/main" val="3878095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Strategies</a:t>
            </a:r>
          </a:p>
        </p:txBody>
      </p:sp>
      <p:sp>
        <p:nvSpPr>
          <p:cNvPr id="3" name="Content Placeholder 2"/>
          <p:cNvSpPr>
            <a:spLocks noGrp="1"/>
          </p:cNvSpPr>
          <p:nvPr>
            <p:ph idx="1"/>
          </p:nvPr>
        </p:nvSpPr>
        <p:spPr/>
        <p:txBody>
          <a:bodyPr/>
          <a:lstStyle/>
          <a:p>
            <a:r>
              <a:rPr lang="en-US" dirty="0"/>
              <a:t>Two sampling strategies</a:t>
            </a:r>
          </a:p>
          <a:p>
            <a:endParaRPr lang="en-US" dirty="0"/>
          </a:p>
          <a:p>
            <a:r>
              <a:rPr lang="en-US" dirty="0"/>
              <a:t>Sampling data</a:t>
            </a:r>
          </a:p>
          <a:p>
            <a:pPr lvl="1"/>
            <a:r>
              <a:rPr lang="en-US" dirty="0"/>
              <a:t>select a subset of the data → </a:t>
            </a:r>
            <a:r>
              <a:rPr lang="en" dirty="0">
                <a:solidFill>
                  <a:schemeClr val="dk2"/>
                </a:solidFill>
                <a:ea typeface="Calibri"/>
                <a:sym typeface="Calibri"/>
              </a:rPr>
              <a:t>Each tree is trained on </a:t>
            </a:r>
            <a:r>
              <a:rPr lang="en">
                <a:solidFill>
                  <a:schemeClr val="dk2"/>
                </a:solidFill>
                <a:ea typeface="Calibri"/>
                <a:sym typeface="Calibri"/>
              </a:rPr>
              <a:t>different data</a:t>
            </a:r>
            <a:endParaRPr lang="en-US" dirty="0"/>
          </a:p>
          <a:p>
            <a:r>
              <a:rPr lang="en-US" dirty="0"/>
              <a:t>Sampling attributes</a:t>
            </a:r>
          </a:p>
          <a:p>
            <a:pPr lvl="1"/>
            <a:r>
              <a:rPr lang="en-US" dirty="0"/>
              <a:t>select a subset of attributes → </a:t>
            </a:r>
            <a:r>
              <a:rPr lang="fr-CH" dirty="0">
                <a:solidFill>
                  <a:schemeClr val="dk2"/>
                </a:solidFill>
                <a:ea typeface="Calibri"/>
                <a:sym typeface="Calibri"/>
              </a:rPr>
              <a:t>c</a:t>
            </a:r>
            <a:r>
              <a:rPr lang="en" dirty="0" err="1">
                <a:solidFill>
                  <a:schemeClr val="dk2"/>
                </a:solidFill>
                <a:ea typeface="Calibri"/>
                <a:sym typeface="Calibri"/>
              </a:rPr>
              <a:t>orresponding</a:t>
            </a:r>
            <a:r>
              <a:rPr lang="en" dirty="0">
                <a:solidFill>
                  <a:schemeClr val="dk2"/>
                </a:solidFill>
                <a:ea typeface="Calibri"/>
                <a:sym typeface="Calibri"/>
              </a:rPr>
              <a:t> nodes in different trees (usually) </a:t>
            </a:r>
            <a:r>
              <a:rPr lang="fr-CH" dirty="0" err="1">
                <a:solidFill>
                  <a:schemeClr val="dk2"/>
                </a:solidFill>
                <a:ea typeface="Calibri"/>
                <a:sym typeface="Calibri"/>
              </a:rPr>
              <a:t>don’t</a:t>
            </a:r>
            <a:r>
              <a:rPr lang="fr-CH" dirty="0">
                <a:solidFill>
                  <a:schemeClr val="dk2"/>
                </a:solidFill>
                <a:ea typeface="Calibri"/>
                <a:sym typeface="Calibri"/>
              </a:rPr>
              <a:t> </a:t>
            </a:r>
            <a:r>
              <a:rPr lang="en" dirty="0">
                <a:solidFill>
                  <a:schemeClr val="dk2"/>
                </a:solidFill>
                <a:ea typeface="Calibri"/>
                <a:sym typeface="Calibri"/>
              </a:rPr>
              <a:t>use the same feature to split</a:t>
            </a:r>
            <a:endParaRPr lang="en-US" dirty="0"/>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3014016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Forests: Algorithm</a:t>
            </a:r>
          </a:p>
        </p:txBody>
      </p:sp>
      <p:sp>
        <p:nvSpPr>
          <p:cNvPr id="3" name="Content Placeholder 2"/>
          <p:cNvSpPr>
            <a:spLocks noGrp="1"/>
          </p:cNvSpPr>
          <p:nvPr>
            <p:ph idx="1"/>
          </p:nvPr>
        </p:nvSpPr>
        <p:spPr/>
        <p:txBody>
          <a:bodyPr/>
          <a:lstStyle/>
          <a:p>
            <a:pPr marL="514350" indent="-514350">
              <a:buFont typeface="+mj-lt"/>
              <a:buAutoNum type="arabicPeriod"/>
            </a:pPr>
            <a:r>
              <a:rPr lang="en-GB" sz="2800" dirty="0">
                <a:solidFill>
                  <a:schemeClr val="dk1"/>
                </a:solidFill>
                <a:ea typeface="Calibri"/>
                <a:sym typeface="Calibri"/>
              </a:rPr>
              <a:t>Draw K bootstrap </a:t>
            </a:r>
            <a:r>
              <a:rPr lang="en-GB" sz="2800" b="1" dirty="0">
                <a:solidFill>
                  <a:schemeClr val="dk1"/>
                </a:solidFill>
                <a:ea typeface="Calibri"/>
                <a:sym typeface="Calibri"/>
              </a:rPr>
              <a:t>samples of size N </a:t>
            </a:r>
            <a:r>
              <a:rPr lang="en-GB" sz="2800" dirty="0">
                <a:solidFill>
                  <a:schemeClr val="dk1"/>
                </a:solidFill>
                <a:ea typeface="Calibri"/>
                <a:sym typeface="Calibri"/>
              </a:rPr>
              <a:t>from original dataset, with replacement (bootstrapping)</a:t>
            </a:r>
          </a:p>
          <a:p>
            <a:pPr marL="514350" indent="-514350">
              <a:buFont typeface="+mj-lt"/>
              <a:buAutoNum type="arabicPeriod"/>
            </a:pPr>
            <a:r>
              <a:rPr lang="en-GB" sz="2800" dirty="0">
                <a:solidFill>
                  <a:schemeClr val="dk1"/>
                </a:solidFill>
                <a:ea typeface="Calibri"/>
                <a:sym typeface="Calibri"/>
              </a:rPr>
              <a:t>While constructing the decision tree, select a random set of </a:t>
            </a:r>
            <a:r>
              <a:rPr lang="en-GB" sz="2800" b="1" dirty="0">
                <a:solidFill>
                  <a:schemeClr val="dk1"/>
                </a:solidFill>
                <a:ea typeface="Calibri"/>
                <a:sym typeface="Calibri"/>
              </a:rPr>
              <a:t>m attributes </a:t>
            </a:r>
            <a:r>
              <a:rPr lang="en-GB" sz="2800" dirty="0">
                <a:solidFill>
                  <a:schemeClr val="dk1"/>
                </a:solidFill>
                <a:ea typeface="Calibri"/>
                <a:sym typeface="Calibri"/>
              </a:rPr>
              <a:t>out of the p attributes available to infer split (feature bagging)</a:t>
            </a:r>
          </a:p>
          <a:p>
            <a:endParaRPr lang="en-GB" sz="2800" dirty="0">
              <a:solidFill>
                <a:schemeClr val="dk1"/>
              </a:solidFill>
              <a:ea typeface="Calibri"/>
              <a:sym typeface="Calibri"/>
            </a:endParaRPr>
          </a:p>
          <a:p>
            <a:r>
              <a:rPr lang="en-GB" sz="2800" dirty="0">
                <a:solidFill>
                  <a:schemeClr val="dk1"/>
                </a:solidFill>
                <a:ea typeface="Calibri"/>
                <a:sym typeface="Calibri"/>
              </a:rPr>
              <a:t>Typical parameters</a:t>
            </a:r>
          </a:p>
          <a:p>
            <a:pPr marL="457200" indent="-457200">
              <a:buFont typeface="Arial" charset="0"/>
              <a:buChar char="•"/>
            </a:pPr>
            <a:r>
              <a:rPr lang="en-GB" sz="2800" dirty="0">
                <a:solidFill>
                  <a:schemeClr val="dk1"/>
                </a:solidFill>
                <a:ea typeface="Calibri"/>
                <a:sym typeface="Calibri"/>
              </a:rPr>
              <a:t>m ≈ </a:t>
            </a:r>
            <a:r>
              <a:rPr lang="en-GB" sz="2800" dirty="0" err="1">
                <a:solidFill>
                  <a:schemeClr val="dk1"/>
                </a:solidFill>
                <a:ea typeface="Calibri"/>
                <a:sym typeface="Calibri"/>
              </a:rPr>
              <a:t>sqrt</a:t>
            </a:r>
            <a:r>
              <a:rPr lang="en-GB" sz="2800" dirty="0">
                <a:solidFill>
                  <a:schemeClr val="dk1"/>
                </a:solidFill>
                <a:ea typeface="Calibri"/>
                <a:sym typeface="Calibri"/>
              </a:rPr>
              <a:t>(p), or smaller</a:t>
            </a:r>
          </a:p>
          <a:p>
            <a:pPr marL="457200" indent="-457200">
              <a:buFont typeface="Arial" charset="0"/>
              <a:buChar char="•"/>
            </a:pPr>
            <a:r>
              <a:rPr lang="en-GB" sz="2800" dirty="0">
                <a:solidFill>
                  <a:schemeClr val="dk1"/>
                </a:solidFill>
                <a:ea typeface="Calibri"/>
                <a:sym typeface="Calibri"/>
              </a:rPr>
              <a:t>K ≈ 500</a:t>
            </a:r>
          </a:p>
          <a:p>
            <a:pPr marL="457200" indent="-457200">
              <a:buFont typeface="Arial" charset="0"/>
              <a:buChar char="•"/>
            </a:pPr>
            <a:endParaRPr lang="en" sz="2800" dirty="0">
              <a:solidFill>
                <a:schemeClr val="dk1"/>
              </a:solidFill>
              <a:ea typeface="Calibri"/>
              <a:sym typeface="Calibri"/>
            </a:endParaRPr>
          </a:p>
          <a:p>
            <a:endParaRPr lang="en-US" sz="2800"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496265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a:t>Classification </a:t>
            </a:r>
            <a:r>
              <a:rPr lang="fr-CH" dirty="0" err="1"/>
              <a:t>Problem</a:t>
            </a:r>
            <a:endParaRPr lang="en-US" dirty="0"/>
          </a:p>
        </p:txBody>
      </p:sp>
      <p:sp>
        <p:nvSpPr>
          <p:cNvPr id="3" name="Content Placeholder 2"/>
          <p:cNvSpPr>
            <a:spLocks noGrp="1"/>
          </p:cNvSpPr>
          <p:nvPr>
            <p:ph idx="1"/>
          </p:nvPr>
        </p:nvSpPr>
        <p:spPr/>
        <p:txBody>
          <a:bodyPr/>
          <a:lstStyle/>
          <a:p>
            <a:r>
              <a:rPr lang="en-GB" b="1" dirty="0"/>
              <a:t>Input</a:t>
            </a:r>
            <a:r>
              <a:rPr lang="en-GB" dirty="0"/>
              <a:t>: set of objects with categorical/numerical attributes and one class label</a:t>
            </a:r>
          </a:p>
          <a:p>
            <a:r>
              <a:rPr lang="en-GB" b="1" dirty="0"/>
              <a:t>Output</a:t>
            </a:r>
            <a:r>
              <a:rPr lang="en-GB" dirty="0"/>
              <a:t>: A model that returns the class label given the object attributes</a:t>
            </a:r>
          </a:p>
          <a:p>
            <a:pPr marL="1200150" lvl="1" indent="-457200">
              <a:buFont typeface="Arial" charset="0"/>
              <a:buChar char="•"/>
            </a:pPr>
            <a:r>
              <a:rPr lang="en-GB" dirty="0"/>
              <a:t>Model is a function represented as rules, decision trees, formulae, neural networks</a:t>
            </a:r>
          </a:p>
          <a:p>
            <a:r>
              <a:rPr lang="en-GB" dirty="0"/>
              <a:t>Classification belongs to </a:t>
            </a:r>
            <a:r>
              <a:rPr lang="en-GB" i="1" dirty="0"/>
              <a:t>supervised</a:t>
            </a:r>
            <a:r>
              <a:rPr lang="en-GB" dirty="0"/>
              <a:t> ML</a:t>
            </a:r>
          </a:p>
          <a:p>
            <a:pPr marL="1200150" lvl="1" indent="-457200">
              <a:buFont typeface="Lucida Grande"/>
              <a:buChar char="-"/>
            </a:pPr>
            <a:r>
              <a:rPr lang="en-GB" dirty="0">
                <a:solidFill>
                  <a:srgbClr val="000000"/>
                </a:solidFill>
              </a:rPr>
              <a:t>Objects have class information</a:t>
            </a:r>
          </a:p>
          <a:p>
            <a:endParaRPr lang="en-GB" dirty="0"/>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3212751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Random Forests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5934" y="1341438"/>
            <a:ext cx="8052707" cy="5029200"/>
          </a:xfrm>
        </p:spPr>
      </p:pic>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2649875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sz="2800" dirty="0">
                <a:ea typeface="MS PGothic" charset="-128"/>
              </a:rPr>
              <a:t>The computational cost for constructing a RF with K as compared to constructing K decision trees on the same data</a:t>
            </a:r>
          </a:p>
        </p:txBody>
      </p:sp>
      <p:sp>
        <p:nvSpPr>
          <p:cNvPr id="13314" name="TPAnswers"/>
          <p:cNvSpPr>
            <a:spLocks noGrp="1"/>
          </p:cNvSpPr>
          <p:nvPr>
            <p:ph idx="1"/>
            <p:custDataLst>
              <p:tags r:id="rId2"/>
            </p:custDataLst>
          </p:nvPr>
        </p:nvSpPr>
        <p:spPr>
          <a:xfrm>
            <a:off x="457200" y="2139949"/>
            <a:ext cx="4114800" cy="3986214"/>
          </a:xfrm>
        </p:spPr>
        <p:txBody>
          <a:bodyPr>
            <a:normAutofit/>
          </a:bodyPr>
          <a:lstStyle/>
          <a:p>
            <a:pPr marL="514350" indent="-514350">
              <a:buFont typeface="Arial" charset="0"/>
              <a:buAutoNum type="alphaUcPeriod"/>
            </a:pPr>
            <a:r>
              <a:rPr lang="en-US" altLang="en-US" dirty="0">
                <a:ea typeface="MS PGothic" charset="-128"/>
              </a:rPr>
              <a:t>is identical </a:t>
            </a:r>
          </a:p>
          <a:p>
            <a:pPr marL="514350" indent="-514350">
              <a:buFont typeface="Arial" charset="0"/>
              <a:buAutoNum type="alphaUcPeriod"/>
            </a:pPr>
            <a:r>
              <a:rPr lang="en-US" altLang="en-US" dirty="0">
                <a:ea typeface="MS PGothic" charset="-128"/>
              </a:rPr>
              <a:t>is on average larger</a:t>
            </a:r>
          </a:p>
          <a:p>
            <a:pPr marL="514350" indent="-514350">
              <a:buFont typeface="Arial" charset="0"/>
              <a:buAutoNum type="alphaUcPeriod"/>
            </a:pPr>
            <a:r>
              <a:rPr lang="en-US" altLang="en-US" dirty="0">
                <a:ea typeface="MS PGothic" charset="-128"/>
              </a:rPr>
              <a:t>is on average smaller</a:t>
            </a:r>
          </a:p>
        </p:txBody>
      </p:sp>
      <p:pic>
        <p:nvPicPr>
          <p:cNvPr id="6" name="TPChart" title="Results Chart">
            <a:extLst>
              <a:ext uri="{FF2B5EF4-FFF2-40B4-BE49-F238E27FC236}">
                <a16:creationId xmlns:a16="http://schemas.microsoft.com/office/drawing/2014/main" id="{029A02E4-531B-634A-88A5-E6A71926E135}"/>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762500" y="1885950"/>
            <a:ext cx="4064000" cy="4572000"/>
          </a:xfrm>
          <a:prstGeom prst="rect">
            <a:avLst/>
          </a:prstGeom>
        </p:spPr>
      </p:pic>
      <p:sp>
        <p:nvSpPr>
          <p:cNvPr id="2" name="Footer Placeholder 1">
            <a:extLst>
              <a:ext uri="{FF2B5EF4-FFF2-40B4-BE49-F238E27FC236}">
                <a16:creationId xmlns:a16="http://schemas.microsoft.com/office/drawing/2014/main" id="{30BEE4F8-17F0-864F-9F7A-AFDC3DE52FF6}"/>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2415609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Random Forests</a:t>
            </a:r>
          </a:p>
        </p:txBody>
      </p:sp>
      <p:sp>
        <p:nvSpPr>
          <p:cNvPr id="3" name="Content Placeholder 2"/>
          <p:cNvSpPr>
            <a:spLocks noGrp="1"/>
          </p:cNvSpPr>
          <p:nvPr>
            <p:ph idx="1"/>
          </p:nvPr>
        </p:nvSpPr>
        <p:spPr/>
        <p:txBody>
          <a:bodyPr/>
          <a:lstStyle/>
          <a:p>
            <a:r>
              <a:rPr lang="en-US" dirty="0"/>
              <a:t>Strengths</a:t>
            </a:r>
          </a:p>
          <a:p>
            <a:pPr lvl="1"/>
            <a:r>
              <a:rPr lang="en-US" dirty="0"/>
              <a:t>Ensembles can model extremely complex decision boundaries without overfitting</a:t>
            </a:r>
          </a:p>
          <a:p>
            <a:pPr lvl="1"/>
            <a:r>
              <a:rPr lang="en-US" dirty="0"/>
              <a:t>Probably the most popular classifier for </a:t>
            </a:r>
            <a:r>
              <a:rPr lang="en-US" b="1" dirty="0"/>
              <a:t>dense data </a:t>
            </a:r>
            <a:r>
              <a:rPr lang="en-US" dirty="0"/>
              <a:t>(≤ a few thousand features)</a:t>
            </a:r>
          </a:p>
          <a:p>
            <a:pPr lvl="1"/>
            <a:r>
              <a:rPr lang="en-US" dirty="0"/>
              <a:t>Easy to implement (train a lot of trees)</a:t>
            </a:r>
          </a:p>
          <a:p>
            <a:pPr lvl="1"/>
            <a:r>
              <a:rPr lang="en-US" dirty="0"/>
              <a:t>Parallelizes easily, good match for MapReduce</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40919236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Random Forests</a:t>
            </a:r>
          </a:p>
        </p:txBody>
      </p:sp>
      <p:sp>
        <p:nvSpPr>
          <p:cNvPr id="3" name="Content Placeholder 2"/>
          <p:cNvSpPr>
            <a:spLocks noGrp="1"/>
          </p:cNvSpPr>
          <p:nvPr>
            <p:ph idx="1"/>
          </p:nvPr>
        </p:nvSpPr>
        <p:spPr/>
        <p:txBody>
          <a:bodyPr/>
          <a:lstStyle/>
          <a:p>
            <a:r>
              <a:rPr lang="en-US" dirty="0"/>
              <a:t>Weaknesses</a:t>
            </a:r>
          </a:p>
          <a:p>
            <a:pPr lvl="1"/>
            <a:r>
              <a:rPr lang="en-US" dirty="0"/>
              <a:t>Deep Neural Networks generally do better</a:t>
            </a:r>
          </a:p>
          <a:p>
            <a:pPr lvl="1"/>
            <a:r>
              <a:rPr lang="en-US" dirty="0"/>
              <a:t>Needs many passes over the data – at least the max depth of the trees</a:t>
            </a:r>
          </a:p>
          <a:p>
            <a:pPr lvl="1"/>
            <a:r>
              <a:rPr lang="en-US" dirty="0"/>
              <a:t>Relatively easy to </a:t>
            </a:r>
            <a:r>
              <a:rPr lang="en-US" dirty="0" err="1"/>
              <a:t>overfit</a:t>
            </a:r>
            <a:r>
              <a:rPr lang="en-US" dirty="0"/>
              <a:t> – hard to balance accuracy/fit tradeoff</a:t>
            </a:r>
          </a:p>
          <a:p>
            <a:endParaRPr lang="en-US" dirty="0"/>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4990420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eaLnBrk="1" hangingPunct="1"/>
            <a:r>
              <a:rPr lang="en-US" dirty="0"/>
              <a:t>Textbook</a:t>
            </a:r>
            <a:endParaRPr lang="en-US" sz="2800" dirty="0"/>
          </a:p>
          <a:p>
            <a:pPr lvl="1" eaLnBrk="1" hangingPunct="1"/>
            <a:r>
              <a:rPr lang="en-US" dirty="0"/>
              <a:t>Jiawei Han, Data Mining: concepts and techniques, Morgan Kaufman, 2000, ISBN 1-55860-489-8</a:t>
            </a:r>
          </a:p>
          <a:p>
            <a:r>
              <a:rPr lang="en-US" dirty="0"/>
              <a:t>References</a:t>
            </a:r>
          </a:p>
          <a:p>
            <a:pPr lvl="1"/>
            <a:r>
              <a:rPr lang="en-US" dirty="0"/>
              <a:t>Leo </a:t>
            </a:r>
            <a:r>
              <a:rPr lang="en-US" dirty="0" err="1"/>
              <a:t>Breiman</a:t>
            </a:r>
            <a:r>
              <a:rPr lang="en-US" dirty="0"/>
              <a:t> (2001) “Random Forests” Machine Learning, 45, 5-32. </a:t>
            </a:r>
          </a:p>
          <a:p>
            <a:pPr lvl="1"/>
            <a:r>
              <a:rPr lang="en-US" dirty="0"/>
              <a:t>Shafer, John, Rakesh Agrawal, and Manish Mehta. "SPRINT: A scalable parallel classifier for data mining." </a:t>
            </a:r>
            <a:r>
              <a:rPr lang="en-US" i="1" dirty="0"/>
              <a:t>Proc. 1996 Int. Conf. Very Large Data Bases</a:t>
            </a:r>
            <a:r>
              <a:rPr lang="en-US" dirty="0"/>
              <a:t>. 1996.</a:t>
            </a:r>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82655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Basic Approach</a:t>
            </a:r>
          </a:p>
        </p:txBody>
      </p:sp>
      <p:sp>
        <p:nvSpPr>
          <p:cNvPr id="3" name="Content Placeholder 2"/>
          <p:cNvSpPr>
            <a:spLocks noGrp="1"/>
          </p:cNvSpPr>
          <p:nvPr>
            <p:ph idx="1"/>
          </p:nvPr>
        </p:nvSpPr>
        <p:spPr/>
        <p:txBody>
          <a:bodyPr/>
          <a:lstStyle/>
          <a:p>
            <a:r>
              <a:rPr lang="en-US" dirty="0">
                <a:solidFill>
                  <a:srgbClr val="000000"/>
                </a:solidFill>
              </a:rPr>
              <a:t>Model is learnt from a set of objects with known labels: </a:t>
            </a:r>
            <a:r>
              <a:rPr lang="en-US" b="1" dirty="0">
                <a:solidFill>
                  <a:srgbClr val="000000"/>
                </a:solidFill>
              </a:rPr>
              <a:t>training set</a:t>
            </a:r>
          </a:p>
          <a:p>
            <a:r>
              <a:rPr lang="en-US" dirty="0">
                <a:solidFill>
                  <a:srgbClr val="000000"/>
                </a:solidFill>
              </a:rPr>
              <a:t>The quality of the model is evaluated by comparing the predicted class labels with those from a set of objects with known labels: </a:t>
            </a:r>
            <a:r>
              <a:rPr lang="en-US" b="1" dirty="0">
                <a:solidFill>
                  <a:srgbClr val="000000"/>
                </a:solidFill>
              </a:rPr>
              <a:t>test set</a:t>
            </a:r>
          </a:p>
          <a:p>
            <a:pPr marL="1200150" lvl="1" indent="-457200"/>
            <a:r>
              <a:rPr lang="en-US" dirty="0">
                <a:solidFill>
                  <a:srgbClr val="000000"/>
                </a:solidFill>
              </a:rPr>
              <a:t>Test set is independent of training set, otherwise over-fitting will occur</a:t>
            </a:r>
          </a:p>
          <a:p>
            <a:r>
              <a:rPr lang="en-US" dirty="0">
                <a:solidFill>
                  <a:srgbClr val="000000"/>
                </a:solidFill>
              </a:rPr>
              <a:t>The model is applied to data with unknown labels: </a:t>
            </a:r>
            <a:r>
              <a:rPr lang="en-US" b="1" dirty="0">
                <a:solidFill>
                  <a:srgbClr val="000000"/>
                </a:solidFill>
              </a:rPr>
              <a:t>prediction</a:t>
            </a:r>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562078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2"/>
          <p:cNvSpPr>
            <a:spLocks noGrp="1"/>
          </p:cNvSpPr>
          <p:nvPr>
            <p:ph type="ftr" sz="quarter" idx="10"/>
          </p:nvPr>
        </p:nvSpPr>
        <p:spPr>
          <a:noFill/>
        </p:spPr>
        <p:txBody>
          <a:bodyPr/>
          <a:lstStyle/>
          <a:p>
            <a:r>
              <a:rPr lang="fr-CH"/>
              <a:t>©2020, Karl Aberer, EPFL-IC, Laboratoire de systèmes d'informations répartis </a:t>
            </a:r>
            <a:endParaRPr lang="en-GB" dirty="0"/>
          </a:p>
        </p:txBody>
      </p:sp>
      <p:sp>
        <p:nvSpPr>
          <p:cNvPr id="2052" name="Rectangle 2"/>
          <p:cNvSpPr>
            <a:spLocks noGrp="1" noChangeArrowheads="1"/>
          </p:cNvSpPr>
          <p:nvPr>
            <p:ph type="title"/>
          </p:nvPr>
        </p:nvSpPr>
        <p:spPr>
          <a:noFill/>
        </p:spPr>
        <p:txBody>
          <a:bodyPr lIns="92075" tIns="46038" rIns="92075" bIns="46038"/>
          <a:lstStyle/>
          <a:p>
            <a:pPr eaLnBrk="1" hangingPunct="1"/>
            <a:r>
              <a:rPr lang="en-US"/>
              <a:t>Classification: Training</a:t>
            </a:r>
          </a:p>
        </p:txBody>
      </p:sp>
      <p:grpSp>
        <p:nvGrpSpPr>
          <p:cNvPr id="2053" name="Group 3"/>
          <p:cNvGrpSpPr>
            <a:grpSpLocks/>
          </p:cNvGrpSpPr>
          <p:nvPr/>
        </p:nvGrpSpPr>
        <p:grpSpPr bwMode="auto">
          <a:xfrm>
            <a:off x="2036763" y="1289050"/>
            <a:ext cx="1711325" cy="1519238"/>
            <a:chOff x="1283" y="1118"/>
            <a:chExt cx="1078" cy="957"/>
          </a:xfrm>
        </p:grpSpPr>
        <p:pic>
          <p:nvPicPr>
            <p:cNvPr id="2066" name="Picture 4"/>
            <p:cNvPicPr>
              <a:picLocks noChangeArrowheads="1"/>
            </p:cNvPicPr>
            <p:nvPr/>
          </p:nvPicPr>
          <p:blipFill>
            <a:blip r:embed="rId4" cstate="print"/>
            <a:srcRect/>
            <a:stretch>
              <a:fillRect/>
            </a:stretch>
          </p:blipFill>
          <p:spPr bwMode="auto">
            <a:xfrm>
              <a:off x="1283" y="1118"/>
              <a:ext cx="1078" cy="957"/>
            </a:xfrm>
            <a:prstGeom prst="rect">
              <a:avLst/>
            </a:prstGeom>
            <a:noFill/>
            <a:ln w="9525">
              <a:noFill/>
              <a:miter lim="800000"/>
              <a:headEnd/>
              <a:tailEnd/>
            </a:ln>
          </p:spPr>
        </p:pic>
        <p:sp>
          <p:nvSpPr>
            <p:cNvPr id="2067" name="Rectangle 5"/>
            <p:cNvSpPr>
              <a:spLocks noChangeArrowheads="1"/>
            </p:cNvSpPr>
            <p:nvPr/>
          </p:nvSpPr>
          <p:spPr bwMode="auto">
            <a:xfrm>
              <a:off x="1347" y="1434"/>
              <a:ext cx="934" cy="446"/>
            </a:xfrm>
            <a:prstGeom prst="rect">
              <a:avLst/>
            </a:prstGeom>
            <a:noFill/>
            <a:ln w="9525">
              <a:noFill/>
              <a:miter lim="800000"/>
              <a:headEnd/>
              <a:tailEnd/>
            </a:ln>
          </p:spPr>
          <p:txBody>
            <a:bodyPr lIns="92075" tIns="46038" rIns="92075" bIns="46038" anchor="ctr">
              <a:spAutoFit/>
            </a:bodyPr>
            <a:lstStyle/>
            <a:p>
              <a:pPr eaLnBrk="0" hangingPunct="0"/>
              <a:r>
                <a:rPr lang="en-US" sz="2000">
                  <a:solidFill>
                    <a:schemeClr val="tx1"/>
                  </a:solidFill>
                  <a:latin typeface="Calibri" charset="0"/>
                  <a:ea typeface="Calibri" charset="0"/>
                  <a:cs typeface="Calibri" charset="0"/>
                </a:rPr>
                <a:t>Training</a:t>
              </a:r>
            </a:p>
            <a:p>
              <a:pPr eaLnBrk="0" hangingPunct="0"/>
              <a:r>
                <a:rPr lang="en-US" sz="2000">
                  <a:solidFill>
                    <a:schemeClr val="tx1"/>
                  </a:solidFill>
                  <a:latin typeface="Calibri" charset="0"/>
                  <a:ea typeface="Calibri" charset="0"/>
                  <a:cs typeface="Calibri" charset="0"/>
                </a:rPr>
                <a:t>Set</a:t>
              </a:r>
            </a:p>
          </p:txBody>
        </p:sp>
      </p:grpSp>
      <p:graphicFrame>
        <p:nvGraphicFramePr>
          <p:cNvPr id="2050" name="Object 6"/>
          <p:cNvGraphicFramePr>
            <a:graphicFrameLocks/>
          </p:cNvGraphicFramePr>
          <p:nvPr>
            <p:extLst/>
          </p:nvPr>
        </p:nvGraphicFramePr>
        <p:xfrm>
          <a:off x="37424" y="3382962"/>
          <a:ext cx="6200775" cy="2219325"/>
        </p:xfrm>
        <a:graphic>
          <a:graphicData uri="http://schemas.openxmlformats.org/presentationml/2006/ole">
            <mc:AlternateContent xmlns:mc="http://schemas.openxmlformats.org/markup-compatibility/2006">
              <mc:Choice xmlns:v="urn:schemas-microsoft-com:vml" Requires="v">
                <p:oleObj spid="_x0000_s1049" name="Worksheet" r:id="rId5" imgW="6007100" imgH="2171700" progId="Excel.Sheet.8">
                  <p:embed/>
                </p:oleObj>
              </mc:Choice>
              <mc:Fallback>
                <p:oleObj name="Worksheet" r:id="rId5" imgW="6007100" imgH="2171700" progId="Excel.Sheet.8">
                  <p:embed/>
                  <p:pic>
                    <p:nvPicPr>
                      <p:cNvPr id="2050" name="Object 6"/>
                      <p:cNvPicPr>
                        <a:picLocks noChangeArrowheads="1"/>
                      </p:cNvPicPr>
                      <p:nvPr/>
                    </p:nvPicPr>
                    <p:blipFill>
                      <a:blip r:embed="rId6"/>
                      <a:srcRect/>
                      <a:stretch>
                        <a:fillRect/>
                      </a:stretch>
                    </p:blipFill>
                    <p:spPr bwMode="auto">
                      <a:xfrm>
                        <a:off x="37424" y="3382962"/>
                        <a:ext cx="6200775" cy="2219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054" name="Line 7"/>
          <p:cNvSpPr>
            <a:spLocks noChangeShapeType="1"/>
          </p:cNvSpPr>
          <p:nvPr/>
        </p:nvSpPr>
        <p:spPr bwMode="auto">
          <a:xfrm flipH="1">
            <a:off x="306388" y="2625725"/>
            <a:ext cx="1644650" cy="700088"/>
          </a:xfrm>
          <a:prstGeom prst="line">
            <a:avLst/>
          </a:prstGeom>
          <a:noFill/>
          <a:ln w="12700">
            <a:solidFill>
              <a:srgbClr val="000000"/>
            </a:solidFill>
            <a:round/>
            <a:headEnd type="none" w="sm" len="sm"/>
            <a:tailEnd type="none" w="sm" len="sm"/>
          </a:ln>
        </p:spPr>
        <p:txBody>
          <a:bodyPr/>
          <a:lstStyle/>
          <a:p>
            <a:endParaRPr lang="en-US">
              <a:latin typeface="Calibri" charset="0"/>
              <a:ea typeface="Calibri" charset="0"/>
              <a:cs typeface="Calibri" charset="0"/>
            </a:endParaRPr>
          </a:p>
        </p:txBody>
      </p:sp>
      <p:sp>
        <p:nvSpPr>
          <p:cNvPr id="2055" name="Line 8"/>
          <p:cNvSpPr>
            <a:spLocks noChangeShapeType="1"/>
          </p:cNvSpPr>
          <p:nvPr/>
        </p:nvSpPr>
        <p:spPr bwMode="auto">
          <a:xfrm>
            <a:off x="3736975" y="2625725"/>
            <a:ext cx="2025650" cy="700088"/>
          </a:xfrm>
          <a:prstGeom prst="line">
            <a:avLst/>
          </a:prstGeom>
          <a:noFill/>
          <a:ln w="12700">
            <a:solidFill>
              <a:srgbClr val="000000"/>
            </a:solidFill>
            <a:round/>
            <a:headEnd type="none" w="sm" len="sm"/>
            <a:tailEnd type="none" w="sm" len="sm"/>
          </a:ln>
        </p:spPr>
        <p:txBody>
          <a:bodyPr/>
          <a:lstStyle/>
          <a:p>
            <a:endParaRPr lang="en-US">
              <a:latin typeface="Calibri" charset="0"/>
              <a:ea typeface="Calibri" charset="0"/>
              <a:cs typeface="Calibri" charset="0"/>
            </a:endParaRPr>
          </a:p>
        </p:txBody>
      </p:sp>
      <p:sp>
        <p:nvSpPr>
          <p:cNvPr id="2056" name="Rectangle 9"/>
          <p:cNvSpPr>
            <a:spLocks noChangeArrowheads="1"/>
          </p:cNvSpPr>
          <p:nvPr/>
        </p:nvSpPr>
        <p:spPr bwMode="auto">
          <a:xfrm>
            <a:off x="6821953" y="1213934"/>
            <a:ext cx="1547347" cy="708528"/>
          </a:xfrm>
          <a:prstGeom prst="rect">
            <a:avLst/>
          </a:prstGeom>
          <a:solidFill>
            <a:srgbClr val="CCFFFF"/>
          </a:solidFill>
          <a:ln w="12700">
            <a:solidFill>
              <a:schemeClr val="tx1"/>
            </a:solidFill>
            <a:miter lim="800000"/>
            <a:headEnd/>
            <a:tailEnd/>
          </a:ln>
        </p:spPr>
        <p:txBody>
          <a:bodyPr wrap="none" lIns="92075" tIns="46038" rIns="92075" bIns="46038" anchor="ctr">
            <a:spAutoFit/>
          </a:bodyPr>
          <a:lstStyle/>
          <a:p>
            <a:pPr eaLnBrk="0" hangingPunct="0"/>
            <a:r>
              <a:rPr lang="en-US" sz="2000">
                <a:solidFill>
                  <a:schemeClr val="tx1"/>
                </a:solidFill>
                <a:latin typeface="Calibri" charset="0"/>
                <a:ea typeface="Calibri" charset="0"/>
                <a:cs typeface="Calibri" charset="0"/>
              </a:rPr>
              <a:t>Classification</a:t>
            </a:r>
          </a:p>
          <a:p>
            <a:pPr eaLnBrk="0" hangingPunct="0"/>
            <a:r>
              <a:rPr lang="en-US" sz="2000">
                <a:solidFill>
                  <a:schemeClr val="tx1"/>
                </a:solidFill>
                <a:latin typeface="Calibri" charset="0"/>
                <a:ea typeface="Calibri" charset="0"/>
                <a:cs typeface="Calibri" charset="0"/>
              </a:rPr>
              <a:t>Algorithms</a:t>
            </a:r>
          </a:p>
        </p:txBody>
      </p:sp>
      <p:sp>
        <p:nvSpPr>
          <p:cNvPr id="2057" name="AutoShape 10"/>
          <p:cNvSpPr>
            <a:spLocks noChangeArrowheads="1"/>
          </p:cNvSpPr>
          <p:nvPr/>
        </p:nvSpPr>
        <p:spPr bwMode="auto">
          <a:xfrm>
            <a:off x="4297305" y="1443240"/>
            <a:ext cx="1657350" cy="484187"/>
          </a:xfrm>
          <a:prstGeom prst="rightArrow">
            <a:avLst>
              <a:gd name="adj1" fmla="val 50000"/>
              <a:gd name="adj2" fmla="val 85637"/>
            </a:avLst>
          </a:prstGeom>
          <a:solidFill>
            <a:srgbClr val="2597B8"/>
          </a:solidFill>
          <a:ln w="12700">
            <a:solidFill>
              <a:srgbClr val="000000"/>
            </a:solidFill>
            <a:miter lim="800000"/>
            <a:headEnd/>
            <a:tailEnd/>
          </a:ln>
        </p:spPr>
        <p:txBody>
          <a:bodyPr wrap="none" anchor="ctr"/>
          <a:lstStyle/>
          <a:p>
            <a:endParaRPr lang="fr-FR">
              <a:latin typeface="Calibri" charset="0"/>
              <a:ea typeface="Calibri" charset="0"/>
              <a:cs typeface="Calibri" charset="0"/>
            </a:endParaRPr>
          </a:p>
        </p:txBody>
      </p:sp>
      <p:sp>
        <p:nvSpPr>
          <p:cNvPr id="2058" name="Rectangle 11"/>
          <p:cNvSpPr>
            <a:spLocks noChangeArrowheads="1"/>
          </p:cNvSpPr>
          <p:nvPr/>
        </p:nvSpPr>
        <p:spPr bwMode="auto">
          <a:xfrm>
            <a:off x="6417524" y="4903896"/>
            <a:ext cx="2421176" cy="1016305"/>
          </a:xfrm>
          <a:prstGeom prst="rect">
            <a:avLst/>
          </a:prstGeom>
          <a:solidFill>
            <a:srgbClr val="CCFFCC"/>
          </a:solidFill>
          <a:ln w="12700">
            <a:solidFill>
              <a:schemeClr val="tx1"/>
            </a:solidFill>
            <a:miter lim="800000"/>
            <a:headEnd/>
            <a:tailEnd/>
          </a:ln>
        </p:spPr>
        <p:txBody>
          <a:bodyPr wrap="none" lIns="92075" tIns="46038" rIns="92075" bIns="46038" anchor="ctr">
            <a:spAutoFit/>
          </a:bodyPr>
          <a:lstStyle/>
          <a:p>
            <a:pPr algn="l" eaLnBrk="0" hangingPunct="0"/>
            <a:r>
              <a:rPr lang="en-US" sz="2000" dirty="0">
                <a:solidFill>
                  <a:schemeClr val="tx1"/>
                </a:solidFill>
                <a:latin typeface="Calibri" charset="0"/>
                <a:ea typeface="Calibri" charset="0"/>
                <a:cs typeface="Calibri" charset="0"/>
              </a:rPr>
              <a:t>IF rank = ‘Professor’</a:t>
            </a:r>
          </a:p>
          <a:p>
            <a:pPr algn="l" eaLnBrk="0" hangingPunct="0"/>
            <a:r>
              <a:rPr lang="en-US" sz="2000" dirty="0">
                <a:solidFill>
                  <a:schemeClr val="tx1"/>
                </a:solidFill>
                <a:latin typeface="Calibri" charset="0"/>
                <a:ea typeface="Calibri" charset="0"/>
                <a:cs typeface="Calibri" charset="0"/>
              </a:rPr>
              <a:t>OR years &gt; 6</a:t>
            </a:r>
          </a:p>
          <a:p>
            <a:pPr algn="l" eaLnBrk="0" hangingPunct="0"/>
            <a:r>
              <a:rPr lang="en-US" sz="2000" dirty="0">
                <a:solidFill>
                  <a:schemeClr val="tx1"/>
                </a:solidFill>
                <a:latin typeface="Calibri" charset="0"/>
                <a:ea typeface="Calibri" charset="0"/>
                <a:cs typeface="Calibri" charset="0"/>
              </a:rPr>
              <a:t>THEN tenured = ‘yes’ </a:t>
            </a:r>
          </a:p>
        </p:txBody>
      </p:sp>
      <p:grpSp>
        <p:nvGrpSpPr>
          <p:cNvPr id="2059" name="Group 12"/>
          <p:cNvGrpSpPr>
            <a:grpSpLocks/>
          </p:cNvGrpSpPr>
          <p:nvPr/>
        </p:nvGrpSpPr>
        <p:grpSpPr bwMode="auto">
          <a:xfrm>
            <a:off x="6677199" y="2746286"/>
            <a:ext cx="1901825" cy="1519238"/>
            <a:chOff x="4081" y="2026"/>
            <a:chExt cx="1198" cy="957"/>
          </a:xfrm>
        </p:grpSpPr>
        <p:pic>
          <p:nvPicPr>
            <p:cNvPr id="2064" name="Picture 13"/>
            <p:cNvPicPr>
              <a:picLocks noChangeArrowheads="1"/>
            </p:cNvPicPr>
            <p:nvPr/>
          </p:nvPicPr>
          <p:blipFill>
            <a:blip r:embed="rId7" cstate="print"/>
            <a:srcRect/>
            <a:stretch>
              <a:fillRect/>
            </a:stretch>
          </p:blipFill>
          <p:spPr bwMode="auto">
            <a:xfrm>
              <a:off x="4081" y="2026"/>
              <a:ext cx="1198" cy="957"/>
            </a:xfrm>
            <a:prstGeom prst="rect">
              <a:avLst/>
            </a:prstGeom>
            <a:noFill/>
            <a:ln w="9525">
              <a:noFill/>
              <a:miter lim="800000"/>
              <a:headEnd/>
              <a:tailEnd/>
            </a:ln>
          </p:spPr>
        </p:pic>
        <p:sp>
          <p:nvSpPr>
            <p:cNvPr id="2065" name="Rectangle 14"/>
            <p:cNvSpPr>
              <a:spLocks noChangeArrowheads="1"/>
            </p:cNvSpPr>
            <p:nvPr/>
          </p:nvSpPr>
          <p:spPr bwMode="auto">
            <a:xfrm>
              <a:off x="4317" y="2342"/>
              <a:ext cx="707" cy="446"/>
            </a:xfrm>
            <a:prstGeom prst="rect">
              <a:avLst/>
            </a:prstGeom>
            <a:noFill/>
            <a:ln w="9525">
              <a:noFill/>
              <a:miter lim="800000"/>
              <a:headEnd/>
              <a:tailEnd/>
            </a:ln>
          </p:spPr>
          <p:txBody>
            <a:bodyPr wrap="none" lIns="92075" tIns="46038" rIns="92075" bIns="46038" anchor="ctr">
              <a:spAutoFit/>
            </a:bodyPr>
            <a:lstStyle/>
            <a:p>
              <a:pPr eaLnBrk="0" hangingPunct="0"/>
              <a:r>
                <a:rPr lang="en-US" sz="2000">
                  <a:solidFill>
                    <a:schemeClr val="tx1"/>
                  </a:solidFill>
                  <a:latin typeface="Calibri" charset="0"/>
                  <a:ea typeface="Calibri" charset="0"/>
                  <a:cs typeface="Calibri" charset="0"/>
                </a:rPr>
                <a:t>Classifier</a:t>
              </a:r>
            </a:p>
            <a:p>
              <a:pPr eaLnBrk="0" hangingPunct="0"/>
              <a:r>
                <a:rPr lang="en-US" sz="2000">
                  <a:solidFill>
                    <a:schemeClr val="tx1"/>
                  </a:solidFill>
                  <a:latin typeface="Calibri" charset="0"/>
                  <a:ea typeface="Calibri" charset="0"/>
                  <a:cs typeface="Calibri" charset="0"/>
                </a:rPr>
                <a:t>(Model)</a:t>
              </a:r>
            </a:p>
          </p:txBody>
        </p:sp>
      </p:grpSp>
      <p:sp>
        <p:nvSpPr>
          <p:cNvPr id="2060" name="Line 15"/>
          <p:cNvSpPr>
            <a:spLocks noChangeShapeType="1"/>
          </p:cNvSpPr>
          <p:nvPr/>
        </p:nvSpPr>
        <p:spPr bwMode="auto">
          <a:xfrm flipH="1">
            <a:off x="6411292" y="4161685"/>
            <a:ext cx="531813" cy="714375"/>
          </a:xfrm>
          <a:prstGeom prst="line">
            <a:avLst/>
          </a:prstGeom>
          <a:noFill/>
          <a:ln w="12700">
            <a:solidFill>
              <a:srgbClr val="000000"/>
            </a:solidFill>
            <a:round/>
            <a:headEnd type="none" w="sm" len="sm"/>
            <a:tailEnd type="none" w="sm" len="sm"/>
          </a:ln>
        </p:spPr>
        <p:txBody>
          <a:bodyPr/>
          <a:lstStyle/>
          <a:p>
            <a:endParaRPr lang="en-US">
              <a:latin typeface="Calibri" charset="0"/>
              <a:ea typeface="Calibri" charset="0"/>
              <a:cs typeface="Calibri" charset="0"/>
            </a:endParaRPr>
          </a:p>
        </p:txBody>
      </p:sp>
      <p:sp>
        <p:nvSpPr>
          <p:cNvPr id="2061" name="Line 16"/>
          <p:cNvSpPr>
            <a:spLocks noChangeShapeType="1"/>
          </p:cNvSpPr>
          <p:nvPr/>
        </p:nvSpPr>
        <p:spPr bwMode="auto">
          <a:xfrm>
            <a:off x="8207058" y="4161685"/>
            <a:ext cx="545004" cy="711351"/>
          </a:xfrm>
          <a:prstGeom prst="line">
            <a:avLst/>
          </a:prstGeom>
          <a:noFill/>
          <a:ln w="12700">
            <a:solidFill>
              <a:srgbClr val="000000"/>
            </a:solidFill>
            <a:round/>
            <a:headEnd type="none" w="sm" len="sm"/>
            <a:tailEnd type="none" w="sm" len="sm"/>
          </a:ln>
        </p:spPr>
        <p:txBody>
          <a:bodyPr/>
          <a:lstStyle/>
          <a:p>
            <a:endParaRPr lang="en-US">
              <a:latin typeface="Calibri" charset="0"/>
              <a:ea typeface="Calibri" charset="0"/>
              <a:cs typeface="Calibri" charset="0"/>
            </a:endParaRPr>
          </a:p>
        </p:txBody>
      </p:sp>
      <p:sp>
        <p:nvSpPr>
          <p:cNvPr id="2062" name="AutoShape 17"/>
          <p:cNvSpPr>
            <a:spLocks noChangeArrowheads="1"/>
          </p:cNvSpPr>
          <p:nvPr/>
        </p:nvSpPr>
        <p:spPr bwMode="auto">
          <a:xfrm>
            <a:off x="7339980" y="2104480"/>
            <a:ext cx="546100" cy="592137"/>
          </a:xfrm>
          <a:prstGeom prst="downArrow">
            <a:avLst>
              <a:gd name="adj1" fmla="val 50000"/>
              <a:gd name="adj2" fmla="val 27128"/>
            </a:avLst>
          </a:prstGeom>
          <a:solidFill>
            <a:srgbClr val="2597B8"/>
          </a:solidFill>
          <a:ln w="12700">
            <a:solidFill>
              <a:srgbClr val="000000"/>
            </a:solidFill>
            <a:miter lim="800000"/>
            <a:headEnd/>
            <a:tailEnd/>
          </a:ln>
        </p:spPr>
        <p:txBody>
          <a:bodyPr vert="eaVert" wrap="none" anchor="ctr"/>
          <a:lstStyle/>
          <a:p>
            <a:endParaRPr lang="fr-FR">
              <a:latin typeface="Calibri" charset="0"/>
              <a:ea typeface="Calibri" charset="0"/>
              <a:cs typeface="Calibri" charset="0"/>
            </a:endParaRPr>
          </a:p>
        </p:txBody>
      </p:sp>
      <p:sp>
        <p:nvSpPr>
          <p:cNvPr id="2063" name="Rectangle 19"/>
          <p:cNvSpPr>
            <a:spLocks noChangeArrowheads="1"/>
          </p:cNvSpPr>
          <p:nvPr/>
        </p:nvSpPr>
        <p:spPr bwMode="auto">
          <a:xfrm>
            <a:off x="4686358" y="5750424"/>
            <a:ext cx="1268297" cy="400110"/>
          </a:xfrm>
          <a:prstGeom prst="rect">
            <a:avLst/>
          </a:prstGeom>
          <a:noFill/>
          <a:ln w="9525" algn="ctr">
            <a:noFill/>
            <a:miter lim="800000"/>
            <a:headEnd/>
            <a:tailEnd/>
          </a:ln>
        </p:spPr>
        <p:txBody>
          <a:bodyPr wrap="none">
            <a:spAutoFit/>
          </a:bodyPr>
          <a:lstStyle/>
          <a:p>
            <a:r>
              <a:rPr lang="en-US" sz="2000" dirty="0">
                <a:solidFill>
                  <a:schemeClr val="tx1"/>
                </a:solidFill>
                <a:latin typeface="Calibri" charset="0"/>
                <a:ea typeface="Calibri" charset="0"/>
                <a:cs typeface="Calibri" charset="0"/>
              </a:rPr>
              <a:t>Class label</a:t>
            </a:r>
          </a:p>
        </p:txBody>
      </p:sp>
      <p:pic>
        <p:nvPicPr>
          <p:cNvPr id="20" name="Picture 19"/>
          <p:cNvPicPr>
            <a:picLocks noChangeAspect="1"/>
          </p:cNvPicPr>
          <p:nvPr/>
        </p:nvPicPr>
        <p:blipFill>
          <a:blip r:embed="rId8"/>
          <a:stretch>
            <a:fillRect/>
          </a:stretch>
        </p:blipFill>
        <p:spPr>
          <a:xfrm>
            <a:off x="8207058" y="662137"/>
            <a:ext cx="648072" cy="648072"/>
          </a:xfrm>
          <a:prstGeom prst="rect">
            <a:avLst/>
          </a:prstGeom>
        </p:spPr>
      </p:pic>
      <p:pic>
        <p:nvPicPr>
          <p:cNvPr id="21" name="Picture 20"/>
          <p:cNvPicPr>
            <a:picLocks noChangeAspect="1"/>
          </p:cNvPicPr>
          <p:nvPr/>
        </p:nvPicPr>
        <p:blipFill>
          <a:blip r:embed="rId9"/>
          <a:stretch>
            <a:fillRect/>
          </a:stretch>
        </p:blipFill>
        <p:spPr>
          <a:xfrm>
            <a:off x="8095134" y="2076944"/>
            <a:ext cx="967780" cy="967780"/>
          </a:xfrm>
          <a:prstGeom prst="rect">
            <a:avLst/>
          </a:prstGeom>
        </p:spPr>
      </p:pic>
      <p:sp>
        <p:nvSpPr>
          <p:cNvPr id="22" name="Rectangle 19"/>
          <p:cNvSpPr>
            <a:spLocks noChangeArrowheads="1"/>
          </p:cNvSpPr>
          <p:nvPr/>
        </p:nvSpPr>
        <p:spPr bwMode="auto">
          <a:xfrm>
            <a:off x="3212903" y="5750424"/>
            <a:ext cx="1256626" cy="707886"/>
          </a:xfrm>
          <a:prstGeom prst="rect">
            <a:avLst/>
          </a:prstGeom>
          <a:noFill/>
          <a:ln w="9525" algn="ctr">
            <a:noFill/>
            <a:miter lim="800000"/>
            <a:headEnd/>
            <a:tailEnd/>
          </a:ln>
        </p:spPr>
        <p:txBody>
          <a:bodyPr wrap="none">
            <a:spAutoFit/>
          </a:bodyPr>
          <a:lstStyle/>
          <a:p>
            <a:r>
              <a:rPr lang="en-US" sz="2000" dirty="0">
                <a:solidFill>
                  <a:schemeClr val="tx1"/>
                </a:solidFill>
                <a:latin typeface="Calibri" charset="0"/>
                <a:ea typeface="Calibri" charset="0"/>
                <a:cs typeface="Calibri" charset="0"/>
              </a:rPr>
              <a:t>Numerical</a:t>
            </a:r>
          </a:p>
          <a:p>
            <a:r>
              <a:rPr lang="en-US" sz="2000" dirty="0">
                <a:solidFill>
                  <a:schemeClr val="tx1"/>
                </a:solidFill>
                <a:latin typeface="Calibri" charset="0"/>
                <a:ea typeface="Calibri" charset="0"/>
                <a:cs typeface="Calibri" charset="0"/>
              </a:rPr>
              <a:t>attribute</a:t>
            </a:r>
          </a:p>
        </p:txBody>
      </p:sp>
      <p:sp>
        <p:nvSpPr>
          <p:cNvPr id="23" name="Rectangle 19"/>
          <p:cNvSpPr>
            <a:spLocks noChangeArrowheads="1"/>
          </p:cNvSpPr>
          <p:nvPr/>
        </p:nvSpPr>
        <p:spPr bwMode="auto">
          <a:xfrm>
            <a:off x="1277842" y="5750424"/>
            <a:ext cx="1346395" cy="707886"/>
          </a:xfrm>
          <a:prstGeom prst="rect">
            <a:avLst/>
          </a:prstGeom>
          <a:noFill/>
          <a:ln w="9525" algn="ctr">
            <a:noFill/>
            <a:miter lim="800000"/>
            <a:headEnd/>
            <a:tailEnd/>
          </a:ln>
        </p:spPr>
        <p:txBody>
          <a:bodyPr wrap="none">
            <a:spAutoFit/>
          </a:bodyPr>
          <a:lstStyle/>
          <a:p>
            <a:r>
              <a:rPr lang="en-US" sz="2000" dirty="0">
                <a:solidFill>
                  <a:schemeClr val="tx1"/>
                </a:solidFill>
                <a:latin typeface="Calibri" charset="0"/>
                <a:ea typeface="Calibri" charset="0"/>
                <a:cs typeface="Calibri" charset="0"/>
              </a:rPr>
              <a:t>Categorical</a:t>
            </a:r>
          </a:p>
          <a:p>
            <a:r>
              <a:rPr lang="en-US" sz="2000" dirty="0">
                <a:solidFill>
                  <a:schemeClr val="tx1"/>
                </a:solidFill>
                <a:latin typeface="Calibri" charset="0"/>
                <a:ea typeface="Calibri" charset="0"/>
                <a:cs typeface="Calibri" charset="0"/>
              </a:rPr>
              <a:t>attribute</a:t>
            </a:r>
          </a:p>
        </p:txBody>
      </p:sp>
    </p:spTree>
    <p:extLst>
      <p:ext uri="{BB962C8B-B14F-4D97-AF65-F5344CB8AC3E}">
        <p14:creationId xmlns:p14="http://schemas.microsoft.com/office/powerpoint/2010/main" val="301669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2"/>
          <p:cNvSpPr>
            <a:spLocks noGrp="1"/>
          </p:cNvSpPr>
          <p:nvPr>
            <p:ph type="ftr" sz="quarter" idx="10"/>
          </p:nvPr>
        </p:nvSpPr>
        <p:spPr>
          <a:noFill/>
        </p:spPr>
        <p:txBody>
          <a:bodyPr/>
          <a:lstStyle/>
          <a:p>
            <a:r>
              <a:rPr lang="fr-CH"/>
              <a:t>©2020, Karl Aberer, EPFL-IC, Laboratoire de systèmes d'informations répartis </a:t>
            </a:r>
            <a:endParaRPr lang="en-GB" dirty="0"/>
          </a:p>
        </p:txBody>
      </p:sp>
      <p:sp>
        <p:nvSpPr>
          <p:cNvPr id="3076" name="Rectangle 2"/>
          <p:cNvSpPr>
            <a:spLocks noGrp="1" noChangeArrowheads="1"/>
          </p:cNvSpPr>
          <p:nvPr>
            <p:ph type="title"/>
          </p:nvPr>
        </p:nvSpPr>
        <p:spPr>
          <a:noFill/>
        </p:spPr>
        <p:txBody>
          <a:bodyPr lIns="92075" tIns="46038" rIns="92075" bIns="46038"/>
          <a:lstStyle/>
          <a:p>
            <a:pPr eaLnBrk="1" hangingPunct="1"/>
            <a:r>
              <a:rPr lang="en-US" dirty="0"/>
              <a:t>Classification: Model Test and Usage</a:t>
            </a:r>
          </a:p>
        </p:txBody>
      </p:sp>
      <p:grpSp>
        <p:nvGrpSpPr>
          <p:cNvPr id="3078" name="Group 3"/>
          <p:cNvGrpSpPr>
            <a:grpSpLocks/>
          </p:cNvGrpSpPr>
          <p:nvPr/>
        </p:nvGrpSpPr>
        <p:grpSpPr bwMode="auto">
          <a:xfrm>
            <a:off x="4524375" y="1370069"/>
            <a:ext cx="1901825" cy="1519238"/>
            <a:chOff x="2800" y="864"/>
            <a:chExt cx="1198" cy="957"/>
          </a:xfrm>
        </p:grpSpPr>
        <p:pic>
          <p:nvPicPr>
            <p:cNvPr id="3095" name="Picture 4"/>
            <p:cNvPicPr>
              <a:picLocks noChangeArrowheads="1"/>
            </p:cNvPicPr>
            <p:nvPr/>
          </p:nvPicPr>
          <p:blipFill>
            <a:blip r:embed="rId4" cstate="print"/>
            <a:srcRect/>
            <a:stretch>
              <a:fillRect/>
            </a:stretch>
          </p:blipFill>
          <p:spPr bwMode="auto">
            <a:xfrm>
              <a:off x="2800" y="864"/>
              <a:ext cx="1198" cy="957"/>
            </a:xfrm>
            <a:prstGeom prst="rect">
              <a:avLst/>
            </a:prstGeom>
            <a:noFill/>
            <a:ln w="9525">
              <a:noFill/>
              <a:miter lim="800000"/>
              <a:headEnd/>
              <a:tailEnd/>
            </a:ln>
          </p:spPr>
        </p:pic>
        <p:sp>
          <p:nvSpPr>
            <p:cNvPr id="3096" name="Rectangle 5"/>
            <p:cNvSpPr>
              <a:spLocks noChangeArrowheads="1"/>
            </p:cNvSpPr>
            <p:nvPr/>
          </p:nvSpPr>
          <p:spPr bwMode="auto">
            <a:xfrm>
              <a:off x="3036" y="1277"/>
              <a:ext cx="707" cy="252"/>
            </a:xfrm>
            <a:prstGeom prst="rect">
              <a:avLst/>
            </a:prstGeom>
            <a:noFill/>
            <a:ln w="9525">
              <a:noFill/>
              <a:miter lim="800000"/>
              <a:headEnd/>
              <a:tailEnd/>
            </a:ln>
          </p:spPr>
          <p:txBody>
            <a:bodyPr wrap="none" lIns="92075" tIns="46038" rIns="92075" bIns="46038" anchor="ctr">
              <a:spAutoFit/>
            </a:bodyPr>
            <a:lstStyle/>
            <a:p>
              <a:pPr eaLnBrk="0" hangingPunct="0"/>
              <a:r>
                <a:rPr lang="en-US" sz="2000">
                  <a:solidFill>
                    <a:schemeClr val="tx1"/>
                  </a:solidFill>
                  <a:latin typeface="Calibri" charset="0"/>
                  <a:ea typeface="Calibri" charset="0"/>
                  <a:cs typeface="Calibri" charset="0"/>
                </a:rPr>
                <a:t>Classifier</a:t>
              </a:r>
            </a:p>
          </p:txBody>
        </p:sp>
      </p:grpSp>
      <p:grpSp>
        <p:nvGrpSpPr>
          <p:cNvPr id="3079" name="Group 6"/>
          <p:cNvGrpSpPr>
            <a:grpSpLocks/>
          </p:cNvGrpSpPr>
          <p:nvPr/>
        </p:nvGrpSpPr>
        <p:grpSpPr bwMode="auto">
          <a:xfrm>
            <a:off x="2236788" y="2535294"/>
            <a:ext cx="1711325" cy="1519238"/>
            <a:chOff x="1359" y="1598"/>
            <a:chExt cx="1078" cy="957"/>
          </a:xfrm>
        </p:grpSpPr>
        <p:pic>
          <p:nvPicPr>
            <p:cNvPr id="3093" name="Picture 7"/>
            <p:cNvPicPr>
              <a:picLocks noChangeArrowheads="1"/>
            </p:cNvPicPr>
            <p:nvPr/>
          </p:nvPicPr>
          <p:blipFill>
            <a:blip r:embed="rId5" cstate="print"/>
            <a:srcRect/>
            <a:stretch>
              <a:fillRect/>
            </a:stretch>
          </p:blipFill>
          <p:spPr bwMode="auto">
            <a:xfrm>
              <a:off x="1359" y="1598"/>
              <a:ext cx="1078" cy="957"/>
            </a:xfrm>
            <a:prstGeom prst="rect">
              <a:avLst/>
            </a:prstGeom>
            <a:noFill/>
            <a:ln w="9525">
              <a:noFill/>
              <a:miter lim="800000"/>
              <a:headEnd/>
              <a:tailEnd/>
            </a:ln>
          </p:spPr>
        </p:pic>
        <p:sp>
          <p:nvSpPr>
            <p:cNvPr id="3094" name="Rectangle 8"/>
            <p:cNvSpPr>
              <a:spLocks noChangeArrowheads="1"/>
            </p:cNvSpPr>
            <p:nvPr/>
          </p:nvSpPr>
          <p:spPr bwMode="auto">
            <a:xfrm>
              <a:off x="1423" y="1914"/>
              <a:ext cx="934" cy="446"/>
            </a:xfrm>
            <a:prstGeom prst="rect">
              <a:avLst/>
            </a:prstGeom>
            <a:noFill/>
            <a:ln w="9525">
              <a:noFill/>
              <a:miter lim="800000"/>
              <a:headEnd/>
              <a:tailEnd/>
            </a:ln>
          </p:spPr>
          <p:txBody>
            <a:bodyPr lIns="92075" tIns="46038" rIns="92075" bIns="46038" anchor="ctr">
              <a:spAutoFit/>
            </a:bodyPr>
            <a:lstStyle/>
            <a:p>
              <a:pPr eaLnBrk="0" hangingPunct="0"/>
              <a:r>
                <a:rPr lang="en-US" sz="2000">
                  <a:solidFill>
                    <a:schemeClr val="tx1"/>
                  </a:solidFill>
                  <a:latin typeface="Calibri" charset="0"/>
                  <a:ea typeface="Calibri" charset="0"/>
                  <a:cs typeface="Calibri" charset="0"/>
                </a:rPr>
                <a:t>Test</a:t>
              </a:r>
            </a:p>
            <a:p>
              <a:pPr eaLnBrk="0" hangingPunct="0"/>
              <a:r>
                <a:rPr lang="en-US" sz="2000">
                  <a:solidFill>
                    <a:schemeClr val="tx1"/>
                  </a:solidFill>
                  <a:latin typeface="Calibri" charset="0"/>
                  <a:ea typeface="Calibri" charset="0"/>
                  <a:cs typeface="Calibri" charset="0"/>
                </a:rPr>
                <a:t>Set</a:t>
              </a:r>
            </a:p>
          </p:txBody>
        </p:sp>
      </p:grpSp>
      <p:graphicFrame>
        <p:nvGraphicFramePr>
          <p:cNvPr id="3074" name="Object 9"/>
          <p:cNvGraphicFramePr>
            <a:graphicFrameLocks/>
          </p:cNvGraphicFramePr>
          <p:nvPr>
            <p:extLst/>
          </p:nvPr>
        </p:nvGraphicFramePr>
        <p:xfrm>
          <a:off x="152400" y="4706994"/>
          <a:ext cx="6197600" cy="1593850"/>
        </p:xfrm>
        <a:graphic>
          <a:graphicData uri="http://schemas.openxmlformats.org/presentationml/2006/ole">
            <mc:AlternateContent xmlns:mc="http://schemas.openxmlformats.org/markup-compatibility/2006">
              <mc:Choice xmlns:v="urn:schemas-microsoft-com:vml" Requires="v">
                <p:oleObj spid="_x0000_s2073" name="Worksheet" r:id="rId6" imgW="6134100" imgH="1562100" progId="Excel.Sheet.8">
                  <p:embed/>
                </p:oleObj>
              </mc:Choice>
              <mc:Fallback>
                <p:oleObj name="Worksheet" r:id="rId6" imgW="6134100" imgH="1562100" progId="Excel.Sheet.8">
                  <p:embed/>
                  <p:pic>
                    <p:nvPicPr>
                      <p:cNvPr id="3074" name="Object 9"/>
                      <p:cNvPicPr>
                        <a:picLocks noChangeArrowheads="1"/>
                      </p:cNvPicPr>
                      <p:nvPr/>
                    </p:nvPicPr>
                    <p:blipFill>
                      <a:blip r:embed="rId7"/>
                      <a:srcRect/>
                      <a:stretch>
                        <a:fillRect/>
                      </a:stretch>
                    </p:blipFill>
                    <p:spPr bwMode="auto">
                      <a:xfrm>
                        <a:off x="152400" y="4706994"/>
                        <a:ext cx="6197600" cy="1593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80" name="Line 10"/>
          <p:cNvSpPr>
            <a:spLocks noChangeShapeType="1"/>
          </p:cNvSpPr>
          <p:nvPr/>
        </p:nvSpPr>
        <p:spPr bwMode="auto">
          <a:xfrm flipH="1">
            <a:off x="506413" y="3871969"/>
            <a:ext cx="1644650" cy="700088"/>
          </a:xfrm>
          <a:prstGeom prst="line">
            <a:avLst/>
          </a:prstGeom>
          <a:noFill/>
          <a:ln w="12700">
            <a:solidFill>
              <a:srgbClr val="000000"/>
            </a:solidFill>
            <a:round/>
            <a:headEnd type="none" w="sm" len="sm"/>
            <a:tailEnd type="none" w="sm" len="sm"/>
          </a:ln>
        </p:spPr>
        <p:txBody>
          <a:bodyPr/>
          <a:lstStyle/>
          <a:p>
            <a:endParaRPr lang="en-US">
              <a:latin typeface="Calibri" charset="0"/>
              <a:ea typeface="Calibri" charset="0"/>
              <a:cs typeface="Calibri" charset="0"/>
            </a:endParaRPr>
          </a:p>
        </p:txBody>
      </p:sp>
      <p:sp>
        <p:nvSpPr>
          <p:cNvPr id="3081" name="Line 11"/>
          <p:cNvSpPr>
            <a:spLocks noChangeShapeType="1"/>
          </p:cNvSpPr>
          <p:nvPr/>
        </p:nvSpPr>
        <p:spPr bwMode="auto">
          <a:xfrm>
            <a:off x="3937000" y="3871969"/>
            <a:ext cx="2025650" cy="700088"/>
          </a:xfrm>
          <a:prstGeom prst="line">
            <a:avLst/>
          </a:prstGeom>
          <a:noFill/>
          <a:ln w="12700">
            <a:solidFill>
              <a:srgbClr val="000000"/>
            </a:solidFill>
            <a:round/>
            <a:headEnd type="none" w="sm" len="sm"/>
            <a:tailEnd type="none" w="sm" len="sm"/>
          </a:ln>
        </p:spPr>
        <p:txBody>
          <a:bodyPr/>
          <a:lstStyle/>
          <a:p>
            <a:endParaRPr lang="en-US">
              <a:latin typeface="Calibri" charset="0"/>
              <a:ea typeface="Calibri" charset="0"/>
              <a:cs typeface="Calibri" charset="0"/>
            </a:endParaRPr>
          </a:p>
        </p:txBody>
      </p:sp>
      <p:sp>
        <p:nvSpPr>
          <p:cNvPr id="3082" name="AutoShape 12"/>
          <p:cNvSpPr>
            <a:spLocks noChangeArrowheads="1"/>
          </p:cNvSpPr>
          <p:nvPr/>
        </p:nvSpPr>
        <p:spPr bwMode="auto">
          <a:xfrm>
            <a:off x="7872413" y="4800657"/>
            <a:ext cx="546100" cy="592138"/>
          </a:xfrm>
          <a:prstGeom prst="downArrow">
            <a:avLst>
              <a:gd name="adj1" fmla="val 50000"/>
              <a:gd name="adj2" fmla="val 27128"/>
            </a:avLst>
          </a:prstGeom>
          <a:solidFill>
            <a:srgbClr val="2597B8"/>
          </a:solidFill>
          <a:ln w="12700">
            <a:solidFill>
              <a:srgbClr val="000000"/>
            </a:solidFill>
            <a:miter lim="800000"/>
            <a:headEnd/>
            <a:tailEnd/>
          </a:ln>
        </p:spPr>
        <p:txBody>
          <a:bodyPr vert="eaVert" wrap="none" anchor="ctr"/>
          <a:lstStyle/>
          <a:p>
            <a:endParaRPr lang="fr-FR">
              <a:latin typeface="Calibri" charset="0"/>
              <a:ea typeface="Calibri" charset="0"/>
              <a:cs typeface="Calibri" charset="0"/>
            </a:endParaRPr>
          </a:p>
        </p:txBody>
      </p:sp>
      <p:sp>
        <p:nvSpPr>
          <p:cNvPr id="3083" name="Freeform 13"/>
          <p:cNvSpPr>
            <a:spLocks/>
          </p:cNvSpPr>
          <p:nvPr/>
        </p:nvSpPr>
        <p:spPr bwMode="auto">
          <a:xfrm>
            <a:off x="6602413" y="1973319"/>
            <a:ext cx="941388" cy="766763"/>
          </a:xfrm>
          <a:custGeom>
            <a:avLst/>
            <a:gdLst>
              <a:gd name="T0" fmla="*/ 0 w 593"/>
              <a:gd name="T1" fmla="*/ 34 h 483"/>
              <a:gd name="T2" fmla="*/ 200 w 593"/>
              <a:gd name="T3" fmla="*/ 0 h 483"/>
              <a:gd name="T4" fmla="*/ 159 w 593"/>
              <a:gd name="T5" fmla="*/ 58 h 483"/>
              <a:gd name="T6" fmla="*/ 515 w 593"/>
              <a:gd name="T7" fmla="*/ 306 h 483"/>
              <a:gd name="T8" fmla="*/ 555 w 593"/>
              <a:gd name="T9" fmla="*/ 248 h 483"/>
              <a:gd name="T10" fmla="*/ 592 w 593"/>
              <a:gd name="T11" fmla="*/ 448 h 483"/>
              <a:gd name="T12" fmla="*/ 392 w 593"/>
              <a:gd name="T13" fmla="*/ 482 h 483"/>
              <a:gd name="T14" fmla="*/ 433 w 593"/>
              <a:gd name="T15" fmla="*/ 424 h 483"/>
              <a:gd name="T16" fmla="*/ 77 w 593"/>
              <a:gd name="T17" fmla="*/ 176 h 483"/>
              <a:gd name="T18" fmla="*/ 37 w 593"/>
              <a:gd name="T19" fmla="*/ 234 h 483"/>
              <a:gd name="T20" fmla="*/ 0 w 593"/>
              <a:gd name="T21" fmla="*/ 34 h 4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93"/>
              <a:gd name="T34" fmla="*/ 0 h 483"/>
              <a:gd name="T35" fmla="*/ 593 w 593"/>
              <a:gd name="T36" fmla="*/ 483 h 4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93" h="483">
                <a:moveTo>
                  <a:pt x="0" y="34"/>
                </a:moveTo>
                <a:lnTo>
                  <a:pt x="200" y="0"/>
                </a:lnTo>
                <a:lnTo>
                  <a:pt x="159" y="58"/>
                </a:lnTo>
                <a:lnTo>
                  <a:pt x="515" y="306"/>
                </a:lnTo>
                <a:lnTo>
                  <a:pt x="555" y="248"/>
                </a:lnTo>
                <a:lnTo>
                  <a:pt x="592" y="448"/>
                </a:lnTo>
                <a:lnTo>
                  <a:pt x="392" y="482"/>
                </a:lnTo>
                <a:lnTo>
                  <a:pt x="433" y="424"/>
                </a:lnTo>
                <a:lnTo>
                  <a:pt x="77" y="176"/>
                </a:lnTo>
                <a:lnTo>
                  <a:pt x="37" y="234"/>
                </a:lnTo>
                <a:lnTo>
                  <a:pt x="0" y="34"/>
                </a:lnTo>
              </a:path>
            </a:pathLst>
          </a:custGeom>
          <a:solidFill>
            <a:srgbClr val="2597B8"/>
          </a:solidFill>
          <a:ln w="12700" cap="rnd">
            <a:solidFill>
              <a:srgbClr val="000000"/>
            </a:solidFill>
            <a:round/>
            <a:headEnd type="none" w="sm" len="sm"/>
            <a:tailEnd type="none" w="sm" len="sm"/>
          </a:ln>
        </p:spPr>
        <p:txBody>
          <a:bodyPr/>
          <a:lstStyle/>
          <a:p>
            <a:endParaRPr lang="fr-FR">
              <a:latin typeface="Calibri" charset="0"/>
              <a:ea typeface="Calibri" charset="0"/>
              <a:cs typeface="Calibri" charset="0"/>
            </a:endParaRPr>
          </a:p>
        </p:txBody>
      </p:sp>
      <p:grpSp>
        <p:nvGrpSpPr>
          <p:cNvPr id="3084" name="Group 14"/>
          <p:cNvGrpSpPr>
            <a:grpSpLocks/>
          </p:cNvGrpSpPr>
          <p:nvPr/>
        </p:nvGrpSpPr>
        <p:grpSpPr bwMode="auto">
          <a:xfrm>
            <a:off x="6726238" y="2987732"/>
            <a:ext cx="1793875" cy="828675"/>
            <a:chOff x="4187" y="1883"/>
            <a:chExt cx="1130" cy="522"/>
          </a:xfrm>
        </p:grpSpPr>
        <p:pic>
          <p:nvPicPr>
            <p:cNvPr id="3091" name="Picture 15"/>
            <p:cNvPicPr>
              <a:picLocks noChangeArrowheads="1"/>
            </p:cNvPicPr>
            <p:nvPr/>
          </p:nvPicPr>
          <p:blipFill>
            <a:blip r:embed="rId8" cstate="print"/>
            <a:srcRect/>
            <a:stretch>
              <a:fillRect/>
            </a:stretch>
          </p:blipFill>
          <p:spPr bwMode="auto">
            <a:xfrm>
              <a:off x="4187" y="1883"/>
              <a:ext cx="1130" cy="522"/>
            </a:xfrm>
            <a:prstGeom prst="rect">
              <a:avLst/>
            </a:prstGeom>
            <a:noFill/>
            <a:ln w="9525">
              <a:noFill/>
              <a:miter lim="800000"/>
              <a:headEnd/>
              <a:tailEnd/>
            </a:ln>
          </p:spPr>
        </p:pic>
        <p:sp>
          <p:nvSpPr>
            <p:cNvPr id="3092" name="Rectangle 16"/>
            <p:cNvSpPr>
              <a:spLocks noChangeArrowheads="1"/>
            </p:cNvSpPr>
            <p:nvPr/>
          </p:nvSpPr>
          <p:spPr bwMode="auto">
            <a:xfrm>
              <a:off x="4265" y="2044"/>
              <a:ext cx="958" cy="252"/>
            </a:xfrm>
            <a:prstGeom prst="rect">
              <a:avLst/>
            </a:prstGeom>
            <a:noFill/>
            <a:ln w="9525">
              <a:noFill/>
              <a:miter lim="800000"/>
              <a:headEnd/>
              <a:tailEnd/>
            </a:ln>
          </p:spPr>
          <p:txBody>
            <a:bodyPr wrap="none" lIns="92075" tIns="46038" rIns="92075" bIns="46038" anchor="ctr">
              <a:spAutoFit/>
            </a:bodyPr>
            <a:lstStyle/>
            <a:p>
              <a:pPr eaLnBrk="0" hangingPunct="0"/>
              <a:r>
                <a:rPr lang="en-US" sz="2000">
                  <a:solidFill>
                    <a:schemeClr val="tx1"/>
                  </a:solidFill>
                  <a:latin typeface="Calibri" charset="0"/>
                  <a:ea typeface="Calibri" charset="0"/>
                  <a:cs typeface="Calibri" charset="0"/>
                </a:rPr>
                <a:t>Unseen Data</a:t>
              </a:r>
            </a:p>
          </p:txBody>
        </p:sp>
      </p:grpSp>
      <p:sp>
        <p:nvSpPr>
          <p:cNvPr id="3085" name="Rectangle 17"/>
          <p:cNvSpPr>
            <a:spLocks noChangeArrowheads="1"/>
          </p:cNvSpPr>
          <p:nvPr/>
        </p:nvSpPr>
        <p:spPr bwMode="auto">
          <a:xfrm>
            <a:off x="6600825" y="4062469"/>
            <a:ext cx="2022475" cy="400050"/>
          </a:xfrm>
          <a:prstGeom prst="rect">
            <a:avLst/>
          </a:prstGeom>
          <a:solidFill>
            <a:srgbClr val="FFCC99"/>
          </a:solidFill>
          <a:ln w="9525">
            <a:noFill/>
            <a:miter lim="800000"/>
            <a:headEnd/>
            <a:tailEnd/>
          </a:ln>
        </p:spPr>
        <p:txBody>
          <a:bodyPr wrap="none" lIns="92075" tIns="46038" rIns="92075" bIns="46038">
            <a:spAutoFit/>
          </a:bodyPr>
          <a:lstStyle/>
          <a:p>
            <a:pPr eaLnBrk="0" hangingPunct="0"/>
            <a:r>
              <a:rPr lang="en-US" sz="2000">
                <a:solidFill>
                  <a:schemeClr val="tx1"/>
                </a:solidFill>
                <a:latin typeface="Calibri" charset="0"/>
                <a:ea typeface="Calibri" charset="0"/>
                <a:cs typeface="Calibri" charset="0"/>
              </a:rPr>
              <a:t>(Jeff, Professor, 4)</a:t>
            </a:r>
          </a:p>
        </p:txBody>
      </p:sp>
      <p:sp>
        <p:nvSpPr>
          <p:cNvPr id="3086" name="Line 18"/>
          <p:cNvSpPr>
            <a:spLocks noChangeShapeType="1"/>
          </p:cNvSpPr>
          <p:nvPr/>
        </p:nvSpPr>
        <p:spPr bwMode="auto">
          <a:xfrm flipH="1">
            <a:off x="6500660" y="3643370"/>
            <a:ext cx="471488" cy="393700"/>
          </a:xfrm>
          <a:prstGeom prst="line">
            <a:avLst/>
          </a:prstGeom>
          <a:noFill/>
          <a:ln w="12700">
            <a:solidFill>
              <a:srgbClr val="000000"/>
            </a:solidFill>
            <a:round/>
            <a:headEnd type="none" w="sm" len="sm"/>
            <a:tailEnd type="none" w="sm" len="sm"/>
          </a:ln>
        </p:spPr>
        <p:txBody>
          <a:bodyPr/>
          <a:lstStyle/>
          <a:p>
            <a:endParaRPr lang="en-US">
              <a:latin typeface="Calibri" charset="0"/>
              <a:ea typeface="Calibri" charset="0"/>
              <a:cs typeface="Calibri" charset="0"/>
            </a:endParaRPr>
          </a:p>
        </p:txBody>
      </p:sp>
      <p:sp>
        <p:nvSpPr>
          <p:cNvPr id="3087" name="Line 19"/>
          <p:cNvSpPr>
            <a:spLocks noChangeShapeType="1"/>
          </p:cNvSpPr>
          <p:nvPr/>
        </p:nvSpPr>
        <p:spPr bwMode="auto">
          <a:xfrm>
            <a:off x="8204287" y="3639241"/>
            <a:ext cx="363538" cy="349250"/>
          </a:xfrm>
          <a:prstGeom prst="line">
            <a:avLst/>
          </a:prstGeom>
          <a:noFill/>
          <a:ln w="12700">
            <a:solidFill>
              <a:srgbClr val="000000"/>
            </a:solidFill>
            <a:round/>
            <a:headEnd type="none" w="sm" len="sm"/>
            <a:tailEnd type="none" w="sm" len="sm"/>
          </a:ln>
        </p:spPr>
        <p:txBody>
          <a:bodyPr/>
          <a:lstStyle/>
          <a:p>
            <a:endParaRPr lang="en-US">
              <a:latin typeface="Calibri" charset="0"/>
              <a:ea typeface="Calibri" charset="0"/>
              <a:cs typeface="Calibri" charset="0"/>
            </a:endParaRPr>
          </a:p>
        </p:txBody>
      </p:sp>
      <p:sp>
        <p:nvSpPr>
          <p:cNvPr id="3088" name="Freeform 20"/>
          <p:cNvSpPr>
            <a:spLocks/>
          </p:cNvSpPr>
          <p:nvPr/>
        </p:nvSpPr>
        <p:spPr bwMode="auto">
          <a:xfrm>
            <a:off x="3440113" y="1832032"/>
            <a:ext cx="901700" cy="593725"/>
          </a:xfrm>
          <a:custGeom>
            <a:avLst/>
            <a:gdLst>
              <a:gd name="T0" fmla="*/ 567 w 568"/>
              <a:gd name="T1" fmla="*/ 59 h 374"/>
              <a:gd name="T2" fmla="*/ 503 w 568"/>
              <a:gd name="T3" fmla="*/ 220 h 374"/>
              <a:gd name="T4" fmla="*/ 478 w 568"/>
              <a:gd name="T5" fmla="*/ 165 h 374"/>
              <a:gd name="T6" fmla="*/ 138 w 568"/>
              <a:gd name="T7" fmla="*/ 318 h 374"/>
              <a:gd name="T8" fmla="*/ 163 w 568"/>
              <a:gd name="T9" fmla="*/ 373 h 374"/>
              <a:gd name="T10" fmla="*/ 0 w 568"/>
              <a:gd name="T11" fmla="*/ 314 h 374"/>
              <a:gd name="T12" fmla="*/ 64 w 568"/>
              <a:gd name="T13" fmla="*/ 153 h 374"/>
              <a:gd name="T14" fmla="*/ 89 w 568"/>
              <a:gd name="T15" fmla="*/ 208 h 374"/>
              <a:gd name="T16" fmla="*/ 429 w 568"/>
              <a:gd name="T17" fmla="*/ 55 h 374"/>
              <a:gd name="T18" fmla="*/ 404 w 568"/>
              <a:gd name="T19" fmla="*/ 0 h 374"/>
              <a:gd name="T20" fmla="*/ 567 w 568"/>
              <a:gd name="T21" fmla="*/ 59 h 3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8"/>
              <a:gd name="T34" fmla="*/ 0 h 374"/>
              <a:gd name="T35" fmla="*/ 568 w 568"/>
              <a:gd name="T36" fmla="*/ 374 h 3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8" h="374">
                <a:moveTo>
                  <a:pt x="567" y="59"/>
                </a:moveTo>
                <a:lnTo>
                  <a:pt x="503" y="220"/>
                </a:lnTo>
                <a:lnTo>
                  <a:pt x="478" y="165"/>
                </a:lnTo>
                <a:lnTo>
                  <a:pt x="138" y="318"/>
                </a:lnTo>
                <a:lnTo>
                  <a:pt x="163" y="373"/>
                </a:lnTo>
                <a:lnTo>
                  <a:pt x="0" y="314"/>
                </a:lnTo>
                <a:lnTo>
                  <a:pt x="64" y="153"/>
                </a:lnTo>
                <a:lnTo>
                  <a:pt x="89" y="208"/>
                </a:lnTo>
                <a:lnTo>
                  <a:pt x="429" y="55"/>
                </a:lnTo>
                <a:lnTo>
                  <a:pt x="404" y="0"/>
                </a:lnTo>
                <a:lnTo>
                  <a:pt x="567" y="59"/>
                </a:lnTo>
              </a:path>
            </a:pathLst>
          </a:custGeom>
          <a:solidFill>
            <a:srgbClr val="2597B8"/>
          </a:solidFill>
          <a:ln w="12700" cap="rnd">
            <a:solidFill>
              <a:srgbClr val="000000"/>
            </a:solidFill>
            <a:round/>
            <a:headEnd type="none" w="sm" len="sm"/>
            <a:tailEnd type="none" w="sm" len="sm"/>
          </a:ln>
        </p:spPr>
        <p:txBody>
          <a:bodyPr/>
          <a:lstStyle/>
          <a:p>
            <a:endParaRPr lang="fr-FR">
              <a:latin typeface="Calibri" charset="0"/>
              <a:ea typeface="Calibri" charset="0"/>
              <a:cs typeface="Calibri" charset="0"/>
            </a:endParaRPr>
          </a:p>
        </p:txBody>
      </p:sp>
      <p:sp>
        <p:nvSpPr>
          <p:cNvPr id="3089" name="Rectangle 21"/>
          <p:cNvSpPr>
            <a:spLocks noChangeArrowheads="1"/>
          </p:cNvSpPr>
          <p:nvPr/>
        </p:nvSpPr>
        <p:spPr bwMode="auto">
          <a:xfrm>
            <a:off x="6388100" y="4759382"/>
            <a:ext cx="1349375" cy="461963"/>
          </a:xfrm>
          <a:prstGeom prst="rect">
            <a:avLst/>
          </a:prstGeom>
          <a:noFill/>
          <a:ln w="9525">
            <a:noFill/>
            <a:miter lim="800000"/>
            <a:headEnd/>
            <a:tailEnd/>
          </a:ln>
        </p:spPr>
        <p:txBody>
          <a:bodyPr wrap="none" lIns="92075" tIns="46038" rIns="92075" bIns="46038">
            <a:spAutoFit/>
          </a:bodyPr>
          <a:lstStyle/>
          <a:p>
            <a:pPr eaLnBrk="0" hangingPunct="0"/>
            <a:r>
              <a:rPr lang="en-US" sz="2400">
                <a:solidFill>
                  <a:schemeClr val="tx1"/>
                </a:solidFill>
                <a:latin typeface="Calibri" charset="0"/>
                <a:ea typeface="Calibri" charset="0"/>
                <a:cs typeface="Calibri" charset="0"/>
              </a:rPr>
              <a:t>Tenured?</a:t>
            </a:r>
          </a:p>
        </p:txBody>
      </p:sp>
      <p:sp>
        <p:nvSpPr>
          <p:cNvPr id="3090" name="Rectangle 22"/>
          <p:cNvSpPr>
            <a:spLocks noChangeArrowheads="1"/>
          </p:cNvSpPr>
          <p:nvPr/>
        </p:nvSpPr>
        <p:spPr bwMode="auto">
          <a:xfrm>
            <a:off x="7886700" y="5561069"/>
            <a:ext cx="625475" cy="461963"/>
          </a:xfrm>
          <a:prstGeom prst="rect">
            <a:avLst/>
          </a:prstGeom>
          <a:noFill/>
          <a:ln w="9525">
            <a:noFill/>
            <a:miter lim="800000"/>
            <a:headEnd/>
            <a:tailEnd/>
          </a:ln>
        </p:spPr>
        <p:txBody>
          <a:bodyPr wrap="none" lIns="92075" tIns="46038" rIns="92075" bIns="46038">
            <a:spAutoFit/>
          </a:bodyPr>
          <a:lstStyle/>
          <a:p>
            <a:pPr eaLnBrk="0" hangingPunct="0"/>
            <a:r>
              <a:rPr lang="en-US" sz="2400" dirty="0">
                <a:solidFill>
                  <a:schemeClr val="tx1"/>
                </a:solidFill>
                <a:latin typeface="Calibri" charset="0"/>
                <a:ea typeface="Calibri" charset="0"/>
                <a:cs typeface="Calibri" charset="0"/>
              </a:rPr>
              <a:t>YES</a:t>
            </a:r>
          </a:p>
        </p:txBody>
      </p:sp>
      <p:sp>
        <p:nvSpPr>
          <p:cNvPr id="25" name="Rectangle 22"/>
          <p:cNvSpPr>
            <a:spLocks noChangeArrowheads="1"/>
          </p:cNvSpPr>
          <p:nvPr/>
        </p:nvSpPr>
        <p:spPr bwMode="auto">
          <a:xfrm>
            <a:off x="1981165" y="4077072"/>
            <a:ext cx="1872564" cy="462307"/>
          </a:xfrm>
          <a:prstGeom prst="rect">
            <a:avLst/>
          </a:prstGeom>
          <a:noFill/>
          <a:ln w="9525">
            <a:noFill/>
            <a:miter lim="800000"/>
            <a:headEnd/>
            <a:tailEnd/>
          </a:ln>
        </p:spPr>
        <p:txBody>
          <a:bodyPr wrap="none" lIns="92075" tIns="46038" rIns="92075" bIns="46038">
            <a:spAutoFit/>
          </a:bodyPr>
          <a:lstStyle/>
          <a:p>
            <a:pPr eaLnBrk="0" hangingPunct="0"/>
            <a:r>
              <a:rPr lang="en-US" sz="2400" dirty="0">
                <a:solidFill>
                  <a:schemeClr val="tx1"/>
                </a:solidFill>
                <a:latin typeface="Calibri" charset="0"/>
                <a:ea typeface="Calibri" charset="0"/>
                <a:cs typeface="Calibri" charset="0"/>
              </a:rPr>
              <a:t>75% accuracy</a:t>
            </a:r>
          </a:p>
        </p:txBody>
      </p:sp>
      <p:pic>
        <p:nvPicPr>
          <p:cNvPr id="26" name="Picture 25"/>
          <p:cNvPicPr>
            <a:picLocks noChangeAspect="1"/>
          </p:cNvPicPr>
          <p:nvPr/>
        </p:nvPicPr>
        <p:blipFill>
          <a:blip r:embed="rId9"/>
          <a:stretch>
            <a:fillRect/>
          </a:stretch>
        </p:blipFill>
        <p:spPr>
          <a:xfrm>
            <a:off x="6046817" y="930105"/>
            <a:ext cx="967780" cy="967780"/>
          </a:xfrm>
          <a:prstGeom prst="rect">
            <a:avLst/>
          </a:prstGeom>
        </p:spPr>
      </p:pic>
    </p:spTree>
    <p:extLst>
      <p:ext uri="{BB962C8B-B14F-4D97-AF65-F5344CB8AC3E}">
        <p14:creationId xmlns:p14="http://schemas.microsoft.com/office/powerpoint/2010/main" val="1603361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Classification: Problem Formulation</a:t>
            </a:r>
          </a:p>
        </p:txBody>
      </p:sp>
      <p:sp>
        <p:nvSpPr>
          <p:cNvPr id="3" name="Content Placeholder 2"/>
          <p:cNvSpPr>
            <a:spLocks noGrp="1"/>
          </p:cNvSpPr>
          <p:nvPr>
            <p:ph idx="1"/>
          </p:nvPr>
        </p:nvSpPr>
        <p:spPr/>
        <p:txBody>
          <a:bodyPr/>
          <a:lstStyle/>
          <a:p>
            <a:r>
              <a:rPr lang="en-GB" sz="2800" dirty="0">
                <a:solidFill>
                  <a:srgbClr val="000000"/>
                </a:solidFill>
              </a:rPr>
              <a:t>Problem</a:t>
            </a:r>
          </a:p>
          <a:p>
            <a:pPr algn="ctr"/>
            <a:r>
              <a:rPr lang="en-GB" sz="2800" dirty="0"/>
              <a:t>Given a database D with n data items described by d categorical/numerical attributes and one categorical attribute (class label C)</a:t>
            </a:r>
            <a:endParaRPr lang="en-GB" sz="2800" dirty="0">
              <a:solidFill>
                <a:srgbClr val="000000"/>
              </a:solidFill>
            </a:endParaRPr>
          </a:p>
          <a:p>
            <a:r>
              <a:rPr lang="en-GB" sz="2800" dirty="0">
                <a:solidFill>
                  <a:srgbClr val="000000"/>
                </a:solidFill>
              </a:rPr>
              <a:t>Find</a:t>
            </a:r>
          </a:p>
          <a:p>
            <a:pPr algn="ctr"/>
            <a:r>
              <a:rPr lang="en-GB" sz="2800" dirty="0"/>
              <a:t>A function f: </a:t>
            </a:r>
            <a:r>
              <a:rPr lang="en-GB" sz="2800" dirty="0" err="1"/>
              <a:t>X</a:t>
            </a:r>
            <a:r>
              <a:rPr lang="en-GB" sz="2800" baseline="30000" dirty="0" err="1"/>
              <a:t>d</a:t>
            </a:r>
            <a:r>
              <a:rPr lang="en-GB" sz="2800" dirty="0"/>
              <a:t> </a:t>
            </a:r>
            <a:r>
              <a:rPr lang="en-GB" sz="2400" dirty="0"/>
              <a:t>→</a:t>
            </a:r>
            <a:r>
              <a:rPr lang="en-GB" sz="2800" dirty="0"/>
              <a:t> C</a:t>
            </a:r>
          </a:p>
          <a:p>
            <a:r>
              <a:rPr lang="en-GB" sz="2800" dirty="0">
                <a:solidFill>
                  <a:srgbClr val="000000"/>
                </a:solidFill>
              </a:rPr>
              <a:t>Such that</a:t>
            </a:r>
          </a:p>
          <a:p>
            <a:pPr algn="ctr"/>
            <a:r>
              <a:rPr lang="en-GB" sz="2800" dirty="0">
                <a:solidFill>
                  <a:srgbClr val="000000"/>
                </a:solidFill>
              </a:rPr>
              <a:t>classifies </a:t>
            </a:r>
            <a:r>
              <a:rPr lang="en-GB" sz="2800" i="1" dirty="0">
                <a:solidFill>
                  <a:srgbClr val="000000"/>
                </a:solidFill>
              </a:rPr>
              <a:t>accurately</a:t>
            </a:r>
            <a:r>
              <a:rPr lang="en-GB" sz="2800" dirty="0">
                <a:solidFill>
                  <a:srgbClr val="000000"/>
                </a:solidFill>
              </a:rPr>
              <a:t> the items in the </a:t>
            </a:r>
            <a:r>
              <a:rPr lang="en-GB" sz="2800" i="1" dirty="0">
                <a:solidFill>
                  <a:srgbClr val="000000"/>
                </a:solidFill>
              </a:rPr>
              <a:t>training</a:t>
            </a:r>
            <a:r>
              <a:rPr lang="en-GB" sz="2800" dirty="0">
                <a:solidFill>
                  <a:srgbClr val="000000"/>
                </a:solidFill>
              </a:rPr>
              <a:t> set</a:t>
            </a:r>
          </a:p>
          <a:p>
            <a:pPr algn="ctr"/>
            <a:r>
              <a:rPr lang="en-GB" sz="2800" i="1" dirty="0">
                <a:solidFill>
                  <a:srgbClr val="000000"/>
                </a:solidFill>
              </a:rPr>
              <a:t>generalises</a:t>
            </a:r>
            <a:r>
              <a:rPr lang="en-GB" sz="2800" dirty="0">
                <a:solidFill>
                  <a:srgbClr val="000000"/>
                </a:solidFill>
              </a:rPr>
              <a:t> well for the (unknown) items in the </a:t>
            </a:r>
            <a:r>
              <a:rPr lang="en-GB" sz="2800" i="1" dirty="0">
                <a:solidFill>
                  <a:srgbClr val="000000"/>
                </a:solidFill>
              </a:rPr>
              <a:t>test</a:t>
            </a:r>
            <a:r>
              <a:rPr lang="en-GB" sz="2800" dirty="0">
                <a:solidFill>
                  <a:srgbClr val="000000"/>
                </a:solidFill>
              </a:rPr>
              <a:t> set</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5" name="TextBox 4"/>
          <p:cNvSpPr txBox="1"/>
          <p:nvPr/>
        </p:nvSpPr>
        <p:spPr>
          <a:xfrm>
            <a:off x="7164288" y="3501008"/>
            <a:ext cx="1800200" cy="1015663"/>
          </a:xfrm>
          <a:prstGeom prst="rect">
            <a:avLst/>
          </a:prstGeom>
          <a:noFill/>
        </p:spPr>
        <p:txBody>
          <a:bodyPr wrap="square" rtlCol="0">
            <a:spAutoFit/>
          </a:bodyPr>
          <a:lstStyle/>
          <a:p>
            <a:pPr algn="l"/>
            <a:r>
              <a:rPr lang="en-GB" sz="2000" dirty="0">
                <a:latin typeface="Calibri"/>
                <a:cs typeface="Calibri"/>
              </a:rPr>
              <a:t>rules</a:t>
            </a:r>
          </a:p>
          <a:p>
            <a:pPr algn="l"/>
            <a:r>
              <a:rPr lang="en-GB" sz="2000" dirty="0">
                <a:latin typeface="Calibri"/>
                <a:cs typeface="Calibri"/>
              </a:rPr>
              <a:t>decision tree</a:t>
            </a:r>
          </a:p>
          <a:p>
            <a:pPr algn="l"/>
            <a:r>
              <a:rPr lang="en-GB" sz="2000" dirty="0">
                <a:latin typeface="Calibri"/>
                <a:cs typeface="Calibri"/>
              </a:rPr>
              <a:t>formula</a:t>
            </a:r>
          </a:p>
        </p:txBody>
      </p:sp>
    </p:spTree>
    <p:extLst>
      <p:ext uri="{BB962C8B-B14F-4D97-AF65-F5344CB8AC3E}">
        <p14:creationId xmlns:p14="http://schemas.microsoft.com/office/powerpoint/2010/main" val="1504288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Characteristics of Classification Methods</a:t>
            </a:r>
          </a:p>
        </p:txBody>
      </p:sp>
      <p:sp>
        <p:nvSpPr>
          <p:cNvPr id="3" name="Content Placeholder 2"/>
          <p:cNvSpPr>
            <a:spLocks noGrp="1"/>
          </p:cNvSpPr>
          <p:nvPr>
            <p:ph idx="1"/>
          </p:nvPr>
        </p:nvSpPr>
        <p:spPr/>
        <p:txBody>
          <a:bodyPr/>
          <a:lstStyle/>
          <a:p>
            <a:r>
              <a:rPr lang="en-GB" sz="2800" dirty="0">
                <a:solidFill>
                  <a:srgbClr val="000000"/>
                </a:solidFill>
              </a:rPr>
              <a:t>Predictive accuracy</a:t>
            </a:r>
          </a:p>
          <a:p>
            <a:r>
              <a:rPr lang="en-GB" sz="2800" dirty="0">
                <a:solidFill>
                  <a:srgbClr val="000000"/>
                </a:solidFill>
              </a:rPr>
              <a:t>Speed and scalability</a:t>
            </a:r>
          </a:p>
          <a:p>
            <a:pPr marL="1200150" lvl="1" indent="-457200">
              <a:buFont typeface="Lucida Grande"/>
              <a:buChar char="-"/>
            </a:pPr>
            <a:r>
              <a:rPr lang="en-GB" sz="2400" dirty="0">
                <a:solidFill>
                  <a:srgbClr val="000000"/>
                </a:solidFill>
              </a:rPr>
              <a:t>Time to build the model</a:t>
            </a:r>
          </a:p>
          <a:p>
            <a:pPr marL="1200150" lvl="1" indent="-457200">
              <a:buFont typeface="Lucida Grande"/>
              <a:buChar char="-"/>
            </a:pPr>
            <a:r>
              <a:rPr lang="en-GB" sz="2400" dirty="0">
                <a:solidFill>
                  <a:srgbClr val="000000"/>
                </a:solidFill>
              </a:rPr>
              <a:t>Time to use the model</a:t>
            </a:r>
          </a:p>
          <a:p>
            <a:pPr marL="1200150" lvl="1" indent="-457200">
              <a:buFont typeface="Lucida Grande"/>
              <a:buChar char="-"/>
            </a:pPr>
            <a:r>
              <a:rPr lang="en-GB" sz="2400" dirty="0">
                <a:solidFill>
                  <a:srgbClr val="000000"/>
                </a:solidFill>
              </a:rPr>
              <a:t>In memory vs. on disk processing</a:t>
            </a:r>
          </a:p>
          <a:p>
            <a:r>
              <a:rPr lang="en-GB" sz="2800" dirty="0">
                <a:solidFill>
                  <a:srgbClr val="000000"/>
                </a:solidFill>
              </a:rPr>
              <a:t>Robustness</a:t>
            </a:r>
          </a:p>
          <a:p>
            <a:pPr marL="1200150" lvl="1" indent="-457200">
              <a:buFont typeface="Lucida Grande"/>
              <a:buChar char="-"/>
            </a:pPr>
            <a:r>
              <a:rPr lang="en-GB" sz="2400" dirty="0">
                <a:solidFill>
                  <a:srgbClr val="000000"/>
                </a:solidFill>
              </a:rPr>
              <a:t>Handling noise, outliers and missing values</a:t>
            </a:r>
          </a:p>
          <a:p>
            <a:r>
              <a:rPr lang="en-GB" sz="2800" dirty="0">
                <a:solidFill>
                  <a:srgbClr val="000000"/>
                </a:solidFill>
              </a:rPr>
              <a:t>Interpretability</a:t>
            </a:r>
          </a:p>
          <a:p>
            <a:pPr marL="1200150" lvl="1" indent="-457200">
              <a:buFont typeface="Lucida Grande"/>
              <a:buChar char="-"/>
            </a:pPr>
            <a:r>
              <a:rPr lang="en-GB" sz="2400" dirty="0">
                <a:solidFill>
                  <a:srgbClr val="000000"/>
                </a:solidFill>
              </a:rPr>
              <a:t>Understanding the model and its decisions (black box) vs. white box</a:t>
            </a:r>
          </a:p>
          <a:p>
            <a:pPr marL="1200150" lvl="1" indent="-457200">
              <a:buFont typeface="Lucida Grande"/>
              <a:buChar char="-"/>
            </a:pPr>
            <a:r>
              <a:rPr lang="en-GB" sz="2400" dirty="0">
                <a:solidFill>
                  <a:srgbClr val="000000"/>
                </a:solidFill>
              </a:rPr>
              <a:t>Compactness of the model</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5988090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10.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SLIDEGUID" val="B49817EAEC5344C3A624FB3A18A43D06"/>
  <p:tag name="AUTOOPENPOLL" val="False"/>
  <p:tag name="TYPE" val="MultiChoiceSlide"/>
  <p:tag name="TPSLIDEBULLETSTYLE" val="2"/>
  <p:tag name="TPQUESTIONXML" val="&lt;?xml version=&quot;1.0&quot; encoding=&quot;UTF-8&quot; standalone=&quot;yes&quot;?&gt;&lt;questionlist&gt;&lt;properties&gt;&lt;guid&gt;3EF3938ACE014B438AEC6CEF90F0D665&lt;/guid&gt;&lt;date&gt;4/1/2020 03:15:11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B49817EAEC5344C3A624FB3A18A43D06&lt;/guid&gt;&lt;repollguid&gt;05AC1F99295B4E5F8ED1A3B79C99100A&lt;/repollguid&gt;&lt;sourceid&gt;AF834062A54E4A279961F0CF532867DD&lt;/sourceid&gt;&lt;questiontext&gt;The computational cost for constructing a RF with K as compared to constructing K decision trees on the same data&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AE69E75F9A694F3F94225CEC8C9A8CDB&lt;/guid&gt;&lt;answertext&gt;is identical&lt;/answertext&gt;&lt;valuetype&gt;0&lt;/valuetype&gt;&lt;/answer&gt;&lt;answer&gt;&lt;guid&gt;E6A8E7EC858B4709836E79C1D69E8BA0&lt;/guid&gt;&lt;answertext&gt;is on average larger&lt;/answertext&gt;&lt;valuetype&gt;0&lt;/valuetype&gt;&lt;/answer&gt;&lt;answer&gt;&lt;guid&gt;3C3300507AD6460197FD751A2191ECE6&lt;/guid&gt;&lt;answertext&gt;is on average smaller&lt;/answertext&gt;&lt;valuetype&gt;0&lt;/valuetype&gt;&lt;/answer&gt;&lt;/answers&gt;&lt;/multichoice&gt;&lt;/questions&gt;&lt;/questionlist&gt;"/>
  <p:tag name="LIVECHARTING" val="False"/>
  <p:tag name="HASRESULTS" val="False"/>
  <p:tag name="CHARTTYPE" val="0"/>
  <p:tag name="CHARTDEFINEDCOLORS" val="3,6,10,45,32,50,13,4,9,55,1"/>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SLIDEGUID" val="035A0DAFA967469FAB6B56A1B1CAA557"/>
  <p:tag name="AUTOOPENPOLL" val="False"/>
  <p:tag name="TYPE" val="MultiChoiceSlide"/>
  <p:tag name="TPSLIDEBULLETSTYLE" val="2"/>
  <p:tag name="TPQUESTIONXML" val="&lt;?xml version=&quot;1.0&quot; encoding=&quot;UTF-8&quot; standalone=&quot;yes&quot;?&gt;&lt;questionlist&gt;&lt;properties&gt;&lt;guid&gt;6BA01F5E47E242CBBBE3480A79D3A888&lt;/guid&gt;&lt;date&gt;4/1/2020 03:15:11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035A0DAFA967469FAB6B56A1B1CAA557&lt;/guid&gt;&lt;repollguid&gt;F5A729F1BBCB4E4AB4BCC41EEBB05BD5&lt;/repollguid&gt;&lt;sourceid&gt;A6280B07BD6E4D1CA7EC2AF16D0899AF&lt;/sourceid&gt;&lt;questiontext&gt;If a classifier has 75% accuracy, it means that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6E39E41CF6F64BCCA4FD962D1847A004&lt;/guid&gt;&lt;answertext&gt;It correctly classifies 75% of the data items in the training set&lt;/answertext&gt;&lt;valuetype&gt;0&lt;/valuetype&gt;&lt;/answer&gt;&lt;answer&gt;&lt;guid&gt;0EA5809FA93E4556AF7BA9D6B7B5F584&lt;/guid&gt;&lt;answertext&gt;It correctly classifies 100% of the data items in the training set but only 75% in the test set&lt;/answertext&gt;&lt;valuetype&gt;0&lt;/valuetype&gt;&lt;/answer&gt;&lt;answer&gt;&lt;guid&gt;989A117B0777441C91C45D3498243E4A&lt;/guid&gt;&lt;answertext&gt;It correctly classifies 75% of the data items in the test set&lt;/answertext&gt;&lt;valuetype&gt;0&lt;/valuetype&gt;&lt;/answer&gt;&lt;answer&gt;&lt;guid&gt;14C2B70B719340E5802E82D5D30EA77B&lt;/guid&gt;&lt;answertext&gt;It correctly classifies 75% of the unknown data items&lt;/answertext&gt;&lt;valuetype&gt;0&lt;/valuetype&gt;&lt;/answer&gt;&lt;/answers&gt;&lt;/multichoice&gt;&lt;/questions&gt;&lt;/questionlist&gt;"/>
  <p:tag name="LIVECHARTING" val="False"/>
  <p:tag name="HASRESULTS" val="False"/>
  <p:tag name="CHARTTYPE" val="0"/>
  <p:tag name="CHARTDEFINEDCOLORS" val="3,6,10,45,32,50,13,4,9,55,1"/>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SLIDEGUID" val="5D3DD34DC4E84455A5ABE1E3F0894A76"/>
  <p:tag name="AUTOOPENPOLL" val="False"/>
  <p:tag name="TYPE" val="MultiChoiceSlide"/>
  <p:tag name="TPSLIDEBULLETSTYLE" val="2"/>
  <p:tag name="TPQUESTIONXML" val="&lt;?xml version=&quot;1.0&quot; encoding=&quot;UTF-8&quot; standalone=&quot;yes&quot;?&gt;&lt;questionlist&gt;&lt;properties&gt;&lt;guid&gt;AE0A0AF899EB4D6998559C6CE56805B3&lt;/guid&gt;&lt;date&gt;4/1/2020 03:15:11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5D3DD34DC4E84455A5ABE1E3F0894A76&lt;/guid&gt;&lt;repollguid&gt;8C9556A9BF06432389D68F5B9E518A3D&lt;/repollguid&gt;&lt;sourceid&gt;83DA0879D5334A49BB20069E6FDCE406&lt;/sourceid&gt;&lt;questiontext&gt;Given the distribution of positive and negative samples for attributes A1 and A2, which is the best attribute for splitting?&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C307189F3F940829F94E091FA42F548&lt;/guid&gt;&lt;answertext&gt;A1&lt;/answertext&gt;&lt;valuetype&gt;0&lt;/valuetype&gt;&lt;/answer&gt;&lt;answer&gt;&lt;guid&gt;5ED5F4F6C25048DDABE002172C4A9BBF&lt;/guid&gt;&lt;answertext&gt;A2&lt;/answertext&gt;&lt;valuetype&gt;0&lt;/valuetype&gt;&lt;/answer&gt;&lt;answer&gt;&lt;guid&gt;1F4AEEDED1754E76B8526303BC8A14E6&lt;/guid&gt;&lt;answertext&gt;They are the same&lt;/answertext&gt;&lt;valuetype&gt;0&lt;/valuetype&gt;&lt;/answer&gt;&lt;answer&gt;&lt;guid&gt;C250971B7D224F149204398460959954&lt;/guid&gt;&lt;answertext&gt;There is not enough information to answer the question&lt;/answertext&gt;&lt;valuetype&gt;0&lt;/valuetype&gt;&lt;/answer&gt;&lt;/answers&gt;&lt;/multichoice&gt;&lt;/questions&gt;&lt;/questionlist&gt;"/>
  <p:tag name="LIVECHARTING" val="False"/>
  <p:tag name="HASRESULTS" val="False"/>
  <p:tag name="CHARTTYPE" val="0"/>
  <p:tag name="CHARTDEFINEDCOLORS" val="3,6,10,45,32,50,13,4,9,55,1"/>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SLIDEGUID" val="5BA3B03DD4E4437B972503383E7C4DBE"/>
  <p:tag name="AUTOOPENPOLL" val="False"/>
  <p:tag name="TYPE" val="MultiChoiceSlide"/>
  <p:tag name="TPSLIDEBULLETSTYLE" val="2"/>
  <p:tag name="TPQUESTIONXML" val="&lt;?xml version=&quot;1.0&quot; encoding=&quot;UTF-8&quot; standalone=&quot;yes&quot;?&gt;&lt;questionlist&gt;&lt;properties&gt;&lt;guid&gt;42905CFC39994280ABB55136EE30F480&lt;/guid&gt;&lt;date&gt;4/1/2020 03:15:11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5BA3B03DD4E4437B972503383E7C4DBE&lt;/guid&gt;&lt;repollguid&gt;8441ED5B507C40449903ACEBCFA2C868&lt;/repollguid&gt;&lt;sourceid&gt;80DFC951AF644E768784FE179B3AF18F&lt;/sourceid&gt;&lt;questiontext&gt;When splitting a continuous attribute, its values need to be sorted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887A7B3C9744B5AB758615E80EB91E5&lt;/guid&gt;&lt;answertext&gt;to avoid overfitting&lt;/answertext&gt;&lt;valuetype&gt;0&lt;/valuetype&gt;&lt;/answer&gt;&lt;answer&gt;&lt;guid&gt;9E3D4F1BD78F4FF3B8F5BCC17DCD6C0F&lt;/guid&gt;&lt;answertext&gt;to prune the data&lt;/answertext&gt;&lt;valuetype&gt;0&lt;/valuetype&gt;&lt;/answer&gt;&lt;answer&gt;&lt;guid&gt;FFB96AFB5A5E4FDB939F63A045FF5C81&lt;/guid&gt;&lt;answertext&gt;to define a binary split condition&lt;/answertext&gt;&lt;valuetype&gt;0&lt;/valuetype&gt;&lt;/answer&gt;&lt;answer&gt;&lt;guid&gt;F27E25AB4D1B46409675E6BFD7AF6FCF&lt;/guid&gt;&lt;answertext&gt;to accelerate tree induction&lt;/answertext&gt;&lt;valuetype&gt;0&lt;/valuetype&gt;&lt;/answer&gt;&lt;/answers&gt;&lt;/multichoice&gt;&lt;/questions&gt;&lt;/questionlist&gt;"/>
  <p:tag name="LIVECHARTING" val="False"/>
  <p:tag name="HASRESULTS" val="False"/>
  <p:tag name="CHARTTYPE" val="0"/>
  <p:tag name="CHARTDEFINEDCOLORS" val="3,6,10,45,32,50,13,4,9,55,1"/>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21681</TotalTime>
  <Words>7329</Words>
  <Application>Microsoft Macintosh PowerPoint</Application>
  <PresentationFormat>On-screen Show (4:3)</PresentationFormat>
  <Paragraphs>777</Paragraphs>
  <Slides>44</Slides>
  <Notes>44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57" baseType="lpstr">
      <vt:lpstr>MS PGothic</vt:lpstr>
      <vt:lpstr>Arial</vt:lpstr>
      <vt:lpstr>Calibri</vt:lpstr>
      <vt:lpstr>Cambria Math</vt:lpstr>
      <vt:lpstr>Comic Sans MS</vt:lpstr>
      <vt:lpstr>Lucida Grande</vt:lpstr>
      <vt:lpstr>Marlett</vt:lpstr>
      <vt:lpstr>Symbol</vt:lpstr>
      <vt:lpstr>Tempus Sans ITC</vt:lpstr>
      <vt:lpstr>Verdana</vt:lpstr>
      <vt:lpstr>part1 XML</vt:lpstr>
      <vt:lpstr>Worksheet</vt:lpstr>
      <vt:lpstr>Equation</vt:lpstr>
      <vt:lpstr>4. Classification</vt:lpstr>
      <vt:lpstr>Clustering and Classification </vt:lpstr>
      <vt:lpstr>Clustering and Classification </vt:lpstr>
      <vt:lpstr>Classification Problem</vt:lpstr>
      <vt:lpstr>Classification: Basic Approach</vt:lpstr>
      <vt:lpstr>Classification: Training</vt:lpstr>
      <vt:lpstr>Classification: Model Test and Usage</vt:lpstr>
      <vt:lpstr>Classification: Problem Formulation</vt:lpstr>
      <vt:lpstr>Characteristics of Classification Methods</vt:lpstr>
      <vt:lpstr>If a classifier has 75% accuracy, it means that ...</vt:lpstr>
      <vt:lpstr>Decision Trees</vt:lpstr>
      <vt:lpstr>Decision Tree Induction: Algorithm</vt:lpstr>
      <vt:lpstr>Example: Decision Tree Induction</vt:lpstr>
      <vt:lpstr>Example: Decision Tree Induction</vt:lpstr>
      <vt:lpstr>Example: Decision Tree Induction</vt:lpstr>
      <vt:lpstr>Attribute Selection</vt:lpstr>
      <vt:lpstr>Attribute Selection: Example</vt:lpstr>
      <vt:lpstr>Attribute Selection: Information Gain</vt:lpstr>
      <vt:lpstr>Attribute Selection: Example</vt:lpstr>
      <vt:lpstr>Given the distribution of positive and negative samples for attributes A1 and A2, which is the best attribute for splitting?</vt:lpstr>
      <vt:lpstr>Pruning</vt:lpstr>
      <vt:lpstr>Minimum Description Length Pruning</vt:lpstr>
      <vt:lpstr>Extracting Classification Rules from Trees</vt:lpstr>
      <vt:lpstr>Decision Trees: Continuous Attributes</vt:lpstr>
      <vt:lpstr>Example: Binary Decision Tree</vt:lpstr>
      <vt:lpstr>Splitting Continuous Attributes</vt:lpstr>
      <vt:lpstr>Example</vt:lpstr>
      <vt:lpstr>Scalability of Continuous Attribute Splits</vt:lpstr>
      <vt:lpstr>Scalability of Continuous Attribute Splits</vt:lpstr>
      <vt:lpstr>Example</vt:lpstr>
      <vt:lpstr>When splitting a continuous attribute, its values need to be sorted …</vt:lpstr>
      <vt:lpstr>Characteristics of Decision Tree Induction</vt:lpstr>
      <vt:lpstr>Decision Tree Induction: Properties</vt:lpstr>
      <vt:lpstr>Classification Algorithms</vt:lpstr>
      <vt:lpstr>Ensemble Methods</vt:lpstr>
      <vt:lpstr>Random Forests</vt:lpstr>
      <vt:lpstr>Why do Ensemble Methods Work?</vt:lpstr>
      <vt:lpstr>Sampling Strategies</vt:lpstr>
      <vt:lpstr>Random Forests: Algorithm</vt:lpstr>
      <vt:lpstr>Illustration of Random Forests</vt:lpstr>
      <vt:lpstr>The computational cost for constructing a RF with K as compared to constructing K decision trees on the same data</vt:lpstr>
      <vt:lpstr>Characteristics of Random Forests</vt:lpstr>
      <vt:lpstr>Characteristics of Random Forests</vt:lpstr>
      <vt:lpstr>References</vt:lpstr>
    </vt:vector>
  </TitlesOfParts>
  <Company>EPFL I&amp;C - LSIR</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Karl Aberer</cp:lastModifiedBy>
  <cp:revision>792</cp:revision>
  <cp:lastPrinted>2011-09-19T16:41:49Z</cp:lastPrinted>
  <dcterms:created xsi:type="dcterms:W3CDTF">2002-10-01T12:44:42Z</dcterms:created>
  <dcterms:modified xsi:type="dcterms:W3CDTF">2020-04-06T07:35:06Z</dcterms:modified>
</cp:coreProperties>
</file>