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99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5" autoAdjust="0"/>
  </p:normalViewPr>
  <p:slideViewPr>
    <p:cSldViewPr>
      <p:cViewPr varScale="1">
        <p:scale>
          <a:sx n="78" d="100"/>
          <a:sy n="78"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8D0C3B-3281-45CB-91D6-8A8FA595C718}" type="datetimeFigureOut">
              <a:rPr lang="pt-BR" smtClean="0"/>
              <a:t>23/11/2015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E6FDAD-2B62-4166-B15C-0B0B059BA4D1}" type="slidenum">
              <a:rPr lang="pt-BR" smtClean="0"/>
              <a:t>‹nº›</a:t>
            </a:fld>
            <a:endParaRPr lang="pt-BR"/>
          </a:p>
        </p:txBody>
      </p:sp>
    </p:spTree>
    <p:extLst>
      <p:ext uri="{BB962C8B-B14F-4D97-AF65-F5344CB8AC3E}">
        <p14:creationId xmlns:p14="http://schemas.microsoft.com/office/powerpoint/2010/main" val="382921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Seria tão mais fácil se tivéssemos métodos que respondessem a estas ações</a:t>
            </a:r>
          </a:p>
          <a:p>
            <a:endParaRPr lang="pt-BR" dirty="0" smtClean="0"/>
          </a:p>
          <a:p>
            <a:r>
              <a:rPr lang="pt-BR" dirty="0" smtClean="0"/>
              <a:t>Mas a </a:t>
            </a:r>
            <a:r>
              <a:rPr lang="pt-BR" dirty="0" err="1" smtClean="0"/>
              <a:t>microsoft</a:t>
            </a:r>
            <a:r>
              <a:rPr lang="pt-BR" dirty="0" smtClean="0"/>
              <a:t> queria suportar o conceito RAD de programação visual</a:t>
            </a:r>
            <a:endParaRPr lang="pt-BR" dirty="0"/>
          </a:p>
        </p:txBody>
      </p:sp>
      <p:sp>
        <p:nvSpPr>
          <p:cNvPr id="4" name="Espaço Reservado para Número de Slide 3"/>
          <p:cNvSpPr>
            <a:spLocks noGrp="1"/>
          </p:cNvSpPr>
          <p:nvPr>
            <p:ph type="sldNum" sz="quarter" idx="10"/>
          </p:nvPr>
        </p:nvSpPr>
        <p:spPr/>
        <p:txBody>
          <a:bodyPr/>
          <a:lstStyle/>
          <a:p>
            <a:fld id="{97E6FDAD-2B62-4166-B15C-0B0B059BA4D1}" type="slidenum">
              <a:rPr lang="pt-BR" smtClean="0"/>
              <a:t>12</a:t>
            </a:fld>
            <a:endParaRPr lang="pt-BR"/>
          </a:p>
        </p:txBody>
      </p:sp>
    </p:spTree>
    <p:extLst>
      <p:ext uri="{BB962C8B-B14F-4D97-AF65-F5344CB8AC3E}">
        <p14:creationId xmlns:p14="http://schemas.microsoft.com/office/powerpoint/2010/main" val="142201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Não se pode usar a lógica em outra tela, não há reuso</a:t>
            </a:r>
            <a:endParaRPr lang="pt-BR" dirty="0"/>
          </a:p>
        </p:txBody>
      </p:sp>
      <p:sp>
        <p:nvSpPr>
          <p:cNvPr id="4" name="Espaço Reservado para Número de Slide 3"/>
          <p:cNvSpPr>
            <a:spLocks noGrp="1"/>
          </p:cNvSpPr>
          <p:nvPr>
            <p:ph type="sldNum" sz="quarter" idx="10"/>
          </p:nvPr>
        </p:nvSpPr>
        <p:spPr/>
        <p:txBody>
          <a:bodyPr/>
          <a:lstStyle/>
          <a:p>
            <a:fld id="{97E6FDAD-2B62-4166-B15C-0B0B059BA4D1}" type="slidenum">
              <a:rPr lang="pt-BR" smtClean="0"/>
              <a:t>15</a:t>
            </a:fld>
            <a:endParaRPr lang="pt-BR"/>
          </a:p>
        </p:txBody>
      </p:sp>
    </p:spTree>
    <p:extLst>
      <p:ext uri="{BB962C8B-B14F-4D97-AF65-F5344CB8AC3E}">
        <p14:creationId xmlns:p14="http://schemas.microsoft.com/office/powerpoint/2010/main" val="87333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S - SRP (Single responsibility principle)</a:t>
            </a:r>
          </a:p>
          <a:p>
            <a:r>
              <a:rPr lang="en-US" dirty="0" smtClean="0"/>
              <a:t>O - OCP (Open closed principle)</a:t>
            </a:r>
          </a:p>
          <a:p>
            <a:r>
              <a:rPr lang="en-US" dirty="0" smtClean="0"/>
              <a:t>L - LSP (</a:t>
            </a:r>
            <a:r>
              <a:rPr lang="en-US" dirty="0" err="1" smtClean="0"/>
              <a:t>Liskov</a:t>
            </a:r>
            <a:r>
              <a:rPr lang="en-US" dirty="0" smtClean="0"/>
              <a:t> substitution principle)</a:t>
            </a:r>
          </a:p>
          <a:p>
            <a:r>
              <a:rPr lang="en-US" dirty="0" smtClean="0"/>
              <a:t>I - ISP ( Interface segregation principle)</a:t>
            </a:r>
          </a:p>
          <a:p>
            <a:r>
              <a:rPr lang="en-US" dirty="0" smtClean="0"/>
              <a:t>D - DIP ( Dependency inversion principle)</a:t>
            </a:r>
            <a:endParaRPr lang="pt-BR" dirty="0"/>
          </a:p>
        </p:txBody>
      </p:sp>
      <p:sp>
        <p:nvSpPr>
          <p:cNvPr id="4" name="Espaço Reservado para Número de Slide 3"/>
          <p:cNvSpPr>
            <a:spLocks noGrp="1"/>
          </p:cNvSpPr>
          <p:nvPr>
            <p:ph type="sldNum" sz="quarter" idx="10"/>
          </p:nvPr>
        </p:nvSpPr>
        <p:spPr/>
        <p:txBody>
          <a:bodyPr/>
          <a:lstStyle/>
          <a:p>
            <a:fld id="{97E6FDAD-2B62-4166-B15C-0B0B059BA4D1}" type="slidenum">
              <a:rPr lang="pt-BR" smtClean="0"/>
              <a:t>20</a:t>
            </a:fld>
            <a:endParaRPr lang="pt-BR"/>
          </a:p>
        </p:txBody>
      </p:sp>
    </p:spTree>
    <p:extLst>
      <p:ext uri="{BB962C8B-B14F-4D97-AF65-F5344CB8AC3E}">
        <p14:creationId xmlns:p14="http://schemas.microsoft.com/office/powerpoint/2010/main" val="292972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web </a:t>
            </a:r>
            <a:r>
              <a:rPr lang="pt-BR" dirty="0" err="1" smtClean="0"/>
              <a:t>forms</a:t>
            </a:r>
            <a:r>
              <a:rPr lang="pt-BR" dirty="0" smtClean="0"/>
              <a:t> peca muito em performance por conta do </a:t>
            </a:r>
            <a:r>
              <a:rPr lang="pt-BR" dirty="0" err="1" smtClean="0"/>
              <a:t>cliclo</a:t>
            </a:r>
            <a:r>
              <a:rPr lang="pt-BR" dirty="0" smtClean="0"/>
              <a:t> de vida</a:t>
            </a:r>
            <a:endParaRPr lang="pt-BR" dirty="0"/>
          </a:p>
        </p:txBody>
      </p:sp>
      <p:sp>
        <p:nvSpPr>
          <p:cNvPr id="4" name="Espaço Reservado para Número de Slide 3"/>
          <p:cNvSpPr>
            <a:spLocks noGrp="1"/>
          </p:cNvSpPr>
          <p:nvPr>
            <p:ph type="sldNum" sz="quarter" idx="10"/>
          </p:nvPr>
        </p:nvSpPr>
        <p:spPr/>
        <p:txBody>
          <a:bodyPr/>
          <a:lstStyle/>
          <a:p>
            <a:fld id="{97E6FDAD-2B62-4166-B15C-0B0B059BA4D1}" type="slidenum">
              <a:rPr lang="pt-BR" smtClean="0"/>
              <a:t>25</a:t>
            </a:fld>
            <a:endParaRPr lang="pt-BR"/>
          </a:p>
        </p:txBody>
      </p:sp>
    </p:spTree>
    <p:extLst>
      <p:ext uri="{BB962C8B-B14F-4D97-AF65-F5344CB8AC3E}">
        <p14:creationId xmlns:p14="http://schemas.microsoft.com/office/powerpoint/2010/main" val="235218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173230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279761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359493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86826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63930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A541056-9102-44E7-93A8-0179A19A5AAF}" type="datetimeFigureOut">
              <a:rPr lang="pt-BR" smtClean="0"/>
              <a:t>23/11/2015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296321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A541056-9102-44E7-93A8-0179A19A5AAF}" type="datetimeFigureOut">
              <a:rPr lang="pt-BR" smtClean="0"/>
              <a:t>23/11/2015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35036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A541056-9102-44E7-93A8-0179A19A5AAF}" type="datetimeFigureOut">
              <a:rPr lang="pt-BR" smtClean="0"/>
              <a:t>23/11/2015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415825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A541056-9102-44E7-93A8-0179A19A5AAF}" type="datetimeFigureOut">
              <a:rPr lang="pt-BR" smtClean="0"/>
              <a:t>23/11/2015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169030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541056-9102-44E7-93A8-0179A19A5AAF}" type="datetimeFigureOut">
              <a:rPr lang="pt-BR" smtClean="0"/>
              <a:t>23/11/2015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37234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541056-9102-44E7-93A8-0179A19A5AAF}" type="datetimeFigureOut">
              <a:rPr lang="pt-BR" smtClean="0"/>
              <a:t>23/11/2015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589B16F-CF07-4063-877A-E1B3F18C06BA}" type="slidenum">
              <a:rPr lang="pt-BR" smtClean="0"/>
              <a:t>‹nº›</a:t>
            </a:fld>
            <a:endParaRPr lang="pt-BR"/>
          </a:p>
        </p:txBody>
      </p:sp>
    </p:spTree>
    <p:extLst>
      <p:ext uri="{BB962C8B-B14F-4D97-AF65-F5344CB8AC3E}">
        <p14:creationId xmlns:p14="http://schemas.microsoft.com/office/powerpoint/2010/main" val="307290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41056-9102-44E7-93A8-0179A19A5AAF}" type="datetimeFigureOut">
              <a:rPr lang="pt-BR" smtClean="0"/>
              <a:t>23/11/2015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9B16F-CF07-4063-877A-E1B3F18C06BA}" type="slidenum">
              <a:rPr lang="pt-BR" smtClean="0"/>
              <a:t>‹nº›</a:t>
            </a:fld>
            <a:endParaRPr lang="pt-BR"/>
          </a:p>
        </p:txBody>
      </p:sp>
    </p:spTree>
    <p:extLst>
      <p:ext uri="{BB962C8B-B14F-4D97-AF65-F5344CB8AC3E}">
        <p14:creationId xmlns:p14="http://schemas.microsoft.com/office/powerpoint/2010/main" val="127042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7" Type="http://schemas.openxmlformats.org/officeDocument/2006/relationships/image" Target="../media/image18.pn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9.jpe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0.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8.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tângulo de cantos arredondados 3"/>
          <p:cNvSpPr/>
          <p:nvPr/>
        </p:nvSpPr>
        <p:spPr>
          <a:xfrm>
            <a:off x="1619672" y="1124744"/>
            <a:ext cx="8280920" cy="2088232"/>
          </a:xfrm>
          <a:prstGeom prst="roundRect">
            <a:avLst/>
          </a:prstGeom>
          <a:solidFill>
            <a:schemeClr val="tx1">
              <a:lumMod val="95000"/>
              <a:lumOff val="5000"/>
              <a:alpha val="51000"/>
            </a:schemeClr>
          </a:solidFill>
          <a:ln w="57150">
            <a:solidFill>
              <a:schemeClr val="bg1"/>
            </a:solidFill>
          </a:ln>
          <a:effectLst>
            <a:outerShdw blurRad="127000" dist="177800" dir="66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1763688" y="1340768"/>
            <a:ext cx="7380312" cy="1188873"/>
          </a:xfrm>
          <a:effectLst>
            <a:outerShdw blurRad="50800" dist="101600" dir="8100000" algn="tr" rotWithShape="0">
              <a:prstClr val="black">
                <a:alpha val="40000"/>
              </a:prstClr>
            </a:outerShdw>
          </a:effectLst>
        </p:spPr>
        <p:txBody>
          <a:bodyPr>
            <a:noAutofit/>
          </a:bodyPr>
          <a:lstStyle/>
          <a:p>
            <a:r>
              <a:rPr lang="pt-BR" sz="4800" b="1" dirty="0" smtClean="0">
                <a:ln w="18415" cmpd="sng">
                  <a:solidFill>
                    <a:srgbClr val="FFFFFF"/>
                  </a:solidFill>
                  <a:prstDash val="solid"/>
                </a:ln>
                <a:solidFill>
                  <a:srgbClr val="FFFFFF"/>
                </a:solidFill>
                <a:effectLst>
                  <a:outerShdw blurRad="50800" dist="38100" dir="8100000" algn="tr" rotWithShape="0">
                    <a:prstClr val="black">
                      <a:alpha val="40000"/>
                    </a:prstClr>
                  </a:outerShdw>
                </a:effectLst>
                <a:latin typeface="Segoe UI Semibold" panose="020B0702040204020203" pitchFamily="34" charset="0"/>
                <a:ea typeface="Segoe UI" panose="020B0502040204020203" pitchFamily="34" charset="0"/>
                <a:cs typeface="Segoe UI" panose="020B0502040204020203" pitchFamily="34" charset="0"/>
              </a:rPr>
              <a:t>ASP.NET MVC e Web API</a:t>
            </a:r>
            <a:endParaRPr lang="pt-BR" sz="4800" b="1" dirty="0">
              <a:ln w="18415" cmpd="sng">
                <a:solidFill>
                  <a:srgbClr val="FFFFFF"/>
                </a:solidFill>
                <a:prstDash val="solid"/>
              </a:ln>
              <a:solidFill>
                <a:srgbClr val="FFFFFF"/>
              </a:solidFill>
              <a:effectLst>
                <a:outerShdw blurRad="50800" dist="38100" dir="8100000" algn="tr" rotWithShape="0">
                  <a:prstClr val="black">
                    <a:alpha val="40000"/>
                  </a:prstClr>
                </a:outerShdw>
              </a:effectLst>
              <a:latin typeface="Segoe UI Semibold" panose="020B0702040204020203" pitchFamily="34" charset="0"/>
              <a:ea typeface="Segoe UI" panose="020B0502040204020203" pitchFamily="34" charset="0"/>
              <a:cs typeface="Segoe UI" panose="020B0502040204020203" pitchFamily="34" charset="0"/>
            </a:endParaRPr>
          </a:p>
        </p:txBody>
      </p:sp>
      <p:sp>
        <p:nvSpPr>
          <p:cNvPr id="3" name="Subtítulo 2"/>
          <p:cNvSpPr>
            <a:spLocks noGrp="1"/>
          </p:cNvSpPr>
          <p:nvPr>
            <p:ph type="subTitle" idx="1"/>
          </p:nvPr>
        </p:nvSpPr>
        <p:spPr>
          <a:xfrm>
            <a:off x="5966805" y="2302024"/>
            <a:ext cx="3285715" cy="622920"/>
          </a:xfrm>
          <a:effectLst>
            <a:outerShdw blurRad="50800" dist="88900" dir="8100000" algn="tr" rotWithShape="0">
              <a:prstClr val="black">
                <a:alpha val="40000"/>
              </a:prstClr>
            </a:outerShdw>
          </a:effectLst>
        </p:spPr>
        <p:txBody>
          <a:bodyPr>
            <a:normAutofit/>
          </a:bodyPr>
          <a:lstStyle/>
          <a:p>
            <a:pPr algn="l"/>
            <a:r>
              <a:rPr lang="pt-BR" sz="2800" b="1" dirty="0">
                <a:solidFill>
                  <a:schemeClr val="bg1"/>
                </a:solidFill>
                <a:latin typeface="Segoe UI Light" panose="020B0502040204020203" pitchFamily="34" charset="0"/>
              </a:rPr>
              <a:t>p</a:t>
            </a:r>
            <a:r>
              <a:rPr lang="pt-BR" sz="2800" b="1" dirty="0" smtClean="0">
                <a:solidFill>
                  <a:schemeClr val="bg1"/>
                </a:solidFill>
                <a:latin typeface="Segoe UI Light" panose="020B0502040204020203" pitchFamily="34" charset="0"/>
              </a:rPr>
              <a:t>or: Giordano Lins</a:t>
            </a:r>
            <a:endParaRPr lang="pt-BR" sz="2800" b="1" dirty="0">
              <a:solidFill>
                <a:schemeClr val="bg1"/>
              </a:solidFill>
              <a:latin typeface="Segoe UI Light" panose="020B0502040204020203" pitchFamily="34" charset="0"/>
            </a:endParaRPr>
          </a:p>
        </p:txBody>
      </p:sp>
      <p:pic>
        <p:nvPicPr>
          <p:cNvPr id="6" name="Imagem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82569" y="5949280"/>
            <a:ext cx="2083653" cy="552079"/>
          </a:xfrm>
          <a:prstGeom prst="rect">
            <a:avLst/>
          </a:prstGeom>
          <a:effectLst>
            <a:outerShdw blurRad="50800" dist="127000" dir="8100000" algn="tr" rotWithShape="0">
              <a:prstClr val="black">
                <a:alpha val="40000"/>
              </a:prstClr>
            </a:outerShdw>
          </a:effectLst>
        </p:spPr>
      </p:pic>
      <p:pic>
        <p:nvPicPr>
          <p:cNvPr id="7" name="Imagem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05478" y="6047412"/>
            <a:ext cx="1622723" cy="460979"/>
          </a:xfrm>
          <a:prstGeom prst="rect">
            <a:avLst/>
          </a:prstGeom>
          <a:effectLst>
            <a:outerShdw blurRad="50800" dist="127000" dir="8100000" algn="tr" rotWithShape="0">
              <a:prstClr val="black">
                <a:alpha val="40000"/>
              </a:prstClr>
            </a:outerShdw>
          </a:effectLst>
        </p:spPr>
      </p:pic>
      <p:pic>
        <p:nvPicPr>
          <p:cNvPr id="8" name="Imagem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77094" y="5877272"/>
            <a:ext cx="1266714" cy="757416"/>
          </a:xfrm>
          <a:prstGeom prst="rect">
            <a:avLst/>
          </a:prstGeom>
          <a:effectLst>
            <a:outerShdw blurRad="50800" dist="127000" dir="8100000" algn="tr" rotWithShape="0">
              <a:prstClr val="black">
                <a:alpha val="40000"/>
              </a:prstClr>
            </a:outerShdw>
          </a:effectLst>
        </p:spPr>
      </p:pic>
      <p:pic>
        <p:nvPicPr>
          <p:cNvPr id="9" name="Imagem 8"/>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08943" y="5877272"/>
            <a:ext cx="1288936" cy="757416"/>
          </a:xfrm>
          <a:prstGeom prst="rect">
            <a:avLst/>
          </a:prstGeom>
          <a:effectLst>
            <a:outerShdw blurRad="50800" dist="127000" dir="8100000" algn="tr" rotWithShape="0">
              <a:prstClr val="black">
                <a:alpha val="40000"/>
              </a:prstClr>
            </a:outerShdw>
          </a:effectLst>
        </p:spPr>
      </p:pic>
    </p:spTree>
    <p:extLst>
      <p:ext uri="{BB962C8B-B14F-4D97-AF65-F5344CB8AC3E}">
        <p14:creationId xmlns:p14="http://schemas.microsoft.com/office/powerpoint/2010/main" val="3114738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3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tângulo 4"/>
          <p:cNvSpPr/>
          <p:nvPr/>
        </p:nvSpPr>
        <p:spPr>
          <a:xfrm>
            <a:off x="755576" y="260648"/>
            <a:ext cx="7632848" cy="1569660"/>
          </a:xfrm>
          <a:prstGeom prst="rect">
            <a:avLst/>
          </a:prstGeom>
        </p:spPr>
        <p:txBody>
          <a:bodyPr wrap="square">
            <a:spAutoFit/>
          </a:bodyPr>
          <a:lstStyle/>
          <a:p>
            <a:pPr algn="just"/>
            <a:r>
              <a:rPr lang="pt-BR" sz="2400" dirty="0" smtClean="0">
                <a:latin typeface="Segoe UI Semibold" panose="020B0702040204020203" pitchFamily="34" charset="0"/>
                <a:ea typeface="Segoe UI" panose="020B0502040204020203" pitchFamily="34" charset="0"/>
                <a:cs typeface="Segoe UI" panose="020B0502040204020203" pitchFamily="34" charset="0"/>
              </a:rPr>
              <a:t>Ou seja, quando o desenvolvedor arrasta e solta um controle de botão, por exemplo, na ferramenta de design, um objeto botão é criado por trás e o desenvolvedor codifica os eventos deste objeto:</a:t>
            </a:r>
            <a:endParaRPr lang="pt-BR" sz="24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6" name="Retângulo 5"/>
          <p:cNvSpPr/>
          <p:nvPr/>
        </p:nvSpPr>
        <p:spPr>
          <a:xfrm>
            <a:off x="611560" y="2420888"/>
            <a:ext cx="7920880" cy="3416320"/>
          </a:xfrm>
          <a:prstGeom prst="rect">
            <a:avLst/>
          </a:prstGeom>
          <a:solidFill>
            <a:schemeClr val="bg1">
              <a:alpha val="45000"/>
            </a:schemeClr>
          </a:solidFill>
        </p:spPr>
        <p:txBody>
          <a:bodyPr wrap="square">
            <a:spAutoFit/>
          </a:bodyPr>
          <a:lstStyle/>
          <a:p>
            <a:r>
              <a:rPr lang="en-US" dirty="0" smtClean="0">
                <a:latin typeface="Consolas" panose="020B0609020204030204" pitchFamily="49" charset="0"/>
                <a:cs typeface="Consolas" panose="020B0609020204030204" pitchFamily="49" charset="0"/>
              </a:rPr>
              <a:t>public partial class WebForm1 : </a:t>
            </a:r>
            <a:r>
              <a:rPr lang="en-US" dirty="0" err="1" smtClean="0">
                <a:latin typeface="Consolas" panose="020B0609020204030204" pitchFamily="49" charset="0"/>
                <a:cs typeface="Consolas" panose="020B0609020204030204" pitchFamily="49" charset="0"/>
              </a:rPr>
              <a:t>System.Web.UI.Page</a:t>
            </a:r>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protected void </a:t>
            </a:r>
            <a:r>
              <a:rPr lang="en-US" dirty="0" err="1" smtClean="0">
                <a:latin typeface="Consolas" panose="020B0609020204030204" pitchFamily="49" charset="0"/>
                <a:cs typeface="Consolas" panose="020B0609020204030204" pitchFamily="49" charset="0"/>
              </a:rPr>
              <a:t>Page_Load</a:t>
            </a:r>
            <a:r>
              <a:rPr lang="en-US" dirty="0" smtClean="0">
                <a:latin typeface="Consolas" panose="020B0609020204030204" pitchFamily="49" charset="0"/>
                <a:cs typeface="Consolas" panose="020B0609020204030204" pitchFamily="49" charset="0"/>
              </a:rPr>
              <a:t>(object sender, </a:t>
            </a:r>
            <a:r>
              <a:rPr lang="en-US" dirty="0" err="1" smtClean="0">
                <a:latin typeface="Consolas" panose="020B0609020204030204" pitchFamily="49" charset="0"/>
                <a:cs typeface="Consolas" panose="020B0609020204030204" pitchFamily="49" charset="0"/>
              </a:rPr>
              <a:t>EventArgs</a:t>
            </a:r>
            <a:r>
              <a:rPr lang="en-US" dirty="0" smtClean="0">
                <a:latin typeface="Consolas" panose="020B0609020204030204" pitchFamily="49" charset="0"/>
                <a:cs typeface="Consolas" panose="020B0609020204030204" pitchFamily="49" charset="0"/>
              </a:rPr>
              <a:t> e)</a:t>
            </a: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Desenvolvedor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codifica</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aqui</a:t>
            </a:r>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protected void Button1_Click(object sender, </a:t>
            </a:r>
            <a:r>
              <a:rPr lang="en-US" dirty="0" err="1" smtClean="0">
                <a:latin typeface="Consolas" panose="020B0609020204030204" pitchFamily="49" charset="0"/>
                <a:cs typeface="Consolas" panose="020B0609020204030204" pitchFamily="49" charset="0"/>
              </a:rPr>
              <a:t>EventArgs</a:t>
            </a:r>
            <a:r>
              <a:rPr lang="en-US" dirty="0" smtClean="0">
                <a:latin typeface="Consolas" panose="020B0609020204030204" pitchFamily="49" charset="0"/>
                <a:cs typeface="Consolas" panose="020B0609020204030204" pitchFamily="49" charset="0"/>
              </a:rPr>
              <a:t> e)</a:t>
            </a: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Desenvolvedor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codifica</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aqui</a:t>
            </a:r>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a:t>
            </a:r>
            <a:endParaRPr lang="pt-BR" dirty="0">
              <a:latin typeface="Consolas" panose="020B0609020204030204" pitchFamily="49" charset="0"/>
              <a:cs typeface="Consolas" panose="020B0609020204030204" pitchFamily="49" charset="0"/>
            </a:endParaRPr>
          </a:p>
        </p:txBody>
      </p:sp>
      <p:pic>
        <p:nvPicPr>
          <p:cNvPr id="7" name="Imagem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8" name="Imagem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18805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42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647564" y="260648"/>
            <a:ext cx="7848872" cy="1323439"/>
          </a:xfrm>
          <a:prstGeom prst="rect">
            <a:avLst/>
          </a:prstGeom>
        </p:spPr>
        <p:txBody>
          <a:bodyPr wrap="square">
            <a:spAutoFit/>
          </a:bodyPr>
          <a:lstStyle/>
          <a:p>
            <a:pPr algn="just"/>
            <a:r>
              <a:rPr lang="pt-BR" sz="2000" dirty="0" smtClean="0">
                <a:latin typeface="Segoe UI Semibold" panose="020B0702040204020203" pitchFamily="34" charset="0"/>
              </a:rPr>
              <a:t>Então, quando o desenvolvedor arrasta esses elementos e codifica seus comportamentos, no "</a:t>
            </a:r>
            <a:r>
              <a:rPr lang="pt-BR" sz="2000" i="1" dirty="0" err="1" smtClean="0">
                <a:latin typeface="Segoe UI Semibold" panose="020B0702040204020203" pitchFamily="34" charset="0"/>
              </a:rPr>
              <a:t>back-end</a:t>
            </a:r>
            <a:r>
              <a:rPr lang="pt-BR" sz="2000" dirty="0" smtClean="0">
                <a:latin typeface="Segoe UI Semibold" panose="020B0702040204020203" pitchFamily="34" charset="0"/>
              </a:rPr>
              <a:t>" de forma inteligente e silenciosa a Microsoft codifica lógica em arquivos de classes parciais ASPX.CS:</a:t>
            </a:r>
            <a:endParaRPr lang="pt-BR" sz="2000" dirty="0">
              <a:latin typeface="Segoe UI Semibold" panose="020B0702040204020203" pitchFamily="34" charset="0"/>
            </a:endParaRPr>
          </a:p>
        </p:txBody>
      </p:sp>
      <p:pic>
        <p:nvPicPr>
          <p:cNvPr id="3" name="Imagem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67744" y="1700808"/>
            <a:ext cx="4608512" cy="2508279"/>
          </a:xfrm>
          <a:prstGeom prst="rect">
            <a:avLst/>
          </a:prstGeom>
        </p:spPr>
      </p:pic>
      <p:sp>
        <p:nvSpPr>
          <p:cNvPr id="4" name="Retângulo 3"/>
          <p:cNvSpPr/>
          <p:nvPr/>
        </p:nvSpPr>
        <p:spPr>
          <a:xfrm>
            <a:off x="557808" y="4293096"/>
            <a:ext cx="8028384" cy="1938992"/>
          </a:xfrm>
          <a:prstGeom prst="rect">
            <a:avLst/>
          </a:prstGeom>
        </p:spPr>
        <p:txBody>
          <a:bodyPr wrap="square">
            <a:spAutoFit/>
          </a:bodyPr>
          <a:lstStyle/>
          <a:p>
            <a:pPr algn="just"/>
            <a:r>
              <a:rPr lang="pt-BR" sz="2000" dirty="0" smtClean="0">
                <a:latin typeface="Segoe UI Semibold" panose="020B0702040204020203" pitchFamily="34" charset="0"/>
              </a:rPr>
              <a:t>Esse é o sucesso da tecnologia, já que poupa o desenvolvedor de muitos detalhes técnicos como gestão de eventos, </a:t>
            </a:r>
            <a:r>
              <a:rPr lang="pt-BR" sz="2000" i="1" dirty="0" err="1" smtClean="0">
                <a:latin typeface="Segoe UI Semibold" panose="020B0702040204020203" pitchFamily="34" charset="0"/>
              </a:rPr>
              <a:t>delegates</a:t>
            </a:r>
            <a:r>
              <a:rPr lang="pt-BR" sz="2000" dirty="0" smtClean="0">
                <a:latin typeface="Segoe UI Semibold" panose="020B0702040204020203" pitchFamily="34" charset="0"/>
              </a:rPr>
              <a:t>, protocolo HTTP (POST, GET, </a:t>
            </a:r>
            <a:r>
              <a:rPr lang="pt-BR" sz="2000" dirty="0" err="1" smtClean="0">
                <a:latin typeface="Segoe UI Semibold" panose="020B0702040204020203" pitchFamily="34" charset="0"/>
              </a:rPr>
              <a:t>etc</a:t>
            </a:r>
            <a:r>
              <a:rPr lang="pt-BR" sz="2000" dirty="0" smtClean="0">
                <a:latin typeface="Segoe UI Semibold" panose="020B0702040204020203" pitchFamily="34" charset="0"/>
              </a:rPr>
              <a:t>), gerenciamento de sessão, etc.</a:t>
            </a:r>
          </a:p>
          <a:p>
            <a:pPr algn="just"/>
            <a:endParaRPr lang="pt-BR" sz="2000" dirty="0" smtClean="0">
              <a:latin typeface="Segoe UI Semibold" panose="020B0702040204020203" pitchFamily="34" charset="0"/>
            </a:endParaRPr>
          </a:p>
          <a:p>
            <a:pPr algn="just"/>
            <a:r>
              <a:rPr lang="pt-BR" sz="2000" dirty="0" smtClean="0">
                <a:latin typeface="Segoe UI Semibold" panose="020B0702040204020203" pitchFamily="34" charset="0"/>
              </a:rPr>
              <a:t>Mas devido a forma como o </a:t>
            </a:r>
            <a:r>
              <a:rPr lang="pt-BR" sz="2000" dirty="0" err="1" smtClean="0">
                <a:latin typeface="Segoe UI Semibold" panose="020B0702040204020203" pitchFamily="34" charset="0"/>
              </a:rPr>
              <a:t>codigo</a:t>
            </a:r>
            <a:r>
              <a:rPr lang="pt-BR" sz="2000" dirty="0" smtClean="0">
                <a:latin typeface="Segoe UI Semibold" panose="020B0702040204020203" pitchFamily="34" charset="0"/>
              </a:rPr>
              <a:t> (</a:t>
            </a:r>
            <a:r>
              <a:rPr lang="pt-BR" sz="2000" i="1" dirty="0" err="1" smtClean="0">
                <a:latin typeface="Segoe UI Semibold" panose="020B0702040204020203" pitchFamily="34" charset="0"/>
              </a:rPr>
              <a:t>code</a:t>
            </a:r>
            <a:r>
              <a:rPr lang="pt-BR" sz="2000" i="1" dirty="0" smtClean="0">
                <a:latin typeface="Segoe UI Semibold" panose="020B0702040204020203" pitchFamily="34" charset="0"/>
              </a:rPr>
              <a:t> </a:t>
            </a:r>
            <a:r>
              <a:rPr lang="pt-BR" sz="2000" i="1" dirty="0" err="1" smtClean="0">
                <a:latin typeface="Segoe UI Semibold" panose="020B0702040204020203" pitchFamily="34" charset="0"/>
              </a:rPr>
              <a:t>behind</a:t>
            </a:r>
            <a:r>
              <a:rPr lang="pt-BR" sz="2000" dirty="0" smtClean="0">
                <a:latin typeface="Segoe UI Semibold" panose="020B0702040204020203" pitchFamily="34" charset="0"/>
              </a:rPr>
              <a:t>) é disposto e invocado, há cinco problemas sérios.</a:t>
            </a:r>
            <a:endParaRPr lang="pt-BR" sz="2000" dirty="0">
              <a:latin typeface="Segoe UI Semibold" panose="020B0702040204020203" pitchFamily="34" charset="0"/>
            </a:endParaRPr>
          </a:p>
        </p:txBody>
      </p:sp>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46083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a:solidFill>
            <a:schemeClr val="bg1">
              <a:alpha val="45000"/>
            </a:schemeClr>
          </a:solidFill>
        </p:spPr>
        <p:txBody>
          <a:bodyPr>
            <a:noAutofit/>
          </a:bodyPr>
          <a:lstStyle/>
          <a:p>
            <a:r>
              <a:rPr lang="pt-BR" sz="2400" dirty="0" smtClean="0">
                <a:latin typeface="Segoe UI Semibold" panose="020B0702040204020203" pitchFamily="34" charset="0"/>
              </a:rPr>
              <a:t>Problema 1 - Solução baseada no que se vê (</a:t>
            </a:r>
            <a:r>
              <a:rPr lang="pt-BR" sz="2400" dirty="0" err="1" smtClean="0">
                <a:latin typeface="Segoe UI Semibold" panose="020B0702040204020203" pitchFamily="34" charset="0"/>
              </a:rPr>
              <a:t>View</a:t>
            </a:r>
            <a:r>
              <a:rPr lang="pt-BR" sz="2400" dirty="0" smtClean="0">
                <a:latin typeface="Segoe UI Semibold" panose="020B0702040204020203" pitchFamily="34" charset="0"/>
              </a:rPr>
              <a:t>), para um problema baseado no que se quer fazer (</a:t>
            </a:r>
            <a:r>
              <a:rPr lang="pt-BR" sz="2400" dirty="0" err="1" smtClean="0">
                <a:latin typeface="Segoe UI Semibold" panose="020B0702040204020203" pitchFamily="34" charset="0"/>
              </a:rPr>
              <a:t>Action</a:t>
            </a:r>
            <a:r>
              <a:rPr lang="pt-BR" sz="2400" dirty="0" smtClean="0">
                <a:latin typeface="Segoe UI Semibold" panose="020B0702040204020203" pitchFamily="34" charset="0"/>
              </a:rPr>
              <a:t>)</a:t>
            </a:r>
            <a:endParaRPr lang="pt-BR" sz="2400" dirty="0">
              <a:latin typeface="Segoe UI Semibold" panose="020B0702040204020203" pitchFamily="34" charset="0"/>
            </a:endParaRPr>
          </a:p>
        </p:txBody>
      </p:sp>
      <p:sp>
        <p:nvSpPr>
          <p:cNvPr id="3" name="Espaço Reservado para Conteúdo 2"/>
          <p:cNvSpPr>
            <a:spLocks noGrp="1"/>
          </p:cNvSpPr>
          <p:nvPr>
            <p:ph idx="1"/>
          </p:nvPr>
        </p:nvSpPr>
        <p:spPr>
          <a:xfrm>
            <a:off x="457200" y="1672208"/>
            <a:ext cx="8229600" cy="4133056"/>
          </a:xfrm>
          <a:solidFill>
            <a:schemeClr val="bg1">
              <a:alpha val="45000"/>
            </a:schemeClr>
          </a:solidFill>
        </p:spPr>
        <p:txBody>
          <a:bodyPr>
            <a:normAutofit/>
          </a:bodyPr>
          <a:lstStyle/>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No fim das contas sites e aplicativos web são usados por usuários!</a:t>
            </a:r>
          </a:p>
          <a:p>
            <a:pPr marL="0" indent="0" algn="just">
              <a:buNone/>
            </a:pPr>
            <a:endParaRPr lang="pt-BR" sz="20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Se um usuário tiver o propósito de comprar em um portal, ele vai comunicar seu objetivo com as ações de:</a:t>
            </a:r>
          </a:p>
          <a:p>
            <a:pPr marL="0" indent="0" algn="just">
              <a:buNone/>
            </a:pPr>
            <a:endParaRPr lang="pt-BR" sz="14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pt-BR" sz="2800" dirty="0" smtClean="0">
                <a:latin typeface="Segoe UI" panose="020B0502040204020203" pitchFamily="34" charset="0"/>
                <a:ea typeface="Segoe UI" panose="020B0502040204020203" pitchFamily="34" charset="0"/>
                <a:cs typeface="Segoe UI" panose="020B0502040204020203" pitchFamily="34" charset="0"/>
              </a:rPr>
              <a:t>Comprar Produto</a:t>
            </a:r>
          </a:p>
          <a:p>
            <a:pPr algn="just"/>
            <a:r>
              <a:rPr lang="pt-BR" sz="2800" dirty="0" smtClean="0">
                <a:latin typeface="Segoe UI" panose="020B0502040204020203" pitchFamily="34" charset="0"/>
                <a:ea typeface="Segoe UI" panose="020B0502040204020203" pitchFamily="34" charset="0"/>
                <a:cs typeface="Segoe UI" panose="020B0502040204020203" pitchFamily="34" charset="0"/>
              </a:rPr>
              <a:t>Imprimir Fatura</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5" name="Imagem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109029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6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799034" y="404664"/>
            <a:ext cx="7344816" cy="1938992"/>
          </a:xfrm>
          <a:prstGeom prst="rect">
            <a:avLst/>
          </a:prstGeom>
          <a:solidFill>
            <a:schemeClr val="bg1">
              <a:alpha val="25000"/>
            </a:schemeClr>
          </a:solidFill>
        </p:spPr>
        <p:txBody>
          <a:bodyPr wrap="square">
            <a:spAutoFit/>
          </a:bodyPr>
          <a:lstStyle/>
          <a:p>
            <a:pPr algn="just"/>
            <a:r>
              <a:rPr lang="pt-BR" sz="2400" dirty="0" smtClean="0">
                <a:latin typeface="Segoe UI Semibold" panose="020B0702040204020203" pitchFamily="34" charset="0"/>
              </a:rPr>
              <a:t>No fim das contas a aplicação acaba com uma tela como "Compras.aspx" que por sua vez executa o código contido em "</a:t>
            </a:r>
            <a:r>
              <a:rPr lang="pt-BR" sz="2400" dirty="0" err="1" smtClean="0">
                <a:latin typeface="Segoe UI Semibold" panose="020B0702040204020203" pitchFamily="34" charset="0"/>
              </a:rPr>
              <a:t>Compras.aspx.cs</a:t>
            </a:r>
            <a:r>
              <a:rPr lang="pt-BR" sz="2400" dirty="0" smtClean="0">
                <a:latin typeface="Segoe UI Semibold" panose="020B0702040204020203" pitchFamily="34" charset="0"/>
              </a:rPr>
              <a:t>" que executa um ciclo de vida complexo da página que por sua vez vai executar a ação desejada pelo usuário.</a:t>
            </a:r>
            <a:endParaRPr lang="pt-BR" sz="2400" dirty="0">
              <a:latin typeface="Segoe UI Semibold" panose="020B0702040204020203" pitchFamily="34" charset="0"/>
            </a:endParaRPr>
          </a:p>
        </p:txBody>
      </p:sp>
      <p:pic>
        <p:nvPicPr>
          <p:cNvPr id="3" name="Imagem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27549" y="2852936"/>
            <a:ext cx="6412803" cy="2448272"/>
          </a:xfrm>
          <a:prstGeom prst="rect">
            <a:avLst/>
          </a:prstGeom>
          <a:solidFill>
            <a:srgbClr val="FFFFFF">
              <a:alpha val="69804"/>
            </a:srgbClr>
          </a:solidFill>
          <a:effectLst>
            <a:outerShdw blurRad="50800" dist="38100" dir="8100000" algn="tr" rotWithShape="0">
              <a:prstClr val="black">
                <a:alpha val="40000"/>
              </a:prstClr>
            </a:outerShdw>
          </a:effectLst>
        </p:spPr>
      </p:pic>
      <p:pic>
        <p:nvPicPr>
          <p:cNvPr id="4" name="Imagem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5" name="Imagem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279250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24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485800"/>
            <a:ext cx="8229600" cy="1143000"/>
          </a:xfrm>
        </p:spPr>
        <p:txBody>
          <a:bodyPr>
            <a:noAutofit/>
          </a:bodyPr>
          <a:lstStyle/>
          <a:p>
            <a:r>
              <a:rPr lang="pt-BR" sz="2800" dirty="0" smtClean="0">
                <a:latin typeface="Segoe UI Semibold" panose="020B0702040204020203" pitchFamily="34" charset="0"/>
              </a:rPr>
              <a:t>E como podemos criar uma estrutura que trate a ação primeiro em vez da </a:t>
            </a:r>
            <a:r>
              <a:rPr lang="pt-BR" sz="2800" i="1" dirty="0" err="1" smtClean="0">
                <a:latin typeface="Segoe UI Semibold" panose="020B0702040204020203" pitchFamily="34" charset="0"/>
              </a:rPr>
              <a:t>view</a:t>
            </a:r>
            <a:r>
              <a:rPr lang="pt-BR" sz="2800" dirty="0" smtClean="0">
                <a:latin typeface="Segoe UI Semibold" panose="020B0702040204020203" pitchFamily="34" charset="0"/>
              </a:rPr>
              <a:t>?</a:t>
            </a:r>
            <a:endParaRPr lang="pt-BR" sz="2800" dirty="0">
              <a:latin typeface="Segoe UI Semibold" panose="020B0702040204020203" pitchFamily="34" charset="0"/>
            </a:endParaRPr>
          </a:p>
        </p:txBody>
      </p:sp>
      <p:sp>
        <p:nvSpPr>
          <p:cNvPr id="3" name="Espaço Reservado para Conteúdo 2"/>
          <p:cNvSpPr>
            <a:spLocks noGrp="1"/>
          </p:cNvSpPr>
          <p:nvPr>
            <p:ph idx="1"/>
          </p:nvPr>
        </p:nvSpPr>
        <p:spPr>
          <a:xfrm>
            <a:off x="786408" y="2348880"/>
            <a:ext cx="7571184" cy="1252735"/>
          </a:xfrm>
        </p:spPr>
        <p:txBody>
          <a:bodyPr>
            <a:normAutofit/>
          </a:bodyPr>
          <a:lstStyle/>
          <a:p>
            <a:pPr marL="0" indent="0" algn="just">
              <a:buNone/>
            </a:pPr>
            <a:r>
              <a:rPr lang="pt-BR" sz="2400" dirty="0" smtClean="0">
                <a:latin typeface="Segoe UI" panose="020B0502040204020203" pitchFamily="34" charset="0"/>
                <a:ea typeface="Segoe UI" panose="020B0502040204020203" pitchFamily="34" charset="0"/>
                <a:cs typeface="Segoe UI" panose="020B0502040204020203" pitchFamily="34" charset="0"/>
              </a:rPr>
              <a:t>É exatamente o que o MVC faz. Primeiro ele pega a ação que pertence a um determinado controlador, e este por sua vez retorna a </a:t>
            </a:r>
            <a:r>
              <a:rPr lang="pt-BR" sz="2400" i="1" dirty="0" err="1" smtClean="0">
                <a:latin typeface="Segoe UI" panose="020B0502040204020203" pitchFamily="34" charset="0"/>
                <a:ea typeface="Segoe UI" panose="020B0502040204020203" pitchFamily="34" charset="0"/>
                <a:cs typeface="Segoe UI" panose="020B0502040204020203" pitchFamily="34" charset="0"/>
              </a:rPr>
              <a:t>view</a:t>
            </a:r>
            <a:r>
              <a:rPr lang="pt-BR" sz="2400" dirty="0" smtClean="0">
                <a:latin typeface="Segoe UI" panose="020B0502040204020203" pitchFamily="34" charset="0"/>
                <a:ea typeface="Segoe UI" panose="020B0502040204020203" pitchFamily="34" charset="0"/>
                <a:cs typeface="Segoe UI" panose="020B0502040204020203" pitchFamily="34" charset="0"/>
              </a:rPr>
              <a:t> apropriada.</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778881" y="3975646"/>
            <a:ext cx="5586238" cy="965522"/>
          </a:xfrm>
          <a:prstGeom prst="rect">
            <a:avLst/>
          </a:prstGeom>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263983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p:spPr>
        <p:txBody>
          <a:bodyPr>
            <a:noAutofit/>
          </a:bodyPr>
          <a:lstStyle/>
          <a:p>
            <a:r>
              <a:rPr lang="pt-BR" sz="3600" dirty="0" smtClean="0">
                <a:latin typeface="Segoe UI Semibold" panose="020B0702040204020203" pitchFamily="34" charset="0"/>
              </a:rPr>
              <a:t>Problema 2 - Efeitos colaterais de uma má arquitetura: Alto acoplamento</a:t>
            </a:r>
            <a:endParaRPr lang="pt-BR" sz="3600" dirty="0">
              <a:latin typeface="Segoe UI Semibold" panose="020B0702040204020203" pitchFamily="34" charset="0"/>
            </a:endParaRPr>
          </a:p>
        </p:txBody>
      </p:sp>
      <p:sp>
        <p:nvSpPr>
          <p:cNvPr id="3" name="Espaço Reservado para Conteúdo 2"/>
          <p:cNvSpPr>
            <a:spLocks noGrp="1"/>
          </p:cNvSpPr>
          <p:nvPr>
            <p:ph idx="1"/>
          </p:nvPr>
        </p:nvSpPr>
        <p:spPr>
          <a:xfrm>
            <a:off x="457200" y="1600200"/>
            <a:ext cx="8229600" cy="2404864"/>
          </a:xfrm>
          <a:solidFill>
            <a:schemeClr val="bg1">
              <a:alpha val="50000"/>
            </a:schemeClr>
          </a:solidFill>
        </p:spPr>
        <p:txBody>
          <a:bodyPr>
            <a:normAutofit lnSpcReduction="10000"/>
          </a:bodyPr>
          <a:lstStyle/>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Uma vez que se começa com a arquitetura errada, acaba-se realizando ajustes e no fim há sérios efeitos colaterais. O </a:t>
            </a:r>
            <a:r>
              <a:rPr lang="pt-BR" sz="2800" i="1" dirty="0" err="1" smtClean="0">
                <a:latin typeface="Segoe UI" panose="020B0502040204020203" pitchFamily="34" charset="0"/>
                <a:ea typeface="Segoe UI" panose="020B0502040204020203" pitchFamily="34" charset="0"/>
                <a:cs typeface="Segoe UI" panose="020B0502040204020203" pitchFamily="34" charset="0"/>
              </a:rPr>
              <a:t>code</a:t>
            </a:r>
            <a:r>
              <a:rPr lang="pt-BR" sz="2800" i="1" dirty="0" smtClean="0">
                <a:latin typeface="Segoe UI" panose="020B0502040204020203" pitchFamily="34" charset="0"/>
                <a:ea typeface="Segoe UI" panose="020B0502040204020203" pitchFamily="34" charset="0"/>
                <a:cs typeface="Segoe UI" panose="020B0502040204020203" pitchFamily="34" charset="0"/>
              </a:rPr>
              <a:t> </a:t>
            </a:r>
            <a:r>
              <a:rPr lang="pt-BR" sz="2800" i="1" dirty="0" err="1" smtClean="0">
                <a:latin typeface="Segoe UI" panose="020B0502040204020203" pitchFamily="34" charset="0"/>
                <a:ea typeface="Segoe UI" panose="020B0502040204020203" pitchFamily="34" charset="0"/>
                <a:cs typeface="Segoe UI" panose="020B0502040204020203" pitchFamily="34" charset="0"/>
              </a:rPr>
              <a:t>behind</a:t>
            </a:r>
            <a:r>
              <a:rPr lang="pt-BR" sz="2800" i="1" dirty="0" smtClean="0">
                <a:latin typeface="Segoe UI" panose="020B0502040204020203" pitchFamily="34" charset="0"/>
                <a:ea typeface="Segoe UI" panose="020B0502040204020203" pitchFamily="34" charset="0"/>
                <a:cs typeface="Segoe UI" panose="020B0502040204020203" pitchFamily="34" charset="0"/>
              </a:rPr>
              <a:t> </a:t>
            </a:r>
            <a:r>
              <a:rPr lang="pt-BR" sz="2800" dirty="0" smtClean="0">
                <a:latin typeface="Segoe UI" panose="020B0502040204020203" pitchFamily="34" charset="0"/>
                <a:ea typeface="Segoe UI" panose="020B0502040204020203" pitchFamily="34" charset="0"/>
                <a:cs typeface="Segoe UI" panose="020B0502040204020203" pitchFamily="34" charset="0"/>
              </a:rPr>
              <a:t>que parece estar fisicamente separado em diferentes arquivos na verdade nunca foi desacoplado. O arquivo ASPX.CS não pode ser separado do ASPX.</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139952" y="4408257"/>
            <a:ext cx="4363059" cy="1829055"/>
          </a:xfrm>
          <a:prstGeom prst="rect">
            <a:avLst/>
          </a:prstGeom>
          <a:ln w="12700">
            <a:solidFill>
              <a:schemeClr val="tx1">
                <a:lumMod val="50000"/>
                <a:lumOff val="50000"/>
              </a:schemeClr>
            </a:solidFill>
          </a:ln>
          <a:effectLst>
            <a:outerShdw blurRad="88900" dist="101600" dir="8100000" algn="tr" rotWithShape="0">
              <a:prstClr val="black">
                <a:alpha val="40000"/>
              </a:prstClr>
            </a:outerShdw>
          </a:effectLst>
        </p:spPr>
      </p:pic>
      <p:pic>
        <p:nvPicPr>
          <p:cNvPr id="5" name="Imagem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6" name="Imagem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302849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791580" y="382012"/>
            <a:ext cx="7560840" cy="3046988"/>
          </a:xfrm>
          <a:prstGeom prst="rect">
            <a:avLst/>
          </a:prstGeom>
          <a:solidFill>
            <a:schemeClr val="bg1">
              <a:alpha val="50000"/>
            </a:schemeClr>
          </a:solidFill>
        </p:spPr>
        <p:txBody>
          <a:bodyPr wrap="square">
            <a:spAutoFit/>
          </a:bodyPr>
          <a:lstStyle/>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Sendo assim, se mudarmos a arquitetura para uma baseada em ações, poderemos reutilizar a mesma ação com diferentes apresentações. </a:t>
            </a:r>
          </a:p>
          <a:p>
            <a:pPr algn="just"/>
            <a:endParaRPr lang="pt-BR" sz="2400" dirty="0">
              <a:latin typeface="Segoe UI" panose="020B0502040204020203" pitchFamily="34" charset="0"/>
              <a:ea typeface="Segoe UI" panose="020B0502040204020203" pitchFamily="34" charset="0"/>
              <a:cs typeface="Segoe UI" panose="020B0502040204020203" pitchFamily="34" charset="0"/>
            </a:endParaRPr>
          </a:p>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Por exemplo, se um usuário acionar a ação "Mostrar", ela pode invocar diferentes apresentações, como "MostrarDesktop.aspx" ou "MostrarMobile.aspx" dependendo do tipo de dispositivo.</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Imagem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94256" y="3789040"/>
            <a:ext cx="3858164" cy="2381583"/>
          </a:xfrm>
          <a:prstGeom prst="rect">
            <a:avLst/>
          </a:prstGeom>
          <a:ln w="19050">
            <a:solidFill>
              <a:schemeClr val="tx1">
                <a:lumMod val="50000"/>
                <a:lumOff val="50000"/>
              </a:schemeClr>
            </a:solidFill>
          </a:ln>
          <a:effectLst>
            <a:outerShdw blurRad="101600" dist="114300" dir="8100000" algn="tr" rotWithShape="0">
              <a:prstClr val="black">
                <a:alpha val="40000"/>
              </a:prstClr>
            </a:outerShdw>
          </a:effectLst>
        </p:spPr>
      </p:pic>
      <p:pic>
        <p:nvPicPr>
          <p:cNvPr id="4" name="Imagem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5" name="Imagem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416645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effectLst>
                  <a:outerShdw blurRad="50800" dist="38100" dir="2700000" algn="tl" rotWithShape="0">
                    <a:prstClr val="black">
                      <a:alpha val="40000"/>
                    </a:prstClr>
                  </a:outerShdw>
                </a:effectLst>
                <a:latin typeface="Segoe UI Semibold" panose="020B0702040204020203" pitchFamily="34" charset="0"/>
              </a:rPr>
              <a:t>Problema 3 - HTML não é único tipo de resposta!</a:t>
            </a:r>
            <a:endParaRPr lang="pt-BR" dirty="0">
              <a:effectLst>
                <a:outerShdw blurRad="50800" dist="38100" dir="2700000" algn="tl" rotWithShape="0">
                  <a:prstClr val="black">
                    <a:alpha val="40000"/>
                  </a:prstClr>
                </a:outerShdw>
              </a:effectLst>
              <a:latin typeface="Segoe UI Semibold" panose="020B0702040204020203" pitchFamily="34" charset="0"/>
            </a:endParaRPr>
          </a:p>
        </p:txBody>
      </p:sp>
      <p:sp>
        <p:nvSpPr>
          <p:cNvPr id="3" name="Espaço Reservado para Conteúdo 2"/>
          <p:cNvSpPr>
            <a:spLocks noGrp="1"/>
          </p:cNvSpPr>
          <p:nvPr>
            <p:ph idx="1"/>
          </p:nvPr>
        </p:nvSpPr>
        <p:spPr>
          <a:xfrm>
            <a:off x="467544" y="2032248"/>
            <a:ext cx="8229600" cy="3268960"/>
          </a:xfrm>
          <a:solidFill>
            <a:schemeClr val="bg1">
              <a:alpha val="50000"/>
            </a:schemeClr>
          </a:solidFill>
        </p:spPr>
        <p:txBody>
          <a:bodyPr>
            <a:normAutofit/>
          </a:bodyPr>
          <a:lstStyle/>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Por conta do alto acoplamento do </a:t>
            </a:r>
            <a:r>
              <a:rPr lang="pt-BR" sz="2800" i="1" dirty="0" err="1" smtClean="0">
                <a:latin typeface="Segoe UI" panose="020B0502040204020203" pitchFamily="34" charset="0"/>
                <a:ea typeface="Segoe UI" panose="020B0502040204020203" pitchFamily="34" charset="0"/>
                <a:cs typeface="Segoe UI" panose="020B0502040204020203" pitchFamily="34" charset="0"/>
              </a:rPr>
              <a:t>code</a:t>
            </a:r>
            <a:r>
              <a:rPr lang="pt-BR" sz="2800" i="1" dirty="0" smtClean="0">
                <a:latin typeface="Segoe UI" panose="020B0502040204020203" pitchFamily="34" charset="0"/>
                <a:ea typeface="Segoe UI" panose="020B0502040204020203" pitchFamily="34" charset="0"/>
                <a:cs typeface="Segoe UI" panose="020B0502040204020203" pitchFamily="34" charset="0"/>
              </a:rPr>
              <a:t> </a:t>
            </a:r>
            <a:r>
              <a:rPr lang="pt-BR" sz="2800" i="1" dirty="0" err="1" smtClean="0">
                <a:latin typeface="Segoe UI" panose="020B0502040204020203" pitchFamily="34" charset="0"/>
                <a:ea typeface="Segoe UI" panose="020B0502040204020203" pitchFamily="34" charset="0"/>
                <a:cs typeface="Segoe UI" panose="020B0502040204020203" pitchFamily="34" charset="0"/>
              </a:rPr>
              <a:t>behind</a:t>
            </a:r>
            <a:r>
              <a:rPr lang="pt-BR" sz="2800" i="1" dirty="0" smtClean="0">
                <a:latin typeface="Segoe UI" panose="020B0502040204020203" pitchFamily="34" charset="0"/>
                <a:ea typeface="Segoe UI" panose="020B0502040204020203" pitchFamily="34" charset="0"/>
                <a:cs typeface="Segoe UI" panose="020B0502040204020203" pitchFamily="34" charset="0"/>
              </a:rPr>
              <a:t> </a:t>
            </a:r>
            <a:r>
              <a:rPr lang="pt-BR" sz="2800" dirty="0" smtClean="0">
                <a:latin typeface="Segoe UI" panose="020B0502040204020203" pitchFamily="34" charset="0"/>
                <a:ea typeface="Segoe UI" panose="020B0502040204020203" pitchFamily="34" charset="0"/>
                <a:cs typeface="Segoe UI" panose="020B0502040204020203" pitchFamily="34" charset="0"/>
              </a:rPr>
              <a:t>o tipo de resposta é fixo no </a:t>
            </a:r>
            <a:r>
              <a:rPr lang="pt-BR" sz="2800" i="1" dirty="0" smtClean="0">
                <a:latin typeface="Segoe UI" panose="020B0502040204020203" pitchFamily="34" charset="0"/>
                <a:ea typeface="Segoe UI" panose="020B0502040204020203" pitchFamily="34" charset="0"/>
                <a:cs typeface="Segoe UI" panose="020B0502040204020203" pitchFamily="34" charset="0"/>
              </a:rPr>
              <a:t>web </a:t>
            </a:r>
            <a:r>
              <a:rPr lang="pt-BR" sz="2800" i="1" dirty="0" err="1" smtClean="0">
                <a:latin typeface="Segoe UI" panose="020B0502040204020203" pitchFamily="34" charset="0"/>
                <a:ea typeface="Segoe UI" panose="020B0502040204020203" pitchFamily="34" charset="0"/>
                <a:cs typeface="Segoe UI" panose="020B0502040204020203" pitchFamily="34" charset="0"/>
              </a:rPr>
              <a:t>forms</a:t>
            </a:r>
            <a:r>
              <a:rPr lang="pt-BR" sz="2800" i="1" dirty="0" smtClean="0">
                <a:latin typeface="Segoe UI" panose="020B0502040204020203" pitchFamily="34" charset="0"/>
                <a:ea typeface="Segoe UI" panose="020B0502040204020203" pitchFamily="34" charset="0"/>
                <a:cs typeface="Segoe UI" panose="020B0502040204020203" pitchFamily="34" charset="0"/>
              </a:rPr>
              <a:t> </a:t>
            </a:r>
            <a:r>
              <a:rPr lang="pt-BR" sz="2800" dirty="0" smtClean="0">
                <a:latin typeface="Segoe UI" panose="020B0502040204020203" pitchFamily="34" charset="0"/>
                <a:ea typeface="Segoe UI" panose="020B0502040204020203" pitchFamily="34" charset="0"/>
                <a:cs typeface="Segoe UI" panose="020B0502040204020203" pitchFamily="34" charset="0"/>
              </a:rPr>
              <a:t>(o retorno é em HTML).</a:t>
            </a:r>
          </a:p>
          <a:p>
            <a:pPr marL="0" indent="0" algn="just">
              <a:buNone/>
            </a:pPr>
            <a:endParaRPr lang="pt-BR" sz="14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Para mudar este comportamento o esforço é gigantesco e complexo (manipulando </a:t>
            </a:r>
            <a:r>
              <a:rPr lang="pt-BR" sz="2800" dirty="0" err="1" smtClean="0">
                <a:latin typeface="Segoe UI" panose="020B0502040204020203" pitchFamily="34" charset="0"/>
                <a:ea typeface="Segoe UI" panose="020B0502040204020203" pitchFamily="34" charset="0"/>
                <a:cs typeface="Segoe UI" panose="020B0502040204020203" pitchFamily="34" charset="0"/>
              </a:rPr>
              <a:t>Content-Types</a:t>
            </a:r>
            <a:r>
              <a:rPr lang="pt-BR" sz="2800" dirty="0" smtClean="0">
                <a:latin typeface="Segoe UI" panose="020B0502040204020203" pitchFamily="34" charset="0"/>
                <a:ea typeface="Segoe UI" panose="020B0502040204020203" pitchFamily="34" charset="0"/>
                <a:cs typeface="Segoe UI" panose="020B0502040204020203" pitchFamily="34" charset="0"/>
              </a:rPr>
              <a:t> e os métodos de "</a:t>
            </a:r>
            <a:r>
              <a:rPr lang="pt-BR" sz="2800" dirty="0" err="1" smtClean="0">
                <a:latin typeface="Segoe UI" panose="020B0502040204020203" pitchFamily="34" charset="0"/>
                <a:ea typeface="Segoe UI" panose="020B0502040204020203" pitchFamily="34" charset="0"/>
                <a:cs typeface="Segoe UI" panose="020B0502040204020203" pitchFamily="34" charset="0"/>
              </a:rPr>
              <a:t>Response.End</a:t>
            </a:r>
            <a:r>
              <a:rPr lang="pt-BR" sz="2800" dirty="0" smtClean="0">
                <a:latin typeface="Segoe UI" panose="020B0502040204020203" pitchFamily="34" charset="0"/>
                <a:ea typeface="Segoe UI" panose="020B0502040204020203" pitchFamily="34" charset="0"/>
                <a:cs typeface="Segoe UI" panose="020B0502040204020203" pitchFamily="34" charset="0"/>
              </a:rPr>
              <a:t>").</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407364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755576" y="315813"/>
            <a:ext cx="7632848" cy="1384995"/>
          </a:xfrm>
          <a:prstGeom prst="rect">
            <a:avLst/>
          </a:prstGeom>
          <a:solidFill>
            <a:schemeClr val="bg1">
              <a:alpha val="50000"/>
            </a:schemeClr>
          </a:solidFill>
        </p:spPr>
        <p:txBody>
          <a:bodyPr wrap="square">
            <a:spAutoFit/>
          </a:bodyPr>
          <a:lstStyle/>
          <a:p>
            <a:pPr algn="just"/>
            <a:r>
              <a:rPr lang="pt-BR" sz="2800" dirty="0" smtClean="0">
                <a:latin typeface="Segoe UI" panose="020B0502040204020203" pitchFamily="34" charset="0"/>
                <a:ea typeface="Segoe UI" panose="020B0502040204020203" pitchFamily="34" charset="0"/>
                <a:cs typeface="Segoe UI" panose="020B0502040204020203" pitchFamily="34" charset="0"/>
              </a:rPr>
              <a:t>Em MVC, uma estrutura de ação pode ser criada para responder com diferentes tipos de conteúdo de maneira simples e eficiente.</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Retângulo 2"/>
          <p:cNvSpPr/>
          <p:nvPr/>
        </p:nvSpPr>
        <p:spPr>
          <a:xfrm>
            <a:off x="395536" y="2233895"/>
            <a:ext cx="8352928" cy="3139321"/>
          </a:xfrm>
          <a:prstGeom prst="rect">
            <a:avLst/>
          </a:prstGeom>
          <a:solidFill>
            <a:schemeClr val="bg1">
              <a:alpha val="90000"/>
            </a:schemeClr>
          </a:solidFill>
        </p:spPr>
        <p:txBody>
          <a:bodyPr wrap="square">
            <a:spAutoFit/>
          </a:bodyPr>
          <a:lstStyle/>
          <a:p>
            <a:r>
              <a:rPr lang="pt-BR" dirty="0" err="1" smtClean="0">
                <a:latin typeface="Consolas" panose="020B0609020204030204" pitchFamily="49" charset="0"/>
                <a:cs typeface="Consolas" panose="020B0609020204030204" pitchFamily="49" charset="0"/>
              </a:rPr>
              <a:t>public</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ActionResult</a:t>
            </a:r>
            <a:r>
              <a:rPr lang="pt-BR" dirty="0" smtClean="0">
                <a:latin typeface="Consolas" panose="020B0609020204030204" pitchFamily="49" charset="0"/>
                <a:cs typeface="Consolas" panose="020B0609020204030204" pitchFamily="49" charset="0"/>
              </a:rPr>
              <a:t> Index(</a:t>
            </a:r>
            <a:r>
              <a:rPr lang="pt-BR" dirty="0" err="1" smtClean="0">
                <a:latin typeface="Consolas" panose="020B0609020204030204" pitchFamily="49" charset="0"/>
                <a:cs typeface="Consolas" panose="020B0609020204030204" pitchFamily="49" charset="0"/>
              </a:rPr>
              <a:t>string</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viewType</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if</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viewType</a:t>
            </a:r>
            <a:r>
              <a:rPr lang="pt-BR" dirty="0" smtClean="0">
                <a:latin typeface="Consolas" panose="020B0609020204030204" pitchFamily="49" charset="0"/>
                <a:cs typeface="Consolas" panose="020B0609020204030204" pitchFamily="49" charset="0"/>
              </a:rPr>
              <a:t> == "JSON")</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a:latin typeface="Consolas" panose="020B0609020204030204" pitchFamily="49" charset="0"/>
                <a:cs typeface="Consolas" panose="020B0609020204030204" pitchFamily="49" charset="0"/>
              </a:rPr>
              <a:t> </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return</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Json</a:t>
            </a:r>
            <a:r>
              <a:rPr lang="pt-BR" dirty="0" smtClean="0">
                <a:latin typeface="Consolas" panose="020B0609020204030204" pitchFamily="49" charset="0"/>
                <a:cs typeface="Consolas" panose="020B0609020204030204" pitchFamily="49" charset="0"/>
              </a:rPr>
              <a:t>(new </a:t>
            </a:r>
            <a:r>
              <a:rPr lang="pt-BR" dirty="0" err="1" smtClean="0">
                <a:latin typeface="Consolas" panose="020B0609020204030204" pitchFamily="49" charset="0"/>
                <a:cs typeface="Consolas" panose="020B0609020204030204" pitchFamily="49" charset="0"/>
              </a:rPr>
              <a:t>Customer</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JsonRequestBehavior.AllowGet</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else</a:t>
            </a:r>
            <a:endParaRPr lang="pt-BR" dirty="0" smtClean="0">
              <a:latin typeface="Consolas" panose="020B0609020204030204" pitchFamily="49" charset="0"/>
              <a:cs typeface="Consolas" panose="020B0609020204030204" pitchFamily="49" charset="0"/>
            </a:endParaRP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return</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a:t>
            </a:r>
            <a:r>
              <a:rPr lang="pt-BR" dirty="0" smtClean="0">
                <a:latin typeface="Consolas" panose="020B0609020204030204" pitchFamily="49" charset="0"/>
                <a:cs typeface="Consolas" panose="020B0609020204030204" pitchFamily="49" charset="0"/>
              </a:rPr>
              <a:t>("</a:t>
            </a:r>
            <a:r>
              <a:rPr lang="pt-BR" dirty="0" err="1" smtClean="0">
                <a:latin typeface="Consolas" panose="020B0609020204030204" pitchFamily="49" charset="0"/>
                <a:cs typeface="Consolas" panose="020B0609020204030204" pitchFamily="49" charset="0"/>
              </a:rPr>
              <a:t>DisplayCustomer</a:t>
            </a:r>
            <a:r>
              <a:rPr lang="pt-BR" dirty="0" smtClean="0">
                <a:latin typeface="Consolas" panose="020B0609020204030204" pitchFamily="49" charset="0"/>
                <a:cs typeface="Consolas" panose="020B0609020204030204" pitchFamily="49" charset="0"/>
              </a:rPr>
              <a:t>", new </a:t>
            </a:r>
            <a:r>
              <a:rPr lang="pt-BR" dirty="0" err="1" smtClean="0">
                <a:latin typeface="Consolas" panose="020B0609020204030204" pitchFamily="49" charset="0"/>
                <a:cs typeface="Consolas" panose="020B0609020204030204" pitchFamily="49" charset="0"/>
              </a:rPr>
              <a:t>Customer</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a:t>
            </a:r>
            <a:endParaRPr lang="pt-BR" dirty="0">
              <a:latin typeface="Consolas" panose="020B0609020204030204" pitchFamily="49" charset="0"/>
              <a:cs typeface="Consolas" panose="020B0609020204030204" pitchFamily="49"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90289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latin typeface="Segoe UI Semibold" panose="020B0702040204020203" pitchFamily="34" charset="0"/>
              </a:rPr>
              <a:t>Problema 4 - Combinação inflexível da apresentação com os dados</a:t>
            </a:r>
            <a:endParaRPr lang="pt-BR" sz="3600" dirty="0">
              <a:latin typeface="Segoe UI Semibold" panose="020B0702040204020203" pitchFamily="34" charset="0"/>
            </a:endParaRPr>
          </a:p>
        </p:txBody>
      </p:sp>
      <p:sp>
        <p:nvSpPr>
          <p:cNvPr id="3" name="Espaço Reservado para Conteúdo 2"/>
          <p:cNvSpPr>
            <a:spLocks noGrp="1"/>
          </p:cNvSpPr>
          <p:nvPr>
            <p:ph idx="1"/>
          </p:nvPr>
        </p:nvSpPr>
        <p:spPr/>
        <p:txBody>
          <a:bodyPr>
            <a:normAutofit/>
          </a:bodyPr>
          <a:lstStyle/>
          <a:p>
            <a:pPr marL="0" indent="0" algn="just">
              <a:buNone/>
            </a:pPr>
            <a:r>
              <a:rPr lang="pt-BR" sz="2400" dirty="0" smtClean="0">
                <a:latin typeface="Segoe UI" panose="020B0502040204020203" pitchFamily="34" charset="0"/>
                <a:ea typeface="Segoe UI" panose="020B0502040204020203" pitchFamily="34" charset="0"/>
                <a:cs typeface="Segoe UI" panose="020B0502040204020203" pitchFamily="34" charset="0"/>
              </a:rPr>
              <a:t>Quando o </a:t>
            </a:r>
            <a:r>
              <a:rPr lang="pt-BR" sz="2400" b="1" dirty="0" smtClean="0">
                <a:latin typeface="Segoe UI" panose="020B0502040204020203" pitchFamily="34" charset="0"/>
                <a:ea typeface="Segoe UI" panose="020B0502040204020203" pitchFamily="34" charset="0"/>
                <a:cs typeface="Segoe UI" panose="020B0502040204020203" pitchFamily="34" charset="0"/>
              </a:rPr>
              <a:t>Web </a:t>
            </a:r>
            <a:r>
              <a:rPr lang="pt-BR" sz="2400" b="1" dirty="0" err="1" smtClean="0">
                <a:latin typeface="Segoe UI" panose="020B0502040204020203" pitchFamily="34" charset="0"/>
                <a:ea typeface="Segoe UI" panose="020B0502040204020203" pitchFamily="34" charset="0"/>
                <a:cs typeface="Segoe UI" panose="020B0502040204020203" pitchFamily="34" charset="0"/>
              </a:rPr>
              <a:t>Forms</a:t>
            </a:r>
            <a:r>
              <a:rPr lang="pt-BR" sz="2400" b="1" dirty="0" smtClean="0">
                <a:latin typeface="Segoe UI" panose="020B0502040204020203" pitchFamily="34" charset="0"/>
                <a:ea typeface="Segoe UI" panose="020B0502040204020203" pitchFamily="34" charset="0"/>
                <a:cs typeface="Segoe UI" panose="020B0502040204020203" pitchFamily="34" charset="0"/>
              </a:rPr>
              <a:t> </a:t>
            </a:r>
            <a:r>
              <a:rPr lang="pt-BR" sz="2400" dirty="0" smtClean="0">
                <a:latin typeface="Segoe UI" panose="020B0502040204020203" pitchFamily="34" charset="0"/>
                <a:ea typeface="Segoe UI" panose="020B0502040204020203" pitchFamily="34" charset="0"/>
                <a:cs typeface="Segoe UI" panose="020B0502040204020203" pitchFamily="34" charset="0"/>
              </a:rPr>
              <a:t>processa um resultado, é a </a:t>
            </a:r>
            <a:r>
              <a:rPr lang="pt-BR" sz="2400" i="1" dirty="0" err="1" smtClean="0">
                <a:latin typeface="Segoe UI" panose="020B0502040204020203" pitchFamily="34" charset="0"/>
                <a:ea typeface="Segoe UI" panose="020B0502040204020203" pitchFamily="34" charset="0"/>
                <a:cs typeface="Segoe UI" panose="020B0502040204020203" pitchFamily="34" charset="0"/>
              </a:rPr>
              <a:t>view</a:t>
            </a:r>
            <a:r>
              <a:rPr lang="pt-BR" sz="2400" dirty="0" smtClean="0">
                <a:latin typeface="Segoe UI" panose="020B0502040204020203" pitchFamily="34" charset="0"/>
                <a:ea typeface="Segoe UI" panose="020B0502040204020203" pitchFamily="34" charset="0"/>
                <a:cs typeface="Segoe UI" panose="020B0502040204020203" pitchFamily="34" charset="0"/>
              </a:rPr>
              <a:t> que toma as decisões de como manipular os dados. Isso claramente viola o SRP (dos princípios SOLID).</a:t>
            </a:r>
          </a:p>
          <a:p>
            <a:pPr marL="0" indent="0" algn="just">
              <a:buNone/>
            </a:pPr>
            <a:endParaRPr lang="pt-BR" sz="12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400" dirty="0" smtClean="0">
                <a:latin typeface="Segoe UI" panose="020B0502040204020203" pitchFamily="34" charset="0"/>
                <a:ea typeface="Segoe UI" panose="020B0502040204020203" pitchFamily="34" charset="0"/>
                <a:cs typeface="Segoe UI" panose="020B0502040204020203" pitchFamily="34" charset="0"/>
              </a:rPr>
              <a:t>Mas, em uma arquitetura baseada em ação, a tomada de decisão é feita pela própria ação, e a combinação da apresentação com os dados é feita de forma mais eficiente e apropriada.</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563888" y="4437112"/>
            <a:ext cx="4991797" cy="1514687"/>
          </a:xfrm>
          <a:prstGeom prst="rect">
            <a:avLst/>
          </a:prstGeom>
          <a:ln w="19050">
            <a:solidFill>
              <a:schemeClr val="tx1">
                <a:lumMod val="50000"/>
                <a:lumOff val="50000"/>
              </a:schemeClr>
            </a:solidFill>
          </a:ln>
          <a:effectLst>
            <a:outerShdw blurRad="101600" dist="101600" dir="8100000" algn="tr" rotWithShape="0">
              <a:prstClr val="black">
                <a:alpha val="40000"/>
              </a:prstClr>
            </a:outerShdw>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289728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15816" y="274638"/>
            <a:ext cx="5770984" cy="706090"/>
          </a:xfrm>
        </p:spPr>
        <p:txBody>
          <a:bodyPr>
            <a:normAutofit fontScale="90000"/>
          </a:bodyPr>
          <a:lstStyle/>
          <a:p>
            <a:r>
              <a:rPr lang="pt-BR" dirty="0" smtClean="0">
                <a:latin typeface="Segoe UI Semibold" panose="020B0702040204020203" pitchFamily="34" charset="0"/>
              </a:rPr>
              <a:t>O que é MVC?</a:t>
            </a:r>
            <a:endParaRPr lang="pt-BR" dirty="0">
              <a:latin typeface="Segoe UI Semibold" panose="020B0702040204020203" pitchFamily="34" charset="0"/>
            </a:endParaRPr>
          </a:p>
        </p:txBody>
      </p:sp>
      <p:sp>
        <p:nvSpPr>
          <p:cNvPr id="3" name="Espaço Reservado para Conteúdo 2"/>
          <p:cNvSpPr>
            <a:spLocks noGrp="1"/>
          </p:cNvSpPr>
          <p:nvPr>
            <p:ph idx="1"/>
          </p:nvPr>
        </p:nvSpPr>
        <p:spPr>
          <a:xfrm>
            <a:off x="2843808" y="1268760"/>
            <a:ext cx="5842992" cy="4896544"/>
          </a:xfrm>
        </p:spPr>
        <p:txBody>
          <a:bodyPr>
            <a:normAutofit/>
          </a:bodyPr>
          <a:lstStyle/>
          <a:p>
            <a:pPr marL="0" indent="0" algn="just">
              <a:buNone/>
            </a:pPr>
            <a:r>
              <a:rPr lang="pt-BR" sz="1800" dirty="0" smtClean="0">
                <a:latin typeface="Segoe UI" panose="020B0502040204020203" pitchFamily="34" charset="0"/>
                <a:ea typeface="Segoe UI" panose="020B0502040204020203" pitchFamily="34" charset="0"/>
                <a:cs typeface="Segoe UI" panose="020B0502040204020203" pitchFamily="34" charset="0"/>
              </a:rPr>
              <a:t>O padrão arquitetural </a:t>
            </a:r>
            <a:r>
              <a:rPr lang="pt-BR" sz="1800" b="1" dirty="0" smtClean="0">
                <a:latin typeface="Segoe UI" panose="020B0502040204020203" pitchFamily="34" charset="0"/>
                <a:ea typeface="Segoe UI" panose="020B0502040204020203" pitchFamily="34" charset="0"/>
                <a:cs typeface="Segoe UI" panose="020B0502040204020203" pitchFamily="34" charset="0"/>
              </a:rPr>
              <a:t>MVC (</a:t>
            </a:r>
            <a:r>
              <a:rPr lang="pt-BR" sz="1800" b="1" i="1" dirty="0" err="1" smtClean="0">
                <a:latin typeface="Segoe UI" panose="020B0502040204020203" pitchFamily="34" charset="0"/>
                <a:ea typeface="Segoe UI" panose="020B0502040204020203" pitchFamily="34" charset="0"/>
                <a:cs typeface="Segoe UI" panose="020B0502040204020203" pitchFamily="34" charset="0"/>
              </a:rPr>
              <a:t>Model-View-Controller</a:t>
            </a:r>
            <a:r>
              <a:rPr lang="pt-BR" sz="1800" b="1" dirty="0" smtClean="0">
                <a:latin typeface="Segoe UI" panose="020B0502040204020203" pitchFamily="34" charset="0"/>
                <a:ea typeface="Segoe UI" panose="020B0502040204020203" pitchFamily="34" charset="0"/>
                <a:cs typeface="Segoe UI" panose="020B0502040204020203" pitchFamily="34" charset="0"/>
              </a:rPr>
              <a:t>)</a:t>
            </a:r>
            <a:r>
              <a:rPr lang="pt-BR" sz="1800" dirty="0" smtClean="0">
                <a:latin typeface="Segoe UI" panose="020B0502040204020203" pitchFamily="34" charset="0"/>
                <a:ea typeface="Segoe UI" panose="020B0502040204020203" pitchFamily="34" charset="0"/>
                <a:cs typeface="Segoe UI" panose="020B0502040204020203" pitchFamily="34" charset="0"/>
              </a:rPr>
              <a:t> separa a aplicação em três componentes principais:</a:t>
            </a:r>
          </a:p>
          <a:p>
            <a:pPr marL="0" indent="0">
              <a:buNone/>
            </a:pPr>
            <a:endParaRPr lang="pt-BR" sz="18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1800" b="1" dirty="0" err="1" smtClean="0">
                <a:latin typeface="Segoe UI" panose="020B0502040204020203" pitchFamily="34" charset="0"/>
                <a:ea typeface="Segoe UI" panose="020B0502040204020203" pitchFamily="34" charset="0"/>
                <a:cs typeface="Segoe UI" panose="020B0502040204020203" pitchFamily="34" charset="0"/>
              </a:rPr>
              <a:t>Model</a:t>
            </a:r>
            <a:r>
              <a:rPr lang="pt-BR" sz="1800" b="1" dirty="0" smtClean="0">
                <a:latin typeface="Segoe UI" panose="020B0502040204020203" pitchFamily="34" charset="0"/>
                <a:ea typeface="Segoe UI" panose="020B0502040204020203" pitchFamily="34" charset="0"/>
                <a:cs typeface="Segoe UI" panose="020B0502040204020203" pitchFamily="34" charset="0"/>
              </a:rPr>
              <a:t> </a:t>
            </a:r>
          </a:p>
          <a:p>
            <a:pPr marL="0" indent="0" algn="just">
              <a:spcBef>
                <a:spcPts val="1200"/>
              </a:spcBef>
              <a:buNone/>
            </a:pPr>
            <a:r>
              <a:rPr lang="pt-BR" sz="1800" dirty="0" smtClean="0">
                <a:latin typeface="Segoe UI" panose="020B0502040204020203" pitchFamily="34" charset="0"/>
                <a:ea typeface="Segoe UI" panose="020B0502040204020203" pitchFamily="34" charset="0"/>
                <a:cs typeface="Segoe UI" panose="020B0502040204020203" pitchFamily="34" charset="0"/>
              </a:rPr>
              <a:t>Responsável pelo domínio, negócio e acesso à dados da aplicação.</a:t>
            </a:r>
          </a:p>
          <a:p>
            <a:pPr marL="0" indent="0">
              <a:buNone/>
            </a:pPr>
            <a:endParaRPr lang="pt-BR" sz="18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1800" b="1" dirty="0" err="1" smtClean="0">
                <a:latin typeface="Segoe UI" panose="020B0502040204020203" pitchFamily="34" charset="0"/>
                <a:ea typeface="Segoe UI" panose="020B0502040204020203" pitchFamily="34" charset="0"/>
                <a:cs typeface="Segoe UI" panose="020B0502040204020203" pitchFamily="34" charset="0"/>
              </a:rPr>
              <a:t>View</a:t>
            </a:r>
            <a:endParaRPr lang="pt-BR" sz="1800" b="1"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spcBef>
                <a:spcPts val="1200"/>
              </a:spcBef>
              <a:buNone/>
            </a:pPr>
            <a:r>
              <a:rPr lang="pt-BR" sz="1800" dirty="0" smtClean="0">
                <a:latin typeface="Segoe UI" panose="020B0502040204020203" pitchFamily="34" charset="0"/>
                <a:ea typeface="Segoe UI" panose="020B0502040204020203" pitchFamily="34" charset="0"/>
                <a:cs typeface="Segoe UI" panose="020B0502040204020203" pitchFamily="34" charset="0"/>
              </a:rPr>
              <a:t>Responsável pela apresentação da aplicação.</a:t>
            </a:r>
          </a:p>
          <a:p>
            <a:pPr marL="0" indent="0">
              <a:buNone/>
            </a:pPr>
            <a:endParaRPr lang="pt-BR" sz="18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1800" b="1" dirty="0" err="1" smtClean="0">
                <a:latin typeface="Segoe UI" panose="020B0502040204020203" pitchFamily="34" charset="0"/>
                <a:ea typeface="Segoe UI" panose="020B0502040204020203" pitchFamily="34" charset="0"/>
                <a:cs typeface="Segoe UI" panose="020B0502040204020203" pitchFamily="34" charset="0"/>
              </a:rPr>
              <a:t>Controler</a:t>
            </a:r>
            <a:endParaRPr lang="pt-BR" sz="1800" b="1"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spcBef>
                <a:spcPts val="1200"/>
              </a:spcBef>
              <a:buNone/>
            </a:pPr>
            <a:r>
              <a:rPr lang="pt-BR" sz="1800" dirty="0" smtClean="0">
                <a:latin typeface="Segoe UI" panose="020B0502040204020203" pitchFamily="34" charset="0"/>
                <a:ea typeface="Segoe UI" panose="020B0502040204020203" pitchFamily="34" charset="0"/>
                <a:cs typeface="Segoe UI" panose="020B0502040204020203" pitchFamily="34" charset="0"/>
              </a:rPr>
              <a:t>Responsável por gerenciar as requisições, ações e rotas da aplicação, e por integrar e gerenciar a comunicação dos outros componentes.</a:t>
            </a:r>
            <a:endParaRPr lang="pt-BR" sz="1800" dirty="0">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descr="H:\IVIA\Apresentação\ASPNET_MVC_WEBAPI\resources\graffitti\graffiti-art-free-desktop-wallpaper-5063x3164.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25717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6136" y="6289277"/>
            <a:ext cx="1691458" cy="448164"/>
          </a:xfrm>
          <a:prstGeom prst="rect">
            <a:avLst/>
          </a:prstGeom>
          <a:effectLst/>
        </p:spPr>
      </p:pic>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352" y="6373655"/>
            <a:ext cx="1286108" cy="365354"/>
          </a:xfrm>
          <a:prstGeom prst="rect">
            <a:avLst/>
          </a:prstGeom>
          <a:effectLst/>
        </p:spPr>
      </p:pic>
    </p:spTree>
    <p:extLst>
      <p:ext uri="{BB962C8B-B14F-4D97-AF65-F5344CB8AC3E}">
        <p14:creationId xmlns:p14="http://schemas.microsoft.com/office/powerpoint/2010/main" val="291764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latin typeface="Segoe UI Semibold" panose="020B0702040204020203" pitchFamily="34" charset="0"/>
              </a:rPr>
              <a:t>Entendendo o "S" de SRP (Single </a:t>
            </a:r>
            <a:r>
              <a:rPr lang="pt-BR" dirty="0" err="1" smtClean="0">
                <a:latin typeface="Segoe UI Semibold" panose="020B0702040204020203" pitchFamily="34" charset="0"/>
              </a:rPr>
              <a:t>Responsability</a:t>
            </a:r>
            <a:r>
              <a:rPr lang="pt-BR" dirty="0" smtClean="0">
                <a:latin typeface="Segoe UI Semibold" panose="020B0702040204020203" pitchFamily="34" charset="0"/>
              </a:rPr>
              <a:t> </a:t>
            </a:r>
            <a:r>
              <a:rPr lang="pt-BR" dirty="0" err="1" smtClean="0">
                <a:latin typeface="Segoe UI Semibold" panose="020B0702040204020203" pitchFamily="34" charset="0"/>
              </a:rPr>
              <a:t>Principle</a:t>
            </a:r>
            <a:r>
              <a:rPr lang="pt-BR" dirty="0" smtClean="0">
                <a:latin typeface="Segoe UI Semibold" panose="020B0702040204020203" pitchFamily="34" charset="0"/>
              </a:rPr>
              <a:t>)</a:t>
            </a:r>
            <a:endParaRPr lang="pt-BR" dirty="0">
              <a:latin typeface="Segoe UI Semibold" panose="020B0702040204020203" pitchFamily="34" charset="0"/>
            </a:endParaRPr>
          </a:p>
        </p:txBody>
      </p:sp>
      <p:sp>
        <p:nvSpPr>
          <p:cNvPr id="4" name="Retângulo 3"/>
          <p:cNvSpPr/>
          <p:nvPr/>
        </p:nvSpPr>
        <p:spPr>
          <a:xfrm>
            <a:off x="827584" y="1772816"/>
            <a:ext cx="7488832" cy="4247317"/>
          </a:xfrm>
          <a:prstGeom prst="rect">
            <a:avLst/>
          </a:prstGeom>
          <a:solidFill>
            <a:schemeClr val="bg1">
              <a:alpha val="70000"/>
            </a:schemeClr>
          </a:solidFill>
        </p:spPr>
        <p:txBody>
          <a:bodyPr wrap="square">
            <a:spAutoFit/>
          </a:bodyPr>
          <a:lstStyle/>
          <a:p>
            <a:r>
              <a:rPr lang="pt-BR" dirty="0" err="1" smtClean="0">
                <a:latin typeface="Consolas" panose="020B0609020204030204" pitchFamily="49" charset="0"/>
                <a:cs typeface="Consolas" panose="020B0609020204030204" pitchFamily="49" charset="0"/>
              </a:rPr>
              <a:t>class</a:t>
            </a:r>
            <a:r>
              <a:rPr lang="pt-BR" dirty="0" smtClean="0">
                <a:latin typeface="Consolas" panose="020B0609020204030204" pitchFamily="49" charset="0"/>
                <a:cs typeface="Consolas" panose="020B0609020204030204" pitchFamily="49" charset="0"/>
              </a:rPr>
              <a:t> Cliente</a:t>
            </a:r>
          </a:p>
          <a:p>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public</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void</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Add</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try</a:t>
            </a:r>
            <a:endParaRPr lang="pt-BR" dirty="0" smtClean="0">
              <a:latin typeface="Consolas" panose="020B0609020204030204" pitchFamily="49" charset="0"/>
              <a:cs typeface="Consolas" panose="020B0609020204030204" pitchFamily="49" charset="0"/>
            </a:endParaRP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 Acesso a dados aqui</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catch (</a:t>
            </a:r>
            <a:r>
              <a:rPr lang="pt-BR" dirty="0" err="1" smtClean="0">
                <a:latin typeface="Consolas" panose="020B0609020204030204" pitchFamily="49" charset="0"/>
                <a:cs typeface="Consolas" panose="020B0609020204030204" pitchFamily="49" charset="0"/>
              </a:rPr>
              <a:t>Exception</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ex</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System.IO.File</a:t>
            </a:r>
            <a:endParaRPr lang="pt-BR" dirty="0" smtClean="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WriteAllText</a:t>
            </a:r>
            <a:r>
              <a:rPr lang="pt-BR" dirty="0" smtClean="0">
                <a:latin typeface="Consolas" panose="020B0609020204030204" pitchFamily="49" charset="0"/>
                <a:cs typeface="Consolas" panose="020B0609020204030204" pitchFamily="49" charset="0"/>
              </a:rPr>
              <a:t>(@"c:\Erro.txt", </a:t>
            </a:r>
            <a:r>
              <a:rPr lang="pt-BR" dirty="0" err="1" smtClean="0">
                <a:latin typeface="Consolas" panose="020B0609020204030204" pitchFamily="49" charset="0"/>
                <a:cs typeface="Consolas" panose="020B0609020204030204" pitchFamily="49" charset="0"/>
              </a:rPr>
              <a:t>ex.ToString</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a:t>
            </a:r>
            <a:endParaRPr lang="pt-BR" dirty="0">
              <a:latin typeface="Consolas" panose="020B0609020204030204" pitchFamily="49" charset="0"/>
              <a:cs typeface="Consolas" panose="020B0609020204030204" pitchFamily="49" charset="0"/>
            </a:endParaRPr>
          </a:p>
        </p:txBody>
      </p:sp>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70678"/>
            <a:ext cx="1475434" cy="390927"/>
          </a:xfrm>
          <a:prstGeom prst="rect">
            <a:avLst/>
          </a:prstGeom>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47192" y="6453097"/>
            <a:ext cx="1121853" cy="318693"/>
          </a:xfrm>
          <a:prstGeom prst="rect">
            <a:avLst/>
          </a:prstGeom>
          <a:effectLst/>
        </p:spPr>
      </p:pic>
    </p:spTree>
    <p:extLst>
      <p:ext uri="{BB962C8B-B14F-4D97-AF65-F5344CB8AC3E}">
        <p14:creationId xmlns:p14="http://schemas.microsoft.com/office/powerpoint/2010/main" val="2851641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446576" y="3268588"/>
            <a:ext cx="3697424" cy="2780836"/>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834" y="3279249"/>
            <a:ext cx="5429138" cy="2770175"/>
          </a:xfrm>
          <a:prstGeom prst="rect">
            <a:avLst/>
          </a:prstGeom>
        </p:spPr>
      </p:pic>
      <p:pic>
        <p:nvPicPr>
          <p:cNvPr id="7" name="Imagem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75143" y="-28137"/>
            <a:ext cx="4068857" cy="3251113"/>
          </a:xfrm>
          <a:prstGeom prst="rect">
            <a:avLst/>
          </a:prstGeom>
        </p:spPr>
      </p:pic>
      <p:pic>
        <p:nvPicPr>
          <p:cNvPr id="8" name="Imagem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204" y="-28136"/>
            <a:ext cx="5047007" cy="3251113"/>
          </a:xfrm>
          <a:prstGeom prst="rect">
            <a:avLst/>
          </a:prstGeom>
        </p:spPr>
      </p:pic>
      <p:sp>
        <p:nvSpPr>
          <p:cNvPr id="9" name="CaixaDeTexto 8"/>
          <p:cNvSpPr txBox="1"/>
          <p:nvPr/>
        </p:nvSpPr>
        <p:spPr>
          <a:xfrm>
            <a:off x="1488341" y="2253480"/>
            <a:ext cx="6167318" cy="1938992"/>
          </a:xfrm>
          <a:prstGeom prst="rect">
            <a:avLst/>
          </a:prstGeom>
          <a:solidFill>
            <a:schemeClr val="bg1">
              <a:alpha val="61000"/>
            </a:schemeClr>
          </a:solidFill>
        </p:spPr>
        <p:txBody>
          <a:bodyPr wrap="square" rtlCol="0">
            <a:spAutoFit/>
          </a:bodyPr>
          <a:lstStyle/>
          <a:p>
            <a:pPr algn="ctr"/>
            <a:r>
              <a:rPr lang="pt-BR" sz="4000" b="1" dirty="0" smtClean="0"/>
              <a:t>“Não é a carga, mas sim a sobrecarga que mata.”</a:t>
            </a:r>
          </a:p>
          <a:p>
            <a:pPr algn="ctr"/>
            <a:r>
              <a:rPr lang="pt-BR" sz="4000" b="1" dirty="0" smtClean="0"/>
              <a:t>(</a:t>
            </a:r>
            <a:r>
              <a:rPr lang="pt-BR" sz="4000" b="1" i="1" dirty="0" smtClean="0"/>
              <a:t>Provérbio Espanhol</a:t>
            </a:r>
            <a:r>
              <a:rPr lang="pt-BR" sz="4000" b="1" dirty="0" smtClean="0"/>
              <a:t>)</a:t>
            </a:r>
            <a:endParaRPr lang="pt-BR" sz="4000" b="1" dirty="0"/>
          </a:p>
        </p:txBody>
      </p:sp>
      <p:pic>
        <p:nvPicPr>
          <p:cNvPr id="10" name="Imagem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98087" y="6324375"/>
            <a:ext cx="1475434" cy="390927"/>
          </a:xfrm>
          <a:prstGeom prst="rect">
            <a:avLst/>
          </a:prstGeom>
          <a:effectLst/>
        </p:spPr>
      </p:pic>
      <p:pic>
        <p:nvPicPr>
          <p:cNvPr id="11" name="Imagem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746291" y="6406794"/>
            <a:ext cx="1121853" cy="318693"/>
          </a:xfrm>
          <a:prstGeom prst="rect">
            <a:avLst/>
          </a:prstGeom>
          <a:effectLst/>
        </p:spPr>
      </p:pic>
    </p:spTree>
    <p:extLst>
      <p:ext uri="{BB962C8B-B14F-4D97-AF65-F5344CB8AC3E}">
        <p14:creationId xmlns:p14="http://schemas.microsoft.com/office/powerpoint/2010/main" val="42682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tângulo 3"/>
          <p:cNvSpPr/>
          <p:nvPr/>
        </p:nvSpPr>
        <p:spPr>
          <a:xfrm>
            <a:off x="852841" y="819869"/>
            <a:ext cx="7438318" cy="1384995"/>
          </a:xfrm>
          <a:prstGeom prst="rect">
            <a:avLst/>
          </a:prstGeom>
        </p:spPr>
        <p:txBody>
          <a:bodyPr wrap="square">
            <a:spAutoFit/>
          </a:bodyPr>
          <a:lstStyle/>
          <a:p>
            <a:pPr algn="just"/>
            <a:r>
              <a:rPr lang="pt-BR" sz="2800" dirty="0" smtClean="0">
                <a:latin typeface="Segoe UI" panose="020B0502040204020203" pitchFamily="34" charset="0"/>
                <a:ea typeface="Segoe UI" panose="020B0502040204020203" pitchFamily="34" charset="0"/>
                <a:cs typeface="Segoe UI" panose="020B0502040204020203" pitchFamily="34" charset="0"/>
              </a:rPr>
              <a:t>Em MVC é possível criar códigos como a seguir, onde o mesmo </a:t>
            </a:r>
            <a:r>
              <a:rPr lang="pt-BR" sz="2800" i="1" dirty="0" err="1" smtClean="0">
                <a:latin typeface="Segoe UI" panose="020B0502040204020203" pitchFamily="34" charset="0"/>
                <a:ea typeface="Segoe UI" panose="020B0502040204020203" pitchFamily="34" charset="0"/>
                <a:cs typeface="Segoe UI" panose="020B0502040204020203" pitchFamily="34" charset="0"/>
              </a:rPr>
              <a:t>Model</a:t>
            </a:r>
            <a:r>
              <a:rPr lang="pt-BR" sz="2800" dirty="0" smtClean="0">
                <a:latin typeface="Segoe UI" panose="020B0502040204020203" pitchFamily="34" charset="0"/>
                <a:ea typeface="Segoe UI" panose="020B0502040204020203" pitchFamily="34" charset="0"/>
                <a:cs typeface="Segoe UI" panose="020B0502040204020203" pitchFamily="34" charset="0"/>
              </a:rPr>
              <a:t> é anexado a diferentes </a:t>
            </a:r>
            <a:r>
              <a:rPr lang="pt-BR" sz="2800" i="1" dirty="0" err="1" smtClean="0">
                <a:latin typeface="Segoe UI" panose="020B0502040204020203" pitchFamily="34" charset="0"/>
                <a:ea typeface="Segoe UI" panose="020B0502040204020203" pitchFamily="34" charset="0"/>
                <a:cs typeface="Segoe UI" panose="020B0502040204020203" pitchFamily="34" charset="0"/>
              </a:rPr>
              <a:t>views</a:t>
            </a:r>
            <a:r>
              <a:rPr lang="pt-BR" sz="2800" dirty="0" smtClean="0">
                <a:latin typeface="Segoe UI" panose="020B0502040204020203" pitchFamily="34" charset="0"/>
                <a:ea typeface="Segoe UI" panose="020B0502040204020203" pitchFamily="34" charset="0"/>
                <a:cs typeface="Segoe UI" panose="020B0502040204020203" pitchFamily="34" charset="0"/>
              </a:rPr>
              <a:t>.</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tângulo 4"/>
          <p:cNvSpPr/>
          <p:nvPr/>
        </p:nvSpPr>
        <p:spPr>
          <a:xfrm>
            <a:off x="518058" y="2521927"/>
            <a:ext cx="8230406" cy="3139321"/>
          </a:xfrm>
          <a:prstGeom prst="rect">
            <a:avLst/>
          </a:prstGeom>
          <a:solidFill>
            <a:schemeClr val="bg1">
              <a:alpha val="50000"/>
            </a:schemeClr>
          </a:solidFill>
        </p:spPr>
        <p:txBody>
          <a:bodyPr wrap="square">
            <a:spAutoFit/>
          </a:bodyPr>
          <a:lstStyle/>
          <a:p>
            <a:r>
              <a:rPr lang="pt-BR" dirty="0" err="1" smtClean="0">
                <a:latin typeface="Consolas" panose="020B0609020204030204" pitchFamily="49" charset="0"/>
                <a:cs typeface="Consolas" panose="020B0609020204030204" pitchFamily="49" charset="0"/>
              </a:rPr>
              <a:t>public</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ActionResult</a:t>
            </a:r>
            <a:r>
              <a:rPr lang="pt-BR" dirty="0" smtClean="0">
                <a:latin typeface="Consolas" panose="020B0609020204030204" pitchFamily="49" charset="0"/>
                <a:cs typeface="Consolas" panose="020B0609020204030204" pitchFamily="49" charset="0"/>
              </a:rPr>
              <a:t> Index(</a:t>
            </a:r>
            <a:r>
              <a:rPr lang="pt-BR" dirty="0" err="1" smtClean="0">
                <a:latin typeface="Consolas" panose="020B0609020204030204" pitchFamily="49" charset="0"/>
                <a:cs typeface="Consolas" panose="020B0609020204030204" pitchFamily="49" charset="0"/>
              </a:rPr>
              <a:t>string</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ViewName</a:t>
            </a:r>
            <a:r>
              <a:rPr lang="pt-BR" dirty="0" smtClean="0">
                <a:latin typeface="Consolas" panose="020B0609020204030204" pitchFamily="49" charset="0"/>
                <a:cs typeface="Consolas" panose="020B0609020204030204" pitchFamily="49" charset="0"/>
              </a:rPr>
              <a:t>, Cliente </a:t>
            </a:r>
            <a:r>
              <a:rPr lang="pt-BR" dirty="0" err="1" smtClean="0">
                <a:latin typeface="Consolas" panose="020B0609020204030204" pitchFamily="49" charset="0"/>
                <a:cs typeface="Consolas" panose="020B0609020204030204" pitchFamily="49" charset="0"/>
              </a:rPr>
              <a:t>dadosCliente</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if</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ViewName</a:t>
            </a:r>
            <a:r>
              <a:rPr lang="pt-BR" dirty="0" smtClean="0">
                <a:latin typeface="Consolas" panose="020B0609020204030204" pitchFamily="49" charset="0"/>
                <a:cs typeface="Consolas" panose="020B0609020204030204" pitchFamily="49" charset="0"/>
              </a:rPr>
              <a:t> == "Detalhe")</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return</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a:t>
            </a:r>
            <a:r>
              <a:rPr lang="pt-BR" dirty="0" smtClean="0">
                <a:latin typeface="Consolas" panose="020B0609020204030204" pitchFamily="49" charset="0"/>
                <a:cs typeface="Consolas" panose="020B0609020204030204" pitchFamily="49" charset="0"/>
              </a:rPr>
              <a:t>("</a:t>
            </a:r>
            <a:r>
              <a:rPr lang="pt-BR" dirty="0" err="1" smtClean="0">
                <a:latin typeface="Consolas" panose="020B0609020204030204" pitchFamily="49" charset="0"/>
                <a:cs typeface="Consolas" panose="020B0609020204030204" pitchFamily="49" charset="0"/>
              </a:rPr>
              <a:t>DetalhesCliente</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dadosCliente</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else</a:t>
            </a:r>
            <a:endParaRPr lang="pt-BR" dirty="0" smtClean="0">
              <a:latin typeface="Consolas" panose="020B0609020204030204" pitchFamily="49" charset="0"/>
              <a:cs typeface="Consolas" panose="020B0609020204030204" pitchFamily="49" charset="0"/>
            </a:endParaRP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return</a:t>
            </a:r>
            <a:r>
              <a:rPr lang="pt-BR" dirty="0" smtClean="0">
                <a:latin typeface="Consolas" panose="020B0609020204030204" pitchFamily="49" charset="0"/>
                <a:cs typeface="Consolas" panose="020B0609020204030204" pitchFamily="49" charset="0"/>
              </a:rPr>
              <a:t> </a:t>
            </a:r>
            <a:r>
              <a:rPr lang="pt-BR" dirty="0" err="1" smtClean="0">
                <a:latin typeface="Consolas" panose="020B0609020204030204" pitchFamily="49" charset="0"/>
                <a:cs typeface="Consolas" panose="020B0609020204030204" pitchFamily="49" charset="0"/>
              </a:rPr>
              <a:t>View</a:t>
            </a:r>
            <a:r>
              <a:rPr lang="pt-BR" dirty="0" smtClean="0">
                <a:latin typeface="Consolas" panose="020B0609020204030204" pitchFamily="49" charset="0"/>
                <a:cs typeface="Consolas" panose="020B0609020204030204" pitchFamily="49" charset="0"/>
              </a:rPr>
              <a:t>("Cliente", </a:t>
            </a:r>
            <a:r>
              <a:rPr lang="pt-BR" dirty="0" err="1" smtClean="0">
                <a:latin typeface="Consolas" panose="020B0609020204030204" pitchFamily="49" charset="0"/>
                <a:cs typeface="Consolas" panose="020B0609020204030204" pitchFamily="49" charset="0"/>
              </a:rPr>
              <a:t>dadosCliente</a:t>
            </a:r>
            <a:r>
              <a:rPr lang="pt-BR" dirty="0" smtClean="0">
                <a:latin typeface="Consolas" panose="020B0609020204030204" pitchFamily="49" charset="0"/>
                <a:cs typeface="Consolas" panose="020B0609020204030204" pitchFamily="49" charset="0"/>
              </a:rPr>
              <a:t>);</a:t>
            </a:r>
          </a:p>
          <a:p>
            <a:r>
              <a:rPr lang="pt-BR" dirty="0" smtClean="0">
                <a:latin typeface="Consolas" panose="020B0609020204030204" pitchFamily="49" charset="0"/>
                <a:cs typeface="Consolas" panose="020B0609020204030204" pitchFamily="49" charset="0"/>
              </a:rPr>
              <a:t>   }</a:t>
            </a:r>
          </a:p>
          <a:p>
            <a:r>
              <a:rPr lang="pt-BR" dirty="0" smtClean="0">
                <a:latin typeface="Consolas" panose="020B0609020204030204" pitchFamily="49" charset="0"/>
                <a:cs typeface="Consolas" panose="020B0609020204030204" pitchFamily="49" charset="0"/>
              </a:rPr>
              <a:t>}</a:t>
            </a:r>
            <a:endParaRPr lang="pt-BR" dirty="0">
              <a:latin typeface="Consolas" panose="020B0609020204030204" pitchFamily="49" charset="0"/>
              <a:cs typeface="Consolas" panose="020B0609020204030204" pitchFamily="49" charset="0"/>
            </a:endParaRPr>
          </a:p>
        </p:txBody>
      </p:sp>
      <p:pic>
        <p:nvPicPr>
          <p:cNvPr id="8" name="Imagem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9" name="Imagem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79500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2630"/>
            <a:ext cx="8229600" cy="1354162"/>
          </a:xfrm>
          <a:solidFill>
            <a:schemeClr val="bg1">
              <a:alpha val="50000"/>
            </a:schemeClr>
          </a:solidFill>
          <a:ln>
            <a:noFill/>
          </a:ln>
        </p:spPr>
        <p:txBody>
          <a:bodyPr>
            <a:noAutofit/>
          </a:bodyPr>
          <a:lstStyle/>
          <a:p>
            <a:r>
              <a:rPr lang="pt-BR" sz="3200" dirty="0" smtClean="0">
                <a:latin typeface="Segoe UI Semibold" panose="020B0702040204020203" pitchFamily="34" charset="0"/>
              </a:rPr>
              <a:t>Problema 5 - Instanciar o </a:t>
            </a:r>
            <a:r>
              <a:rPr lang="pt-BR" sz="3200" i="1" dirty="0" err="1" smtClean="0">
                <a:latin typeface="Segoe UI Semibold" panose="020B0702040204020203" pitchFamily="34" charset="0"/>
              </a:rPr>
              <a:t>code</a:t>
            </a:r>
            <a:r>
              <a:rPr lang="pt-BR" sz="3200" i="1" dirty="0" smtClean="0">
                <a:latin typeface="Segoe UI Semibold" panose="020B0702040204020203" pitchFamily="34" charset="0"/>
              </a:rPr>
              <a:t> </a:t>
            </a:r>
            <a:r>
              <a:rPr lang="pt-BR" sz="3200" i="1" dirty="0" err="1" smtClean="0">
                <a:latin typeface="Segoe UI Semibold" panose="020B0702040204020203" pitchFamily="34" charset="0"/>
              </a:rPr>
              <a:t>behind</a:t>
            </a:r>
            <a:r>
              <a:rPr lang="pt-BR" sz="3200" i="1" dirty="0" smtClean="0">
                <a:latin typeface="Segoe UI Semibold" panose="020B0702040204020203" pitchFamily="34" charset="0"/>
              </a:rPr>
              <a:t> </a:t>
            </a:r>
            <a:r>
              <a:rPr lang="pt-BR" sz="3200" dirty="0" smtClean="0">
                <a:latin typeface="Segoe UI Semibold" panose="020B0702040204020203" pitchFamily="34" charset="0"/>
              </a:rPr>
              <a:t>como uma classe normal para testes unitários é praticamente impossível</a:t>
            </a:r>
            <a:endParaRPr lang="pt-BR" sz="3200" dirty="0">
              <a:latin typeface="Segoe UI Semibold" panose="020B0702040204020203" pitchFamily="34" charset="0"/>
            </a:endParaRPr>
          </a:p>
        </p:txBody>
      </p:sp>
      <p:sp>
        <p:nvSpPr>
          <p:cNvPr id="3" name="Espaço Reservado para Conteúdo 2"/>
          <p:cNvSpPr>
            <a:spLocks noGrp="1"/>
          </p:cNvSpPr>
          <p:nvPr>
            <p:ph idx="1"/>
          </p:nvPr>
        </p:nvSpPr>
        <p:spPr>
          <a:xfrm>
            <a:off x="457200" y="1816224"/>
            <a:ext cx="8229600" cy="2476872"/>
          </a:xfrm>
          <a:solidFill>
            <a:schemeClr val="bg1">
              <a:alpha val="50000"/>
            </a:schemeClr>
          </a:solidFill>
          <a:ln>
            <a:noFill/>
          </a:ln>
        </p:spPr>
        <p:txBody>
          <a:bodyPr>
            <a:normAutofit/>
          </a:bodyPr>
          <a:lstStyle/>
          <a:p>
            <a:pPr marL="0" indent="0" algn="just">
              <a:buNone/>
            </a:pPr>
            <a:r>
              <a:rPr lang="pt-BR" sz="2400" dirty="0" smtClean="0">
                <a:latin typeface="Segoe UI" panose="020B0502040204020203" pitchFamily="34" charset="0"/>
                <a:ea typeface="Segoe UI" panose="020B0502040204020203" pitchFamily="34" charset="0"/>
                <a:cs typeface="Segoe UI" panose="020B0502040204020203" pitchFamily="34" charset="0"/>
              </a:rPr>
              <a:t>O código por trás de um </a:t>
            </a:r>
            <a:r>
              <a:rPr lang="pt-BR" sz="2400" i="1" dirty="0" smtClean="0">
                <a:latin typeface="Segoe UI" panose="020B0502040204020203" pitchFamily="34" charset="0"/>
                <a:ea typeface="Segoe UI" panose="020B0502040204020203" pitchFamily="34" charset="0"/>
                <a:cs typeface="Segoe UI" panose="020B0502040204020203" pitchFamily="34" charset="0"/>
              </a:rPr>
              <a:t>web </a:t>
            </a:r>
            <a:r>
              <a:rPr lang="pt-BR" sz="2400" i="1" dirty="0" err="1" smtClean="0">
                <a:latin typeface="Segoe UI" panose="020B0502040204020203" pitchFamily="34" charset="0"/>
                <a:ea typeface="Segoe UI" panose="020B0502040204020203" pitchFamily="34" charset="0"/>
                <a:cs typeface="Segoe UI" panose="020B0502040204020203" pitchFamily="34" charset="0"/>
              </a:rPr>
              <a:t>form</a:t>
            </a:r>
            <a:r>
              <a:rPr lang="pt-BR" sz="2400" i="1" dirty="0" smtClean="0">
                <a:latin typeface="Segoe UI" panose="020B0502040204020203" pitchFamily="34" charset="0"/>
                <a:ea typeface="Segoe UI" panose="020B0502040204020203" pitchFamily="34" charset="0"/>
                <a:cs typeface="Segoe UI" panose="020B0502040204020203" pitchFamily="34" charset="0"/>
              </a:rPr>
              <a:t> </a:t>
            </a:r>
            <a:r>
              <a:rPr lang="pt-BR" sz="2400" dirty="0" smtClean="0">
                <a:latin typeface="Segoe UI" panose="020B0502040204020203" pitchFamily="34" charset="0"/>
                <a:ea typeface="Segoe UI" panose="020B0502040204020203" pitchFamily="34" charset="0"/>
                <a:cs typeface="Segoe UI" panose="020B0502040204020203" pitchFamily="34" charset="0"/>
              </a:rPr>
              <a:t>é tipicamente carregado e dividido em classes parciais, e não pode ser instanciado como uma classe normal C#.</a:t>
            </a:r>
          </a:p>
          <a:p>
            <a:pPr marL="0" indent="0" algn="just">
              <a:buNone/>
            </a:pPr>
            <a:endParaRPr lang="pt-BR" sz="24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400" dirty="0" smtClean="0">
                <a:latin typeface="Segoe UI" panose="020B0502040204020203" pitchFamily="34" charset="0"/>
                <a:ea typeface="Segoe UI" panose="020B0502040204020203" pitchFamily="34" charset="0"/>
                <a:cs typeface="Segoe UI" panose="020B0502040204020203" pitchFamily="34" charset="0"/>
              </a:rPr>
              <a:t>Nem o teste de interface é fácil devido as nuances da arquitetura dos </a:t>
            </a:r>
            <a:r>
              <a:rPr lang="pt-BR" sz="2400" i="1" dirty="0" smtClean="0">
                <a:latin typeface="Segoe UI" panose="020B0502040204020203" pitchFamily="34" charset="0"/>
                <a:ea typeface="Segoe UI" panose="020B0502040204020203" pitchFamily="34" charset="0"/>
                <a:cs typeface="Segoe UI" panose="020B0502040204020203" pitchFamily="34" charset="0"/>
              </a:rPr>
              <a:t>web </a:t>
            </a:r>
            <a:r>
              <a:rPr lang="pt-BR" sz="2400" i="1" dirty="0" err="1" smtClean="0">
                <a:latin typeface="Segoe UI" panose="020B0502040204020203" pitchFamily="34" charset="0"/>
                <a:ea typeface="Segoe UI" panose="020B0502040204020203" pitchFamily="34" charset="0"/>
                <a:cs typeface="Segoe UI" panose="020B0502040204020203" pitchFamily="34" charset="0"/>
              </a:rPr>
              <a:t>forms</a:t>
            </a:r>
            <a:r>
              <a:rPr lang="pt-BR" sz="2400" dirty="0" smtClean="0">
                <a:latin typeface="Segoe UI" panose="020B0502040204020203" pitchFamily="34" charset="0"/>
                <a:ea typeface="Segoe UI" panose="020B0502040204020203" pitchFamily="34" charset="0"/>
                <a:cs typeface="Segoe UI" panose="020B0502040204020203" pitchFamily="34" charset="0"/>
              </a:rPr>
              <a:t>.</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59832" y="4413724"/>
            <a:ext cx="5973009" cy="2286319"/>
          </a:xfrm>
          <a:prstGeom prst="rect">
            <a:avLst/>
          </a:prstGeom>
          <a:ln w="9525">
            <a:solidFill>
              <a:schemeClr val="tx1">
                <a:lumMod val="50000"/>
                <a:lumOff val="50000"/>
              </a:schemeClr>
            </a:solidFill>
          </a:ln>
          <a:effectLst>
            <a:outerShdw blurRad="76200" dist="63500" dir="8100000" algn="tr" rotWithShape="0">
              <a:prstClr val="black">
                <a:alpha val="40000"/>
              </a:prstClr>
            </a:outerShdw>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380168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3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latin typeface="Segoe UI Semibold" panose="020B0702040204020203" pitchFamily="34" charset="0"/>
              </a:rPr>
              <a:t>Então MVC é a solução? </a:t>
            </a:r>
            <a:br>
              <a:rPr lang="pt-BR" dirty="0" smtClean="0">
                <a:latin typeface="Segoe UI Semibold" panose="020B0702040204020203" pitchFamily="34" charset="0"/>
              </a:rPr>
            </a:br>
            <a:r>
              <a:rPr lang="pt-BR" dirty="0" smtClean="0">
                <a:latin typeface="Segoe UI Semibold" panose="020B0702040204020203" pitchFamily="34" charset="0"/>
              </a:rPr>
              <a:t>O que se perde com ele?</a:t>
            </a:r>
            <a:endParaRPr lang="pt-BR" dirty="0">
              <a:latin typeface="Segoe UI Semibold" panose="020B0702040204020203" pitchFamily="34" charset="0"/>
            </a:endParaRPr>
          </a:p>
        </p:txBody>
      </p:sp>
      <p:sp>
        <p:nvSpPr>
          <p:cNvPr id="3" name="Espaço Reservado para Conteúdo 2"/>
          <p:cNvSpPr>
            <a:spLocks noGrp="1"/>
          </p:cNvSpPr>
          <p:nvPr>
            <p:ph idx="1"/>
          </p:nvPr>
        </p:nvSpPr>
        <p:spPr>
          <a:xfrm>
            <a:off x="518864" y="1783357"/>
            <a:ext cx="8229600" cy="4525963"/>
          </a:xfrm>
        </p:spPr>
        <p:txBody>
          <a:bodyPr>
            <a:normAutofit/>
          </a:bodyPr>
          <a:lstStyle/>
          <a:p>
            <a:pPr marL="0" indent="0" algn="just">
              <a:buNone/>
            </a:pPr>
            <a:r>
              <a:rPr lang="pt-BR" dirty="0" smtClean="0"/>
              <a:t>A grande vantagem dos Web </a:t>
            </a:r>
            <a:r>
              <a:rPr lang="pt-BR" dirty="0" err="1" smtClean="0"/>
              <a:t>Forms</a:t>
            </a:r>
            <a:r>
              <a:rPr lang="pt-BR" dirty="0" smtClean="0"/>
              <a:t> é a programação RAD / VISUAL</a:t>
            </a:r>
          </a:p>
          <a:p>
            <a:endParaRPr lang="pt-BR" sz="2200" dirty="0" smtClean="0"/>
          </a:p>
          <a:p>
            <a:r>
              <a:rPr lang="pt-BR" dirty="0" smtClean="0"/>
              <a:t>No MVC não há </a:t>
            </a:r>
            <a:r>
              <a:rPr lang="pt-BR" b="1" i="1" dirty="0" smtClean="0"/>
              <a:t>Server </a:t>
            </a:r>
            <a:r>
              <a:rPr lang="pt-BR" b="1" i="1" dirty="0" err="1" smtClean="0"/>
              <a:t>Controls</a:t>
            </a:r>
            <a:endParaRPr lang="pt-BR" b="1" i="1" dirty="0" smtClean="0"/>
          </a:p>
          <a:p>
            <a:endParaRPr lang="pt-BR" sz="1100" dirty="0" smtClean="0"/>
          </a:p>
          <a:p>
            <a:r>
              <a:rPr lang="pt-BR" dirty="0"/>
              <a:t>No MVC </a:t>
            </a:r>
            <a:r>
              <a:rPr lang="pt-BR" dirty="0" smtClean="0"/>
              <a:t>não há ciclo de vida de página</a:t>
            </a:r>
          </a:p>
          <a:p>
            <a:endParaRPr lang="pt-BR" sz="1000" dirty="0" smtClean="0"/>
          </a:p>
          <a:p>
            <a:r>
              <a:rPr lang="pt-BR" dirty="0" smtClean="0"/>
              <a:t>No MVC não há </a:t>
            </a:r>
            <a:r>
              <a:rPr lang="pt-BR" i="1" dirty="0" err="1" smtClean="0"/>
              <a:t>view</a:t>
            </a:r>
            <a:r>
              <a:rPr lang="pt-BR" i="1" dirty="0" smtClean="0"/>
              <a:t> </a:t>
            </a:r>
            <a:r>
              <a:rPr lang="pt-BR" i="1" dirty="0" err="1" smtClean="0"/>
              <a:t>state</a:t>
            </a:r>
            <a:endParaRPr lang="pt-BR" i="1" dirty="0" smtClean="0"/>
          </a:p>
          <a:p>
            <a:endParaRPr lang="pt-BR" sz="1000" dirty="0" smtClean="0"/>
          </a:p>
          <a:p>
            <a:pPr marL="0" indent="0" algn="r">
              <a:buNone/>
            </a:pPr>
            <a:r>
              <a:rPr lang="pt-BR" dirty="0" smtClean="0"/>
              <a:t>Mas só isso mesmo :P</a:t>
            </a:r>
            <a:endParaRPr lang="pt-BR" dirty="0"/>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38910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38100" dir="8100000" algn="tr" rotWithShape="0">
              <a:prstClr val="black">
                <a:alpha val="40000"/>
              </a:prstClr>
            </a:outerShdw>
          </a:effectLst>
        </p:spPr>
        <p:txBody>
          <a:bodyPr/>
          <a:lstStyle/>
          <a:p>
            <a:r>
              <a:rPr lang="pt-BR" dirty="0" smtClean="0">
                <a:latin typeface="Segoe UI Semibold" panose="020B0702040204020203" pitchFamily="34" charset="0"/>
              </a:rPr>
              <a:t>E o que se ganha?</a:t>
            </a:r>
            <a:endParaRPr lang="pt-BR" dirty="0">
              <a:latin typeface="Segoe UI Semibold" panose="020B0702040204020203" pitchFamily="34" charset="0"/>
            </a:endParaRPr>
          </a:p>
        </p:txBody>
      </p:sp>
      <p:sp>
        <p:nvSpPr>
          <p:cNvPr id="3" name="Espaço Reservado para Conteúdo 2"/>
          <p:cNvSpPr>
            <a:spLocks noGrp="1"/>
          </p:cNvSpPr>
          <p:nvPr>
            <p:ph idx="1"/>
          </p:nvPr>
        </p:nvSpPr>
        <p:spPr>
          <a:xfrm>
            <a:off x="395536" y="1268760"/>
            <a:ext cx="8229600" cy="648072"/>
          </a:xfrm>
          <a:effectLst/>
        </p:spPr>
        <p:txBody>
          <a:bodyPr/>
          <a:lstStyle/>
          <a:p>
            <a:pPr marL="0" indent="0" algn="ctr">
              <a:buNone/>
            </a:pPr>
            <a:r>
              <a:rPr lang="pt-BR" dirty="0" smtClean="0">
                <a:latin typeface="Segoe UI" panose="020B0502040204020203" pitchFamily="34" charset="0"/>
                <a:ea typeface="Segoe UI" panose="020B0502040204020203" pitchFamily="34" charset="0"/>
                <a:cs typeface="Segoe UI" panose="020B0502040204020203" pitchFamily="34" charset="0"/>
              </a:rPr>
              <a:t>Velocidade!</a:t>
            </a:r>
            <a:endParaRPr lang="pt-BR"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723140" y="2348880"/>
            <a:ext cx="5697720" cy="2677070"/>
          </a:xfrm>
          <a:prstGeom prst="rect">
            <a:avLst/>
          </a:prstGeom>
          <a:effectLst>
            <a:outerShdw blurRad="50800" dist="38100" dir="8100000" algn="tr" rotWithShape="0">
              <a:prstClr val="black">
                <a:alpha val="40000"/>
              </a:prstClr>
            </a:outerShdw>
          </a:effectLst>
        </p:spPr>
      </p:pic>
      <p:sp>
        <p:nvSpPr>
          <p:cNvPr id="5" name="Retângulo 4"/>
          <p:cNvSpPr/>
          <p:nvPr/>
        </p:nvSpPr>
        <p:spPr>
          <a:xfrm>
            <a:off x="1133618" y="5169966"/>
            <a:ext cx="6876764" cy="923330"/>
          </a:xfrm>
          <a:prstGeom prst="rect">
            <a:avLst/>
          </a:prstGeom>
        </p:spPr>
        <p:txBody>
          <a:bodyPr wrap="square">
            <a:spAutoFit/>
          </a:bodyPr>
          <a:lstStyle/>
          <a:p>
            <a:pPr algn="ctr"/>
            <a:r>
              <a:rPr lang="pt-BR" b="1" dirty="0" smtClean="0">
                <a:latin typeface="Segoe UI" panose="020B0502040204020203" pitchFamily="34" charset="0"/>
                <a:ea typeface="Segoe UI" panose="020B0502040204020203" pitchFamily="34" charset="0"/>
                <a:cs typeface="Segoe UI" panose="020B0502040204020203" pitchFamily="34" charset="0"/>
              </a:rPr>
              <a:t>Comparação do tempo de resposta entre as duas arquiteturas</a:t>
            </a:r>
          </a:p>
          <a:p>
            <a:pPr algn="ctr"/>
            <a:r>
              <a:rPr lang="pt-BR" b="1" dirty="0" smtClean="0">
                <a:latin typeface="Segoe UI" panose="020B0502040204020203" pitchFamily="34" charset="0"/>
                <a:ea typeface="Segoe UI" panose="020B0502040204020203" pitchFamily="34" charset="0"/>
                <a:cs typeface="Segoe UI" panose="020B0502040204020203" pitchFamily="34" charset="0"/>
              </a:rPr>
              <a:t>(comparado apenas a requisição, sem os </a:t>
            </a:r>
            <a:r>
              <a:rPr lang="pt-BR" b="1" i="1" dirty="0" err="1" smtClean="0">
                <a:latin typeface="Segoe UI" panose="020B0502040204020203" pitchFamily="34" charset="0"/>
                <a:ea typeface="Segoe UI" panose="020B0502040204020203" pitchFamily="34" charset="0"/>
                <a:cs typeface="Segoe UI" panose="020B0502040204020203" pitchFamily="34" charset="0"/>
              </a:rPr>
              <a:t>assets</a:t>
            </a:r>
            <a:r>
              <a:rPr lang="pt-BR" b="1" dirty="0" smtClean="0">
                <a:latin typeface="Segoe UI" panose="020B0502040204020203" pitchFamily="34" charset="0"/>
                <a:ea typeface="Segoe UI" panose="020B0502040204020203" pitchFamily="34" charset="0"/>
                <a:cs typeface="Segoe UI" panose="020B0502040204020203" pitchFamily="34" charset="0"/>
              </a:rPr>
              <a:t> para não influenciar os testes)</a:t>
            </a:r>
            <a:endParaRPr lang="pt-BR" b="1" dirty="0">
              <a:latin typeface="Segoe UI" panose="020B0502040204020203" pitchFamily="34" charset="0"/>
              <a:ea typeface="Segoe UI" panose="020B0502040204020203" pitchFamily="34" charset="0"/>
              <a:cs typeface="Segoe UI" panose="020B0502040204020203" pitchFamily="34" charset="0"/>
            </a:endParaRPr>
          </a:p>
        </p:txBody>
      </p:sp>
      <p:pic>
        <p:nvPicPr>
          <p:cNvPr id="6" name="Imagem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7" name="Imagem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31855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effectLst>
            <a:outerShdw blurRad="50800" dist="38100" dir="8100000" algn="tr" rotWithShape="0">
              <a:prstClr val="black">
                <a:alpha val="40000"/>
              </a:prstClr>
            </a:outerShdw>
          </a:effectLst>
        </p:spPr>
        <p:txBody>
          <a:bodyPr>
            <a:normAutofit fontScale="90000"/>
          </a:bodyPr>
          <a:lstStyle/>
          <a:p>
            <a:r>
              <a:rPr lang="pt-BR" dirty="0" smtClean="0">
                <a:latin typeface="Segoe UI Semibold" panose="020B0702040204020203" pitchFamily="34" charset="0"/>
              </a:rPr>
              <a:t>Mais velocidade ainda! </a:t>
            </a:r>
            <a:br>
              <a:rPr lang="pt-BR" dirty="0" smtClean="0">
                <a:latin typeface="Segoe UI Semibold" panose="020B0702040204020203" pitchFamily="34" charset="0"/>
              </a:rPr>
            </a:br>
            <a:r>
              <a:rPr lang="pt-BR" dirty="0" smtClean="0">
                <a:latin typeface="Segoe UI Semibold" panose="020B0702040204020203" pitchFamily="34" charset="0"/>
              </a:rPr>
              <a:t>E menos carga.</a:t>
            </a:r>
            <a:endParaRPr lang="pt-BR" dirty="0">
              <a:latin typeface="Segoe UI Semibold" panose="020B0702040204020203" pitchFamily="34"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58654" y="1772816"/>
            <a:ext cx="7026692" cy="3024336"/>
          </a:xfrm>
          <a:prstGeom prst="rect">
            <a:avLst/>
          </a:prstGeom>
          <a:effectLst>
            <a:outerShdw blurRad="50800" dist="38100" dir="8100000" algn="tr" rotWithShape="0">
              <a:prstClr val="black">
                <a:alpha val="40000"/>
              </a:prstClr>
            </a:outerShdw>
          </a:effectLst>
        </p:spPr>
      </p:pic>
      <p:sp>
        <p:nvSpPr>
          <p:cNvPr id="5" name="Retângulo 4"/>
          <p:cNvSpPr/>
          <p:nvPr/>
        </p:nvSpPr>
        <p:spPr>
          <a:xfrm>
            <a:off x="1058654" y="4964300"/>
            <a:ext cx="7026692" cy="646331"/>
          </a:xfrm>
          <a:prstGeom prst="rect">
            <a:avLst/>
          </a:prstGeom>
        </p:spPr>
        <p:txBody>
          <a:bodyPr wrap="square">
            <a:spAutoFit/>
          </a:bodyPr>
          <a:lstStyle/>
          <a:p>
            <a:pPr algn="ctr"/>
            <a:r>
              <a:rPr lang="pt-BR" b="1" dirty="0" smtClean="0">
                <a:latin typeface="Segoe UI" panose="020B0502040204020203" pitchFamily="34" charset="0"/>
                <a:ea typeface="Segoe UI" panose="020B0502040204020203" pitchFamily="34" charset="0"/>
                <a:cs typeface="Segoe UI" panose="020B0502040204020203" pitchFamily="34" charset="0"/>
              </a:rPr>
              <a:t>Comparação do tamanho do conteúdo de resposta entra as duas arquiteturas</a:t>
            </a:r>
            <a:endParaRPr lang="pt-BR" b="1" dirty="0">
              <a:latin typeface="Segoe UI" panose="020B0502040204020203" pitchFamily="34" charset="0"/>
              <a:ea typeface="Segoe UI" panose="020B0502040204020203" pitchFamily="34" charset="0"/>
              <a:cs typeface="Segoe UI" panose="020B0502040204020203" pitchFamily="34" charset="0"/>
            </a:endParaRPr>
          </a:p>
        </p:txBody>
      </p:sp>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7" name="Imagem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21795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tângulo 3"/>
          <p:cNvSpPr/>
          <p:nvPr/>
        </p:nvSpPr>
        <p:spPr>
          <a:xfrm>
            <a:off x="461864" y="476672"/>
            <a:ext cx="8100124" cy="1569660"/>
          </a:xfrm>
          <a:prstGeom prst="rect">
            <a:avLst/>
          </a:prstGeom>
        </p:spPr>
        <p:txBody>
          <a:bodyPr wrap="square">
            <a:spAutoFit/>
          </a:bodyPr>
          <a:lstStyle/>
          <a:p>
            <a:pPr algn="just"/>
            <a:r>
              <a:rPr lang="pt-BR" sz="2400" dirty="0" smtClean="0">
                <a:latin typeface="Segoe UI Semibold" panose="020B0702040204020203" pitchFamily="34" charset="0"/>
              </a:rPr>
              <a:t>Quando visualizamos o código fonte da página, encontramos muitos dados gerados pelo web </a:t>
            </a:r>
            <a:r>
              <a:rPr lang="pt-BR" sz="2400" dirty="0" err="1" smtClean="0">
                <a:latin typeface="Segoe UI Semibold" panose="020B0702040204020203" pitchFamily="34" charset="0"/>
              </a:rPr>
              <a:t>forms</a:t>
            </a:r>
            <a:r>
              <a:rPr lang="pt-BR" sz="2400" dirty="0" smtClean="0">
                <a:latin typeface="Segoe UI Semibold" panose="020B0702040204020203" pitchFamily="34" charset="0"/>
              </a:rPr>
              <a:t> que não existem no MVC. Isso significa que menos largura de banda é consumida na navegação.</a:t>
            </a:r>
            <a:endParaRPr lang="pt-BR" sz="2400" dirty="0">
              <a:latin typeface="Segoe UI Semibold" panose="020B0702040204020203"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778" y="2348880"/>
            <a:ext cx="8094444" cy="3240360"/>
          </a:xfrm>
          <a:prstGeom prst="rect">
            <a:avLst/>
          </a:prstGeom>
          <a:effectLst>
            <a:outerShdw blurRad="50800" dist="38100" dir="8100000" algn="tr" rotWithShape="0">
              <a:prstClr val="black">
                <a:alpha val="40000"/>
              </a:prstClr>
            </a:outerShdw>
          </a:effectLst>
        </p:spPr>
      </p:pic>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7" name="Imagem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308137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100000">
              <a:schemeClr val="tx2">
                <a:lumMod val="60000"/>
                <a:lumOff val="40000"/>
              </a:schemeClr>
            </a:gs>
          </a:gsLst>
          <a:lin ang="135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1580" y="1772816"/>
            <a:ext cx="7560840" cy="2376264"/>
          </a:xfrm>
        </p:spPr>
        <p:txBody>
          <a:bodyPr>
            <a:noAutofit/>
          </a:bodyPr>
          <a:lstStyle/>
          <a:p>
            <a:r>
              <a:rPr lang="pt-BR" sz="6000" dirty="0" smtClean="0">
                <a:solidFill>
                  <a:schemeClr val="bg1"/>
                </a:solidFill>
                <a:latin typeface="Segoe UI Semibold" panose="020B0702040204020203" pitchFamily="34" charset="0"/>
              </a:rPr>
              <a:t>E como é o ASP.NET MVC na prática?</a:t>
            </a:r>
            <a:endParaRPr lang="pt-BR" sz="6000" dirty="0">
              <a:solidFill>
                <a:schemeClr val="bg1"/>
              </a:solidFill>
              <a:latin typeface="Segoe UI Semibold" panose="020B0702040204020203" pitchFamily="34" charset="0"/>
            </a:endParaRPr>
          </a:p>
        </p:txBody>
      </p:sp>
      <p:pic>
        <p:nvPicPr>
          <p:cNvPr id="3" name="Imagem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0032" y="6165304"/>
            <a:ext cx="2083653" cy="552079"/>
          </a:xfrm>
          <a:prstGeom prst="rect">
            <a:avLst/>
          </a:prstGeom>
          <a:effectLst/>
        </p:spPr>
      </p:pic>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82941" y="6263436"/>
            <a:ext cx="1622723" cy="460979"/>
          </a:xfrm>
          <a:prstGeom prst="rect">
            <a:avLst/>
          </a:prstGeom>
          <a:effectLst/>
        </p:spPr>
      </p:pic>
    </p:spTree>
    <p:extLst>
      <p:ext uri="{BB962C8B-B14F-4D97-AF65-F5344CB8AC3E}">
        <p14:creationId xmlns:p14="http://schemas.microsoft.com/office/powerpoint/2010/main" val="14536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75000"/>
              </a:schemeClr>
            </a:gs>
            <a:gs pos="100000">
              <a:schemeClr val="accent4">
                <a:lumMod val="40000"/>
                <a:lumOff val="60000"/>
              </a:schemeClr>
            </a:gs>
          </a:gsLst>
          <a:lin ang="2700000" scaled="1"/>
          <a:tileRect/>
        </a:gradFill>
        <a:effectLst/>
      </p:bgPr>
    </p:bg>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3728" y="1092872"/>
            <a:ext cx="5239482" cy="5239482"/>
          </a:xfrm>
          <a:prstGeom prst="rect">
            <a:avLst/>
          </a:prstGeom>
        </p:spPr>
      </p:pic>
      <p:sp>
        <p:nvSpPr>
          <p:cNvPr id="2" name="Título 1"/>
          <p:cNvSpPr>
            <a:spLocks noGrp="1"/>
          </p:cNvSpPr>
          <p:nvPr>
            <p:ph type="title"/>
          </p:nvPr>
        </p:nvSpPr>
        <p:spPr>
          <a:xfrm>
            <a:off x="1043608" y="197768"/>
            <a:ext cx="7139136" cy="1143000"/>
          </a:xfrm>
          <a:effectLst>
            <a:outerShdw blurRad="50800" dist="38100" dir="8100000" algn="tr" rotWithShape="0">
              <a:prstClr val="black">
                <a:alpha val="40000"/>
              </a:prstClr>
            </a:outerShdw>
          </a:effectLst>
        </p:spPr>
        <p:txBody>
          <a:bodyPr vert="horz" lIns="91440" tIns="45720" rIns="91440" bIns="45720" rtlCol="0" anchor="ctr">
            <a:noAutofit/>
          </a:bodyPr>
          <a:lstStyle/>
          <a:p>
            <a:r>
              <a:rPr lang="pt-BR" sz="6000" dirty="0">
                <a:solidFill>
                  <a:schemeClr val="bg1"/>
                </a:solidFill>
                <a:latin typeface="Segoe UI Semibold" panose="020B0702040204020203" pitchFamily="34" charset="0"/>
              </a:rPr>
              <a:t>ASP.NET Web API</a:t>
            </a:r>
          </a:p>
        </p:txBody>
      </p:sp>
      <p:pic>
        <p:nvPicPr>
          <p:cNvPr id="6" name="Imagem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8184" y="6338630"/>
            <a:ext cx="1475434" cy="390927"/>
          </a:xfrm>
          <a:prstGeom prst="rect">
            <a:avLst/>
          </a:prstGeom>
          <a:effectLst/>
        </p:spPr>
      </p:pic>
      <p:pic>
        <p:nvPicPr>
          <p:cNvPr id="7" name="Imagem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84368" y="6410864"/>
            <a:ext cx="1121853" cy="318693"/>
          </a:xfrm>
          <a:prstGeom prst="rect">
            <a:avLst/>
          </a:prstGeom>
          <a:effectLst/>
        </p:spPr>
      </p:pic>
    </p:spTree>
    <p:extLst>
      <p:ext uri="{BB962C8B-B14F-4D97-AF65-F5344CB8AC3E}">
        <p14:creationId xmlns:p14="http://schemas.microsoft.com/office/powerpoint/2010/main" val="4505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3528" y="623585"/>
            <a:ext cx="5904656" cy="4893647"/>
          </a:xfrm>
          <a:prstGeom prst="rect">
            <a:avLst/>
          </a:prstGeom>
        </p:spPr>
        <p:txBody>
          <a:bodyPr wrap="square">
            <a:spAutoFit/>
          </a:bodyPr>
          <a:lstStyle/>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O ASP.NET MVC é um framework leve e altamente testável que integra com os recursos existentes do ASP.NET, como por exemplo </a:t>
            </a:r>
            <a:r>
              <a:rPr lang="pt-BR" sz="2400" i="1" dirty="0" err="1" smtClean="0">
                <a:latin typeface="Segoe UI" panose="020B0502040204020203" pitchFamily="34" charset="0"/>
                <a:ea typeface="Segoe UI" panose="020B0502040204020203" pitchFamily="34" charset="0"/>
                <a:cs typeface="Segoe UI" panose="020B0502040204020203" pitchFamily="34" charset="0"/>
              </a:rPr>
              <a:t>master</a:t>
            </a:r>
            <a:r>
              <a:rPr lang="pt-BR" sz="2400" i="1" dirty="0" smtClean="0">
                <a:latin typeface="Segoe UI" panose="020B0502040204020203" pitchFamily="34" charset="0"/>
                <a:ea typeface="Segoe UI" panose="020B0502040204020203" pitchFamily="34" charset="0"/>
                <a:cs typeface="Segoe UI" panose="020B0502040204020203" pitchFamily="34" charset="0"/>
              </a:rPr>
              <a:t> </a:t>
            </a:r>
            <a:r>
              <a:rPr lang="pt-BR" sz="2400" i="1" dirty="0" err="1" smtClean="0">
                <a:latin typeface="Segoe UI" panose="020B0502040204020203" pitchFamily="34" charset="0"/>
                <a:ea typeface="Segoe UI" panose="020B0502040204020203" pitchFamily="34" charset="0"/>
                <a:cs typeface="Segoe UI" panose="020B0502040204020203" pitchFamily="34" charset="0"/>
              </a:rPr>
              <a:t>pages</a:t>
            </a:r>
            <a:r>
              <a:rPr lang="pt-BR" sz="2400" dirty="0" smtClean="0">
                <a:latin typeface="Segoe UI" panose="020B0502040204020203" pitchFamily="34" charset="0"/>
                <a:ea typeface="Segoe UI" panose="020B0502040204020203" pitchFamily="34" charset="0"/>
                <a:cs typeface="Segoe UI" panose="020B0502040204020203" pitchFamily="34" charset="0"/>
              </a:rPr>
              <a:t> e autenticação baseada em membros.</a:t>
            </a:r>
          </a:p>
          <a:p>
            <a:pPr algn="just"/>
            <a:endParaRPr lang="pt-BR" sz="24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pt-BR" sz="24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Aplicações ASP.NET podem utilizar o framework MVC, outras continuar usando o padrão tradicional (baseado em </a:t>
            </a:r>
            <a:r>
              <a:rPr lang="pt-BR" sz="2400" i="1" dirty="0" smtClean="0">
                <a:latin typeface="Segoe UI" panose="020B0502040204020203" pitchFamily="34" charset="0"/>
                <a:ea typeface="Segoe UI" panose="020B0502040204020203" pitchFamily="34" charset="0"/>
                <a:cs typeface="Segoe UI" panose="020B0502040204020203" pitchFamily="34" charset="0"/>
              </a:rPr>
              <a:t>Web </a:t>
            </a:r>
            <a:r>
              <a:rPr lang="pt-BR" sz="2400" i="1" dirty="0" err="1" smtClean="0">
                <a:latin typeface="Segoe UI" panose="020B0502040204020203" pitchFamily="34" charset="0"/>
                <a:ea typeface="Segoe UI" panose="020B0502040204020203" pitchFamily="34" charset="0"/>
                <a:cs typeface="Segoe UI" panose="020B0502040204020203" pitchFamily="34" charset="0"/>
              </a:rPr>
              <a:t>Forms</a:t>
            </a:r>
            <a:r>
              <a:rPr lang="pt-BR" sz="2400" dirty="0" smtClean="0">
                <a:latin typeface="Segoe UI" panose="020B0502040204020203" pitchFamily="34" charset="0"/>
                <a:ea typeface="Segoe UI" panose="020B0502040204020203" pitchFamily="34" charset="0"/>
                <a:cs typeface="Segoe UI" panose="020B0502040204020203" pitchFamily="34" charset="0"/>
              </a:rPr>
              <a:t> e </a:t>
            </a:r>
            <a:r>
              <a:rPr lang="pt-BR" sz="2400" i="1" dirty="0" err="1" smtClean="0">
                <a:latin typeface="Segoe UI" panose="020B0502040204020203" pitchFamily="34" charset="0"/>
                <a:ea typeface="Segoe UI" panose="020B0502040204020203" pitchFamily="34" charset="0"/>
                <a:cs typeface="Segoe UI" panose="020B0502040204020203" pitchFamily="34" charset="0"/>
              </a:rPr>
              <a:t>postbacks</a:t>
            </a:r>
            <a:r>
              <a:rPr lang="pt-BR" sz="2400" dirty="0" smtClean="0">
                <a:latin typeface="Segoe UI" panose="020B0502040204020203" pitchFamily="34" charset="0"/>
                <a:ea typeface="Segoe UI" panose="020B0502040204020203" pitchFamily="34" charset="0"/>
                <a:cs typeface="Segoe UI" panose="020B0502040204020203" pitchFamily="34" charset="0"/>
              </a:rPr>
              <a:t>), ou combinar as duas maneiras, já que nenhuma delas é exclusiva à outra.</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descr="H:\IVIA\Apresentação\ASPNET_MVC_WEBAPI\resources\graffitti\graffiti-art-free-desktop-wallpaper-5063x3164.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571268" y="0"/>
            <a:ext cx="2570400" cy="685800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8921" y="6289277"/>
            <a:ext cx="1691458" cy="448164"/>
          </a:xfrm>
          <a:prstGeom prst="rect">
            <a:avLst/>
          </a:prstGeom>
          <a:effectLst/>
        </p:spPr>
      </p:pic>
      <p:pic>
        <p:nvPicPr>
          <p:cNvPr id="8" name="Imagem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43137" y="6373655"/>
            <a:ext cx="1286108" cy="365354"/>
          </a:xfrm>
          <a:prstGeom prst="rect">
            <a:avLst/>
          </a:prstGeom>
          <a:effectLst/>
        </p:spPr>
      </p:pic>
    </p:spTree>
    <p:extLst>
      <p:ext uri="{BB962C8B-B14F-4D97-AF65-F5344CB8AC3E}">
        <p14:creationId xmlns:p14="http://schemas.microsoft.com/office/powerpoint/2010/main" val="39471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47456" y="2638946"/>
            <a:ext cx="4077072" cy="4077072"/>
          </a:xfrm>
          <a:prstGeom prst="rect">
            <a:avLst/>
          </a:prstGeom>
        </p:spPr>
      </p:pic>
      <p:sp>
        <p:nvSpPr>
          <p:cNvPr id="2" name="Título 1"/>
          <p:cNvSpPr>
            <a:spLocks noGrp="1"/>
          </p:cNvSpPr>
          <p:nvPr>
            <p:ph type="title"/>
          </p:nvPr>
        </p:nvSpPr>
        <p:spPr>
          <a:xfrm>
            <a:off x="457200" y="44624"/>
            <a:ext cx="8229600" cy="1143000"/>
          </a:xfrm>
        </p:spPr>
        <p:txBody>
          <a:bodyPr/>
          <a:lstStyle/>
          <a:p>
            <a:r>
              <a:rPr lang="pt-BR" dirty="0" smtClean="0">
                <a:latin typeface="Segoe UI Semibold" panose="020B0702040204020203" pitchFamily="34" charset="0"/>
              </a:rPr>
              <a:t>O que é uma API?</a:t>
            </a:r>
            <a:endParaRPr lang="pt-BR" dirty="0">
              <a:latin typeface="Segoe UI Semibold" panose="020B0702040204020203" pitchFamily="34" charset="0"/>
            </a:endParaRPr>
          </a:p>
        </p:txBody>
      </p:sp>
      <p:sp>
        <p:nvSpPr>
          <p:cNvPr id="3" name="Retângulo 2"/>
          <p:cNvSpPr/>
          <p:nvPr/>
        </p:nvSpPr>
        <p:spPr>
          <a:xfrm>
            <a:off x="323528" y="1484784"/>
            <a:ext cx="5040560" cy="4154984"/>
          </a:xfrm>
          <a:prstGeom prst="rect">
            <a:avLst/>
          </a:prstGeom>
        </p:spPr>
        <p:txBody>
          <a:bodyPr wrap="square">
            <a:spAutoFit/>
          </a:bodyPr>
          <a:lstStyle/>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Uma API (</a:t>
            </a:r>
            <a:r>
              <a:rPr lang="pt-BR" sz="2400" i="1" dirty="0" err="1" smtClean="0">
                <a:latin typeface="Segoe UI" panose="020B0502040204020203" pitchFamily="34" charset="0"/>
                <a:ea typeface="Segoe UI" panose="020B0502040204020203" pitchFamily="34" charset="0"/>
                <a:cs typeface="Segoe UI" panose="020B0502040204020203" pitchFamily="34" charset="0"/>
              </a:rPr>
              <a:t>Application</a:t>
            </a:r>
            <a:r>
              <a:rPr lang="pt-BR" sz="2400" i="1" dirty="0" smtClean="0">
                <a:latin typeface="Segoe UI" panose="020B0502040204020203" pitchFamily="34" charset="0"/>
                <a:ea typeface="Segoe UI" panose="020B0502040204020203" pitchFamily="34" charset="0"/>
                <a:cs typeface="Segoe UI" panose="020B0502040204020203" pitchFamily="34" charset="0"/>
              </a:rPr>
              <a:t> </a:t>
            </a:r>
            <a:r>
              <a:rPr lang="pt-BR" sz="2400" i="1" dirty="0" err="1" smtClean="0">
                <a:latin typeface="Segoe UI" panose="020B0502040204020203" pitchFamily="34" charset="0"/>
                <a:ea typeface="Segoe UI" panose="020B0502040204020203" pitchFamily="34" charset="0"/>
                <a:cs typeface="Segoe UI" panose="020B0502040204020203" pitchFamily="34" charset="0"/>
              </a:rPr>
              <a:t>Programming</a:t>
            </a:r>
            <a:r>
              <a:rPr lang="pt-BR" sz="2400" i="1" dirty="0" smtClean="0">
                <a:latin typeface="Segoe UI" panose="020B0502040204020203" pitchFamily="34" charset="0"/>
                <a:ea typeface="Segoe UI" panose="020B0502040204020203" pitchFamily="34" charset="0"/>
                <a:cs typeface="Segoe UI" panose="020B0502040204020203" pitchFamily="34" charset="0"/>
              </a:rPr>
              <a:t> Interface</a:t>
            </a:r>
            <a:r>
              <a:rPr lang="pt-BR" sz="2400" dirty="0" smtClean="0">
                <a:latin typeface="Segoe UI" panose="020B0502040204020203" pitchFamily="34" charset="0"/>
                <a:ea typeface="Segoe UI" panose="020B0502040204020203" pitchFamily="34" charset="0"/>
                <a:cs typeface="Segoe UI" panose="020B0502040204020203" pitchFamily="34" charset="0"/>
              </a:rPr>
              <a:t>) é um conjunto de instruções e padrões para acessar aplicações baseadas em web.</a:t>
            </a:r>
          </a:p>
          <a:p>
            <a:pPr algn="just"/>
            <a:endParaRPr lang="pt-BR" sz="24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pt-BR" sz="24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pt-BR" sz="2400" dirty="0" smtClean="0">
                <a:latin typeface="Segoe UI" panose="020B0502040204020203" pitchFamily="34" charset="0"/>
                <a:ea typeface="Segoe UI" panose="020B0502040204020203" pitchFamily="34" charset="0"/>
                <a:cs typeface="Segoe UI" panose="020B0502040204020203" pitchFamily="34" charset="0"/>
              </a:rPr>
              <a:t>Uma API é uma interface </a:t>
            </a:r>
            <a:r>
              <a:rPr lang="pt-BR" sz="2400" i="1" dirty="0" smtClean="0">
                <a:latin typeface="Segoe UI" panose="020B0502040204020203" pitchFamily="34" charset="0"/>
                <a:ea typeface="Segoe UI" panose="020B0502040204020203" pitchFamily="34" charset="0"/>
                <a:cs typeface="Segoe UI" panose="020B0502040204020203" pitchFamily="34" charset="0"/>
              </a:rPr>
              <a:t>software-</a:t>
            </a:r>
            <a:r>
              <a:rPr lang="pt-BR" sz="2400" i="1" dirty="0" err="1" smtClean="0">
                <a:latin typeface="Segoe UI" panose="020B0502040204020203" pitchFamily="34" charset="0"/>
                <a:ea typeface="Segoe UI" panose="020B0502040204020203" pitchFamily="34" charset="0"/>
                <a:cs typeface="Segoe UI" panose="020B0502040204020203" pitchFamily="34" charset="0"/>
              </a:rPr>
              <a:t>to</a:t>
            </a:r>
            <a:r>
              <a:rPr lang="pt-BR" sz="2400" i="1" dirty="0" smtClean="0">
                <a:latin typeface="Segoe UI" panose="020B0502040204020203" pitchFamily="34" charset="0"/>
                <a:ea typeface="Segoe UI" panose="020B0502040204020203" pitchFamily="34" charset="0"/>
                <a:cs typeface="Segoe UI" panose="020B0502040204020203" pitchFamily="34" charset="0"/>
              </a:rPr>
              <a:t>-software</a:t>
            </a:r>
            <a:r>
              <a:rPr lang="pt-BR" sz="2400" dirty="0" smtClean="0">
                <a:latin typeface="Segoe UI" panose="020B0502040204020203" pitchFamily="34" charset="0"/>
                <a:ea typeface="Segoe UI" panose="020B0502040204020203" pitchFamily="34" charset="0"/>
                <a:cs typeface="Segoe UI" panose="020B0502040204020203" pitchFamily="34" charset="0"/>
              </a:rPr>
              <a:t>, não uma interface de usuário. As aplicações conversam entre si sem a intervenção ou conhecimento do usuário.</a:t>
            </a:r>
            <a:endParaRPr lang="pt-BR"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6" name="Imagem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7" name="Imagem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230241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Retângulo 2"/>
          <p:cNvSpPr/>
          <p:nvPr/>
        </p:nvSpPr>
        <p:spPr>
          <a:xfrm>
            <a:off x="395536" y="858192"/>
            <a:ext cx="4464496" cy="4524315"/>
          </a:xfrm>
          <a:prstGeom prst="rect">
            <a:avLst/>
          </a:prstGeom>
        </p:spPr>
        <p:txBody>
          <a:bodyPr wrap="square">
            <a:spAutoFit/>
          </a:bodyPr>
          <a:lstStyle/>
          <a:p>
            <a:pPr algn="just"/>
            <a:r>
              <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ASP.NET Web API é um framework que facilita a construção de serviços HTTP que alcançam uma gama de clientes, incluindo navegadores e dispositivos móveis.</a:t>
            </a:r>
          </a:p>
          <a:p>
            <a:pPr algn="just"/>
            <a:endPar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just"/>
            <a:endPar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just"/>
            <a:r>
              <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ASP.NET Web API é uma plataforma ideal para a construção de aplicações </a:t>
            </a:r>
            <a:r>
              <a:rPr lang="pt-BR" sz="2400"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RESTful</a:t>
            </a:r>
            <a:r>
              <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com o .NET Framework.</a:t>
            </a:r>
            <a:endParaRPr lang="pt-BR" sz="24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Imagem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0032" y="6165304"/>
            <a:ext cx="2083653" cy="552079"/>
          </a:xfrm>
          <a:prstGeom prst="rect">
            <a:avLst/>
          </a:prstGeom>
          <a:effectLst/>
        </p:spPr>
      </p:pic>
      <p:pic>
        <p:nvPicPr>
          <p:cNvPr id="8" name="Imagem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82941" y="6263436"/>
            <a:ext cx="1622723" cy="460979"/>
          </a:xfrm>
          <a:prstGeom prst="rect">
            <a:avLst/>
          </a:prstGeom>
          <a:effectLst/>
        </p:spPr>
      </p:pic>
      <p:pic>
        <p:nvPicPr>
          <p:cNvPr id="2" name="Imagem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823520" y="1734293"/>
            <a:ext cx="4320480" cy="2868799"/>
          </a:xfrm>
          <a:prstGeom prst="rect">
            <a:avLst/>
          </a:prstGeom>
        </p:spPr>
      </p:pic>
    </p:spTree>
    <p:extLst>
      <p:ext uri="{BB962C8B-B14F-4D97-AF65-F5344CB8AC3E}">
        <p14:creationId xmlns:p14="http://schemas.microsoft.com/office/powerpoint/2010/main" val="108219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11560" y="274638"/>
            <a:ext cx="7920880" cy="1143000"/>
          </a:xfrm>
        </p:spPr>
        <p:txBody>
          <a:bodyPr>
            <a:normAutofit fontScale="90000"/>
          </a:bodyPr>
          <a:lstStyle/>
          <a:p>
            <a:r>
              <a:rPr lang="pt-BR" dirty="0" smtClean="0">
                <a:latin typeface="Segoe UI Semibold" panose="020B0702040204020203" pitchFamily="34" charset="0"/>
              </a:rPr>
              <a:t>REST </a:t>
            </a:r>
            <a:br>
              <a:rPr lang="pt-BR" dirty="0" smtClean="0">
                <a:latin typeface="Segoe UI Semibold" panose="020B0702040204020203" pitchFamily="34" charset="0"/>
              </a:rPr>
            </a:br>
            <a:r>
              <a:rPr lang="pt-BR" dirty="0" smtClean="0">
                <a:latin typeface="Segoe UI Semibold" panose="020B0702040204020203" pitchFamily="34" charset="0"/>
              </a:rPr>
              <a:t>(</a:t>
            </a:r>
            <a:r>
              <a:rPr lang="pt-BR" dirty="0" err="1" smtClean="0">
                <a:latin typeface="Segoe UI Semibold" panose="020B0702040204020203" pitchFamily="34" charset="0"/>
              </a:rPr>
              <a:t>Representational</a:t>
            </a:r>
            <a:r>
              <a:rPr lang="pt-BR" dirty="0" smtClean="0">
                <a:latin typeface="Segoe UI Semibold" panose="020B0702040204020203" pitchFamily="34" charset="0"/>
              </a:rPr>
              <a:t> </a:t>
            </a:r>
            <a:r>
              <a:rPr lang="pt-BR" dirty="0" err="1" smtClean="0">
                <a:latin typeface="Segoe UI Semibold" panose="020B0702040204020203" pitchFamily="34" charset="0"/>
              </a:rPr>
              <a:t>State</a:t>
            </a:r>
            <a:r>
              <a:rPr lang="pt-BR" dirty="0" smtClean="0">
                <a:latin typeface="Segoe UI Semibold" panose="020B0702040204020203" pitchFamily="34" charset="0"/>
              </a:rPr>
              <a:t> </a:t>
            </a:r>
            <a:r>
              <a:rPr lang="pt-BR" dirty="0" err="1" smtClean="0">
                <a:latin typeface="Segoe UI Semibold" panose="020B0702040204020203" pitchFamily="34" charset="0"/>
              </a:rPr>
              <a:t>Transfer</a:t>
            </a:r>
            <a:r>
              <a:rPr lang="pt-BR" dirty="0" smtClean="0">
                <a:latin typeface="Segoe UI Semibold" panose="020B0702040204020203" pitchFamily="34" charset="0"/>
              </a:rPr>
              <a:t>)</a:t>
            </a:r>
            <a:endParaRPr lang="pt-BR" dirty="0">
              <a:latin typeface="Segoe UI Semibold" panose="020B0702040204020203" pitchFamily="34" charset="0"/>
            </a:endParaRPr>
          </a:p>
        </p:txBody>
      </p:sp>
      <p:sp>
        <p:nvSpPr>
          <p:cNvPr id="3" name="Espaço Reservado para Conteúdo 2"/>
          <p:cNvSpPr>
            <a:spLocks noGrp="1"/>
          </p:cNvSpPr>
          <p:nvPr>
            <p:ph idx="1"/>
          </p:nvPr>
        </p:nvSpPr>
        <p:spPr>
          <a:xfrm>
            <a:off x="457200" y="2032248"/>
            <a:ext cx="8229600" cy="3412976"/>
          </a:xfrm>
        </p:spPr>
        <p:txBody>
          <a:bodyPr>
            <a:normAutofit/>
          </a:bodyPr>
          <a:lstStyle/>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É um protocolo baseado na comunicação </a:t>
            </a:r>
            <a:r>
              <a:rPr lang="pt-BR" sz="2800" i="1" dirty="0" err="1" smtClean="0">
                <a:latin typeface="Segoe UI" panose="020B0502040204020203" pitchFamily="34" charset="0"/>
                <a:ea typeface="Segoe UI" panose="020B0502040204020203" pitchFamily="34" charset="0"/>
                <a:cs typeface="Segoe UI" panose="020B0502040204020203" pitchFamily="34" charset="0"/>
              </a:rPr>
              <a:t>stateless</a:t>
            </a:r>
            <a:r>
              <a:rPr lang="pt-BR" sz="2800" dirty="0" smtClean="0">
                <a:latin typeface="Segoe UI" panose="020B0502040204020203" pitchFamily="34" charset="0"/>
                <a:ea typeface="Segoe UI" panose="020B0502040204020203" pitchFamily="34" charset="0"/>
                <a:cs typeface="Segoe UI" panose="020B0502040204020203" pitchFamily="34" charset="0"/>
              </a:rPr>
              <a:t>, </a:t>
            </a:r>
            <a:r>
              <a:rPr lang="pt-BR" sz="2800" i="1" dirty="0" err="1" smtClean="0">
                <a:latin typeface="Segoe UI" panose="020B0502040204020203" pitchFamily="34" charset="0"/>
                <a:ea typeface="Segoe UI" panose="020B0502040204020203" pitchFamily="34" charset="0"/>
                <a:cs typeface="Segoe UI" panose="020B0502040204020203" pitchFamily="34" charset="0"/>
              </a:rPr>
              <a:t>client</a:t>
            </a:r>
            <a:r>
              <a:rPr lang="pt-BR" sz="2800" i="1" dirty="0" smtClean="0">
                <a:latin typeface="Segoe UI" panose="020B0502040204020203" pitchFamily="34" charset="0"/>
                <a:ea typeface="Segoe UI" panose="020B0502040204020203" pitchFamily="34" charset="0"/>
                <a:cs typeface="Segoe UI" panose="020B0502040204020203" pitchFamily="34" charset="0"/>
              </a:rPr>
              <a:t>-server</a:t>
            </a:r>
            <a:r>
              <a:rPr lang="pt-BR" sz="2800" dirty="0" smtClean="0">
                <a:latin typeface="Segoe UI" panose="020B0502040204020203" pitchFamily="34" charset="0"/>
                <a:ea typeface="Segoe UI" panose="020B0502040204020203" pitchFamily="34" charset="0"/>
                <a:cs typeface="Segoe UI" panose="020B0502040204020203" pitchFamily="34" charset="0"/>
              </a:rPr>
              <a:t> e </a:t>
            </a:r>
            <a:r>
              <a:rPr lang="pt-BR" sz="2800" i="1" dirty="0" err="1" smtClean="0">
                <a:latin typeface="Segoe UI" panose="020B0502040204020203" pitchFamily="34" charset="0"/>
                <a:ea typeface="Segoe UI" panose="020B0502040204020203" pitchFamily="34" charset="0"/>
                <a:cs typeface="Segoe UI" panose="020B0502040204020203" pitchFamily="34" charset="0"/>
              </a:rPr>
              <a:t>cacheable</a:t>
            </a:r>
            <a:r>
              <a:rPr lang="pt-BR" sz="2800" dirty="0" smtClean="0">
                <a:latin typeface="Segoe UI" panose="020B0502040204020203" pitchFamily="34" charset="0"/>
                <a:ea typeface="Segoe UI" panose="020B0502040204020203" pitchFamily="34" charset="0"/>
                <a:cs typeface="Segoe UI" panose="020B0502040204020203" pitchFamily="34" charset="0"/>
              </a:rPr>
              <a:t>, funcionando em cima da arquitetura do protocolo HTTP.</a:t>
            </a:r>
          </a:p>
          <a:p>
            <a:pPr marL="0" indent="0" algn="just">
              <a:buNone/>
            </a:pPr>
            <a:endParaRPr lang="pt-BR" sz="28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800" dirty="0" smtClean="0">
                <a:latin typeface="Segoe UI" panose="020B0502040204020203" pitchFamily="34" charset="0"/>
                <a:ea typeface="Segoe UI" panose="020B0502040204020203" pitchFamily="34" charset="0"/>
                <a:cs typeface="Segoe UI" panose="020B0502040204020203" pitchFamily="34" charset="0"/>
              </a:rPr>
              <a:t>A </a:t>
            </a:r>
            <a:r>
              <a:rPr lang="pt-BR" sz="2800" dirty="0" err="1" smtClean="0">
                <a:latin typeface="Segoe UI" panose="020B0502040204020203" pitchFamily="34" charset="0"/>
                <a:ea typeface="Segoe UI" panose="020B0502040204020203" pitchFamily="34" charset="0"/>
                <a:cs typeface="Segoe UI" panose="020B0502040204020203" pitchFamily="34" charset="0"/>
              </a:rPr>
              <a:t>idéia</a:t>
            </a:r>
            <a:r>
              <a:rPr lang="pt-BR" sz="2800" dirty="0" smtClean="0">
                <a:latin typeface="Segoe UI" panose="020B0502040204020203" pitchFamily="34" charset="0"/>
                <a:ea typeface="Segoe UI" panose="020B0502040204020203" pitchFamily="34" charset="0"/>
                <a:cs typeface="Segoe UI" panose="020B0502040204020203" pitchFamily="34" charset="0"/>
              </a:rPr>
              <a:t> é que em vez de usar mecanismos complexos como CORBA, RPC ou SOAP para conectar dois sistemas utiliza-se chamadas HTTP.</a:t>
            </a:r>
            <a:endParaRPr lang="pt-BR"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241326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a:effectLst>
            <a:outerShdw blurRad="50800" dist="38100" dir="8100000" algn="tr" rotWithShape="0">
              <a:prstClr val="black">
                <a:alpha val="40000"/>
              </a:prstClr>
            </a:outerShdw>
          </a:effectLst>
        </p:spPr>
        <p:txBody>
          <a:bodyPr/>
          <a:lstStyle/>
          <a:p>
            <a:r>
              <a:rPr lang="pt-BR" dirty="0" smtClean="0">
                <a:latin typeface="Segoe UI Semibold" panose="020B0702040204020203" pitchFamily="34" charset="0"/>
              </a:rPr>
              <a:t>REST comparado com SOAP</a:t>
            </a:r>
            <a:endParaRPr lang="pt-BR" dirty="0">
              <a:latin typeface="Segoe UI Semibold" panose="020B0702040204020203" pitchFamily="34" charset="0"/>
            </a:endParaRPr>
          </a:p>
        </p:txBody>
      </p:sp>
      <p:sp>
        <p:nvSpPr>
          <p:cNvPr id="4" name="Retângulo 3"/>
          <p:cNvSpPr/>
          <p:nvPr/>
        </p:nvSpPr>
        <p:spPr>
          <a:xfrm>
            <a:off x="1439652" y="1412776"/>
            <a:ext cx="6264696" cy="4524315"/>
          </a:xfrm>
          <a:prstGeom prst="rect">
            <a:avLst/>
          </a:prstGeom>
          <a:solidFill>
            <a:schemeClr val="accent1">
              <a:lumMod val="20000"/>
              <a:lumOff val="80000"/>
            </a:schemeClr>
          </a:solidFill>
          <a:ln>
            <a:solidFill>
              <a:schemeClr val="tx2">
                <a:lumMod val="60000"/>
                <a:lumOff val="40000"/>
              </a:schemeClr>
            </a:solidFill>
          </a:ln>
          <a:effectLst>
            <a:outerShdw blurRad="50800" dist="38100" dir="8100000" algn="tr" rotWithShape="0">
              <a:prstClr val="black">
                <a:alpha val="40000"/>
              </a:prstClr>
            </a:outerShdw>
          </a:effectLst>
        </p:spPr>
        <p:txBody>
          <a:bodyPr wrap="square">
            <a:spAutoFit/>
          </a:bodyPr>
          <a:lstStyle/>
          <a:p>
            <a:r>
              <a:rPr lang="pt-BR" b="1" dirty="0" smtClean="0"/>
              <a:t>Requisição SOAP:</a:t>
            </a:r>
          </a:p>
          <a:p>
            <a:endParaRPr lang="pt-BR" dirty="0" smtClean="0"/>
          </a:p>
          <a:p>
            <a:r>
              <a:rPr lang="pt-BR" sz="1600" dirty="0" smtClean="0">
                <a:latin typeface="Consolas" panose="020B0609020204030204" pitchFamily="49" charset="0"/>
                <a:cs typeface="Consolas" panose="020B0609020204030204" pitchFamily="49" charset="0"/>
              </a:rPr>
              <a:t>&lt;?</a:t>
            </a:r>
            <a:r>
              <a:rPr lang="pt-BR" sz="1600" dirty="0" err="1" smtClean="0">
                <a:latin typeface="Consolas" panose="020B0609020204030204" pitchFamily="49" charset="0"/>
                <a:cs typeface="Consolas" panose="020B0609020204030204" pitchFamily="49" charset="0"/>
              </a:rPr>
              <a:t>xml</a:t>
            </a:r>
            <a:r>
              <a:rPr lang="pt-BR" sz="1600" dirty="0" smtClean="0">
                <a:latin typeface="Consolas" panose="020B0609020204030204" pitchFamily="49" charset="0"/>
                <a:cs typeface="Consolas" panose="020B0609020204030204" pitchFamily="49" charset="0"/>
              </a:rPr>
              <a:t> </a:t>
            </a:r>
            <a:r>
              <a:rPr lang="pt-BR" sz="1600" dirty="0" err="1" smtClean="0">
                <a:latin typeface="Consolas" panose="020B0609020204030204" pitchFamily="49" charset="0"/>
                <a:cs typeface="Consolas" panose="020B0609020204030204" pitchFamily="49" charset="0"/>
              </a:rPr>
              <a:t>version</a:t>
            </a:r>
            <a:r>
              <a:rPr lang="pt-BR" sz="1600" dirty="0" smtClean="0">
                <a:latin typeface="Consolas" panose="020B0609020204030204" pitchFamily="49" charset="0"/>
                <a:cs typeface="Consolas" panose="020B0609020204030204" pitchFamily="49" charset="0"/>
              </a:rPr>
              <a:t>="1.0"?&gt;</a:t>
            </a:r>
          </a:p>
          <a:p>
            <a:r>
              <a:rPr lang="pt-BR" sz="1600" dirty="0" smtClean="0">
                <a:latin typeface="Consolas" panose="020B0609020204030204" pitchFamily="49" charset="0"/>
                <a:cs typeface="Consolas" panose="020B0609020204030204" pitchFamily="49" charset="0"/>
              </a:rPr>
              <a:t>&lt;</a:t>
            </a:r>
            <a:r>
              <a:rPr lang="pt-BR" sz="1600" dirty="0" err="1" smtClean="0">
                <a:latin typeface="Consolas" panose="020B0609020204030204" pitchFamily="49" charset="0"/>
                <a:cs typeface="Consolas" panose="020B0609020204030204" pitchFamily="49" charset="0"/>
              </a:rPr>
              <a:t>soap:Envelope</a:t>
            </a:r>
            <a:endParaRPr lang="pt-BR" sz="1600" dirty="0" smtClean="0">
              <a:latin typeface="Consolas" panose="020B0609020204030204" pitchFamily="49" charset="0"/>
              <a:cs typeface="Consolas" panose="020B0609020204030204" pitchFamily="49" charset="0"/>
            </a:endParaRPr>
          </a:p>
          <a:p>
            <a:r>
              <a:rPr lang="pt-BR" sz="1600" dirty="0" err="1" smtClean="0">
                <a:latin typeface="Consolas" panose="020B0609020204030204" pitchFamily="49" charset="0"/>
                <a:cs typeface="Consolas" panose="020B0609020204030204" pitchFamily="49" charset="0"/>
              </a:rPr>
              <a:t>xmlns:soap</a:t>
            </a:r>
            <a:r>
              <a:rPr lang="pt-BR" sz="1600" dirty="0" smtClean="0">
                <a:latin typeface="Consolas" panose="020B0609020204030204" pitchFamily="49" charset="0"/>
                <a:cs typeface="Consolas" panose="020B0609020204030204" pitchFamily="49" charset="0"/>
              </a:rPr>
              <a:t>="http://www.w3.org/2001/12/soap-envelope"</a:t>
            </a:r>
          </a:p>
          <a:p>
            <a:r>
              <a:rPr lang="pt-BR" sz="1600" dirty="0" err="1" smtClean="0">
                <a:latin typeface="Consolas" panose="020B0609020204030204" pitchFamily="49" charset="0"/>
                <a:cs typeface="Consolas" panose="020B0609020204030204" pitchFamily="49" charset="0"/>
              </a:rPr>
              <a:t>soap:encodingStyle</a:t>
            </a:r>
            <a:r>
              <a:rPr lang="pt-BR" sz="1600" dirty="0" smtClean="0">
                <a:latin typeface="Consolas" panose="020B0609020204030204" pitchFamily="49" charset="0"/>
                <a:cs typeface="Consolas" panose="020B0609020204030204" pitchFamily="49" charset="0"/>
              </a:rPr>
              <a:t>="http://www.w3.org/2001/12/soap-encoding"&gt;</a:t>
            </a:r>
          </a:p>
          <a:p>
            <a:r>
              <a:rPr lang="pt-BR" sz="1600" dirty="0" smtClean="0">
                <a:latin typeface="Consolas" panose="020B0609020204030204" pitchFamily="49" charset="0"/>
                <a:cs typeface="Consolas" panose="020B0609020204030204" pitchFamily="49" charset="0"/>
              </a:rPr>
              <a:t> &lt;</a:t>
            </a:r>
            <a:r>
              <a:rPr lang="pt-BR" sz="1600" dirty="0" err="1" smtClean="0">
                <a:latin typeface="Consolas" panose="020B0609020204030204" pitchFamily="49" charset="0"/>
                <a:cs typeface="Consolas" panose="020B0609020204030204" pitchFamily="49" charset="0"/>
              </a:rPr>
              <a:t>soap:body</a:t>
            </a:r>
            <a:r>
              <a:rPr lang="pt-BR" sz="1600" dirty="0" smtClean="0">
                <a:latin typeface="Consolas" panose="020B0609020204030204" pitchFamily="49" charset="0"/>
                <a:cs typeface="Consolas" panose="020B0609020204030204" pitchFamily="49" charset="0"/>
              </a:rPr>
              <a:t> </a:t>
            </a:r>
            <a:r>
              <a:rPr lang="pt-BR" sz="1600" dirty="0" err="1" smtClean="0">
                <a:latin typeface="Consolas" panose="020B0609020204030204" pitchFamily="49" charset="0"/>
                <a:cs typeface="Consolas" panose="020B0609020204030204" pitchFamily="49" charset="0"/>
              </a:rPr>
              <a:t>pb</a:t>
            </a:r>
            <a:r>
              <a:rPr lang="pt-BR" sz="1600" dirty="0" smtClean="0">
                <a:latin typeface="Consolas" panose="020B0609020204030204" pitchFamily="49" charset="0"/>
                <a:cs typeface="Consolas" panose="020B0609020204030204" pitchFamily="49" charset="0"/>
              </a:rPr>
              <a:t>="http://www.acme.com/phonebook"&gt;</a:t>
            </a:r>
          </a:p>
          <a:p>
            <a:r>
              <a:rPr lang="pt-BR" sz="1600" dirty="0" smtClean="0">
                <a:latin typeface="Consolas" panose="020B0609020204030204" pitchFamily="49" charset="0"/>
                <a:cs typeface="Consolas" panose="020B0609020204030204" pitchFamily="49" charset="0"/>
              </a:rPr>
              <a:t>  &lt;</a:t>
            </a:r>
            <a:r>
              <a:rPr lang="pt-BR" sz="1600" dirty="0" err="1" smtClean="0">
                <a:latin typeface="Consolas" panose="020B0609020204030204" pitchFamily="49" charset="0"/>
                <a:cs typeface="Consolas" panose="020B0609020204030204" pitchFamily="49" charset="0"/>
              </a:rPr>
              <a:t>pb:GetUserDetails</a:t>
            </a:r>
            <a:r>
              <a:rPr lang="pt-BR" sz="1600" dirty="0" smtClean="0">
                <a:latin typeface="Consolas" panose="020B0609020204030204" pitchFamily="49" charset="0"/>
                <a:cs typeface="Consolas" panose="020B0609020204030204" pitchFamily="49" charset="0"/>
              </a:rPr>
              <a:t>&gt;</a:t>
            </a:r>
          </a:p>
          <a:p>
            <a:r>
              <a:rPr lang="pt-BR" sz="1600" dirty="0" smtClean="0">
                <a:latin typeface="Consolas" panose="020B0609020204030204" pitchFamily="49" charset="0"/>
                <a:cs typeface="Consolas" panose="020B0609020204030204" pitchFamily="49" charset="0"/>
              </a:rPr>
              <a:t>   &lt;</a:t>
            </a:r>
            <a:r>
              <a:rPr lang="pt-BR" sz="1600" dirty="0" err="1" smtClean="0">
                <a:latin typeface="Consolas" panose="020B0609020204030204" pitchFamily="49" charset="0"/>
                <a:cs typeface="Consolas" panose="020B0609020204030204" pitchFamily="49" charset="0"/>
              </a:rPr>
              <a:t>pb:UserID</a:t>
            </a:r>
            <a:r>
              <a:rPr lang="pt-BR" sz="1600" dirty="0" smtClean="0">
                <a:latin typeface="Consolas" panose="020B0609020204030204" pitchFamily="49" charset="0"/>
                <a:cs typeface="Consolas" panose="020B0609020204030204" pitchFamily="49" charset="0"/>
              </a:rPr>
              <a:t>&gt;12345&lt;/</a:t>
            </a:r>
            <a:r>
              <a:rPr lang="pt-BR" sz="1600" dirty="0" err="1" smtClean="0">
                <a:latin typeface="Consolas" panose="020B0609020204030204" pitchFamily="49" charset="0"/>
                <a:cs typeface="Consolas" panose="020B0609020204030204" pitchFamily="49" charset="0"/>
              </a:rPr>
              <a:t>pb:UserID</a:t>
            </a:r>
            <a:r>
              <a:rPr lang="pt-BR" sz="1600" dirty="0" smtClean="0">
                <a:latin typeface="Consolas" panose="020B0609020204030204" pitchFamily="49" charset="0"/>
                <a:cs typeface="Consolas" panose="020B0609020204030204" pitchFamily="49" charset="0"/>
              </a:rPr>
              <a:t>&gt;</a:t>
            </a:r>
          </a:p>
          <a:p>
            <a:r>
              <a:rPr lang="pt-BR" sz="1600" dirty="0" smtClean="0">
                <a:latin typeface="Consolas" panose="020B0609020204030204" pitchFamily="49" charset="0"/>
                <a:cs typeface="Consolas" panose="020B0609020204030204" pitchFamily="49" charset="0"/>
              </a:rPr>
              <a:t>  &lt;/</a:t>
            </a:r>
            <a:r>
              <a:rPr lang="pt-BR" sz="1600" dirty="0" err="1" smtClean="0">
                <a:latin typeface="Consolas" panose="020B0609020204030204" pitchFamily="49" charset="0"/>
                <a:cs typeface="Consolas" panose="020B0609020204030204" pitchFamily="49" charset="0"/>
              </a:rPr>
              <a:t>pb:GetUserDetails</a:t>
            </a:r>
            <a:r>
              <a:rPr lang="pt-BR" sz="1600" dirty="0" smtClean="0">
                <a:latin typeface="Consolas" panose="020B0609020204030204" pitchFamily="49" charset="0"/>
                <a:cs typeface="Consolas" panose="020B0609020204030204" pitchFamily="49" charset="0"/>
              </a:rPr>
              <a:t>&gt;</a:t>
            </a:r>
          </a:p>
          <a:p>
            <a:r>
              <a:rPr lang="pt-BR" sz="1600" dirty="0" smtClean="0">
                <a:latin typeface="Consolas" panose="020B0609020204030204" pitchFamily="49" charset="0"/>
                <a:cs typeface="Consolas" panose="020B0609020204030204" pitchFamily="49" charset="0"/>
              </a:rPr>
              <a:t> &lt;/</a:t>
            </a:r>
            <a:r>
              <a:rPr lang="pt-BR" sz="1600" dirty="0" err="1" smtClean="0">
                <a:latin typeface="Consolas" panose="020B0609020204030204" pitchFamily="49" charset="0"/>
                <a:cs typeface="Consolas" panose="020B0609020204030204" pitchFamily="49" charset="0"/>
              </a:rPr>
              <a:t>soap:Body</a:t>
            </a:r>
            <a:r>
              <a:rPr lang="pt-BR" sz="1600" dirty="0" smtClean="0">
                <a:latin typeface="Consolas" panose="020B0609020204030204" pitchFamily="49" charset="0"/>
                <a:cs typeface="Consolas" panose="020B0609020204030204" pitchFamily="49" charset="0"/>
              </a:rPr>
              <a:t>&gt;</a:t>
            </a:r>
          </a:p>
          <a:p>
            <a:r>
              <a:rPr lang="pt-BR" sz="1600" dirty="0" smtClean="0">
                <a:latin typeface="Consolas" panose="020B0609020204030204" pitchFamily="49" charset="0"/>
                <a:cs typeface="Consolas" panose="020B0609020204030204" pitchFamily="49" charset="0"/>
              </a:rPr>
              <a:t>&lt;/</a:t>
            </a:r>
            <a:r>
              <a:rPr lang="pt-BR" sz="1600" dirty="0" err="1" smtClean="0">
                <a:latin typeface="Consolas" panose="020B0609020204030204" pitchFamily="49" charset="0"/>
                <a:cs typeface="Consolas" panose="020B0609020204030204" pitchFamily="49" charset="0"/>
              </a:rPr>
              <a:t>soap:Envelope</a:t>
            </a:r>
            <a:r>
              <a:rPr lang="pt-BR" sz="1600" dirty="0" smtClean="0">
                <a:latin typeface="Consolas" panose="020B0609020204030204" pitchFamily="49" charset="0"/>
                <a:cs typeface="Consolas" panose="020B0609020204030204" pitchFamily="49" charset="0"/>
              </a:rPr>
              <a:t>&gt;</a:t>
            </a:r>
          </a:p>
          <a:p>
            <a:endParaRPr lang="pt-BR" dirty="0" smtClean="0"/>
          </a:p>
          <a:p>
            <a:r>
              <a:rPr lang="pt-BR" b="1" dirty="0" smtClean="0"/>
              <a:t>Requisição REST</a:t>
            </a:r>
          </a:p>
          <a:p>
            <a:endParaRPr lang="pt-BR" dirty="0" smtClean="0"/>
          </a:p>
          <a:p>
            <a:r>
              <a:rPr lang="pt-BR" dirty="0" smtClean="0">
                <a:latin typeface="Consolas" panose="020B0609020204030204" pitchFamily="49" charset="0"/>
                <a:cs typeface="Consolas" panose="020B0609020204030204" pitchFamily="49" charset="0"/>
              </a:rPr>
              <a:t>http://www.acme.com/phonebook/UserDetails/12345</a:t>
            </a:r>
            <a:endParaRPr lang="pt-BR" dirty="0">
              <a:latin typeface="Consolas" panose="020B0609020204030204" pitchFamily="49" charset="0"/>
              <a:cs typeface="Consolas" panose="020B0609020204030204" pitchFamily="49" charset="0"/>
            </a:endParaRPr>
          </a:p>
        </p:txBody>
      </p:sp>
      <p:pic>
        <p:nvPicPr>
          <p:cNvPr id="5" name="Imagem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6314846"/>
            <a:ext cx="1475434" cy="390927"/>
          </a:xfrm>
          <a:prstGeom prst="rect">
            <a:avLst/>
          </a:prstGeom>
          <a:effectLst/>
        </p:spPr>
      </p:pic>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3688" y="6387080"/>
            <a:ext cx="1121853" cy="318693"/>
          </a:xfrm>
          <a:prstGeom prst="rect">
            <a:avLst/>
          </a:prstGeom>
          <a:effectLst/>
        </p:spPr>
      </p:pic>
    </p:spTree>
    <p:extLst>
      <p:ext uri="{BB962C8B-B14F-4D97-AF65-F5344CB8AC3E}">
        <p14:creationId xmlns:p14="http://schemas.microsoft.com/office/powerpoint/2010/main" val="409519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100000">
              <a:schemeClr val="tx2">
                <a:lumMod val="60000"/>
                <a:lumOff val="40000"/>
              </a:schemeClr>
            </a:gs>
          </a:gsLst>
          <a:lin ang="27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04864"/>
            <a:ext cx="8229600" cy="1858218"/>
          </a:xfrm>
          <a:effectLst>
            <a:outerShdw blurRad="50800" dist="38100" dir="8100000" algn="tr" rotWithShape="0">
              <a:prstClr val="black">
                <a:alpha val="40000"/>
              </a:prstClr>
            </a:outerShdw>
          </a:effectLst>
        </p:spPr>
        <p:txBody>
          <a:bodyPr>
            <a:noAutofit/>
          </a:bodyPr>
          <a:lstStyle/>
          <a:p>
            <a:r>
              <a:rPr lang="pt-BR" sz="4800" dirty="0" smtClean="0">
                <a:solidFill>
                  <a:schemeClr val="bg1"/>
                </a:solidFill>
                <a:latin typeface="Segoe UI Semibold" panose="020B0702040204020203" pitchFamily="34" charset="0"/>
              </a:rPr>
              <a:t>E como é o ASP.NET Web API na prática?</a:t>
            </a:r>
            <a:endParaRPr lang="pt-BR" sz="4800" dirty="0">
              <a:solidFill>
                <a:schemeClr val="bg1"/>
              </a:solidFill>
              <a:latin typeface="Segoe UI Semibold" panose="020B0702040204020203" pitchFamily="34" charset="0"/>
            </a:endParaRPr>
          </a:p>
        </p:txBody>
      </p:sp>
      <p:pic>
        <p:nvPicPr>
          <p:cNvPr id="3" name="Imagem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0032" y="6165304"/>
            <a:ext cx="2083653" cy="552079"/>
          </a:xfrm>
          <a:prstGeom prst="rect">
            <a:avLst/>
          </a:prstGeom>
          <a:effectLst/>
        </p:spPr>
      </p:pic>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82941" y="6263436"/>
            <a:ext cx="1622723" cy="460979"/>
          </a:xfrm>
          <a:prstGeom prst="rect">
            <a:avLst/>
          </a:prstGeom>
          <a:effectLst/>
        </p:spPr>
      </p:pic>
    </p:spTree>
    <p:extLst>
      <p:ext uri="{BB962C8B-B14F-4D97-AF65-F5344CB8AC3E}">
        <p14:creationId xmlns:p14="http://schemas.microsoft.com/office/powerpoint/2010/main" val="183507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Espaço Reservado para Conteúdo 3"/>
          <p:cNvSpPr>
            <a:spLocks noGrp="1"/>
          </p:cNvSpPr>
          <p:nvPr>
            <p:ph idx="1"/>
          </p:nvPr>
        </p:nvSpPr>
        <p:spPr>
          <a:xfrm>
            <a:off x="1974540" y="332656"/>
            <a:ext cx="5194920" cy="5904656"/>
          </a:xfrm>
          <a:solidFill>
            <a:srgbClr val="BFBFBF">
              <a:alpha val="61176"/>
            </a:srgbClr>
          </a:solidFill>
        </p:spPr>
        <p:txBody>
          <a:bodyPr>
            <a:noAutofit/>
          </a:bodyPr>
          <a:lstStyle/>
          <a:p>
            <a:pPr marL="0" indent="0" algn="ctr">
              <a:buNone/>
            </a:pPr>
            <a:r>
              <a:rPr lang="pt-BR" sz="3600" dirty="0">
                <a:ln>
                  <a:solidFill>
                    <a:schemeClr val="bg1">
                      <a:lumMod val="50000"/>
                    </a:schemeClr>
                  </a:solidFill>
                </a:ln>
                <a:latin typeface="Segoe UI Semibold" panose="020B0702040204020203" pitchFamily="34" charset="0"/>
              </a:rPr>
              <a:t>Van Gogh é arte.</a:t>
            </a:r>
          </a:p>
          <a:p>
            <a:pPr marL="0" indent="0" algn="ctr">
              <a:buNone/>
            </a:pPr>
            <a:endParaRPr lang="pt-BR" sz="1200" dirty="0">
              <a:ln>
                <a:solidFill>
                  <a:schemeClr val="bg1">
                    <a:lumMod val="50000"/>
                  </a:schemeClr>
                </a:solidFill>
              </a:ln>
              <a:latin typeface="Segoe UI Semibold" panose="020B0702040204020203" pitchFamily="34" charset="0"/>
            </a:endParaRPr>
          </a:p>
          <a:p>
            <a:pPr marL="0" indent="0" algn="ctr">
              <a:buNone/>
            </a:pPr>
            <a:r>
              <a:rPr lang="pt-BR" sz="3600" dirty="0">
                <a:ln>
                  <a:solidFill>
                    <a:schemeClr val="bg1">
                      <a:lumMod val="50000"/>
                    </a:schemeClr>
                  </a:solidFill>
                </a:ln>
                <a:latin typeface="Segoe UI Semibold" panose="020B0702040204020203" pitchFamily="34" charset="0"/>
              </a:rPr>
              <a:t>Grafite é arte.</a:t>
            </a:r>
          </a:p>
          <a:p>
            <a:pPr marL="0" indent="0" algn="ctr">
              <a:buNone/>
            </a:pPr>
            <a:endParaRPr lang="pt-BR" sz="1600" dirty="0">
              <a:ln>
                <a:solidFill>
                  <a:schemeClr val="bg1">
                    <a:lumMod val="50000"/>
                  </a:schemeClr>
                </a:solidFill>
              </a:ln>
              <a:latin typeface="Segoe UI Semibold" panose="020B0702040204020203" pitchFamily="34" charset="0"/>
            </a:endParaRPr>
          </a:p>
          <a:p>
            <a:pPr marL="0" indent="0" algn="ctr">
              <a:buNone/>
            </a:pPr>
            <a:r>
              <a:rPr lang="pt-BR" sz="3600" dirty="0">
                <a:ln>
                  <a:solidFill>
                    <a:schemeClr val="bg1">
                      <a:lumMod val="50000"/>
                    </a:schemeClr>
                  </a:solidFill>
                </a:ln>
                <a:latin typeface="Segoe UI Semibold" panose="020B0702040204020203" pitchFamily="34" charset="0"/>
              </a:rPr>
              <a:t>Programar é arte.</a:t>
            </a:r>
          </a:p>
          <a:p>
            <a:pPr marL="0" indent="0" algn="ctr">
              <a:buNone/>
            </a:pPr>
            <a:endParaRPr lang="pt-BR" sz="1800" dirty="0">
              <a:ln>
                <a:solidFill>
                  <a:schemeClr val="bg1">
                    <a:lumMod val="50000"/>
                  </a:schemeClr>
                </a:solidFill>
              </a:ln>
              <a:latin typeface="Segoe UI Semibold" panose="020B0702040204020203" pitchFamily="34" charset="0"/>
            </a:endParaRPr>
          </a:p>
          <a:p>
            <a:pPr marL="0" indent="0" algn="ctr">
              <a:buNone/>
            </a:pPr>
            <a:r>
              <a:rPr lang="pt-BR" sz="3600" dirty="0">
                <a:ln>
                  <a:solidFill>
                    <a:schemeClr val="bg1">
                      <a:lumMod val="50000"/>
                    </a:schemeClr>
                  </a:solidFill>
                </a:ln>
                <a:latin typeface="Segoe UI Semibold" panose="020B0702040204020203" pitchFamily="34" charset="0"/>
              </a:rPr>
              <a:t>Curta arte.</a:t>
            </a:r>
          </a:p>
          <a:p>
            <a:pPr marL="0" indent="0" algn="ctr">
              <a:buNone/>
            </a:pPr>
            <a:endParaRPr lang="pt-BR" sz="2000" dirty="0">
              <a:ln>
                <a:solidFill>
                  <a:schemeClr val="bg1">
                    <a:lumMod val="50000"/>
                  </a:schemeClr>
                </a:solidFill>
              </a:ln>
              <a:latin typeface="Segoe UI Semibold" panose="020B0702040204020203" pitchFamily="34" charset="0"/>
            </a:endParaRPr>
          </a:p>
          <a:p>
            <a:pPr marL="0" indent="0" algn="ctr">
              <a:buNone/>
            </a:pPr>
            <a:r>
              <a:rPr lang="pt-BR" sz="3600" dirty="0">
                <a:ln>
                  <a:solidFill>
                    <a:schemeClr val="bg1">
                      <a:lumMod val="50000"/>
                    </a:schemeClr>
                  </a:solidFill>
                </a:ln>
                <a:latin typeface="Segoe UI Semibold" panose="020B0702040204020203" pitchFamily="34" charset="0"/>
              </a:rPr>
              <a:t>Faça arte!</a:t>
            </a:r>
          </a:p>
          <a:p>
            <a:pPr marL="0" indent="0" algn="ctr">
              <a:buNone/>
            </a:pPr>
            <a:endParaRPr lang="pt-BR" sz="3600" dirty="0">
              <a:ln>
                <a:solidFill>
                  <a:schemeClr val="bg1">
                    <a:lumMod val="50000"/>
                  </a:schemeClr>
                </a:solidFill>
              </a:ln>
              <a:latin typeface="Segoe UI Semibold" panose="020B0702040204020203" pitchFamily="34" charset="0"/>
            </a:endParaRPr>
          </a:p>
          <a:p>
            <a:pPr marL="0" indent="0" algn="ctr">
              <a:buNone/>
            </a:pPr>
            <a:r>
              <a:rPr lang="pt-BR" sz="3600" dirty="0">
                <a:ln>
                  <a:solidFill>
                    <a:schemeClr val="bg1">
                      <a:lumMod val="50000"/>
                    </a:schemeClr>
                  </a:solidFill>
                </a:ln>
                <a:latin typeface="Segoe UI Semibold" panose="020B0702040204020203" pitchFamily="34" charset="0"/>
              </a:rPr>
              <a:t>;)</a:t>
            </a:r>
          </a:p>
        </p:txBody>
      </p:sp>
    </p:spTree>
    <p:extLst>
      <p:ext uri="{BB962C8B-B14F-4D97-AF65-F5344CB8AC3E}">
        <p14:creationId xmlns:p14="http://schemas.microsoft.com/office/powerpoint/2010/main" val="172472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IVIA\Apresentação\ASPNET_MVC_WEBAPI\resources\graffitti\Graffiti-Desktop-Background-wallpapers-A12.jpg"/>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36512" y="0"/>
            <a:ext cx="9181569" cy="6885384"/>
          </a:xfrm>
          <a:prstGeom prst="rect">
            <a:avLst/>
          </a:prstGeom>
          <a:gradFill>
            <a:gsLst>
              <a:gs pos="0">
                <a:schemeClr val="accent1">
                  <a:tint val="66000"/>
                  <a:satMod val="160000"/>
                  <a:alpha val="33000"/>
                </a:schemeClr>
              </a:gs>
              <a:gs pos="5016">
                <a:srgbClr val="9EB7E5"/>
              </a:gs>
              <a:gs pos="57000">
                <a:schemeClr val="accent1">
                  <a:tint val="44500"/>
                  <a:satMod val="160000"/>
                  <a:alpha val="24000"/>
                </a:schemeClr>
              </a:gs>
              <a:gs pos="100000">
                <a:schemeClr val="accent1">
                  <a:tint val="23500"/>
                  <a:satMod val="160000"/>
                </a:schemeClr>
              </a:gs>
            </a:gsLst>
            <a:lin ang="5400000" scaled="0"/>
          </a:gradFill>
        </p:spPr>
      </p:pic>
      <p:sp>
        <p:nvSpPr>
          <p:cNvPr id="4" name="Retângulo 3"/>
          <p:cNvSpPr/>
          <p:nvPr/>
        </p:nvSpPr>
        <p:spPr>
          <a:xfrm>
            <a:off x="251520" y="332657"/>
            <a:ext cx="8496944" cy="5663089"/>
          </a:xfrm>
          <a:prstGeom prst="rect">
            <a:avLst/>
          </a:prstGeom>
        </p:spPr>
        <p:txBody>
          <a:bodyPr wrap="square">
            <a:spAutoFit/>
          </a:bodyPr>
          <a:lstStyle/>
          <a:p>
            <a:pPr algn="just"/>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O padrão MVC ajuda na criação de aplicações que separam os diferentes aspectos da estrutura da aplicação (logica de entrada, lógica de negócio, lógica de interface de usuário), ao mesmo tempo em que provê o desacoplamento (</a:t>
            </a:r>
            <a:r>
              <a:rPr lang="pt-BR" sz="2800"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loose</a:t>
            </a:r>
            <a:r>
              <a:rPr lang="pt-BR" sz="2800"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pt-BR" sz="2800"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coupling</a:t>
            </a:r>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desses elementos.</a:t>
            </a:r>
          </a:p>
          <a:p>
            <a:pPr algn="just"/>
            <a:endParaRPr lang="pt-BR" sz="24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O padrão especifica onde cada tipo de lógica deve ser colocado na aplicação.</a:t>
            </a:r>
          </a:p>
          <a:p>
            <a:pPr marL="342900" indent="-342900" algn="just">
              <a:buFont typeface="Arial" panose="020B0604020202020204" pitchFamily="34" charset="0"/>
              <a:buChar char="•"/>
            </a:pPr>
            <a:endParaRPr lang="pt-BR" sz="10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Gerenciamento da complexidade da aplicação.</a:t>
            </a:r>
          </a:p>
          <a:p>
            <a:pPr marL="342900" indent="-342900" algn="just">
              <a:buFont typeface="Arial" panose="020B0604020202020204" pitchFamily="34" charset="0"/>
              <a:buChar char="•"/>
            </a:pPr>
            <a:endParaRPr lang="pt-BR" sz="10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Foco um aspecto da aplicação por vez.</a:t>
            </a:r>
          </a:p>
          <a:p>
            <a:pPr marL="342900" indent="-342900" algn="just">
              <a:buFont typeface="Arial" panose="020B0604020202020204" pitchFamily="34" charset="0"/>
              <a:buChar char="•"/>
            </a:pPr>
            <a:endParaRPr lang="pt-BR" sz="10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pt-BR" sz="28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Promoção do desenvolvimento paralelo</a:t>
            </a:r>
            <a:endParaRPr lang="pt-BR" sz="2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81178" y="6243406"/>
            <a:ext cx="2083653" cy="552079"/>
          </a:xfrm>
          <a:prstGeom prst="rect">
            <a:avLst/>
          </a:prstGeom>
          <a:effectLst>
            <a:outerShdw blurRad="50800" dist="127000" dir="8100000" algn="tr" rotWithShape="0">
              <a:prstClr val="black">
                <a:alpha val="40000"/>
              </a:prstClr>
            </a:outerShdw>
          </a:effectLst>
        </p:spPr>
      </p:pic>
      <p:pic>
        <p:nvPicPr>
          <p:cNvPr id="7" name="Imagem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4087" y="6341538"/>
            <a:ext cx="1622723" cy="460979"/>
          </a:xfrm>
          <a:prstGeom prst="rect">
            <a:avLst/>
          </a:prstGeom>
          <a:effectLst>
            <a:outerShdw blurRad="50800" dist="127000" dir="8100000" algn="tr" rotWithShape="0">
              <a:prstClr val="black">
                <a:alpha val="40000"/>
              </a:prstClr>
            </a:outerShdw>
          </a:effectLst>
        </p:spPr>
      </p:pic>
    </p:spTree>
    <p:extLst>
      <p:ext uri="{BB962C8B-B14F-4D97-AF65-F5344CB8AC3E}">
        <p14:creationId xmlns:p14="http://schemas.microsoft.com/office/powerpoint/2010/main" val="218627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3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1520" y="188640"/>
            <a:ext cx="8579296" cy="778098"/>
          </a:xfrm>
        </p:spPr>
        <p:txBody>
          <a:bodyPr>
            <a:noAutofit/>
          </a:bodyPr>
          <a:lstStyle/>
          <a:p>
            <a:r>
              <a:rPr lang="en-US" sz="3200" dirty="0" err="1" smtClean="0">
                <a:latin typeface="Segoe UI Semibold" panose="020B0702040204020203" pitchFamily="34" charset="0"/>
                <a:ea typeface="Segoe UI" panose="020B0502040204020203" pitchFamily="34" charset="0"/>
                <a:cs typeface="Segoe UI" panose="020B0502040204020203" pitchFamily="34" charset="0"/>
              </a:rPr>
              <a:t>Suporte</a:t>
            </a:r>
            <a:r>
              <a:rPr lang="en-US" sz="3200" dirty="0" smtClean="0">
                <a:latin typeface="Segoe UI Semibold" panose="020B0702040204020203" pitchFamily="34" charset="0"/>
                <a:ea typeface="Segoe UI" panose="020B0502040204020203" pitchFamily="34" charset="0"/>
                <a:cs typeface="Segoe UI" panose="020B0502040204020203" pitchFamily="34" charset="0"/>
              </a:rPr>
              <a:t> </a:t>
            </a:r>
            <a:r>
              <a:rPr lang="en-US" sz="3200" dirty="0" err="1" smtClean="0">
                <a:latin typeface="Segoe UI Semibold" panose="020B0702040204020203" pitchFamily="34" charset="0"/>
                <a:ea typeface="Segoe UI" panose="020B0502040204020203" pitchFamily="34" charset="0"/>
                <a:cs typeface="Segoe UI" panose="020B0502040204020203" pitchFamily="34" charset="0"/>
              </a:rPr>
              <a:t>ao</a:t>
            </a:r>
            <a:r>
              <a:rPr lang="en-US" sz="3200" dirty="0" smtClean="0">
                <a:latin typeface="Segoe UI Semibold" panose="020B0702040204020203" pitchFamily="34" charset="0"/>
                <a:ea typeface="Segoe UI" panose="020B0502040204020203" pitchFamily="34" charset="0"/>
                <a:cs typeface="Segoe UI" panose="020B0502040204020203" pitchFamily="34" charset="0"/>
              </a:rPr>
              <a:t> TDD (Test-Driven Development)</a:t>
            </a:r>
            <a:endParaRPr lang="pt-BR" sz="3200"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3" name="Espaço Reservado para Conteúdo 2"/>
          <p:cNvSpPr>
            <a:spLocks noGrp="1"/>
          </p:cNvSpPr>
          <p:nvPr>
            <p:ph idx="1"/>
          </p:nvPr>
        </p:nvSpPr>
        <p:spPr>
          <a:xfrm>
            <a:off x="457200" y="1595933"/>
            <a:ext cx="8363272" cy="4425355"/>
          </a:xfrm>
        </p:spPr>
        <p:txBody>
          <a:bodyPr>
            <a:normAutofit fontScale="85000" lnSpcReduction="20000"/>
          </a:bodyPr>
          <a:lstStyle/>
          <a:p>
            <a:pPr marL="0" indent="0" algn="just">
              <a:buNone/>
            </a:pPr>
            <a:r>
              <a:rPr lang="pt-BR" dirty="0" smtClean="0">
                <a:latin typeface="Segoe UI" panose="020B0502040204020203" pitchFamily="34" charset="0"/>
                <a:ea typeface="Segoe UI" panose="020B0502040204020203" pitchFamily="34" charset="0"/>
                <a:cs typeface="Segoe UI" panose="020B0502040204020203" pitchFamily="34" charset="0"/>
              </a:rPr>
              <a:t>Além de promover o gerenciamento de complexidade, o padrão </a:t>
            </a:r>
            <a:r>
              <a:rPr lang="pt-BR" b="1" dirty="0" smtClean="0">
                <a:latin typeface="Segoe UI" panose="020B0502040204020203" pitchFamily="34" charset="0"/>
                <a:ea typeface="Segoe UI" panose="020B0502040204020203" pitchFamily="34" charset="0"/>
                <a:cs typeface="Segoe UI" panose="020B0502040204020203" pitchFamily="34" charset="0"/>
              </a:rPr>
              <a:t>MVC</a:t>
            </a:r>
            <a:r>
              <a:rPr lang="pt-BR" dirty="0" smtClean="0">
                <a:latin typeface="Segoe UI" panose="020B0502040204020203" pitchFamily="34" charset="0"/>
                <a:ea typeface="Segoe UI" panose="020B0502040204020203" pitchFamily="34" charset="0"/>
                <a:cs typeface="Segoe UI" panose="020B0502040204020203" pitchFamily="34" charset="0"/>
              </a:rPr>
              <a:t> torna mais fácil de testar as aplicações. Mais fácil inclusive do que testar aplicações baseadas em </a:t>
            </a:r>
            <a:r>
              <a:rPr lang="pt-BR" b="1" dirty="0" smtClean="0">
                <a:latin typeface="Segoe UI" panose="020B0502040204020203" pitchFamily="34" charset="0"/>
                <a:ea typeface="Segoe UI" panose="020B0502040204020203" pitchFamily="34" charset="0"/>
                <a:cs typeface="Segoe UI" panose="020B0502040204020203" pitchFamily="34" charset="0"/>
              </a:rPr>
              <a:t>ASP.NET Web </a:t>
            </a:r>
            <a:r>
              <a:rPr lang="pt-BR" b="1" dirty="0" err="1" smtClean="0">
                <a:latin typeface="Segoe UI" panose="020B0502040204020203" pitchFamily="34" charset="0"/>
                <a:ea typeface="Segoe UI" panose="020B0502040204020203" pitchFamily="34" charset="0"/>
                <a:cs typeface="Segoe UI" panose="020B0502040204020203" pitchFamily="34" charset="0"/>
              </a:rPr>
              <a:t>Forms</a:t>
            </a:r>
            <a:r>
              <a:rPr lang="pt-BR" dirty="0" smtClean="0">
                <a:latin typeface="Segoe UI" panose="020B0502040204020203" pitchFamily="34" charset="0"/>
                <a:ea typeface="Segoe UI" panose="020B0502040204020203" pitchFamily="34" charset="0"/>
                <a:cs typeface="Segoe UI" panose="020B0502040204020203" pitchFamily="34" charset="0"/>
              </a:rPr>
              <a:t>.</a:t>
            </a:r>
          </a:p>
          <a:p>
            <a:pPr marL="0" indent="0" algn="just">
              <a:buNone/>
            </a:pPr>
            <a:endParaRPr lang="pt-BR"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b="1" dirty="0" smtClean="0">
                <a:latin typeface="Segoe UI" panose="020B0502040204020203" pitchFamily="34" charset="0"/>
                <a:ea typeface="Segoe UI" panose="020B0502040204020203" pitchFamily="34" charset="0"/>
                <a:cs typeface="Segoe UI" panose="020B0502040204020203" pitchFamily="34" charset="0"/>
              </a:rPr>
              <a:t>Web </a:t>
            </a:r>
            <a:r>
              <a:rPr lang="pt-BR" b="1" dirty="0" err="1" smtClean="0">
                <a:latin typeface="Segoe UI" panose="020B0502040204020203" pitchFamily="34" charset="0"/>
                <a:ea typeface="Segoe UI" panose="020B0502040204020203" pitchFamily="34" charset="0"/>
                <a:cs typeface="Segoe UI" panose="020B0502040204020203" pitchFamily="34" charset="0"/>
              </a:rPr>
              <a:t>Forms</a:t>
            </a:r>
            <a:r>
              <a:rPr lang="pt-BR" b="1" dirty="0" smtClean="0">
                <a:latin typeface="Segoe UI" panose="020B0502040204020203" pitchFamily="34" charset="0"/>
                <a:ea typeface="Segoe UI" panose="020B0502040204020203" pitchFamily="34" charset="0"/>
                <a:cs typeface="Segoe UI" panose="020B0502040204020203" pitchFamily="34" charset="0"/>
              </a:rPr>
              <a:t>: </a:t>
            </a:r>
            <a:r>
              <a:rPr lang="pt-BR" dirty="0" smtClean="0">
                <a:latin typeface="Segoe UI" panose="020B0502040204020203" pitchFamily="34" charset="0"/>
                <a:ea typeface="Segoe UI" panose="020B0502040204020203" pitchFamily="34" charset="0"/>
                <a:cs typeface="Segoe UI" panose="020B0502040204020203" pitchFamily="34" charset="0"/>
              </a:rPr>
              <a:t>Inicialização da classe Page, controles filhos e classes dependentes adicionais, requer até um web server.</a:t>
            </a:r>
          </a:p>
          <a:p>
            <a:pPr marL="0" indent="0" algn="just">
              <a:buNone/>
            </a:pPr>
            <a:endParaRPr lang="pt-BR"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b="1" dirty="0" smtClean="0">
                <a:latin typeface="Segoe UI" panose="020B0502040204020203" pitchFamily="34" charset="0"/>
                <a:ea typeface="Segoe UI" panose="020B0502040204020203" pitchFamily="34" charset="0"/>
                <a:cs typeface="Segoe UI" panose="020B0502040204020203" pitchFamily="34" charset="0"/>
              </a:rPr>
              <a:t>MVC: </a:t>
            </a:r>
            <a:r>
              <a:rPr lang="pt-BR" dirty="0" smtClean="0">
                <a:latin typeface="Segoe UI" panose="020B0502040204020203" pitchFamily="34" charset="0"/>
                <a:ea typeface="Segoe UI" panose="020B0502040204020203" pitchFamily="34" charset="0"/>
                <a:cs typeface="Segoe UI" panose="020B0502040204020203" pitchFamily="34" charset="0"/>
              </a:rPr>
              <a:t>o desacoplamento através do uso de interfaces torna possível testar componentes </a:t>
            </a:r>
            <a:r>
              <a:rPr lang="pt-BR" dirty="0" err="1" smtClean="0">
                <a:latin typeface="Segoe UI" panose="020B0502040204020203" pitchFamily="34" charset="0"/>
                <a:ea typeface="Segoe UI" panose="020B0502040204020203" pitchFamily="34" charset="0"/>
                <a:cs typeface="Segoe UI" panose="020B0502040204020203" pitchFamily="34" charset="0"/>
              </a:rPr>
              <a:t>idividualmente</a:t>
            </a:r>
            <a:r>
              <a:rPr lang="pt-BR" dirty="0" smtClean="0">
                <a:latin typeface="Segoe UI" panose="020B0502040204020203" pitchFamily="34" charset="0"/>
                <a:ea typeface="Segoe UI" panose="020B0502040204020203" pitchFamily="34" charset="0"/>
                <a:cs typeface="Segoe UI" panose="020B0502040204020203" pitchFamily="34" charset="0"/>
              </a:rPr>
              <a:t>, em isolamento até do resto do framework.</a:t>
            </a:r>
            <a:endParaRPr lang="pt-BR"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6136" y="6289277"/>
            <a:ext cx="1691458" cy="448164"/>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352" y="6373655"/>
            <a:ext cx="1286108" cy="365354"/>
          </a:xfrm>
          <a:prstGeom prst="rect">
            <a:avLst/>
          </a:prstGeom>
          <a:effectLst/>
        </p:spPr>
      </p:pic>
    </p:spTree>
    <p:extLst>
      <p:ext uri="{BB962C8B-B14F-4D97-AF65-F5344CB8AC3E}">
        <p14:creationId xmlns:p14="http://schemas.microsoft.com/office/powerpoint/2010/main" val="243868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latin typeface="Segoe UI Semibold" panose="020B0702040204020203" pitchFamily="34" charset="0"/>
                <a:ea typeface="Segoe UI" panose="020B0502040204020203" pitchFamily="34" charset="0"/>
                <a:cs typeface="Segoe UI" panose="020B0502040204020203" pitchFamily="34" charset="0"/>
              </a:rPr>
              <a:t>Vantagens de uma aplicação baseada em MVC</a:t>
            </a:r>
            <a:endParaRPr lang="pt-BR" dirty="0">
              <a:latin typeface="Segoe UI Semibold" panose="020B0702040204020203" pitchFamily="34" charset="0"/>
              <a:ea typeface="Segoe UI" panose="020B0502040204020203" pitchFamily="34" charset="0"/>
              <a:cs typeface="Segoe UI" panose="020B0502040204020203" pitchFamily="34" charset="0"/>
            </a:endParaRPr>
          </a:p>
        </p:txBody>
      </p:sp>
      <p:sp>
        <p:nvSpPr>
          <p:cNvPr id="3" name="Espaço Reservado para Conteúdo 2"/>
          <p:cNvSpPr>
            <a:spLocks noGrp="1"/>
          </p:cNvSpPr>
          <p:nvPr>
            <p:ph idx="1"/>
          </p:nvPr>
        </p:nvSpPr>
        <p:spPr>
          <a:xfrm>
            <a:off x="467544" y="1988840"/>
            <a:ext cx="8229600" cy="3917032"/>
          </a:xfrm>
        </p:spPr>
        <p:txBody>
          <a:bodyPr>
            <a:normAutofit fontScale="70000" lnSpcReduction="20000"/>
          </a:bodyPr>
          <a:lstStyle/>
          <a:p>
            <a:pPr algn="just">
              <a:buFont typeface="Wingdings" panose="05000000000000000000" pitchFamily="2" charset="2"/>
              <a:buChar char="ü"/>
            </a:pPr>
            <a:r>
              <a:rPr lang="pt-BR" dirty="0" smtClean="0">
                <a:latin typeface="Segoe UI Semibold" panose="020B0702040204020203" pitchFamily="34" charset="0"/>
                <a:ea typeface="Segoe UI" panose="020B0502040204020203" pitchFamily="34" charset="0"/>
                <a:cs typeface="Segoe UI" panose="020B0502040204020203" pitchFamily="34" charset="0"/>
              </a:rPr>
              <a:t>Melhor gerenciamento da complexidade através da separação dos componentes.</a:t>
            </a:r>
          </a:p>
          <a:p>
            <a:pPr algn="just">
              <a:buFont typeface="Wingdings" panose="05000000000000000000" pitchFamily="2" charset="2"/>
              <a:buChar char="ü"/>
            </a:pPr>
            <a:endParaRPr lang="pt-BR" sz="2100" dirty="0" smtClean="0">
              <a:latin typeface="Segoe UI Semibold" panose="020B0702040204020203" pitchFamily="34" charset="0"/>
              <a:ea typeface="Segoe UI" panose="020B0502040204020203" pitchFamily="34" charset="0"/>
              <a:cs typeface="Segoe UI" panose="020B0502040204020203" pitchFamily="34" charset="0"/>
            </a:endParaRPr>
          </a:p>
          <a:p>
            <a:pPr algn="just">
              <a:buFont typeface="Wingdings" panose="05000000000000000000" pitchFamily="2" charset="2"/>
              <a:buChar char="ü"/>
            </a:pPr>
            <a:r>
              <a:rPr lang="pt-BR" dirty="0" smtClean="0">
                <a:latin typeface="Segoe UI Semibold" panose="020B0702040204020203" pitchFamily="34" charset="0"/>
                <a:ea typeface="Segoe UI" panose="020B0502040204020203" pitchFamily="34" charset="0"/>
                <a:cs typeface="Segoe UI" panose="020B0502040204020203" pitchFamily="34" charset="0"/>
              </a:rPr>
              <a:t>Não usa </a:t>
            </a:r>
            <a:r>
              <a:rPr lang="pt-BR" i="1" dirty="0" err="1" smtClean="0">
                <a:latin typeface="Segoe UI Semibold" panose="020B0702040204020203" pitchFamily="34" charset="0"/>
                <a:ea typeface="Segoe UI" panose="020B0502040204020203" pitchFamily="34" charset="0"/>
                <a:cs typeface="Segoe UI" panose="020B0502040204020203" pitchFamily="34" charset="0"/>
              </a:rPr>
              <a:t>forms</a:t>
            </a:r>
            <a:r>
              <a:rPr lang="pt-BR" dirty="0" smtClean="0">
                <a:latin typeface="Segoe UI Semibold" panose="020B0702040204020203" pitchFamily="34" charset="0"/>
                <a:ea typeface="Segoe UI" panose="020B0502040204020203" pitchFamily="34" charset="0"/>
                <a:cs typeface="Segoe UI" panose="020B0502040204020203" pitchFamily="34" charset="0"/>
              </a:rPr>
              <a:t> baseados em </a:t>
            </a:r>
            <a:r>
              <a:rPr lang="pt-BR" i="1" dirty="0" err="1" smtClean="0">
                <a:latin typeface="Segoe UI Semibold" panose="020B0702040204020203" pitchFamily="34" charset="0"/>
                <a:ea typeface="Segoe UI" panose="020B0502040204020203" pitchFamily="34" charset="0"/>
                <a:cs typeface="Segoe UI" panose="020B0502040204020203" pitchFamily="34" charset="0"/>
              </a:rPr>
              <a:t>view</a:t>
            </a:r>
            <a:r>
              <a:rPr lang="pt-BR" i="1" dirty="0" smtClean="0">
                <a:latin typeface="Segoe UI Semibold" panose="020B0702040204020203" pitchFamily="34" charset="0"/>
                <a:ea typeface="Segoe UI" panose="020B0502040204020203" pitchFamily="34" charset="0"/>
                <a:cs typeface="Segoe UI" panose="020B0502040204020203" pitchFamily="34" charset="0"/>
              </a:rPr>
              <a:t> </a:t>
            </a:r>
            <a:r>
              <a:rPr lang="pt-BR" i="1" dirty="0" err="1" smtClean="0">
                <a:latin typeface="Segoe UI Semibold" panose="020B0702040204020203" pitchFamily="34" charset="0"/>
                <a:ea typeface="Segoe UI" panose="020B0502040204020203" pitchFamily="34" charset="0"/>
                <a:cs typeface="Segoe UI" panose="020B0502040204020203" pitchFamily="34" charset="0"/>
              </a:rPr>
              <a:t>state</a:t>
            </a:r>
            <a:r>
              <a:rPr lang="pt-BR" dirty="0" smtClean="0">
                <a:latin typeface="Segoe UI Semibold" panose="020B0702040204020203" pitchFamily="34" charset="0"/>
                <a:ea typeface="Segoe UI" panose="020B0502040204020203" pitchFamily="34" charset="0"/>
                <a:cs typeface="Segoe UI" panose="020B0502040204020203" pitchFamily="34" charset="0"/>
              </a:rPr>
              <a:t>, o que permite maior controle sobre o comportamento da aplicação.</a:t>
            </a:r>
          </a:p>
          <a:p>
            <a:pPr algn="just">
              <a:buFont typeface="Wingdings" panose="05000000000000000000" pitchFamily="2" charset="2"/>
              <a:buChar char="ü"/>
            </a:pPr>
            <a:endParaRPr lang="pt-BR" sz="2100" dirty="0" smtClean="0">
              <a:latin typeface="Segoe UI Semibold" panose="020B0702040204020203" pitchFamily="34" charset="0"/>
              <a:ea typeface="Segoe UI" panose="020B0502040204020203" pitchFamily="34" charset="0"/>
              <a:cs typeface="Segoe UI" panose="020B0502040204020203" pitchFamily="34" charset="0"/>
            </a:endParaRPr>
          </a:p>
          <a:p>
            <a:pPr algn="just">
              <a:buFont typeface="Wingdings" panose="05000000000000000000" pitchFamily="2" charset="2"/>
              <a:buChar char="ü"/>
            </a:pPr>
            <a:r>
              <a:rPr lang="pt-BR" dirty="0" smtClean="0">
                <a:latin typeface="Segoe UI Semibold" panose="020B0702040204020203" pitchFamily="34" charset="0"/>
                <a:ea typeface="Segoe UI" panose="020B0502040204020203" pitchFamily="34" charset="0"/>
                <a:cs typeface="Segoe UI" panose="020B0502040204020203" pitchFamily="34" charset="0"/>
              </a:rPr>
              <a:t>Usa o padrão </a:t>
            </a:r>
            <a:r>
              <a:rPr lang="pt-BR" i="1" dirty="0" smtClean="0">
                <a:latin typeface="Segoe UI Semibold" panose="020B0702040204020203" pitchFamily="34" charset="0"/>
                <a:ea typeface="Segoe UI" panose="020B0502040204020203" pitchFamily="34" charset="0"/>
                <a:cs typeface="Segoe UI" panose="020B0502040204020203" pitchFamily="34" charset="0"/>
              </a:rPr>
              <a:t>Front </a:t>
            </a:r>
            <a:r>
              <a:rPr lang="pt-BR" i="1" dirty="0" err="1" smtClean="0">
                <a:latin typeface="Segoe UI Semibold" panose="020B0702040204020203" pitchFamily="34" charset="0"/>
                <a:ea typeface="Segoe UI" panose="020B0502040204020203" pitchFamily="34" charset="0"/>
                <a:cs typeface="Segoe UI" panose="020B0502040204020203" pitchFamily="34" charset="0"/>
              </a:rPr>
              <a:t>Controller</a:t>
            </a:r>
            <a:r>
              <a:rPr lang="pt-BR" dirty="0" smtClean="0">
                <a:latin typeface="Segoe UI Semibold" panose="020B0702040204020203" pitchFamily="34" charset="0"/>
                <a:ea typeface="Segoe UI" panose="020B0502040204020203" pitchFamily="34" charset="0"/>
                <a:cs typeface="Segoe UI" panose="020B0502040204020203" pitchFamily="34" charset="0"/>
              </a:rPr>
              <a:t>, que processa as requisições através de um controlador centralizado, oferecendo uma infraestrutura de rotas rica.</a:t>
            </a:r>
          </a:p>
          <a:p>
            <a:pPr algn="just">
              <a:buFont typeface="Wingdings" panose="05000000000000000000" pitchFamily="2" charset="2"/>
              <a:buChar char="ü"/>
            </a:pPr>
            <a:endParaRPr lang="pt-BR" sz="2100" dirty="0" smtClean="0">
              <a:latin typeface="Segoe UI Semibold" panose="020B0702040204020203" pitchFamily="34" charset="0"/>
              <a:ea typeface="Segoe UI" panose="020B0502040204020203" pitchFamily="34" charset="0"/>
              <a:cs typeface="Segoe UI" panose="020B0502040204020203" pitchFamily="34" charset="0"/>
            </a:endParaRPr>
          </a:p>
          <a:p>
            <a:pPr algn="just">
              <a:buFont typeface="Wingdings" panose="05000000000000000000" pitchFamily="2" charset="2"/>
              <a:buChar char="ü"/>
            </a:pPr>
            <a:r>
              <a:rPr lang="pt-BR" dirty="0" smtClean="0">
                <a:latin typeface="Segoe UI Semibold" panose="020B0702040204020203" pitchFamily="34" charset="0"/>
                <a:ea typeface="Segoe UI" panose="020B0502040204020203" pitchFamily="34" charset="0"/>
                <a:cs typeface="Segoe UI" panose="020B0502040204020203" pitchFamily="34" charset="0"/>
              </a:rPr>
              <a:t>Recomendado para aplicações web que são mantidas por times grandes</a:t>
            </a:r>
            <a:endParaRPr lang="pt-BR" dirty="0">
              <a:latin typeface="Segoe UI Semibold" panose="020B07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6136" y="6289277"/>
            <a:ext cx="1691458" cy="448164"/>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352" y="6373655"/>
            <a:ext cx="1286108" cy="365354"/>
          </a:xfrm>
          <a:prstGeom prst="rect">
            <a:avLst/>
          </a:prstGeom>
          <a:effectLst/>
        </p:spPr>
      </p:pic>
    </p:spTree>
    <p:extLst>
      <p:ext uri="{BB962C8B-B14F-4D97-AF65-F5344CB8AC3E}">
        <p14:creationId xmlns:p14="http://schemas.microsoft.com/office/powerpoint/2010/main" val="14643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alphaModFix amt="5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latin typeface="Segoe UI Semibold" panose="020B0702040204020203" pitchFamily="34" charset="0"/>
              </a:rPr>
              <a:t>Vantagens de uma aplicação baseada em Web </a:t>
            </a:r>
            <a:r>
              <a:rPr lang="pt-BR" dirty="0" err="1" smtClean="0">
                <a:latin typeface="Segoe UI Semibold" panose="020B0702040204020203" pitchFamily="34" charset="0"/>
              </a:rPr>
              <a:t>Forms</a:t>
            </a:r>
            <a:r>
              <a:rPr lang="pt-BR" dirty="0" smtClean="0">
                <a:latin typeface="Segoe UI Semibold" panose="020B0702040204020203" pitchFamily="34" charset="0"/>
              </a:rPr>
              <a:t>.</a:t>
            </a:r>
            <a:endParaRPr lang="pt-BR" dirty="0">
              <a:latin typeface="Segoe UI Semibold" panose="020B0702040204020203" pitchFamily="34" charset="0"/>
            </a:endParaRPr>
          </a:p>
        </p:txBody>
      </p:sp>
      <p:sp>
        <p:nvSpPr>
          <p:cNvPr id="3" name="Espaço Reservado para Conteúdo 2"/>
          <p:cNvSpPr>
            <a:spLocks noGrp="1"/>
          </p:cNvSpPr>
          <p:nvPr>
            <p:ph idx="1"/>
          </p:nvPr>
        </p:nvSpPr>
        <p:spPr>
          <a:xfrm>
            <a:off x="395536" y="1783357"/>
            <a:ext cx="8229600" cy="4381947"/>
          </a:xfrm>
          <a:solidFill>
            <a:schemeClr val="accent3">
              <a:lumMod val="50000"/>
              <a:alpha val="25000"/>
            </a:schemeClr>
          </a:solidFill>
        </p:spPr>
        <p:txBody>
          <a:bodyPr>
            <a:noAutofit/>
          </a:bodyPr>
          <a:lstStyle/>
          <a:p>
            <a:pPr marL="0" indent="0" algn="just">
              <a:buNone/>
            </a:pPr>
            <a:r>
              <a:rPr lang="pt-BR" sz="1800" dirty="0" smtClean="0">
                <a:latin typeface="Segoe UI Semibold" panose="020B0702040204020203" pitchFamily="34" charset="0"/>
                <a:ea typeface="Segoe UI" panose="020B0502040204020203" pitchFamily="34" charset="0"/>
                <a:cs typeface="Segoe UI" panose="020B0502040204020203" pitchFamily="34" charset="0"/>
              </a:rPr>
              <a:t>Suporta um modelo de eventos que preserva o estado sobre o protocolo HTTP, o que beneficia o desenvolvimento de aplicações voltadas ao negócio.</a:t>
            </a:r>
          </a:p>
          <a:p>
            <a:pPr marL="0" indent="0" algn="just">
              <a:buNone/>
            </a:pPr>
            <a:endParaRPr lang="pt-BR" sz="1100" dirty="0" smtClean="0">
              <a:latin typeface="Segoe UI Semibold" panose="020B0702040204020203" pitchFamily="34" charset="0"/>
              <a:ea typeface="Segoe UI" panose="020B0502040204020203" pitchFamily="34" charset="0"/>
              <a:cs typeface="Segoe UI" panose="020B0502040204020203" pitchFamily="34" charset="0"/>
            </a:endParaRPr>
          </a:p>
          <a:p>
            <a:pPr marL="0" indent="0" algn="just">
              <a:buNone/>
            </a:pPr>
            <a:r>
              <a:rPr lang="pt-BR" sz="1800" dirty="0" smtClean="0">
                <a:latin typeface="Segoe UI Semibold" panose="020B0702040204020203" pitchFamily="34" charset="0"/>
                <a:ea typeface="Segoe UI" panose="020B0502040204020203" pitchFamily="34" charset="0"/>
                <a:cs typeface="Segoe UI" panose="020B0502040204020203" pitchFamily="34" charset="0"/>
              </a:rPr>
              <a:t>Usa o padrão </a:t>
            </a:r>
            <a:r>
              <a:rPr lang="pt-BR" sz="1800" b="1" dirty="0" smtClean="0">
                <a:latin typeface="Segoe UI" panose="020B0502040204020203" pitchFamily="34" charset="0"/>
                <a:ea typeface="Segoe UI" panose="020B0502040204020203" pitchFamily="34" charset="0"/>
                <a:cs typeface="Segoe UI" panose="020B0502040204020203" pitchFamily="34" charset="0"/>
              </a:rPr>
              <a:t>Page </a:t>
            </a:r>
            <a:r>
              <a:rPr lang="pt-BR" sz="1800" b="1" dirty="0" err="1" smtClean="0">
                <a:latin typeface="Segoe UI" panose="020B0502040204020203" pitchFamily="34" charset="0"/>
                <a:ea typeface="Segoe UI" panose="020B0502040204020203" pitchFamily="34" charset="0"/>
                <a:cs typeface="Segoe UI" panose="020B0502040204020203" pitchFamily="34" charset="0"/>
              </a:rPr>
              <a:t>Controller</a:t>
            </a:r>
            <a:r>
              <a:rPr lang="pt-BR" sz="1800" dirty="0" smtClean="0">
                <a:latin typeface="Segoe UI Semibold" panose="020B0702040204020203" pitchFamily="34" charset="0"/>
                <a:ea typeface="Segoe UI" panose="020B0502040204020203" pitchFamily="34" charset="0"/>
                <a:cs typeface="Segoe UI" panose="020B0502040204020203" pitchFamily="34" charset="0"/>
              </a:rPr>
              <a:t>, que adiciona funcionalidades individuais às páginas</a:t>
            </a:r>
          </a:p>
          <a:p>
            <a:pPr marL="0" indent="0" algn="just">
              <a:buNone/>
            </a:pPr>
            <a:endParaRPr lang="pt-BR" sz="1100" dirty="0" smtClean="0">
              <a:latin typeface="Segoe UI Semibold" panose="020B0702040204020203" pitchFamily="34" charset="0"/>
              <a:ea typeface="Segoe UI" panose="020B0502040204020203" pitchFamily="34" charset="0"/>
              <a:cs typeface="Segoe UI" panose="020B0502040204020203" pitchFamily="34" charset="0"/>
            </a:endParaRPr>
          </a:p>
          <a:p>
            <a:pPr marL="0" indent="0" algn="just">
              <a:buNone/>
            </a:pPr>
            <a:r>
              <a:rPr lang="pt-BR" sz="1800" dirty="0" smtClean="0">
                <a:latin typeface="Segoe UI Semibold" panose="020B0702040204020203" pitchFamily="34" charset="0"/>
                <a:ea typeface="Segoe UI" panose="020B0502040204020203" pitchFamily="34" charset="0"/>
                <a:cs typeface="Segoe UI" panose="020B0502040204020203" pitchFamily="34" charset="0"/>
              </a:rPr>
              <a:t>Usa formulários de servidor baseados em </a:t>
            </a:r>
            <a:r>
              <a:rPr lang="pt-BR" sz="1800" b="1" i="1" dirty="0" err="1" smtClean="0">
                <a:latin typeface="Segoe UI" panose="020B0502040204020203" pitchFamily="34" charset="0"/>
                <a:ea typeface="Segoe UI" panose="020B0502040204020203" pitchFamily="34" charset="0"/>
                <a:cs typeface="Segoe UI" panose="020B0502040204020203" pitchFamily="34" charset="0"/>
              </a:rPr>
              <a:t>view</a:t>
            </a:r>
            <a:r>
              <a:rPr lang="pt-BR" sz="1800" b="1" i="1" dirty="0" smtClean="0">
                <a:latin typeface="Segoe UI" panose="020B0502040204020203" pitchFamily="34" charset="0"/>
                <a:ea typeface="Segoe UI" panose="020B0502040204020203" pitchFamily="34" charset="0"/>
                <a:cs typeface="Segoe UI" panose="020B0502040204020203" pitchFamily="34" charset="0"/>
              </a:rPr>
              <a:t> </a:t>
            </a:r>
            <a:r>
              <a:rPr lang="pt-BR" sz="1800" b="1" i="1" dirty="0" err="1" smtClean="0">
                <a:latin typeface="Segoe UI" panose="020B0502040204020203" pitchFamily="34" charset="0"/>
                <a:ea typeface="Segoe UI" panose="020B0502040204020203" pitchFamily="34" charset="0"/>
                <a:cs typeface="Segoe UI" panose="020B0502040204020203" pitchFamily="34" charset="0"/>
              </a:rPr>
              <a:t>state</a:t>
            </a:r>
            <a:r>
              <a:rPr lang="pt-BR" sz="1800" dirty="0" smtClean="0">
                <a:latin typeface="Segoe UI Semibold" panose="020B0702040204020203" pitchFamily="34" charset="0"/>
                <a:ea typeface="Segoe UI" panose="020B0502040204020203" pitchFamily="34" charset="0"/>
                <a:cs typeface="Segoe UI" panose="020B0502040204020203" pitchFamily="34" charset="0"/>
              </a:rPr>
              <a:t>, que facilita o gerenciamento da informação.</a:t>
            </a:r>
          </a:p>
          <a:p>
            <a:pPr marL="0" indent="0" algn="just">
              <a:buNone/>
            </a:pPr>
            <a:endParaRPr lang="pt-BR" sz="1100" dirty="0" smtClean="0">
              <a:latin typeface="Segoe UI Semibold" panose="020B0702040204020203" pitchFamily="34" charset="0"/>
              <a:ea typeface="Segoe UI" panose="020B0502040204020203" pitchFamily="34" charset="0"/>
              <a:cs typeface="Segoe UI" panose="020B0502040204020203" pitchFamily="34" charset="0"/>
            </a:endParaRPr>
          </a:p>
          <a:p>
            <a:pPr marL="0" indent="0" algn="just">
              <a:buNone/>
            </a:pPr>
            <a:r>
              <a:rPr lang="pt-BR" sz="1800" dirty="0" smtClean="0">
                <a:latin typeface="Segoe UI Semibold" panose="020B0702040204020203" pitchFamily="34" charset="0"/>
                <a:ea typeface="Segoe UI" panose="020B0502040204020203" pitchFamily="34" charset="0"/>
                <a:cs typeface="Segoe UI" panose="020B0502040204020203" pitchFamily="34" charset="0"/>
              </a:rPr>
              <a:t>Recomendado para equipes pequenas, para tomar vantagem do grande número de componentes disponíveis e para o desenvolvimento rápido de aplicações.</a:t>
            </a:r>
          </a:p>
          <a:p>
            <a:pPr marL="0" indent="0" algn="just">
              <a:buNone/>
            </a:pPr>
            <a:endParaRPr lang="pt-BR" sz="1100" dirty="0" smtClean="0">
              <a:latin typeface="Segoe UI Semibold" panose="020B0702040204020203" pitchFamily="34" charset="0"/>
              <a:ea typeface="Segoe UI" panose="020B0502040204020203" pitchFamily="34" charset="0"/>
              <a:cs typeface="Segoe UI" panose="020B0502040204020203" pitchFamily="34" charset="0"/>
            </a:endParaRPr>
          </a:p>
          <a:p>
            <a:pPr marL="0" indent="0" algn="just">
              <a:buNone/>
            </a:pPr>
            <a:r>
              <a:rPr lang="pt-BR" sz="1800" dirty="0" smtClean="0">
                <a:latin typeface="Segoe UI Semibold" panose="020B0702040204020203" pitchFamily="34" charset="0"/>
                <a:ea typeface="Segoe UI" panose="020B0502040204020203" pitchFamily="34" charset="0"/>
                <a:cs typeface="Segoe UI" panose="020B0502040204020203" pitchFamily="34" charset="0"/>
              </a:rPr>
              <a:t>Em geral é menos complexo para o desenvolvimento de aplicações porque os componentes são integrados e requerem menos código do que o modelo </a:t>
            </a:r>
            <a:r>
              <a:rPr lang="pt-BR" sz="1800" b="1" dirty="0" smtClean="0">
                <a:latin typeface="Segoe UI" panose="020B0502040204020203" pitchFamily="34" charset="0"/>
                <a:ea typeface="Segoe UI" panose="020B0502040204020203" pitchFamily="34" charset="0"/>
                <a:cs typeface="Segoe UI" panose="020B0502040204020203" pitchFamily="34" charset="0"/>
              </a:rPr>
              <a:t>MVC</a:t>
            </a:r>
            <a:r>
              <a:rPr lang="pt-BR" sz="1800" dirty="0" smtClean="0">
                <a:latin typeface="Segoe UI Semibold" panose="020B0702040204020203" pitchFamily="34" charset="0"/>
                <a:ea typeface="Segoe UI" panose="020B0502040204020203" pitchFamily="34" charset="0"/>
                <a:cs typeface="Segoe UI" panose="020B0502040204020203" pitchFamily="34" charset="0"/>
              </a:rPr>
              <a:t>.</a:t>
            </a:r>
            <a:endParaRPr lang="pt-BR" sz="1800" dirty="0">
              <a:latin typeface="Segoe UI Semibold" panose="020B07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6136" y="6289277"/>
            <a:ext cx="1691458" cy="448164"/>
          </a:xfrm>
          <a:prstGeom prst="rect">
            <a:avLst/>
          </a:prstGeom>
          <a:effectLst/>
        </p:spPr>
      </p:pic>
      <p:pic>
        <p:nvPicPr>
          <p:cNvPr id="5" name="Imagem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0352" y="6373655"/>
            <a:ext cx="1286108" cy="365354"/>
          </a:xfrm>
          <a:prstGeom prst="rect">
            <a:avLst/>
          </a:prstGeom>
          <a:effectLst/>
        </p:spPr>
      </p:pic>
    </p:spTree>
    <p:extLst>
      <p:ext uri="{BB962C8B-B14F-4D97-AF65-F5344CB8AC3E}">
        <p14:creationId xmlns:p14="http://schemas.microsoft.com/office/powerpoint/2010/main" val="36099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n-US" dirty="0" smtClean="0">
                <a:latin typeface="Segoe UI Semibold" panose="020B0702040204020203" pitchFamily="34" charset="0"/>
              </a:rPr>
              <a:t>5 "</a:t>
            </a:r>
            <a:r>
              <a:rPr lang="en-US" i="1" dirty="0" smtClean="0">
                <a:latin typeface="Segoe UI Semibold" panose="020B0702040204020203" pitchFamily="34" charset="0"/>
              </a:rPr>
              <a:t>outs</a:t>
            </a:r>
            <a:r>
              <a:rPr lang="en-US" dirty="0" smtClean="0">
                <a:latin typeface="Segoe UI Semibold" panose="020B0702040204020203" pitchFamily="34" charset="0"/>
              </a:rPr>
              <a:t>" do ASP.NET Web Forms</a:t>
            </a:r>
            <a:endParaRPr lang="pt-BR" dirty="0">
              <a:latin typeface="Segoe UI Semibold" panose="020B0702040204020203"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51140" y="1556792"/>
            <a:ext cx="4241721" cy="4680520"/>
          </a:xfrm>
          <a:prstGeom prst="rect">
            <a:avLst/>
          </a:prstGeom>
        </p:spPr>
      </p:pic>
    </p:spTree>
    <p:extLst>
      <p:ext uri="{BB962C8B-B14F-4D97-AF65-F5344CB8AC3E}">
        <p14:creationId xmlns:p14="http://schemas.microsoft.com/office/powerpoint/2010/main" val="420576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3000">
              <a:schemeClr val="bg1"/>
            </a:gs>
            <a:gs pos="19000">
              <a:schemeClr val="bg1">
                <a:lumMod val="75000"/>
              </a:schemeClr>
            </a:gs>
            <a:gs pos="58000">
              <a:schemeClr val="bg1">
                <a:lumMod val="95000"/>
              </a:schemeClr>
            </a:gs>
          </a:gsLst>
          <a:lin ang="27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640"/>
            <a:ext cx="8229600" cy="922114"/>
          </a:xfrm>
        </p:spPr>
        <p:txBody>
          <a:bodyPr>
            <a:normAutofit/>
          </a:bodyPr>
          <a:lstStyle/>
          <a:p>
            <a:r>
              <a:rPr lang="pt-BR" sz="4000" dirty="0" smtClean="0">
                <a:latin typeface="Segoe UI Semibold" panose="020B0702040204020203" pitchFamily="34" charset="0"/>
              </a:rPr>
              <a:t>Como o Web </a:t>
            </a:r>
            <a:r>
              <a:rPr lang="pt-BR" sz="4000" dirty="0" err="1" smtClean="0">
                <a:latin typeface="Segoe UI Semibold" panose="020B0702040204020203" pitchFamily="34" charset="0"/>
              </a:rPr>
              <a:t>Forms</a:t>
            </a:r>
            <a:r>
              <a:rPr lang="pt-BR" sz="4000" dirty="0" smtClean="0">
                <a:latin typeface="Segoe UI Semibold" panose="020B0702040204020203" pitchFamily="34" charset="0"/>
              </a:rPr>
              <a:t> funciona...</a:t>
            </a:r>
            <a:endParaRPr lang="pt-BR" sz="4000" dirty="0">
              <a:latin typeface="Segoe UI Semibold" panose="020B0702040204020203" pitchFamily="34" charset="0"/>
            </a:endParaRPr>
          </a:p>
        </p:txBody>
      </p:sp>
      <p:sp>
        <p:nvSpPr>
          <p:cNvPr id="3" name="Espaço Reservado para Conteúdo 2"/>
          <p:cNvSpPr>
            <a:spLocks noGrp="1"/>
          </p:cNvSpPr>
          <p:nvPr>
            <p:ph idx="1"/>
          </p:nvPr>
        </p:nvSpPr>
        <p:spPr>
          <a:xfrm>
            <a:off x="467544" y="1196752"/>
            <a:ext cx="8229600" cy="1872208"/>
          </a:xfrm>
        </p:spPr>
        <p:txBody>
          <a:bodyPr>
            <a:normAutofit/>
          </a:bodyPr>
          <a:lstStyle/>
          <a:p>
            <a:pPr marL="0" indent="0" algn="just">
              <a:buNone/>
            </a:pPr>
            <a:r>
              <a:rPr lang="pt-BR" sz="2000" dirty="0" smtClean="0">
                <a:latin typeface="Segoe UI" panose="020B0502040204020203" pitchFamily="34" charset="0"/>
                <a:ea typeface="Segoe UI" panose="020B0502040204020203" pitchFamily="34" charset="0"/>
                <a:cs typeface="Segoe UI" panose="020B0502040204020203" pitchFamily="34" charset="0"/>
              </a:rPr>
              <a:t>Se olharmos de perto a tecnologia </a:t>
            </a:r>
            <a:r>
              <a:rPr lang="pt-BR" sz="2000" i="1" dirty="0" smtClean="0">
                <a:latin typeface="Segoe UI" panose="020B0502040204020203" pitchFamily="34" charset="0"/>
                <a:ea typeface="Segoe UI" panose="020B0502040204020203" pitchFamily="34" charset="0"/>
                <a:cs typeface="Segoe UI" panose="020B0502040204020203" pitchFamily="34" charset="0"/>
              </a:rPr>
              <a:t>Web </a:t>
            </a:r>
            <a:r>
              <a:rPr lang="pt-BR" sz="2000" i="1" dirty="0" err="1" smtClean="0">
                <a:latin typeface="Segoe UI" panose="020B0502040204020203" pitchFamily="34" charset="0"/>
                <a:ea typeface="Segoe UI" panose="020B0502040204020203" pitchFamily="34" charset="0"/>
                <a:cs typeface="Segoe UI" panose="020B0502040204020203" pitchFamily="34" charset="0"/>
              </a:rPr>
              <a:t>Forms</a:t>
            </a:r>
            <a:r>
              <a:rPr lang="pt-BR" sz="2000" dirty="0" smtClean="0">
                <a:latin typeface="Segoe UI" panose="020B0502040204020203" pitchFamily="34" charset="0"/>
                <a:ea typeface="Segoe UI" panose="020B0502040204020203" pitchFamily="34" charset="0"/>
                <a:cs typeface="Segoe UI" panose="020B0502040204020203" pitchFamily="34" charset="0"/>
              </a:rPr>
              <a:t>, perceberemos que ela é um "approach" </a:t>
            </a:r>
            <a:r>
              <a:rPr lang="pt-BR" sz="2000" b="1" dirty="0" smtClean="0">
                <a:latin typeface="Segoe UI" panose="020B0502040204020203" pitchFamily="34" charset="0"/>
                <a:ea typeface="Segoe UI" panose="020B0502040204020203" pitchFamily="34" charset="0"/>
                <a:cs typeface="Segoe UI" panose="020B0502040204020203" pitchFamily="34" charset="0"/>
              </a:rPr>
              <a:t>RAD / VISUAL </a:t>
            </a:r>
            <a:r>
              <a:rPr lang="pt-BR" sz="2000" dirty="0" smtClean="0">
                <a:latin typeface="Segoe UI" panose="020B0502040204020203" pitchFamily="34" charset="0"/>
                <a:ea typeface="Segoe UI" panose="020B0502040204020203" pitchFamily="34" charset="0"/>
                <a:cs typeface="Segoe UI" panose="020B0502040204020203" pitchFamily="34" charset="0"/>
              </a:rPr>
              <a:t>de desenvolver para web.</a:t>
            </a:r>
          </a:p>
          <a:p>
            <a:pPr marL="0" indent="0" algn="just">
              <a:buNone/>
            </a:pPr>
            <a:endParaRPr lang="pt-BR" sz="2000" dirty="0" smtClean="0">
              <a:latin typeface="Segoe UI" panose="020B0502040204020203" pitchFamily="34" charset="0"/>
              <a:ea typeface="Segoe UI" panose="020B0502040204020203" pitchFamily="34" charset="0"/>
              <a:cs typeface="Segoe UI" panose="020B0502040204020203" pitchFamily="34" charset="0"/>
            </a:endParaRPr>
          </a:p>
          <a:p>
            <a:pPr marL="0" indent="0" algn="just">
              <a:buNone/>
            </a:pPr>
            <a:r>
              <a:rPr lang="pt-BR" sz="2000" dirty="0" smtClean="0">
                <a:latin typeface="Segoe UI" panose="020B0502040204020203" pitchFamily="34" charset="0"/>
                <a:ea typeface="Segoe UI" panose="020B0502040204020203" pitchFamily="34" charset="0"/>
                <a:cs typeface="Segoe UI" panose="020B0502040204020203" pitchFamily="34" charset="0"/>
              </a:rPr>
              <a:t>Em outras palavras, o desenvolvedor arrasta e solta os controles na ferramenta de design, e o Visual Studio codifica a lógica por trás.</a:t>
            </a:r>
            <a:endParaRPr lang="pt-BR" sz="2000"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11759" y="3212976"/>
            <a:ext cx="4534533" cy="2819794"/>
          </a:xfrm>
          <a:prstGeom prst="rect">
            <a:avLst/>
          </a:prstGeom>
          <a:effectLst>
            <a:outerShdw blurRad="50800" dist="38100" dir="2700000" algn="tl" rotWithShape="0">
              <a:prstClr val="black">
                <a:alpha val="40000"/>
              </a:prstClr>
            </a:outerShdw>
          </a:effectLst>
        </p:spPr>
      </p:pic>
      <p:pic>
        <p:nvPicPr>
          <p:cNvPr id="5" name="Imagem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64918" y="6383688"/>
            <a:ext cx="1475434" cy="390927"/>
          </a:xfrm>
          <a:prstGeom prst="rect">
            <a:avLst/>
          </a:prstGeom>
          <a:effectLst/>
        </p:spPr>
      </p:pic>
      <p:pic>
        <p:nvPicPr>
          <p:cNvPr id="6" name="Imagem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04606" y="6466107"/>
            <a:ext cx="1121853" cy="318693"/>
          </a:xfrm>
          <a:prstGeom prst="rect">
            <a:avLst/>
          </a:prstGeom>
          <a:effectLst/>
        </p:spPr>
      </p:pic>
    </p:spTree>
    <p:extLst>
      <p:ext uri="{BB962C8B-B14F-4D97-AF65-F5344CB8AC3E}">
        <p14:creationId xmlns:p14="http://schemas.microsoft.com/office/powerpoint/2010/main" val="31617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1852</Words>
  <Application>Microsoft Office PowerPoint</Application>
  <PresentationFormat>Apresentação na tela (4:3)</PresentationFormat>
  <Paragraphs>216</Paragraphs>
  <Slides>35</Slides>
  <Notes>4</Notes>
  <HiddenSlides>0</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Tema do Office</vt:lpstr>
      <vt:lpstr>ASP.NET MVC e Web API</vt:lpstr>
      <vt:lpstr>O que é MVC?</vt:lpstr>
      <vt:lpstr>Apresentação do PowerPoint</vt:lpstr>
      <vt:lpstr>Apresentação do PowerPoint</vt:lpstr>
      <vt:lpstr>Suporte ao TDD (Test-Driven Development)</vt:lpstr>
      <vt:lpstr>Vantagens de uma aplicação baseada em MVC</vt:lpstr>
      <vt:lpstr>Vantagens de uma aplicação baseada em Web Forms.</vt:lpstr>
      <vt:lpstr>5 "outs" do ASP.NET Web Forms</vt:lpstr>
      <vt:lpstr>Como o Web Forms funciona...</vt:lpstr>
      <vt:lpstr>Apresentação do PowerPoint</vt:lpstr>
      <vt:lpstr>Apresentação do PowerPoint</vt:lpstr>
      <vt:lpstr>Problema 1 - Solução baseada no que se vê (View), para um problema baseado no que se quer fazer (Action)</vt:lpstr>
      <vt:lpstr>Apresentação do PowerPoint</vt:lpstr>
      <vt:lpstr>E como podemos criar uma estrutura que trate a ação primeiro em vez da view?</vt:lpstr>
      <vt:lpstr>Problema 2 - Efeitos colaterais de uma má arquitetura: Alto acoplamento</vt:lpstr>
      <vt:lpstr>Apresentação do PowerPoint</vt:lpstr>
      <vt:lpstr>Problema 3 - HTML não é único tipo de resposta!</vt:lpstr>
      <vt:lpstr>Apresentação do PowerPoint</vt:lpstr>
      <vt:lpstr>Problema 4 - Combinação inflexível da apresentação com os dados</vt:lpstr>
      <vt:lpstr>Entendendo o "S" de SRP (Single Responsability Principle)</vt:lpstr>
      <vt:lpstr>Apresentação do PowerPoint</vt:lpstr>
      <vt:lpstr>Apresentação do PowerPoint</vt:lpstr>
      <vt:lpstr>Problema 5 - Instanciar o code behind como uma classe normal para testes unitários é praticamente impossível</vt:lpstr>
      <vt:lpstr>Então MVC é a solução?  O que se perde com ele?</vt:lpstr>
      <vt:lpstr>E o que se ganha?</vt:lpstr>
      <vt:lpstr>Mais velocidade ainda!  E menos carga.</vt:lpstr>
      <vt:lpstr>Apresentação do PowerPoint</vt:lpstr>
      <vt:lpstr>E como é o ASP.NET MVC na prática?</vt:lpstr>
      <vt:lpstr>ASP.NET Web API</vt:lpstr>
      <vt:lpstr>O que é uma API?</vt:lpstr>
      <vt:lpstr>Apresentação do PowerPoint</vt:lpstr>
      <vt:lpstr>REST  (Representational State Transfer)</vt:lpstr>
      <vt:lpstr>REST comparado com SOAP</vt:lpstr>
      <vt:lpstr>E como é o ASP.NET Web API na prática?</vt:lpstr>
      <vt:lpstr>Apresentação do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e WEB.API</dc:title>
  <dc:creator>Giordano Giuliano S. Lins</dc:creator>
  <cp:lastModifiedBy>Giordano Giuliano S. Lins</cp:lastModifiedBy>
  <cp:revision>36</cp:revision>
  <dcterms:created xsi:type="dcterms:W3CDTF">2015-11-12T16:54:20Z</dcterms:created>
  <dcterms:modified xsi:type="dcterms:W3CDTF">2015-11-23T18:11:41Z</dcterms:modified>
</cp:coreProperties>
</file>