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65" r:id="rId12"/>
    <p:sldId id="266" r:id="rId13"/>
    <p:sldId id="277" r:id="rId14"/>
    <p:sldId id="268" r:id="rId15"/>
    <p:sldId id="279" r:id="rId16"/>
    <p:sldId id="280" r:id="rId17"/>
    <p:sldId id="270" r:id="rId18"/>
    <p:sldId id="271" r:id="rId19"/>
    <p:sldId id="272" r:id="rId20"/>
    <p:sldId id="282" r:id="rId21"/>
    <p:sldId id="273" r:id="rId22"/>
    <p:sldId id="274" r:id="rId23"/>
    <p:sldId id="275" r:id="rId24"/>
    <p:sldId id="281" r:id="rId25"/>
    <p:sldId id="276" r:id="rId26"/>
    <p:sldId id="283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ordano Lins" initials="GL" lastIdx="1" clrIdx="0">
    <p:extLst>
      <p:ext uri="{19B8F6BF-5375-455C-9EA6-DF929625EA0E}">
        <p15:presenceInfo xmlns:p15="http://schemas.microsoft.com/office/powerpoint/2012/main" userId="Giordano Li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3F97"/>
    <a:srgbClr val="D2D2D2"/>
    <a:srgbClr val="5C2C91"/>
    <a:srgbClr val="7FBA00"/>
    <a:srgbClr val="BDF3FF"/>
    <a:srgbClr val="00B7F0"/>
    <a:srgbClr val="F6F6F6"/>
    <a:srgbClr val="7A1A7B"/>
    <a:srgbClr val="68217A"/>
    <a:srgbClr val="A4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0" autoAdjust="0"/>
    <p:restoredTop sz="84127" autoAdjust="0"/>
  </p:normalViewPr>
  <p:slideViewPr>
    <p:cSldViewPr>
      <p:cViewPr varScale="1">
        <p:scale>
          <a:sx n="64" d="100"/>
          <a:sy n="64" d="100"/>
        </p:scale>
        <p:origin x="148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3CEE5-D0FE-49A7-8E3B-B7BFD27AA3A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B02BC-2EBF-4EE4-8190-9C6F6AC81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46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B02BC-2EBF-4EE4-8190-9C6F6AC81E2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14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Mostrar 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B02BC-2EBF-4EE4-8190-9C6F6AC81E2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662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Começou na versão 2013 mas era P&amp;B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B02BC-2EBF-4EE4-8190-9C6F6AC81E2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969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Lançamento do .NET Framework 4.6</a:t>
            </a:r>
          </a:p>
          <a:p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Compiladores de código gerenciado completamente </a:t>
            </a:r>
            <a:r>
              <a:rPr lang="pt-B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re-escritos</a:t>
            </a:r>
            <a:endParaRPr lang="pt-B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Liberados como projetos Open </a:t>
            </a:r>
            <a:r>
              <a:rPr lang="pt-B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endParaRPr lang="pt-B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Incorporados à .NET </a:t>
            </a:r>
            <a:r>
              <a:rPr lang="pt-B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Compiler</a:t>
            </a:r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 Platform (conhecida como Projeto </a:t>
            </a:r>
            <a:r>
              <a:rPr lang="pt-B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Roslyn</a:t>
            </a:r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B02BC-2EBF-4EE4-8190-9C6F6AC81E2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220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[exemplo </a:t>
            </a:r>
            <a:r>
              <a:rPr lang="pt-B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using</a:t>
            </a:r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directives</a:t>
            </a:r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</a:p>
          <a:p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[aplicar no arquivo | projeto | solução]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B02BC-2EBF-4EE4-8190-9C6F6AC81E2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078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[exemplo]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B02BC-2EBF-4EE4-8190-9C6F6AC81E2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444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Versão Enterprise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B02BC-2EBF-4EE4-8190-9C6F6AC81E2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166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pt-BR" smtClean="0">
                <a:latin typeface="Segoe UI" panose="020B0502040204020203" pitchFamily="34" charset="0"/>
                <a:cs typeface="Segoe UI" panose="020B0502040204020203" pitchFamily="34" charset="0"/>
              </a:rPr>
              <a:t>exemplo]</a:t>
            </a:r>
            <a:endParaRPr lang="pt-B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B02BC-2EBF-4EE4-8190-9C6F6AC81E2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964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[exemplo]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B02BC-2EBF-4EE4-8190-9C6F6AC81E2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98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D5D4-480B-4DEC-99DD-28752D57C3A2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6EB0-432A-4A7E-8671-14CCE7CA5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6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D5D4-480B-4DEC-99DD-28752D57C3A2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6EB0-432A-4A7E-8671-14CCE7CA5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35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D5D4-480B-4DEC-99DD-28752D57C3A2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6EB0-432A-4A7E-8671-14CCE7CA5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54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D5D4-480B-4DEC-99DD-28752D57C3A2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6EB0-432A-4A7E-8671-14CCE7CA5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2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D5D4-480B-4DEC-99DD-28752D57C3A2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6EB0-432A-4A7E-8671-14CCE7CA5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27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D5D4-480B-4DEC-99DD-28752D57C3A2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6EB0-432A-4A7E-8671-14CCE7CA5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56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D5D4-480B-4DEC-99DD-28752D57C3A2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6EB0-432A-4A7E-8671-14CCE7CA5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02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D5D4-480B-4DEC-99DD-28752D57C3A2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6EB0-432A-4A7E-8671-14CCE7CA5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D5D4-480B-4DEC-99DD-28752D57C3A2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6EB0-432A-4A7E-8671-14CCE7CA5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04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D5D4-480B-4DEC-99DD-28752D57C3A2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6EB0-432A-4A7E-8671-14CCE7CA5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8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D5D4-480B-4DEC-99DD-28752D57C3A2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6EB0-432A-4A7E-8671-14CCE7CA5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7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FD5D4-480B-4DEC-99DD-28752D57C3A2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96EB0-432A-4A7E-8671-14CCE7CA5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98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076056" y="3645024"/>
            <a:ext cx="3857600" cy="554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.</a:t>
            </a:r>
            <a:r>
              <a:rPr lang="pt-BR" sz="2800" i="1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sln</a:t>
            </a:r>
            <a:r>
              <a:rPr lang="pt-BR" sz="2800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pt-BR" sz="2800" i="1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everything</a:t>
            </a:r>
            <a:r>
              <a:rPr lang="pt-BR" sz="2800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pt-BR" sz="28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69" y="5949280"/>
            <a:ext cx="2083653" cy="5520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478" y="6047412"/>
            <a:ext cx="1622723" cy="4609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689754" y="4424353"/>
            <a:ext cx="2270542" cy="4486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por Giordano Lins</a:t>
            </a:r>
            <a:endParaRPr lang="pt-BR" sz="2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3" t="14885" r="10161" b="16634"/>
          <a:stretch/>
        </p:blipFill>
        <p:spPr>
          <a:xfrm>
            <a:off x="1577094" y="5877272"/>
            <a:ext cx="1266714" cy="7574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1" t="15502" r="11413" b="17196"/>
          <a:stretch/>
        </p:blipFill>
        <p:spPr>
          <a:xfrm>
            <a:off x="208943" y="5877272"/>
            <a:ext cx="1288936" cy="7574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88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548680"/>
            <a:ext cx="9051571" cy="475252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224942"/>
            <a:ext cx="1691458" cy="448164"/>
          </a:xfrm>
          <a:prstGeom prst="rect">
            <a:avLst/>
          </a:prstGeom>
          <a:effectLst/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6309320"/>
            <a:ext cx="1286108" cy="3653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1079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pt-BR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</a:t>
            </a:r>
            <a:r>
              <a:rPr lang="pt-BR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Actions</a:t>
            </a:r>
            <a:endParaRPr lang="pt-BR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18002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Melhor integração do compilador com o editor de códigos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estática de código em tempo real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Eliminação de código redundante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Procura e correção de erros (ao digitar)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Refatoração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código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140968"/>
            <a:ext cx="6984776" cy="2605085"/>
          </a:xfrm>
          <a:prstGeom prst="rect">
            <a:avLst/>
          </a:prstGeom>
          <a:ln w="28575">
            <a:solidFill>
              <a:srgbClr val="A4EE00"/>
            </a:solidFill>
          </a:ln>
          <a:effectLst>
            <a:outerShdw blurRad="88900" dist="1270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6207449"/>
            <a:ext cx="1584176" cy="4197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313416"/>
            <a:ext cx="1193304" cy="3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3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C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Refatoração</a:t>
            </a:r>
            <a:endParaRPr lang="pt-BR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208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i="1" dirty="0" err="1" smtClean="0">
                <a:solidFill>
                  <a:srgbClr val="D2D2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Inline</a:t>
            </a:r>
            <a:r>
              <a:rPr lang="pt-BR" i="1" dirty="0" smtClean="0">
                <a:solidFill>
                  <a:srgbClr val="D2D2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i="1" dirty="0" err="1" smtClean="0">
                <a:solidFill>
                  <a:srgbClr val="D2D2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Rename</a:t>
            </a:r>
            <a:endParaRPr lang="pt-BR" i="1" dirty="0" smtClean="0">
              <a:solidFill>
                <a:srgbClr val="D2D2D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i="1" dirty="0" err="1" smtClean="0">
                <a:solidFill>
                  <a:srgbClr val="D2D2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Inline</a:t>
            </a:r>
            <a:r>
              <a:rPr lang="pt-BR" i="1" dirty="0" smtClean="0">
                <a:solidFill>
                  <a:srgbClr val="D2D2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Local </a:t>
            </a:r>
            <a:r>
              <a:rPr lang="pt-BR" i="1" dirty="0" err="1" smtClean="0">
                <a:solidFill>
                  <a:srgbClr val="D2D2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Variable</a:t>
            </a:r>
            <a:endParaRPr lang="pt-BR" i="1" dirty="0" smtClean="0">
              <a:solidFill>
                <a:srgbClr val="D2D2D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i="1" dirty="0" err="1" smtClean="0">
                <a:solidFill>
                  <a:srgbClr val="D2D2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Introduce</a:t>
            </a:r>
            <a:r>
              <a:rPr lang="pt-BR" i="1" dirty="0" smtClean="0">
                <a:solidFill>
                  <a:srgbClr val="D2D2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Local</a:t>
            </a:r>
            <a:endParaRPr lang="pt-BR" i="1" dirty="0">
              <a:solidFill>
                <a:srgbClr val="D2D2D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0" t="8000" r="10101" b="29000"/>
          <a:stretch/>
        </p:blipFill>
        <p:spPr>
          <a:xfrm>
            <a:off x="4427983" y="3080978"/>
            <a:ext cx="4704521" cy="376361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6207449"/>
            <a:ext cx="1584176" cy="4197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6288197"/>
            <a:ext cx="1193304" cy="3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7" t="6486" r="11785" b="8967"/>
          <a:stretch/>
        </p:blipFill>
        <p:spPr>
          <a:xfrm>
            <a:off x="2699792" y="2132856"/>
            <a:ext cx="6480720" cy="475252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80528" y="1768253"/>
            <a:ext cx="8229600" cy="1143000"/>
          </a:xfrm>
        </p:spPr>
        <p:txBody>
          <a:bodyPr>
            <a:noAutofit/>
          </a:bodyPr>
          <a:lstStyle/>
          <a:p>
            <a:r>
              <a:rPr lang="pt-BR" sz="5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Melhoramentos do Editor XAML</a:t>
            </a:r>
            <a:endParaRPr lang="pt-BR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224942"/>
            <a:ext cx="1691458" cy="448164"/>
          </a:xfrm>
          <a:prstGeom prst="rect">
            <a:avLst/>
          </a:prstGeom>
          <a:effectLst/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6309320"/>
            <a:ext cx="1286108" cy="365354"/>
          </a:xfrm>
          <a:prstGeom prst="rect">
            <a:avLst/>
          </a:prstGeom>
          <a:effectLst/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521185" y="3880109"/>
            <a:ext cx="3456384" cy="6046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Peek</a:t>
            </a:r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endParaRPr lang="pt-B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95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Revisão da Lista de Erros</a:t>
            </a:r>
            <a:endParaRPr lang="pt-BR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144016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Removido o limite de 100 mensagens</a:t>
            </a:r>
          </a:p>
          <a:p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Adição de links para os códigos de erro do compilador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2" y="3762419"/>
            <a:ext cx="7956376" cy="1826821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24942"/>
            <a:ext cx="1691458" cy="448164"/>
          </a:xfrm>
          <a:prstGeom prst="rect">
            <a:avLst/>
          </a:prstGeom>
          <a:effectLst/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309320"/>
            <a:ext cx="1286108" cy="3653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3998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Revisão da Lista de Erros</a:t>
            </a:r>
            <a:endParaRPr lang="pt-BR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648072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Filtros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58" y="2326293"/>
            <a:ext cx="5994684" cy="3444526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24942"/>
            <a:ext cx="1691458" cy="448164"/>
          </a:xfrm>
          <a:prstGeom prst="rect">
            <a:avLst/>
          </a:prstGeom>
          <a:effectLst/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309320"/>
            <a:ext cx="1286108" cy="3653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9902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1A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399245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8722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pt-BR" sz="5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Melhoramentos na Depuração</a:t>
            </a:r>
            <a:endParaRPr lang="pt-BR" sz="5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2083653" cy="55207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933" y="6191428"/>
            <a:ext cx="1622723" cy="46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9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8356" y="1031128"/>
            <a:ext cx="8507288" cy="161277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Suporte para depuração de expressões lambda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Imediate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</a:t>
            </a:r>
            <a:endParaRPr lang="pt-BR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09" y="3068960"/>
            <a:ext cx="6015203" cy="41012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6256404"/>
            <a:ext cx="1739824" cy="46097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56" y="6376452"/>
            <a:ext cx="1200133" cy="34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7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Ferramentas de Diagnóstico </a:t>
            </a:r>
            <a:endParaRPr lang="pt-BR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4" y="1196752"/>
            <a:ext cx="6093611" cy="4644366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309320"/>
            <a:ext cx="1691458" cy="448164"/>
          </a:xfrm>
          <a:prstGeom prst="rect">
            <a:avLst/>
          </a:prstGeom>
          <a:effectLst/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282" y="6426609"/>
            <a:ext cx="1286108" cy="3653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8135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13569"/>
            <a:ext cx="8229600" cy="1143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Configurações de Breakpoint</a:t>
            </a:r>
            <a:endParaRPr lang="pt-BR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300" b="64700" l="19025" r="82024"/>
                    </a14:imgEffect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50" t="8000" r="10101" b="29000"/>
          <a:stretch/>
        </p:blipFill>
        <p:spPr>
          <a:xfrm>
            <a:off x="5213085" y="2052045"/>
            <a:ext cx="1987022" cy="158961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0" t="8000" r="10101" b="29000"/>
          <a:stretch/>
        </p:blipFill>
        <p:spPr>
          <a:xfrm>
            <a:off x="3491880" y="1971216"/>
            <a:ext cx="3442410" cy="275392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0" t="8000" r="10101" b="29000"/>
          <a:stretch/>
        </p:blipFill>
        <p:spPr>
          <a:xfrm>
            <a:off x="1547664" y="2132856"/>
            <a:ext cx="4704521" cy="376361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6207449"/>
            <a:ext cx="1584176" cy="41973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313416"/>
            <a:ext cx="1193304" cy="3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2860"/>
            <a:ext cx="9144000" cy="3086100"/>
          </a:xfrm>
          <a:prstGeom prst="rect">
            <a:avLst/>
          </a:prstGeom>
          <a:effectLst/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400" y="764704"/>
            <a:ext cx="7715200" cy="26928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 Microsoft Visual Studio 2015 é a nova versão do ambiente integrado de desenvolvimento (IDE) da Microsoft para a construção de aplicações modernas e de alta qualidade para diversas plataformas, como o Windows, a web, nuvens e dispositivos móveis.</a:t>
            </a: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8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0"/>
            <a:ext cx="7527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0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4420" y="341784"/>
            <a:ext cx="7355160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Gerenciamento de Pacotes com o </a:t>
            </a:r>
            <a:r>
              <a:rPr lang="pt-B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NuGet</a:t>
            </a:r>
            <a:endParaRPr lang="pt-BR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357" y="2049170"/>
            <a:ext cx="5031287" cy="37315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309320"/>
            <a:ext cx="1691458" cy="448164"/>
          </a:xfrm>
          <a:prstGeom prst="rect">
            <a:avLst/>
          </a:prstGeom>
          <a:effectLst/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282" y="6426609"/>
            <a:ext cx="1286108" cy="3653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9100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4591"/>
            <a:ext cx="9144000" cy="51435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5701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ASP.NET 5 Core Project </a:t>
            </a:r>
            <a:r>
              <a:rPr lang="pt-B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Templates</a:t>
            </a:r>
            <a:endParaRPr lang="pt-BR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6207449"/>
            <a:ext cx="1584176" cy="41973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313416"/>
            <a:ext cx="1193304" cy="3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3F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7700"/>
            <a:ext cx="6057900" cy="24003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1642"/>
            <a:ext cx="8229600" cy="7780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Desenvolvimento Mobile</a:t>
            </a:r>
            <a:endParaRPr lang="pt-BR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712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Apps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Windows Phone 8 e 8.1 usando XAML e C#/VB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Universal Windows </a:t>
            </a:r>
            <a:r>
              <a:rPr lang="pt-BR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Apps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usando XAML e C# (VB com algumas alterações)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Apps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Windows 8 e 8.1 usando as bibliotecas </a:t>
            </a:r>
            <a:r>
              <a:rPr lang="pt-BR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WinJS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(HTML5/</a:t>
            </a:r>
            <a:r>
              <a:rPr lang="pt-BR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Apps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Windows Phone 8 e 8.1 usando as bibliotecas </a:t>
            </a:r>
            <a:r>
              <a:rPr lang="pt-BR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WinJS</a:t>
            </a:r>
            <a:endParaRPr lang="pt-BR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6237312"/>
            <a:ext cx="1651605" cy="4376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478" y="6331830"/>
            <a:ext cx="1207723" cy="3430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57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3F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7700"/>
            <a:ext cx="6057900" cy="24003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1642"/>
            <a:ext cx="8229600" cy="7780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Desenvolvimento Mobile</a:t>
            </a:r>
            <a:endParaRPr lang="pt-BR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71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Universal Windows </a:t>
            </a:r>
            <a:r>
              <a:rPr lang="pt-BR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Apps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usando as bibliotecas </a:t>
            </a:r>
            <a:r>
              <a:rPr lang="pt-BR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WinJS</a:t>
            </a:r>
            <a:endParaRPr lang="pt-BR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Apps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multi-plataforma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Windows, Windows Phone, </a:t>
            </a:r>
            <a:r>
              <a:rPr lang="pt-BR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Android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iOS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usando C#/F# e XAML (instalando as extensões e ferramentas do </a:t>
            </a:r>
            <a:r>
              <a:rPr lang="pt-BR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Apps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multi-plataforma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Windows, Windows Phone, </a:t>
            </a:r>
            <a:r>
              <a:rPr lang="pt-BR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Android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iOS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usando as ferramentas integradas do VS para a plataforma Apache </a:t>
            </a:r>
            <a:r>
              <a:rPr lang="pt-BR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Cordova</a:t>
            </a:r>
            <a:endParaRPr lang="pt-BR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6237312"/>
            <a:ext cx="1651605" cy="4376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478" y="6331830"/>
            <a:ext cx="1207723" cy="3430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6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00608" y="1196752"/>
            <a:ext cx="8229600" cy="1143000"/>
          </a:xfrm>
        </p:spPr>
        <p:txBody>
          <a:bodyPr/>
          <a:lstStyle/>
          <a:p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Integração com o </a:t>
            </a:r>
            <a:r>
              <a:rPr lang="pt-B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Git</a:t>
            </a:r>
            <a:endParaRPr lang="pt-BR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411224"/>
            <a:ext cx="6858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5" y="6237312"/>
            <a:ext cx="1691458" cy="448164"/>
          </a:xfrm>
          <a:prstGeom prst="rect">
            <a:avLst/>
          </a:prstGeom>
          <a:effectLst/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791" y="6321690"/>
            <a:ext cx="1286108" cy="3653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0988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5" y="6237312"/>
            <a:ext cx="1691458" cy="448164"/>
          </a:xfrm>
          <a:prstGeom prst="rect">
            <a:avLst/>
          </a:prstGeom>
          <a:effectLst/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791" y="6321690"/>
            <a:ext cx="1286108" cy="3653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9791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63" y="3771900"/>
            <a:ext cx="9144000" cy="30861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28803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Foco no aumento da produtividade do desenvolvedor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Melhoramentos no editor de códigos e nas ferramentas de depuração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Integração com a plataforma </a:t>
            </a:r>
            <a:r>
              <a:rPr lang="pt-BR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  <a:endParaRPr lang="pt-BR" sz="2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Integração com as contas da Microsoft</a:t>
            </a:r>
            <a:endParaRPr lang="pt-BR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16633"/>
            <a:ext cx="1656184" cy="43881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07327"/>
            <a:ext cx="1262683" cy="3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6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55873"/>
          </a:xfrm>
        </p:spPr>
        <p:txBody>
          <a:bodyPr>
            <a:noAutofit/>
          </a:bodyPr>
          <a:lstStyle/>
          <a:p>
            <a:r>
              <a:rPr lang="pt-BR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Experiência de Gerenciamento de Contas</a:t>
            </a:r>
            <a:endParaRPr lang="pt-BR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72819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pt-B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Contas separadas para desenvolvimento e para testes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pt-B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Contas separadas para casa e para o trabalho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Contas separadas para vários desenvolvedores trabalhando na mesma estação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88"/>
          <a:stretch/>
        </p:blipFill>
        <p:spPr>
          <a:xfrm>
            <a:off x="5148064" y="4914127"/>
            <a:ext cx="4032448" cy="194387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224942"/>
            <a:ext cx="1691458" cy="448164"/>
          </a:xfrm>
          <a:prstGeom prst="rect">
            <a:avLst/>
          </a:prstGeom>
          <a:effectLst/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6309320"/>
            <a:ext cx="1286108" cy="365354"/>
          </a:xfrm>
          <a:prstGeom prst="rect">
            <a:avLst/>
          </a:prstGeom>
          <a:effectLst/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188" y="3072136"/>
            <a:ext cx="4189624" cy="28139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900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pt-B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Shared</a:t>
            </a:r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Projects</a:t>
            </a:r>
            <a:endParaRPr lang="pt-BR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0384" y="1600201"/>
            <a:ext cx="8003232" cy="4205064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Compartilhamento de código, </a:t>
            </a:r>
            <a:r>
              <a:rPr lang="pt-BR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assets</a:t>
            </a:r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 e recursos, como por exemplo (mas não limitado somente a) imagens e </a:t>
            </a:r>
            <a:r>
              <a:rPr lang="pt-BR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templates</a:t>
            </a:r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 XAML.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Tecnicamente são exatamente como </a:t>
            </a:r>
            <a:r>
              <a:rPr lang="pt-BR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linked</a:t>
            </a:r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files</a:t>
            </a:r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 para os projetos que os referenciam. Não focam em nenhum </a:t>
            </a:r>
            <a:r>
              <a:rPr lang="pt-BR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subset</a:t>
            </a:r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 específico do .NET e não produzem </a:t>
            </a:r>
            <a:r>
              <a:rPr lang="pt-B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bibliodecas</a:t>
            </a:r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 .</a:t>
            </a:r>
            <a:r>
              <a:rPr lang="pt-B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dll</a:t>
            </a:r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. Por baixo, o </a:t>
            </a:r>
            <a:r>
              <a:rPr lang="pt-B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MSBuild</a:t>
            </a:r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 executa as mesmas regras aplicadas aos arquivos "</a:t>
            </a:r>
            <a:r>
              <a:rPr lang="pt-B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linkados</a:t>
            </a:r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".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5921897"/>
            <a:ext cx="9144000" cy="936103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075109"/>
            <a:ext cx="2083653" cy="55207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933" y="6191428"/>
            <a:ext cx="1622723" cy="46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94520"/>
            <a:ext cx="8229600" cy="32689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Console Applications, Windows Forms e Windows Presentation Foundation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Apps Windows Store 8.1 e Windows Phone 8.1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Apps Windows Phone 8.0/8.1 Silverlight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Portable Class Libraries</a:t>
            </a: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Shared</a:t>
            </a:r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Projects</a:t>
            </a:r>
            <a:endParaRPr lang="pt-BR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5921897"/>
            <a:ext cx="9144000" cy="936103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075109"/>
            <a:ext cx="2083653" cy="55207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933" y="6191428"/>
            <a:ext cx="1622723" cy="46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9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7" t="7767" r="12659" b="8967"/>
          <a:stretch/>
        </p:blipFill>
        <p:spPr>
          <a:xfrm>
            <a:off x="2699792" y="2204864"/>
            <a:ext cx="6408712" cy="468052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80528" y="1768253"/>
            <a:ext cx="8229600" cy="1143000"/>
          </a:xfrm>
        </p:spPr>
        <p:txBody>
          <a:bodyPr>
            <a:noAutofit/>
          </a:bodyPr>
          <a:lstStyle/>
          <a:p>
            <a:r>
              <a:rPr lang="pt-BR" sz="5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Melhoramentos no Editor de Código</a:t>
            </a:r>
            <a:endParaRPr lang="pt-BR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224942"/>
            <a:ext cx="1691458" cy="448164"/>
          </a:xfrm>
          <a:prstGeom prst="rect">
            <a:avLst/>
          </a:prstGeom>
          <a:effectLst/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6309320"/>
            <a:ext cx="1286108" cy="3653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850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4365104"/>
            <a:ext cx="4191000" cy="28575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pt-B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Touch</a:t>
            </a:r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Gestures</a:t>
            </a:r>
            <a:endParaRPr lang="pt-BR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2392" y="1340768"/>
            <a:ext cx="7859216" cy="413305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Toque duplo em um identificador para selecioná-lo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Pressionar a tela para abrir o menu de contexto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Tocar na margem do editor para selecionar a linha desejada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pt-BR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Pinch</a:t>
            </a:r>
            <a:r>
              <a:rPr lang="pt-B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&amp; Zoom" para ampliar/reduzir o zoom da tela</a:t>
            </a: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6223895"/>
            <a:ext cx="1691458" cy="448164"/>
          </a:xfrm>
          <a:prstGeom prst="rect">
            <a:avLst/>
          </a:prstGeom>
          <a:effectLst/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6308273"/>
            <a:ext cx="1286108" cy="3653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5637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7" b="48379"/>
          <a:stretch/>
        </p:blipFill>
        <p:spPr>
          <a:xfrm>
            <a:off x="36512" y="5292297"/>
            <a:ext cx="6479704" cy="15930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pt-B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ToolTips</a:t>
            </a:r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Coloridos</a:t>
            </a:r>
            <a:endParaRPr lang="pt-BR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39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O editor automaticamente cria regiões para diversas estruturas da linguagem selecionada, como (mas não limitado a) definições de classes, definições de estruturas e corpo de métodos. A experiência de pré-visualização desses trechos contraídos foi melhorada na edição 2015.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933056"/>
            <a:ext cx="8545118" cy="1247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6223895"/>
            <a:ext cx="1691458" cy="448164"/>
          </a:xfrm>
          <a:prstGeom prst="rect">
            <a:avLst/>
          </a:prstGeom>
          <a:effectLst/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6308273"/>
            <a:ext cx="1286108" cy="3653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620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587</Words>
  <Application>Microsoft Office PowerPoint</Application>
  <PresentationFormat>Apresentação na tela (4:3)</PresentationFormat>
  <Paragraphs>83</Paragraphs>
  <Slides>26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</vt:lpstr>
      <vt:lpstr>Calibri</vt:lpstr>
      <vt:lpstr>Segoe UI</vt:lpstr>
      <vt:lpstr>Segoe UI Light</vt:lpstr>
      <vt:lpstr>Segoe UI Semilight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Experiência de Gerenciamento de Contas</vt:lpstr>
      <vt:lpstr>Shared Projects</vt:lpstr>
      <vt:lpstr>Apresentação do PowerPoint</vt:lpstr>
      <vt:lpstr>Melhoramentos no Editor de Código</vt:lpstr>
      <vt:lpstr>Touch Gestures</vt:lpstr>
      <vt:lpstr>ToolTips Coloridos</vt:lpstr>
      <vt:lpstr>Apresentação do PowerPoint</vt:lpstr>
      <vt:lpstr>Quick Actions</vt:lpstr>
      <vt:lpstr>Refatoração</vt:lpstr>
      <vt:lpstr>Melhoramentos do Editor XAML</vt:lpstr>
      <vt:lpstr>Revisão da Lista de Erros</vt:lpstr>
      <vt:lpstr>Revisão da Lista de Erros</vt:lpstr>
      <vt:lpstr>Melhoramentos na Depuração</vt:lpstr>
      <vt:lpstr>Apresentação do PowerPoint</vt:lpstr>
      <vt:lpstr>Ferramentas de Diagnóstico </vt:lpstr>
      <vt:lpstr>Configurações de Breakpoint</vt:lpstr>
      <vt:lpstr>Apresentação do PowerPoint</vt:lpstr>
      <vt:lpstr>Gerenciamento de Pacotes com o NuGet</vt:lpstr>
      <vt:lpstr>ASP.NET 5 Core Project Templates</vt:lpstr>
      <vt:lpstr>Desenvolvimento Mobile</vt:lpstr>
      <vt:lpstr>Desenvolvimento Mobile</vt:lpstr>
      <vt:lpstr>Integração com o Git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Giordano Giuliano S. Lins</dc:creator>
  <cp:lastModifiedBy>Giordano Lins</cp:lastModifiedBy>
  <cp:revision>38</cp:revision>
  <dcterms:created xsi:type="dcterms:W3CDTF">2015-09-18T14:34:20Z</dcterms:created>
  <dcterms:modified xsi:type="dcterms:W3CDTF">2015-09-21T14:03:09Z</dcterms:modified>
</cp:coreProperties>
</file>