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70" r:id="rId6"/>
    <p:sldId id="268" r:id="rId7"/>
    <p:sldId id="269" r:id="rId8"/>
    <p:sldId id="271" r:id="rId9"/>
    <p:sldId id="272" r:id="rId10"/>
    <p:sldId id="273" r:id="rId11"/>
    <p:sldId id="274" r:id="rId12"/>
    <p:sldId id="276" r:id="rId13"/>
    <p:sldId id="277" r:id="rId14"/>
    <p:sldId id="278" r:id="rId15"/>
    <p:sldId id="279" r:id="rId16"/>
    <p:sldId id="281" r:id="rId17"/>
    <p:sldId id="282" r:id="rId18"/>
    <p:sldId id="283" r:id="rId19"/>
    <p:sldId id="284" r:id="rId20"/>
    <p:sldId id="28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442"/>
    <a:srgbClr val="004A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0" d="100"/>
          <a:sy n="100" d="100"/>
        </p:scale>
        <p:origin x="10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2F79-0A29-48CD-B328-53800F007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660ABD2-FE6B-4DE7-A050-5A77C5703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1F30677-7141-4C28-9834-D1BE63EECFAB}"/>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F4082609-CD2A-48E2-AF96-360476EA72C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E1FC45A0-4EC1-4AF1-957B-C84C99E4195A}"/>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8993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53B4-B0FD-4389-B782-D93D4D5364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7E549F-444A-4716-8ACC-545044927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48BE95-FDC6-46C9-9A54-91C5F50FCD40}"/>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65CFFFEE-FCEB-4C60-9CD8-7323F7C01F3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03D13EF2-3F84-4CDE-AA8C-8BC920EBF734}"/>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336784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2D4C7-5BA8-43AE-AA7D-8312D1F290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4C0BC0-F56D-4D5E-8E60-D8F9C9847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81C3E9-E056-4EE7-AD1D-DF2CB37F443C}"/>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6EC2FE4C-8508-4383-A551-36CC39B58C2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DCEB54FB-1F47-48F9-879A-33F54A214A37}"/>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215485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D92-BE43-42C9-9C07-E65E86ACAC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421742C-8FAC-49F5-A669-B1BE53977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843A6E-858B-49E5-A965-7561E1701F90}"/>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73C815C2-EE63-408A-89A3-3F286F56A64D}"/>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39082FFE-B930-49AE-8F5A-100206B20716}"/>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317585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4100-A336-402F-B14B-515060145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C40D13F-794B-4474-917D-FF3104910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6F136-3A9B-48F6-97B7-D5B9288F33D2}"/>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F0E9E516-D9D8-4356-B43C-D01D64DCE0EC}"/>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E0612DEA-B917-44AD-9B2E-F0EF9D6AF1A6}"/>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57268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7B6A-84AC-4C57-942F-DFAAD177EC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B2A12C8-9C35-49A6-B06C-5FA48A439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097E802-5D15-4B33-AC40-69F78132A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9F7E975-C6B6-4B19-BBD7-8F2F78FD98C7}"/>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6" name="Footer Placeholder 5">
            <a:extLst>
              <a:ext uri="{FF2B5EF4-FFF2-40B4-BE49-F238E27FC236}">
                <a16:creationId xmlns:a16="http://schemas.microsoft.com/office/drawing/2014/main" id="{C8FE1715-22E9-4658-9BB6-8E3295593E05}"/>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B1C2511-C017-40AE-B593-8C5B81C01AC9}"/>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116554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F108-8EA5-4F39-B390-39DA3CE45A3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660399-4528-4BEC-AF3A-29DD80A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88243-A548-435F-979D-9F66B1E06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18E1F5E-07ED-4534-8140-08FB23A4F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37AA6-2531-428B-9B2E-5A3B51D1D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5FC296-B6FB-4E49-BD6F-517D6299D9BE}"/>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8" name="Footer Placeholder 7">
            <a:extLst>
              <a:ext uri="{FF2B5EF4-FFF2-40B4-BE49-F238E27FC236}">
                <a16:creationId xmlns:a16="http://schemas.microsoft.com/office/drawing/2014/main" id="{0562443E-81FD-4EF7-BA1F-D17BDDD4B35A}"/>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E237CB44-149F-4247-8A95-624C9509D80A}"/>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73301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47D4-44A7-4590-B2B3-B3F641999F7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B16E7F3-F56D-4FE3-99C3-5D9C0EF77AE7}"/>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4" name="Footer Placeholder 3">
            <a:extLst>
              <a:ext uri="{FF2B5EF4-FFF2-40B4-BE49-F238E27FC236}">
                <a16:creationId xmlns:a16="http://schemas.microsoft.com/office/drawing/2014/main" id="{E0A86C83-EA41-4EC5-B8E1-287BFACB5F5C}"/>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26C7611-9E7B-43C9-AD08-BE752E82E1BC}"/>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51384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C6FF6-E17B-49A2-8228-66203FEC01EE}"/>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3" name="Footer Placeholder 2">
            <a:extLst>
              <a:ext uri="{FF2B5EF4-FFF2-40B4-BE49-F238E27FC236}">
                <a16:creationId xmlns:a16="http://schemas.microsoft.com/office/drawing/2014/main" id="{3BC39F5F-D779-4230-A36B-CA8E76D15197}"/>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85D78467-1CB4-4D75-ABC9-16C3427AF1C9}"/>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34505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8A2D-F2B7-4516-AEA3-B2E48551C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CA2D8A5-9BD0-4A08-A46E-7DC49C041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0053AA4-F225-48EF-B218-9C76129F0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37820-2907-4B91-A7BF-420868A95BDC}"/>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6" name="Footer Placeholder 5">
            <a:extLst>
              <a:ext uri="{FF2B5EF4-FFF2-40B4-BE49-F238E27FC236}">
                <a16:creationId xmlns:a16="http://schemas.microsoft.com/office/drawing/2014/main" id="{7CA2D14F-77DC-42E4-905A-5BD3FB6ADF7C}"/>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2F42F29-34E2-40C3-B5BF-24B1582174CB}"/>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372740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7D9B-F1EC-4C35-9BD3-B882DFAFF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0AE099B-7A99-485A-A85B-501476472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27175C61-A0E8-42EF-A007-53D8FD61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4A512-1961-4ADD-B4FB-90F429778EA0}"/>
              </a:ext>
            </a:extLst>
          </p:cNvPr>
          <p:cNvSpPr>
            <a:spLocks noGrp="1"/>
          </p:cNvSpPr>
          <p:nvPr>
            <p:ph type="dt" sz="half" idx="10"/>
          </p:nvPr>
        </p:nvSpPr>
        <p:spPr/>
        <p:txBody>
          <a:bodyPr/>
          <a:lstStyle/>
          <a:p>
            <a:fld id="{1E39D579-066E-4D18-8D0E-B2CDFFD4AAA1}" type="datetimeFigureOut">
              <a:rPr lang="en-CA" smtClean="0"/>
              <a:t>2021-07-12</a:t>
            </a:fld>
            <a:endParaRPr lang="en-CA" dirty="0"/>
          </a:p>
        </p:txBody>
      </p:sp>
      <p:sp>
        <p:nvSpPr>
          <p:cNvPr id="6" name="Footer Placeholder 5">
            <a:extLst>
              <a:ext uri="{FF2B5EF4-FFF2-40B4-BE49-F238E27FC236}">
                <a16:creationId xmlns:a16="http://schemas.microsoft.com/office/drawing/2014/main" id="{F097A53D-25A1-4168-A6BF-8445A1FC86DB}"/>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FF767A68-45A2-4B14-A031-F1DC8045FD77}"/>
              </a:ext>
            </a:extLst>
          </p:cNvPr>
          <p:cNvSpPr>
            <a:spLocks noGrp="1"/>
          </p:cNvSpPr>
          <p:nvPr>
            <p:ph type="sldNum" sz="quarter" idx="12"/>
          </p:nvPr>
        </p:nvSpPr>
        <p:spPr/>
        <p:txBody>
          <a:bodyPr/>
          <a:lstStyle/>
          <a:p>
            <a:fld id="{849E0255-9C73-42BE-8E80-1DAE71116B43}" type="slidenum">
              <a:rPr lang="en-CA" smtClean="0"/>
              <a:t>‹#›</a:t>
            </a:fld>
            <a:endParaRPr lang="en-CA" dirty="0"/>
          </a:p>
        </p:txBody>
      </p:sp>
    </p:spTree>
    <p:extLst>
      <p:ext uri="{BB962C8B-B14F-4D97-AF65-F5344CB8AC3E}">
        <p14:creationId xmlns:p14="http://schemas.microsoft.com/office/powerpoint/2010/main" val="166518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F49B1-9D68-4BCF-B412-DD98E2F79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EBD182-BC1E-47CB-87C5-8BEC6FA74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E6DED8-EAD4-4A1A-AEEB-F477F5D13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D579-066E-4D18-8D0E-B2CDFFD4AAA1}" type="datetimeFigureOut">
              <a:rPr lang="en-CA" smtClean="0"/>
              <a:t>2021-07-12</a:t>
            </a:fld>
            <a:endParaRPr lang="en-CA" dirty="0"/>
          </a:p>
        </p:txBody>
      </p:sp>
      <p:sp>
        <p:nvSpPr>
          <p:cNvPr id="5" name="Footer Placeholder 4">
            <a:extLst>
              <a:ext uri="{FF2B5EF4-FFF2-40B4-BE49-F238E27FC236}">
                <a16:creationId xmlns:a16="http://schemas.microsoft.com/office/drawing/2014/main" id="{AB43014F-D0DD-4935-A860-50DD58B2A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5E0FE965-C758-4ECA-910D-730B7D82B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E0255-9C73-42BE-8E80-1DAE71116B43}" type="slidenum">
              <a:rPr lang="en-CA" smtClean="0"/>
              <a:t>‹#›</a:t>
            </a:fld>
            <a:endParaRPr lang="en-CA" dirty="0"/>
          </a:p>
        </p:txBody>
      </p:sp>
    </p:spTree>
    <p:extLst>
      <p:ext uri="{BB962C8B-B14F-4D97-AF65-F5344CB8AC3E}">
        <p14:creationId xmlns:p14="http://schemas.microsoft.com/office/powerpoint/2010/main" val="150144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tnetfoundation.org/" TargetMode="External"/><Relationship Id="rId2" Type="http://schemas.openxmlformats.org/officeDocument/2006/relationships/hyperlink" Target="https://github.com/dotnet/runtime/blob/main/LICENSE.TX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A6D6BD-AE7A-4D85-85FB-554645B6016E}"/>
              </a:ext>
            </a:extLst>
          </p:cNvPr>
          <p:cNvPicPr>
            <a:picLocks noChangeAspect="1"/>
          </p:cNvPicPr>
          <p:nvPr/>
        </p:nvPicPr>
        <p:blipFill rotWithShape="1">
          <a:blip r:embed="rId2"/>
          <a:srcRect l="5702" t="8144" r="5470" b="571"/>
          <a:stretch/>
        </p:blipFill>
        <p:spPr>
          <a:xfrm>
            <a:off x="-10730" y="0"/>
            <a:ext cx="12202730" cy="6858000"/>
          </a:xfrm>
          <a:prstGeom prst="rect">
            <a:avLst/>
          </a:prstGeom>
        </p:spPr>
      </p:pic>
      <p:sp>
        <p:nvSpPr>
          <p:cNvPr id="4" name="Title 1">
            <a:extLst>
              <a:ext uri="{FF2B5EF4-FFF2-40B4-BE49-F238E27FC236}">
                <a16:creationId xmlns:a16="http://schemas.microsoft.com/office/drawing/2014/main" id="{E907F127-454C-4FA3-841C-8EF76A305FF4}"/>
              </a:ext>
            </a:extLst>
          </p:cNvPr>
          <p:cNvSpPr txBox="1">
            <a:spLocks/>
          </p:cNvSpPr>
          <p:nvPr/>
        </p:nvSpPr>
        <p:spPr>
          <a:xfrm>
            <a:off x="914400" y="1657350"/>
            <a:ext cx="10363200" cy="12239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4800" b="1" dirty="0" err="1">
                <a:solidFill>
                  <a:schemeClr val="bg1"/>
                </a:solidFill>
              </a:rPr>
              <a:t>Aprendendo</a:t>
            </a:r>
            <a:r>
              <a:rPr lang="en-CA" sz="4800" b="1" dirty="0">
                <a:solidFill>
                  <a:schemeClr val="bg1"/>
                </a:solidFill>
              </a:rPr>
              <a:t> a </a:t>
            </a:r>
            <a:r>
              <a:rPr lang="en-CA" sz="4800" b="1" dirty="0" err="1">
                <a:solidFill>
                  <a:schemeClr val="bg1"/>
                </a:solidFill>
              </a:rPr>
              <a:t>programar</a:t>
            </a:r>
            <a:r>
              <a:rPr lang="en-CA" sz="4800" b="1" dirty="0">
                <a:solidFill>
                  <a:schemeClr val="bg1"/>
                </a:solidFill>
              </a:rPr>
              <a:t> com .NET</a:t>
            </a:r>
          </a:p>
        </p:txBody>
      </p:sp>
      <p:sp>
        <p:nvSpPr>
          <p:cNvPr id="5" name="Title 1">
            <a:extLst>
              <a:ext uri="{FF2B5EF4-FFF2-40B4-BE49-F238E27FC236}">
                <a16:creationId xmlns:a16="http://schemas.microsoft.com/office/drawing/2014/main" id="{0069B895-6143-43FC-AEBF-F23E970AB7EF}"/>
              </a:ext>
            </a:extLst>
          </p:cNvPr>
          <p:cNvSpPr txBox="1">
            <a:spLocks/>
          </p:cNvSpPr>
          <p:nvPr/>
        </p:nvSpPr>
        <p:spPr>
          <a:xfrm>
            <a:off x="7255934" y="295275"/>
            <a:ext cx="5552902" cy="5334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4800" b="1" dirty="0">
                <a:solidFill>
                  <a:schemeClr val="bg1"/>
                </a:solidFill>
              </a:rPr>
              <a:t>SQL Week Recife</a:t>
            </a:r>
          </a:p>
        </p:txBody>
      </p:sp>
      <p:sp>
        <p:nvSpPr>
          <p:cNvPr id="7" name="Title 1">
            <a:extLst>
              <a:ext uri="{FF2B5EF4-FFF2-40B4-BE49-F238E27FC236}">
                <a16:creationId xmlns:a16="http://schemas.microsoft.com/office/drawing/2014/main" id="{1D0B19EA-CE58-435A-A76C-681A816989FE}"/>
              </a:ext>
            </a:extLst>
          </p:cNvPr>
          <p:cNvSpPr txBox="1">
            <a:spLocks/>
          </p:cNvSpPr>
          <p:nvPr/>
        </p:nvSpPr>
        <p:spPr>
          <a:xfrm>
            <a:off x="6705601" y="3069167"/>
            <a:ext cx="5552902" cy="359833"/>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4800" b="1" dirty="0">
                <a:solidFill>
                  <a:schemeClr val="bg1"/>
                </a:solidFill>
              </a:rPr>
              <a:t>Giordano Lins</a:t>
            </a:r>
          </a:p>
        </p:txBody>
      </p:sp>
    </p:spTree>
    <p:extLst>
      <p:ext uri="{BB962C8B-B14F-4D97-AF65-F5344CB8AC3E}">
        <p14:creationId xmlns:p14="http://schemas.microsoft.com/office/powerpoint/2010/main" val="358553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normAutofit fontScale="90000"/>
          </a:bodyPr>
          <a:lstStyle/>
          <a:p>
            <a:r>
              <a:rPr lang="pt-BR" dirty="0"/>
              <a:t>Quais outras carreiras posso trilhar além da de programador com os mesmos conhecimentos?</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2177934"/>
            <a:ext cx="6393873" cy="4089862"/>
          </a:xfrm>
        </p:spPr>
        <p:txBody>
          <a:bodyPr>
            <a:normAutofit/>
          </a:bodyPr>
          <a:lstStyle/>
          <a:p>
            <a:pPr>
              <a:spcBef>
                <a:spcPts val="1800"/>
              </a:spcBef>
            </a:pPr>
            <a:r>
              <a:rPr lang="pt-BR" b="0" i="0" dirty="0">
                <a:solidFill>
                  <a:srgbClr val="171717"/>
                </a:solidFill>
                <a:effectLst/>
                <a:latin typeface="Segoe UI" panose="020B0502040204020203" pitchFamily="34" charset="0"/>
              </a:rPr>
              <a:t>Teste de Software</a:t>
            </a:r>
          </a:p>
          <a:p>
            <a:pPr>
              <a:spcBef>
                <a:spcPts val="1800"/>
              </a:spcBef>
            </a:pPr>
            <a:r>
              <a:rPr lang="pt-BR" dirty="0" err="1">
                <a:solidFill>
                  <a:srgbClr val="171717"/>
                </a:solidFill>
                <a:latin typeface="Segoe UI" panose="020B0502040204020203" pitchFamily="34" charset="0"/>
              </a:rPr>
              <a:t>DevOps</a:t>
            </a:r>
            <a:endParaRPr lang="pt-BR" dirty="0">
              <a:solidFill>
                <a:srgbClr val="171717"/>
              </a:solidFill>
              <a:latin typeface="Segoe UI" panose="020B0502040204020203" pitchFamily="34" charset="0"/>
            </a:endParaRPr>
          </a:p>
          <a:p>
            <a:pPr>
              <a:spcBef>
                <a:spcPts val="1800"/>
              </a:spcBef>
            </a:pPr>
            <a:r>
              <a:rPr lang="pt-BR" dirty="0">
                <a:solidFill>
                  <a:srgbClr val="171717"/>
                </a:solidFill>
                <a:latin typeface="Segoe UI" panose="020B0502040204020203" pitchFamily="34" charset="0"/>
              </a:rPr>
              <a:t>Cientista de Dados</a:t>
            </a:r>
          </a:p>
          <a:p>
            <a:pPr>
              <a:spcBef>
                <a:spcPts val="1800"/>
              </a:spcBef>
            </a:pPr>
            <a:r>
              <a:rPr lang="pt-BR" dirty="0">
                <a:solidFill>
                  <a:srgbClr val="171717"/>
                </a:solidFill>
                <a:latin typeface="Segoe UI" panose="020B0502040204020203" pitchFamily="34" charset="0"/>
              </a:rPr>
              <a:t>Inteligência Artificial</a:t>
            </a:r>
          </a:p>
          <a:p>
            <a:pPr>
              <a:spcBef>
                <a:spcPts val="1800"/>
              </a:spcBef>
            </a:pPr>
            <a:r>
              <a:rPr lang="pt-BR" dirty="0">
                <a:solidFill>
                  <a:srgbClr val="171717"/>
                </a:solidFill>
                <a:latin typeface="Segoe UI" panose="020B0502040204020203" pitchFamily="34" charset="0"/>
              </a:rPr>
              <a:t>Cloud </a:t>
            </a:r>
            <a:r>
              <a:rPr lang="pt-BR" dirty="0" err="1">
                <a:solidFill>
                  <a:srgbClr val="171717"/>
                </a:solidFill>
                <a:latin typeface="Segoe UI" panose="020B0502040204020203" pitchFamily="34" charset="0"/>
              </a:rPr>
              <a:t>Computing</a:t>
            </a:r>
            <a:endParaRPr lang="pt-BR" dirty="0">
              <a:solidFill>
                <a:srgbClr val="171717"/>
              </a:solidFill>
              <a:latin typeface="Segoe UI" panose="020B0502040204020203" pitchFamily="34" charset="0"/>
            </a:endParaRPr>
          </a:p>
          <a:p>
            <a:pPr>
              <a:spcBef>
                <a:spcPts val="1800"/>
              </a:spcBef>
            </a:pPr>
            <a:r>
              <a:rPr lang="pt-BR" dirty="0">
                <a:solidFill>
                  <a:srgbClr val="171717"/>
                </a:solidFill>
                <a:latin typeface="Segoe UI" panose="020B0502040204020203" pitchFamily="34" charset="0"/>
              </a:rPr>
              <a:t>E muito mais!</a:t>
            </a:r>
            <a:endParaRPr lang="pt-BR" dirty="0"/>
          </a:p>
        </p:txBody>
      </p:sp>
    </p:spTree>
    <p:extLst>
      <p:ext uri="{BB962C8B-B14F-4D97-AF65-F5344CB8AC3E}">
        <p14:creationId xmlns:p14="http://schemas.microsoft.com/office/powerpoint/2010/main" val="348605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with medium confidence">
            <a:extLst>
              <a:ext uri="{FF2B5EF4-FFF2-40B4-BE49-F238E27FC236}">
                <a16:creationId xmlns:a16="http://schemas.microsoft.com/office/drawing/2014/main" id="{E3BE5FCF-CB21-4257-BFE1-449AEFF3D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0" y="1209675"/>
            <a:ext cx="4572000" cy="4572000"/>
          </a:xfrm>
          <a:prstGeom prst="rect">
            <a:avLst/>
          </a:prstGeom>
        </p:spPr>
      </p:pic>
      <p:sp>
        <p:nvSpPr>
          <p:cNvPr id="6" name="Title 1">
            <a:extLst>
              <a:ext uri="{FF2B5EF4-FFF2-40B4-BE49-F238E27FC236}">
                <a16:creationId xmlns:a16="http://schemas.microsoft.com/office/drawing/2014/main" id="{2139ADEB-0AE1-4C22-A64E-8556DE6C86A0}"/>
              </a:ext>
            </a:extLst>
          </p:cNvPr>
          <p:cNvSpPr>
            <a:spLocks noGrp="1"/>
          </p:cNvSpPr>
          <p:nvPr>
            <p:ph type="title"/>
          </p:nvPr>
        </p:nvSpPr>
        <p:spPr>
          <a:xfrm>
            <a:off x="1619250" y="1825625"/>
            <a:ext cx="4572000" cy="2882900"/>
          </a:xfrm>
        </p:spPr>
        <p:txBody>
          <a:bodyPr>
            <a:normAutofit/>
          </a:bodyPr>
          <a:lstStyle/>
          <a:p>
            <a:r>
              <a:rPr lang="pt-BR" dirty="0"/>
              <a:t>Demo time!</a:t>
            </a:r>
          </a:p>
        </p:txBody>
      </p:sp>
    </p:spTree>
    <p:extLst>
      <p:ext uri="{BB962C8B-B14F-4D97-AF65-F5344CB8AC3E}">
        <p14:creationId xmlns:p14="http://schemas.microsoft.com/office/powerpoint/2010/main" val="384098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686F-03D6-4946-8761-21B3ABAD3E0D}"/>
              </a:ext>
            </a:extLst>
          </p:cNvPr>
          <p:cNvSpPr>
            <a:spLocks noGrp="1"/>
          </p:cNvSpPr>
          <p:nvPr>
            <p:ph type="title"/>
          </p:nvPr>
        </p:nvSpPr>
        <p:spPr/>
        <p:txBody>
          <a:bodyPr/>
          <a:lstStyle/>
          <a:p>
            <a:r>
              <a:rPr lang="pt-BR" dirty="0"/>
              <a:t>Fluxo de desenvolvimento na fase de aprendizagem</a:t>
            </a:r>
            <a:endParaRPr lang="en-CA" dirty="0"/>
          </a:p>
        </p:txBody>
      </p:sp>
      <p:pic>
        <p:nvPicPr>
          <p:cNvPr id="5" name="Picture 4" descr="Diagram&#10;&#10;Description automatically generated">
            <a:extLst>
              <a:ext uri="{FF2B5EF4-FFF2-40B4-BE49-F238E27FC236}">
                <a16:creationId xmlns:a16="http://schemas.microsoft.com/office/drawing/2014/main" id="{B106CC74-51A6-4AA1-8EFC-6C7FECF1D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78" y="2642536"/>
            <a:ext cx="7699400" cy="2824813"/>
          </a:xfrm>
          <a:prstGeom prst="rect">
            <a:avLst/>
          </a:prstGeom>
        </p:spPr>
      </p:pic>
    </p:spTree>
    <p:extLst>
      <p:ext uri="{BB962C8B-B14F-4D97-AF65-F5344CB8AC3E}">
        <p14:creationId xmlns:p14="http://schemas.microsoft.com/office/powerpoint/2010/main" val="35055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686F-03D6-4946-8761-21B3ABAD3E0D}"/>
              </a:ext>
            </a:extLst>
          </p:cNvPr>
          <p:cNvSpPr>
            <a:spLocks noGrp="1"/>
          </p:cNvSpPr>
          <p:nvPr>
            <p:ph type="title"/>
          </p:nvPr>
        </p:nvSpPr>
        <p:spPr/>
        <p:txBody>
          <a:bodyPr/>
          <a:lstStyle/>
          <a:p>
            <a:r>
              <a:rPr lang="pt-BR" dirty="0"/>
              <a:t>Fluxo de desenvolvimento na fase de amadurecimento</a:t>
            </a:r>
            <a:endParaRPr lang="en-CA" dirty="0"/>
          </a:p>
        </p:txBody>
      </p:sp>
      <p:pic>
        <p:nvPicPr>
          <p:cNvPr id="4" name="Picture 3" descr="Diagram&#10;&#10;Description automatically generated">
            <a:extLst>
              <a:ext uri="{FF2B5EF4-FFF2-40B4-BE49-F238E27FC236}">
                <a16:creationId xmlns:a16="http://schemas.microsoft.com/office/drawing/2014/main" id="{20FEE194-B0F8-4841-B25D-576073533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960461"/>
            <a:ext cx="4271962" cy="4372026"/>
          </a:xfrm>
          <a:prstGeom prst="rect">
            <a:avLst/>
          </a:prstGeom>
        </p:spPr>
      </p:pic>
    </p:spTree>
    <p:extLst>
      <p:ext uri="{BB962C8B-B14F-4D97-AF65-F5344CB8AC3E}">
        <p14:creationId xmlns:p14="http://schemas.microsoft.com/office/powerpoint/2010/main" val="205812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686F-03D6-4946-8761-21B3ABAD3E0D}"/>
              </a:ext>
            </a:extLst>
          </p:cNvPr>
          <p:cNvSpPr>
            <a:spLocks noGrp="1"/>
          </p:cNvSpPr>
          <p:nvPr>
            <p:ph type="title"/>
          </p:nvPr>
        </p:nvSpPr>
        <p:spPr>
          <a:xfrm>
            <a:off x="1009650" y="2124074"/>
            <a:ext cx="4705350" cy="2609850"/>
          </a:xfrm>
        </p:spPr>
        <p:txBody>
          <a:bodyPr/>
          <a:lstStyle/>
          <a:p>
            <a:r>
              <a:rPr lang="pt-BR" dirty="0"/>
              <a:t>Fluxo de desenvolvimento na vida real</a:t>
            </a:r>
            <a:endParaRPr lang="en-CA" dirty="0"/>
          </a:p>
        </p:txBody>
      </p:sp>
      <p:pic>
        <p:nvPicPr>
          <p:cNvPr id="4" name="Picture 3" descr="Diagram&#10;&#10;Description automatically generated">
            <a:extLst>
              <a:ext uri="{FF2B5EF4-FFF2-40B4-BE49-F238E27FC236}">
                <a16:creationId xmlns:a16="http://schemas.microsoft.com/office/drawing/2014/main" id="{B93F97E0-A493-4AF8-A04E-2D42ACCE9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937" y="182562"/>
            <a:ext cx="5209800" cy="6492875"/>
          </a:xfrm>
          <a:prstGeom prst="rect">
            <a:avLst/>
          </a:prstGeom>
        </p:spPr>
      </p:pic>
    </p:spTree>
    <p:extLst>
      <p:ext uri="{BB962C8B-B14F-4D97-AF65-F5344CB8AC3E}">
        <p14:creationId xmlns:p14="http://schemas.microsoft.com/office/powerpoint/2010/main" val="35614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normAutofit/>
          </a:bodyPr>
          <a:lstStyle/>
          <a:p>
            <a:r>
              <a:rPr lang="pt-BR" dirty="0"/>
              <a:t>O que aprender depois da fase inicial de aprendizagem</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2177934"/>
            <a:ext cx="10367356" cy="4089862"/>
          </a:xfrm>
        </p:spPr>
        <p:txBody>
          <a:bodyPr>
            <a:normAutofit fontScale="92500" lnSpcReduction="20000"/>
          </a:bodyPr>
          <a:lstStyle/>
          <a:p>
            <a:pPr>
              <a:spcBef>
                <a:spcPts val="1800"/>
              </a:spcBef>
            </a:pPr>
            <a:r>
              <a:rPr lang="pt-BR" b="0" i="0" dirty="0">
                <a:solidFill>
                  <a:srgbClr val="171717"/>
                </a:solidFill>
                <a:effectLst/>
                <a:latin typeface="Segoe UI" panose="020B0502040204020203" pitchFamily="34" charset="0"/>
              </a:rPr>
              <a:t>Estrutura de dados</a:t>
            </a:r>
          </a:p>
          <a:p>
            <a:pPr>
              <a:spcBef>
                <a:spcPts val="1800"/>
              </a:spcBef>
            </a:pPr>
            <a:r>
              <a:rPr lang="pt-BR" dirty="0">
                <a:solidFill>
                  <a:srgbClr val="171717"/>
                </a:solidFill>
                <a:latin typeface="Segoe UI" panose="020B0502040204020203" pitchFamily="34" charset="0"/>
              </a:rPr>
              <a:t>Orientação a objetos / Programação funcional</a:t>
            </a:r>
          </a:p>
          <a:p>
            <a:pPr>
              <a:spcBef>
                <a:spcPts val="1800"/>
              </a:spcBef>
            </a:pPr>
            <a:r>
              <a:rPr lang="pt-BR" dirty="0">
                <a:solidFill>
                  <a:srgbClr val="171717"/>
                </a:solidFill>
                <a:latin typeface="Segoe UI" panose="020B0502040204020203" pitchFamily="34" charset="0"/>
              </a:rPr>
              <a:t>Banco de Dados</a:t>
            </a:r>
          </a:p>
          <a:p>
            <a:pPr>
              <a:spcBef>
                <a:spcPts val="1800"/>
              </a:spcBef>
            </a:pPr>
            <a:r>
              <a:rPr lang="pt-BR" dirty="0">
                <a:solidFill>
                  <a:srgbClr val="171717"/>
                </a:solidFill>
                <a:latin typeface="Segoe UI" panose="020B0502040204020203" pitchFamily="34" charset="0"/>
              </a:rPr>
              <a:t>Dominar o ambiente de desenvolvimento</a:t>
            </a:r>
          </a:p>
          <a:p>
            <a:pPr>
              <a:spcBef>
                <a:spcPts val="1800"/>
              </a:spcBef>
            </a:pPr>
            <a:r>
              <a:rPr lang="pt-BR" dirty="0">
                <a:solidFill>
                  <a:srgbClr val="171717"/>
                </a:solidFill>
                <a:latin typeface="Segoe UI" panose="020B0502040204020203" pitchFamily="34" charset="0"/>
              </a:rPr>
              <a:t>Padrões de Projeto</a:t>
            </a:r>
          </a:p>
          <a:p>
            <a:pPr>
              <a:spcBef>
                <a:spcPts val="1800"/>
              </a:spcBef>
            </a:pPr>
            <a:r>
              <a:rPr lang="pt-BR" dirty="0">
                <a:solidFill>
                  <a:srgbClr val="171717"/>
                </a:solidFill>
                <a:latin typeface="Segoe UI" panose="020B0502040204020203" pitchFamily="34" charset="0"/>
              </a:rPr>
              <a:t>Princípios de desenvolvimento de software:</a:t>
            </a:r>
          </a:p>
          <a:p>
            <a:pPr lvl="1">
              <a:spcBef>
                <a:spcPts val="1800"/>
              </a:spcBef>
            </a:pPr>
            <a:r>
              <a:rPr lang="pt-BR" dirty="0">
                <a:solidFill>
                  <a:srgbClr val="171717"/>
                </a:solidFill>
                <a:latin typeface="Segoe UI" panose="020B0502040204020203" pitchFamily="34" charset="0"/>
              </a:rPr>
              <a:t>Clean </a:t>
            </a:r>
            <a:r>
              <a:rPr lang="pt-BR" dirty="0" err="1">
                <a:solidFill>
                  <a:srgbClr val="171717"/>
                </a:solidFill>
                <a:latin typeface="Segoe UI" panose="020B0502040204020203" pitchFamily="34" charset="0"/>
              </a:rPr>
              <a:t>coding</a:t>
            </a:r>
            <a:r>
              <a:rPr lang="pt-BR" dirty="0">
                <a:solidFill>
                  <a:srgbClr val="171717"/>
                </a:solidFill>
                <a:latin typeface="Segoe UI" panose="020B0502040204020203" pitchFamily="34" charset="0"/>
              </a:rPr>
              <a:t>, SOLID, KISS, DRY, Design orientado a objetos...</a:t>
            </a:r>
          </a:p>
          <a:p>
            <a:pPr>
              <a:spcBef>
                <a:spcPts val="1800"/>
              </a:spcBef>
            </a:pPr>
            <a:r>
              <a:rPr lang="pt-BR" dirty="0">
                <a:solidFill>
                  <a:srgbClr val="171717"/>
                </a:solidFill>
                <a:latin typeface="Segoe UI" panose="020B0502040204020203" pitchFamily="34" charset="0"/>
              </a:rPr>
              <a:t>APIs e Bibliotecas de terceiros</a:t>
            </a:r>
            <a:endParaRPr lang="pt-BR" dirty="0"/>
          </a:p>
        </p:txBody>
      </p:sp>
    </p:spTree>
    <p:extLst>
      <p:ext uri="{BB962C8B-B14F-4D97-AF65-F5344CB8AC3E}">
        <p14:creationId xmlns:p14="http://schemas.microsoft.com/office/powerpoint/2010/main" val="248124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C13F-B616-4840-B0B0-EE654E53B01F}"/>
              </a:ext>
            </a:extLst>
          </p:cNvPr>
          <p:cNvSpPr>
            <a:spLocks noGrp="1"/>
          </p:cNvSpPr>
          <p:nvPr>
            <p:ph type="title"/>
          </p:nvPr>
        </p:nvSpPr>
        <p:spPr>
          <a:xfrm>
            <a:off x="714375" y="1393825"/>
            <a:ext cx="4171950" cy="3568700"/>
          </a:xfrm>
        </p:spPr>
        <p:txBody>
          <a:bodyPr/>
          <a:lstStyle/>
          <a:p>
            <a:r>
              <a:rPr lang="en-CA" dirty="0"/>
              <a:t>Como </a:t>
            </a:r>
            <a:r>
              <a:rPr lang="en-CA" dirty="0" err="1"/>
              <a:t>funciona</a:t>
            </a:r>
            <a:r>
              <a:rPr lang="en-CA" dirty="0"/>
              <a:t> um </a:t>
            </a:r>
            <a:r>
              <a:rPr lang="en-CA" dirty="0" err="1"/>
              <a:t>programa</a:t>
            </a:r>
            <a:r>
              <a:rPr lang="en-CA" dirty="0"/>
              <a:t> C#</a:t>
            </a:r>
          </a:p>
        </p:txBody>
      </p:sp>
      <p:pic>
        <p:nvPicPr>
          <p:cNvPr id="5" name="Picture 4" descr="Diagram&#10;&#10;Description automatically generated">
            <a:extLst>
              <a:ext uri="{FF2B5EF4-FFF2-40B4-BE49-F238E27FC236}">
                <a16:creationId xmlns:a16="http://schemas.microsoft.com/office/drawing/2014/main" id="{7AF3491C-2C1F-4800-9CF9-23EA6EEB2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5" y="733120"/>
            <a:ext cx="5547078" cy="5391759"/>
          </a:xfrm>
          <a:prstGeom prst="rect">
            <a:avLst/>
          </a:prstGeom>
        </p:spPr>
      </p:pic>
    </p:spTree>
    <p:extLst>
      <p:ext uri="{BB962C8B-B14F-4D97-AF65-F5344CB8AC3E}">
        <p14:creationId xmlns:p14="http://schemas.microsoft.com/office/powerpoint/2010/main" val="136705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90D8ED-CC12-4973-A5A0-13B3A3C0821F}"/>
              </a:ext>
            </a:extLst>
          </p:cNvPr>
          <p:cNvPicPr>
            <a:picLocks noChangeAspect="1"/>
          </p:cNvPicPr>
          <p:nvPr/>
        </p:nvPicPr>
        <p:blipFill>
          <a:blip r:embed="rId2"/>
          <a:stretch>
            <a:fillRect/>
          </a:stretch>
        </p:blipFill>
        <p:spPr>
          <a:xfrm>
            <a:off x="1728787" y="781996"/>
            <a:ext cx="8596313" cy="5294008"/>
          </a:xfrm>
          <a:prstGeom prst="rect">
            <a:avLst/>
          </a:prstGeom>
        </p:spPr>
      </p:pic>
    </p:spTree>
    <p:extLst>
      <p:ext uri="{BB962C8B-B14F-4D97-AF65-F5344CB8AC3E}">
        <p14:creationId xmlns:p14="http://schemas.microsoft.com/office/powerpoint/2010/main" val="26197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DECFC4-01F5-4C38-90C7-97BE00ACA6CF}"/>
              </a:ext>
            </a:extLst>
          </p:cNvPr>
          <p:cNvPicPr>
            <a:picLocks noChangeAspect="1"/>
          </p:cNvPicPr>
          <p:nvPr/>
        </p:nvPicPr>
        <p:blipFill>
          <a:blip r:embed="rId2"/>
          <a:stretch>
            <a:fillRect/>
          </a:stretch>
        </p:blipFill>
        <p:spPr>
          <a:xfrm>
            <a:off x="700087" y="1674018"/>
            <a:ext cx="10551489" cy="3509963"/>
          </a:xfrm>
          <a:prstGeom prst="rect">
            <a:avLst/>
          </a:prstGeom>
        </p:spPr>
      </p:pic>
    </p:spTree>
    <p:extLst>
      <p:ext uri="{BB962C8B-B14F-4D97-AF65-F5344CB8AC3E}">
        <p14:creationId xmlns:p14="http://schemas.microsoft.com/office/powerpoint/2010/main" val="36712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D8F0-E270-4242-8D5A-5226CFCB021D}"/>
              </a:ext>
            </a:extLst>
          </p:cNvPr>
          <p:cNvSpPr>
            <a:spLocks noGrp="1"/>
          </p:cNvSpPr>
          <p:nvPr>
            <p:ph type="title"/>
          </p:nvPr>
        </p:nvSpPr>
        <p:spPr/>
        <p:txBody>
          <a:bodyPr/>
          <a:lstStyle/>
          <a:p>
            <a:r>
              <a:rPr lang="en-CA" dirty="0"/>
              <a:t>Debugging (</a:t>
            </a:r>
            <a:r>
              <a:rPr lang="en-CA" dirty="0" err="1"/>
              <a:t>depuração</a:t>
            </a:r>
            <a:r>
              <a:rPr lang="en-CA" dirty="0"/>
              <a:t>)</a:t>
            </a:r>
          </a:p>
        </p:txBody>
      </p:sp>
      <p:sp>
        <p:nvSpPr>
          <p:cNvPr id="3" name="Content Placeholder 2">
            <a:extLst>
              <a:ext uri="{FF2B5EF4-FFF2-40B4-BE49-F238E27FC236}">
                <a16:creationId xmlns:a16="http://schemas.microsoft.com/office/drawing/2014/main" id="{40AF4421-26CB-437E-B578-A7461CE61B03}"/>
              </a:ext>
            </a:extLst>
          </p:cNvPr>
          <p:cNvSpPr>
            <a:spLocks noGrp="1"/>
          </p:cNvSpPr>
          <p:nvPr>
            <p:ph idx="1"/>
          </p:nvPr>
        </p:nvSpPr>
        <p:spPr>
          <a:xfrm>
            <a:off x="838200" y="2127249"/>
            <a:ext cx="10515600" cy="3254375"/>
          </a:xfrm>
        </p:spPr>
        <p:txBody>
          <a:bodyPr>
            <a:normAutofit lnSpcReduction="10000"/>
          </a:bodyPr>
          <a:lstStyle/>
          <a:p>
            <a:r>
              <a:rPr lang="pt-BR" b="0" i="0" dirty="0">
                <a:solidFill>
                  <a:srgbClr val="36344D"/>
                </a:solidFill>
                <a:effectLst/>
                <a:latin typeface="muli"/>
              </a:rPr>
              <a:t>Bug de software é um </a:t>
            </a:r>
            <a:r>
              <a:rPr lang="pt-BR" b="1" i="0" dirty="0">
                <a:solidFill>
                  <a:srgbClr val="36344D"/>
                </a:solidFill>
                <a:effectLst/>
                <a:latin typeface="muli"/>
              </a:rPr>
              <a:t>erro ou falha que ocorre num sistema ou programa de computador</a:t>
            </a:r>
            <a:endParaRPr lang="en-CA" b="1" i="0" dirty="0">
              <a:solidFill>
                <a:srgbClr val="222222"/>
              </a:solidFill>
              <a:effectLst/>
              <a:latin typeface="Galano"/>
            </a:endParaRPr>
          </a:p>
          <a:p>
            <a:r>
              <a:rPr lang="en-CA" b="0" i="0" dirty="0">
                <a:solidFill>
                  <a:srgbClr val="222222"/>
                </a:solidFill>
                <a:effectLst/>
                <a:latin typeface="Galano"/>
              </a:rPr>
              <a:t>Bugs </a:t>
            </a:r>
            <a:r>
              <a:rPr lang="en-CA" b="0" i="0" dirty="0" err="1">
                <a:solidFill>
                  <a:srgbClr val="222222"/>
                </a:solidFill>
                <a:effectLst/>
                <a:latin typeface="Galano"/>
              </a:rPr>
              <a:t>são</a:t>
            </a:r>
            <a:r>
              <a:rPr lang="en-CA" b="0" i="0" dirty="0">
                <a:solidFill>
                  <a:srgbClr val="222222"/>
                </a:solidFill>
                <a:effectLst/>
                <a:latin typeface="Galano"/>
              </a:rPr>
              <a:t> </a:t>
            </a:r>
            <a:r>
              <a:rPr lang="en-CA" b="0" i="0" dirty="0" err="1">
                <a:solidFill>
                  <a:srgbClr val="222222"/>
                </a:solidFill>
                <a:effectLst/>
                <a:latin typeface="Galano"/>
              </a:rPr>
              <a:t>inevitáveis</a:t>
            </a:r>
            <a:r>
              <a:rPr lang="en-CA" b="0" i="0" dirty="0">
                <a:solidFill>
                  <a:srgbClr val="222222"/>
                </a:solidFill>
                <a:effectLst/>
                <a:latin typeface="Galano"/>
              </a:rPr>
              <a:t>!</a:t>
            </a:r>
          </a:p>
          <a:p>
            <a:r>
              <a:rPr lang="en-CA" b="0" i="0" dirty="0" err="1">
                <a:solidFill>
                  <a:srgbClr val="222222"/>
                </a:solidFill>
                <a:effectLst/>
                <a:latin typeface="Galano"/>
              </a:rPr>
              <a:t>Depuração</a:t>
            </a:r>
            <a:r>
              <a:rPr lang="en-CA" b="0" i="0" dirty="0">
                <a:solidFill>
                  <a:srgbClr val="222222"/>
                </a:solidFill>
                <a:effectLst/>
                <a:latin typeface="Galano"/>
              </a:rPr>
              <a:t> é um </a:t>
            </a:r>
            <a:r>
              <a:rPr lang="pt-BR" b="0" i="0" dirty="0">
                <a:solidFill>
                  <a:srgbClr val="1D1D1B"/>
                </a:solidFill>
                <a:effectLst/>
                <a:latin typeface="gdsherpa"/>
              </a:rPr>
              <a:t>processo que ajuda a identificar e remover inconsistências no código-fonte do programa.</a:t>
            </a:r>
            <a:endParaRPr lang="en-CA" b="0" i="0" dirty="0">
              <a:solidFill>
                <a:srgbClr val="222222"/>
              </a:solidFill>
              <a:effectLst/>
              <a:latin typeface="Galano"/>
            </a:endParaRPr>
          </a:p>
          <a:p>
            <a:r>
              <a:rPr lang="en-CA" dirty="0" err="1"/>
              <a:t>Várias</a:t>
            </a:r>
            <a:r>
              <a:rPr lang="en-CA" dirty="0"/>
              <a:t> ferramentas </a:t>
            </a:r>
            <a:r>
              <a:rPr lang="en-CA" dirty="0" err="1"/>
              <a:t>como</a:t>
            </a:r>
            <a:r>
              <a:rPr lang="en-CA" dirty="0"/>
              <a:t>: </a:t>
            </a:r>
            <a:r>
              <a:rPr lang="en-CA" dirty="0" err="1"/>
              <a:t>inspeção</a:t>
            </a:r>
            <a:r>
              <a:rPr lang="en-CA" dirty="0"/>
              <a:t> de runtime, watch, etc.</a:t>
            </a:r>
          </a:p>
          <a:p>
            <a:r>
              <a:rPr lang="en-CA" dirty="0"/>
              <a:t>Logs</a:t>
            </a:r>
          </a:p>
        </p:txBody>
      </p:sp>
    </p:spTree>
    <p:extLst>
      <p:ext uri="{BB962C8B-B14F-4D97-AF65-F5344CB8AC3E}">
        <p14:creationId xmlns:p14="http://schemas.microsoft.com/office/powerpoint/2010/main" val="90408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p:txBody>
          <a:bodyPr/>
          <a:lstStyle/>
          <a:p>
            <a:r>
              <a:rPr lang="pt-BR" dirty="0"/>
              <a:t>O que faz um programador?</a:t>
            </a:r>
          </a:p>
          <a:p>
            <a:r>
              <a:rPr lang="pt-BR" dirty="0"/>
              <a:t>Que tipo de computador/equipamento preciso para programar?</a:t>
            </a:r>
          </a:p>
          <a:p>
            <a:r>
              <a:rPr lang="pt-BR" dirty="0"/>
              <a:t>Quais ferramentas preciso para começar a programar?</a:t>
            </a:r>
          </a:p>
          <a:p>
            <a:r>
              <a:rPr lang="pt-BR" dirty="0"/>
              <a:t>O que é .NET (</a:t>
            </a:r>
            <a:r>
              <a:rPr lang="pt-BR" dirty="0" err="1"/>
              <a:t>DotNet</a:t>
            </a:r>
            <a:r>
              <a:rPr lang="pt-BR" dirty="0"/>
              <a:t>)?</a:t>
            </a:r>
          </a:p>
          <a:p>
            <a:r>
              <a:rPr lang="pt-BR" dirty="0"/>
              <a:t>O que consigo fazer com .NET?</a:t>
            </a:r>
          </a:p>
          <a:p>
            <a:r>
              <a:rPr lang="pt-BR" dirty="0"/>
              <a:t>Quais outras carreiras posso trilhar além da de programador com os mesmos conhecimentos?</a:t>
            </a:r>
          </a:p>
          <a:p>
            <a:endParaRPr lang="pt-BR" dirty="0"/>
          </a:p>
        </p:txBody>
      </p:sp>
    </p:spTree>
    <p:extLst>
      <p:ext uri="{BB962C8B-B14F-4D97-AF65-F5344CB8AC3E}">
        <p14:creationId xmlns:p14="http://schemas.microsoft.com/office/powerpoint/2010/main" val="185091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Visual Studio Code Extensions. - DEV Community">
            <a:extLst>
              <a:ext uri="{FF2B5EF4-FFF2-40B4-BE49-F238E27FC236}">
                <a16:creationId xmlns:a16="http://schemas.microsoft.com/office/drawing/2014/main" id="{7E9CFE2E-92E7-4F9C-BBAC-B8424A625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990725"/>
            <a:ext cx="3843867"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launches Visual Studio Online public preview and ML.NET 1.4 |  VentureBeat">
            <a:extLst>
              <a:ext uri="{FF2B5EF4-FFF2-40B4-BE49-F238E27FC236}">
                <a16:creationId xmlns:a16="http://schemas.microsoft.com/office/drawing/2014/main" id="{6837AC6D-1603-4FBE-905E-4B55FA2D7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67" y="2071686"/>
            <a:ext cx="4162428" cy="208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78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F3442"/>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A3BD87C1-AC4D-4CB5-AECF-E2C7A7F3E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600200"/>
            <a:ext cx="3657600" cy="3657600"/>
          </a:xfrm>
          <a:prstGeom prst="rect">
            <a:avLst/>
          </a:prstGeom>
        </p:spPr>
      </p:pic>
    </p:spTree>
    <p:extLst>
      <p:ext uri="{BB962C8B-B14F-4D97-AF65-F5344CB8AC3E}">
        <p14:creationId xmlns:p14="http://schemas.microsoft.com/office/powerpoint/2010/main" val="243159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B92B-E23D-439D-A836-A19F24553AFD}"/>
              </a:ext>
            </a:extLst>
          </p:cNvPr>
          <p:cNvSpPr>
            <a:spLocks noGrp="1"/>
          </p:cNvSpPr>
          <p:nvPr>
            <p:ph type="title"/>
          </p:nvPr>
        </p:nvSpPr>
        <p:spPr/>
        <p:txBody>
          <a:bodyPr/>
          <a:lstStyle/>
          <a:p>
            <a:r>
              <a:rPr lang="pt-BR" dirty="0"/>
              <a:t>Quem sou eu?</a:t>
            </a:r>
          </a:p>
        </p:txBody>
      </p:sp>
      <p:sp>
        <p:nvSpPr>
          <p:cNvPr id="3" name="Content Placeholder 2">
            <a:extLst>
              <a:ext uri="{FF2B5EF4-FFF2-40B4-BE49-F238E27FC236}">
                <a16:creationId xmlns:a16="http://schemas.microsoft.com/office/drawing/2014/main" id="{DE6A4282-F557-4549-87F3-977FF244AABC}"/>
              </a:ext>
            </a:extLst>
          </p:cNvPr>
          <p:cNvSpPr>
            <a:spLocks noGrp="1"/>
          </p:cNvSpPr>
          <p:nvPr>
            <p:ph idx="1"/>
          </p:nvPr>
        </p:nvSpPr>
        <p:spPr>
          <a:xfrm>
            <a:off x="838200" y="1825625"/>
            <a:ext cx="6184015" cy="2046403"/>
          </a:xfrm>
        </p:spPr>
        <p:txBody>
          <a:bodyPr>
            <a:normAutofit fontScale="70000" lnSpcReduction="20000"/>
          </a:bodyPr>
          <a:lstStyle/>
          <a:p>
            <a:pPr marL="0" indent="0">
              <a:buNone/>
            </a:pPr>
            <a:r>
              <a:rPr lang="en-CA" sz="4600" b="1" dirty="0"/>
              <a:t>Giordano Lins</a:t>
            </a:r>
          </a:p>
          <a:p>
            <a:pPr marL="0" indent="0">
              <a:buNone/>
            </a:pPr>
            <a:endParaRPr lang="en-CA" sz="3200" b="1" dirty="0"/>
          </a:p>
          <a:p>
            <a:r>
              <a:rPr lang="pt-BR" dirty="0"/>
              <a:t>Engenheiro </a:t>
            </a:r>
            <a:r>
              <a:rPr lang="pt-BR" dirty="0" err="1"/>
              <a:t>DevOps</a:t>
            </a:r>
            <a:r>
              <a:rPr lang="pt-BR" dirty="0"/>
              <a:t> na Genius </a:t>
            </a:r>
            <a:r>
              <a:rPr lang="pt-BR" dirty="0" err="1"/>
              <a:t>Solutions</a:t>
            </a:r>
            <a:r>
              <a:rPr lang="pt-BR" dirty="0"/>
              <a:t> e entusiasta open-</a:t>
            </a:r>
            <a:r>
              <a:rPr lang="pt-BR" dirty="0" err="1"/>
              <a:t>source</a:t>
            </a:r>
            <a:endParaRPr lang="pt-BR" dirty="0"/>
          </a:p>
          <a:p>
            <a:r>
              <a:rPr lang="pt-BR" dirty="0"/>
              <a:t>De Recife pro Canadá através da programação </a:t>
            </a:r>
          </a:p>
          <a:p>
            <a:r>
              <a:rPr lang="pt-BR" dirty="0"/>
              <a:t>Colecionador de amizades ;)</a:t>
            </a:r>
          </a:p>
        </p:txBody>
      </p:sp>
      <p:pic>
        <p:nvPicPr>
          <p:cNvPr id="5" name="Picture 4">
            <a:extLst>
              <a:ext uri="{FF2B5EF4-FFF2-40B4-BE49-F238E27FC236}">
                <a16:creationId xmlns:a16="http://schemas.microsoft.com/office/drawing/2014/main" id="{FBC2E12A-C418-419B-9BD2-BB89B2BDDB8F}"/>
              </a:ext>
            </a:extLst>
          </p:cNvPr>
          <p:cNvPicPr>
            <a:picLocks noChangeAspect="1"/>
          </p:cNvPicPr>
          <p:nvPr/>
        </p:nvPicPr>
        <p:blipFill>
          <a:blip r:embed="rId2"/>
          <a:stretch>
            <a:fillRect/>
          </a:stretch>
        </p:blipFill>
        <p:spPr>
          <a:xfrm>
            <a:off x="1589550" y="4330607"/>
            <a:ext cx="1194260" cy="1173216"/>
          </a:xfrm>
          <a:prstGeom prst="rect">
            <a:avLst/>
          </a:prstGeom>
        </p:spPr>
      </p:pic>
      <p:pic>
        <p:nvPicPr>
          <p:cNvPr id="7" name="Picture 6">
            <a:extLst>
              <a:ext uri="{FF2B5EF4-FFF2-40B4-BE49-F238E27FC236}">
                <a16:creationId xmlns:a16="http://schemas.microsoft.com/office/drawing/2014/main" id="{18FB3743-5639-48A3-BC46-7703CB30A4CC}"/>
              </a:ext>
            </a:extLst>
          </p:cNvPr>
          <p:cNvPicPr>
            <a:picLocks noChangeAspect="1"/>
          </p:cNvPicPr>
          <p:nvPr/>
        </p:nvPicPr>
        <p:blipFill>
          <a:blip r:embed="rId3"/>
          <a:stretch>
            <a:fillRect/>
          </a:stretch>
        </p:blipFill>
        <p:spPr>
          <a:xfrm>
            <a:off x="2790731" y="4335323"/>
            <a:ext cx="1128734" cy="1173216"/>
          </a:xfrm>
          <a:prstGeom prst="rect">
            <a:avLst/>
          </a:prstGeom>
        </p:spPr>
      </p:pic>
      <p:pic>
        <p:nvPicPr>
          <p:cNvPr id="9" name="Picture 8">
            <a:extLst>
              <a:ext uri="{FF2B5EF4-FFF2-40B4-BE49-F238E27FC236}">
                <a16:creationId xmlns:a16="http://schemas.microsoft.com/office/drawing/2014/main" id="{BAACDCBC-EA5A-4343-B3B1-F7333A9E4528}"/>
              </a:ext>
            </a:extLst>
          </p:cNvPr>
          <p:cNvPicPr>
            <a:picLocks noChangeAspect="1"/>
          </p:cNvPicPr>
          <p:nvPr/>
        </p:nvPicPr>
        <p:blipFill>
          <a:blip r:embed="rId4"/>
          <a:stretch>
            <a:fillRect/>
          </a:stretch>
        </p:blipFill>
        <p:spPr>
          <a:xfrm>
            <a:off x="4044546" y="4339897"/>
            <a:ext cx="1129151" cy="1173216"/>
          </a:xfrm>
          <a:prstGeom prst="rect">
            <a:avLst/>
          </a:prstGeom>
        </p:spPr>
      </p:pic>
      <p:pic>
        <p:nvPicPr>
          <p:cNvPr id="11" name="Picture 10">
            <a:extLst>
              <a:ext uri="{FF2B5EF4-FFF2-40B4-BE49-F238E27FC236}">
                <a16:creationId xmlns:a16="http://schemas.microsoft.com/office/drawing/2014/main" id="{47E6C702-6F7C-41CB-837F-5EA8139AE2A0}"/>
              </a:ext>
            </a:extLst>
          </p:cNvPr>
          <p:cNvPicPr>
            <a:picLocks noChangeAspect="1"/>
          </p:cNvPicPr>
          <p:nvPr/>
        </p:nvPicPr>
        <p:blipFill>
          <a:blip r:embed="rId5"/>
          <a:stretch>
            <a:fillRect/>
          </a:stretch>
        </p:blipFill>
        <p:spPr>
          <a:xfrm>
            <a:off x="5298778" y="4313566"/>
            <a:ext cx="1107980" cy="1190256"/>
          </a:xfrm>
          <a:prstGeom prst="rect">
            <a:avLst/>
          </a:prstGeom>
        </p:spPr>
      </p:pic>
      <p:pic>
        <p:nvPicPr>
          <p:cNvPr id="13" name="Picture 12">
            <a:extLst>
              <a:ext uri="{FF2B5EF4-FFF2-40B4-BE49-F238E27FC236}">
                <a16:creationId xmlns:a16="http://schemas.microsoft.com/office/drawing/2014/main" id="{F710FDFB-81FA-491A-81B8-CE568D3B4948}"/>
              </a:ext>
            </a:extLst>
          </p:cNvPr>
          <p:cNvPicPr>
            <a:picLocks noChangeAspect="1"/>
          </p:cNvPicPr>
          <p:nvPr/>
        </p:nvPicPr>
        <p:blipFill>
          <a:blip r:embed="rId6"/>
          <a:stretch>
            <a:fillRect/>
          </a:stretch>
        </p:blipFill>
        <p:spPr>
          <a:xfrm>
            <a:off x="6531839" y="4344032"/>
            <a:ext cx="1165261" cy="1159790"/>
          </a:xfrm>
          <a:prstGeom prst="rect">
            <a:avLst/>
          </a:prstGeom>
        </p:spPr>
      </p:pic>
      <p:pic>
        <p:nvPicPr>
          <p:cNvPr id="1026" name="Picture 2" descr="Un enfant de 9 ans devient le plus jeune certifié Microsoft">
            <a:extLst>
              <a:ext uri="{FF2B5EF4-FFF2-40B4-BE49-F238E27FC236}">
                <a16:creationId xmlns:a16="http://schemas.microsoft.com/office/drawing/2014/main" id="{02E348E8-C5A7-4835-B320-4493C22A68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1051" y="4481310"/>
            <a:ext cx="1254232" cy="935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e you a Microsoft Certified Professional? – The World According to Mitch">
            <a:extLst>
              <a:ext uri="{FF2B5EF4-FFF2-40B4-BE49-F238E27FC236}">
                <a16:creationId xmlns:a16="http://schemas.microsoft.com/office/drawing/2014/main" id="{84EEF32C-2ACB-481F-B9B2-BB1594BB2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9234" y="4481310"/>
            <a:ext cx="1368891" cy="616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 linkedin icon - Evil Icons">
            <a:extLst>
              <a:ext uri="{FF2B5EF4-FFF2-40B4-BE49-F238E27FC236}">
                <a16:creationId xmlns:a16="http://schemas.microsoft.com/office/drawing/2014/main" id="{FE016B00-E68E-4F03-B347-E1863C2C8B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389" y="5967118"/>
            <a:ext cx="682181" cy="6821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06ECF82-4F86-4E5A-AC20-EAAEF1B12739}"/>
              </a:ext>
            </a:extLst>
          </p:cNvPr>
          <p:cNvSpPr txBox="1"/>
          <p:nvPr/>
        </p:nvSpPr>
        <p:spPr>
          <a:xfrm>
            <a:off x="3392113" y="6098604"/>
            <a:ext cx="1441199" cy="369332"/>
          </a:xfrm>
          <a:prstGeom prst="rect">
            <a:avLst/>
          </a:prstGeom>
          <a:noFill/>
        </p:spPr>
        <p:txBody>
          <a:bodyPr wrap="square" rtlCol="0">
            <a:spAutoFit/>
          </a:bodyPr>
          <a:lstStyle/>
          <a:p>
            <a:r>
              <a:rPr lang="en-CA" dirty="0" err="1"/>
              <a:t>giordanolins</a:t>
            </a:r>
            <a:endParaRPr lang="en-CA" dirty="0"/>
          </a:p>
        </p:txBody>
      </p:sp>
      <p:pic>
        <p:nvPicPr>
          <p:cNvPr id="1038" name="Picture 14" descr="Instagram Free Icon of Material Design">
            <a:extLst>
              <a:ext uri="{FF2B5EF4-FFF2-40B4-BE49-F238E27FC236}">
                <a16:creationId xmlns:a16="http://schemas.microsoft.com/office/drawing/2014/main" id="{75C8C28A-1AC0-4C9C-8B0C-031180B342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5004301" y="6093114"/>
            <a:ext cx="430187" cy="43018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89DAE7D-2B3C-40FF-A8F4-FB903BAD470E}"/>
              </a:ext>
            </a:extLst>
          </p:cNvPr>
          <p:cNvSpPr txBox="1"/>
          <p:nvPr/>
        </p:nvSpPr>
        <p:spPr>
          <a:xfrm>
            <a:off x="5381905" y="6118053"/>
            <a:ext cx="1441199" cy="369332"/>
          </a:xfrm>
          <a:prstGeom prst="rect">
            <a:avLst/>
          </a:prstGeom>
          <a:noFill/>
        </p:spPr>
        <p:txBody>
          <a:bodyPr wrap="square" rtlCol="0">
            <a:spAutoFit/>
          </a:bodyPr>
          <a:lstStyle/>
          <a:p>
            <a:r>
              <a:rPr lang="en-CA" dirty="0" err="1"/>
              <a:t>linsgiordano</a:t>
            </a:r>
            <a:endParaRPr lang="en-CA" dirty="0"/>
          </a:p>
        </p:txBody>
      </p:sp>
      <p:pic>
        <p:nvPicPr>
          <p:cNvPr id="1040" name="Picture 16" descr="Website Icon – Free Download, PNG and Vector">
            <a:extLst>
              <a:ext uri="{FF2B5EF4-FFF2-40B4-BE49-F238E27FC236}">
                <a16:creationId xmlns:a16="http://schemas.microsoft.com/office/drawing/2014/main" id="{45E93FE0-35F5-4238-ADF6-FE9391AC59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2215" y="6108588"/>
            <a:ext cx="356986" cy="3569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2030B71-7E98-4D05-AC75-0B04B1C8FA37}"/>
              </a:ext>
            </a:extLst>
          </p:cNvPr>
          <p:cNvSpPr txBox="1"/>
          <p:nvPr/>
        </p:nvSpPr>
        <p:spPr>
          <a:xfrm>
            <a:off x="7365340" y="6098604"/>
            <a:ext cx="2600793" cy="369332"/>
          </a:xfrm>
          <a:prstGeom prst="rect">
            <a:avLst/>
          </a:prstGeom>
          <a:noFill/>
        </p:spPr>
        <p:txBody>
          <a:bodyPr wrap="square" rtlCol="0">
            <a:spAutoFit/>
          </a:bodyPr>
          <a:lstStyle/>
          <a:p>
            <a:r>
              <a:rPr lang="en-CA" dirty="0"/>
              <a:t>https://giordanolins.com</a:t>
            </a:r>
          </a:p>
        </p:txBody>
      </p:sp>
      <p:pic>
        <p:nvPicPr>
          <p:cNvPr id="6" name="Picture 5">
            <a:extLst>
              <a:ext uri="{FF2B5EF4-FFF2-40B4-BE49-F238E27FC236}">
                <a16:creationId xmlns:a16="http://schemas.microsoft.com/office/drawing/2014/main" id="{470C308D-975F-4CDB-B061-FD2828F5877B}"/>
              </a:ext>
            </a:extLst>
          </p:cNvPr>
          <p:cNvPicPr>
            <a:picLocks noChangeAspect="1"/>
          </p:cNvPicPr>
          <p:nvPr/>
        </p:nvPicPr>
        <p:blipFill>
          <a:blip r:embed="rId12"/>
          <a:stretch>
            <a:fillRect/>
          </a:stretch>
        </p:blipFill>
        <p:spPr>
          <a:xfrm>
            <a:off x="7722695" y="736319"/>
            <a:ext cx="4486876" cy="3063547"/>
          </a:xfrm>
          <a:prstGeom prst="rect">
            <a:avLst/>
          </a:prstGeom>
        </p:spPr>
      </p:pic>
    </p:spTree>
    <p:extLst>
      <p:ext uri="{BB962C8B-B14F-4D97-AF65-F5344CB8AC3E}">
        <p14:creationId xmlns:p14="http://schemas.microsoft.com/office/powerpoint/2010/main" val="35000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pt-BR" dirty="0"/>
              <a:t>O que faz um programador?</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1825625"/>
            <a:ext cx="10515600" cy="4034848"/>
          </a:xfrm>
        </p:spPr>
        <p:txBody>
          <a:bodyPr>
            <a:normAutofit/>
          </a:bodyPr>
          <a:lstStyle/>
          <a:p>
            <a:r>
              <a:rPr lang="pt-BR" dirty="0"/>
              <a:t>Usa conceitos de </a:t>
            </a:r>
            <a:r>
              <a:rPr lang="pt-BR" b="1" dirty="0"/>
              <a:t>lógica de programação </a:t>
            </a:r>
            <a:r>
              <a:rPr lang="pt-BR" dirty="0"/>
              <a:t>para escrever </a:t>
            </a:r>
            <a:r>
              <a:rPr lang="pt-BR" b="1" dirty="0" err="1"/>
              <a:t>algorítimos</a:t>
            </a:r>
            <a:endParaRPr lang="pt-BR" b="1" dirty="0"/>
          </a:p>
          <a:p>
            <a:endParaRPr lang="pt-BR" sz="1200" b="1" dirty="0"/>
          </a:p>
          <a:p>
            <a:r>
              <a:rPr lang="pt-BR" dirty="0"/>
              <a:t>Escreve algoritmos utilizando uma </a:t>
            </a:r>
            <a:r>
              <a:rPr lang="pt-BR" b="1" dirty="0"/>
              <a:t>linguagem de programação</a:t>
            </a:r>
          </a:p>
          <a:p>
            <a:endParaRPr lang="pt-BR" sz="1200" b="1" dirty="0"/>
          </a:p>
          <a:p>
            <a:r>
              <a:rPr lang="pt-BR" dirty="0"/>
              <a:t>Em um estágio mais avançado da carreira, domina bem </a:t>
            </a:r>
            <a:r>
              <a:rPr lang="pt-BR" b="1" dirty="0"/>
              <a:t>estrutura de dados</a:t>
            </a:r>
            <a:r>
              <a:rPr lang="pt-BR" dirty="0"/>
              <a:t>, paradigmas de programação (como </a:t>
            </a:r>
            <a:r>
              <a:rPr lang="pt-BR" b="1" dirty="0"/>
              <a:t>orientação a objetos</a:t>
            </a:r>
            <a:r>
              <a:rPr lang="pt-BR" dirty="0"/>
              <a:t> ou </a:t>
            </a:r>
            <a:r>
              <a:rPr lang="pt-BR" b="1" dirty="0"/>
              <a:t>programação funcional</a:t>
            </a:r>
            <a:r>
              <a:rPr lang="pt-BR" dirty="0"/>
              <a:t>), </a:t>
            </a:r>
            <a:r>
              <a:rPr lang="pt-BR" b="1" dirty="0"/>
              <a:t>padrões de projeto</a:t>
            </a:r>
            <a:r>
              <a:rPr lang="pt-BR" dirty="0"/>
              <a:t> e metodologias de desenvolvimento ágil (como </a:t>
            </a:r>
            <a:r>
              <a:rPr lang="pt-BR" b="1" dirty="0"/>
              <a:t>Scrum</a:t>
            </a:r>
            <a:r>
              <a:rPr lang="pt-BR" dirty="0"/>
              <a:t> ou </a:t>
            </a:r>
            <a:r>
              <a:rPr lang="pt-BR" b="1" dirty="0" err="1"/>
              <a:t>Kanban</a:t>
            </a:r>
            <a:r>
              <a:rPr lang="pt-BR" dirty="0"/>
              <a:t>).</a:t>
            </a:r>
          </a:p>
        </p:txBody>
      </p:sp>
    </p:spTree>
    <p:extLst>
      <p:ext uri="{BB962C8B-B14F-4D97-AF65-F5344CB8AC3E}">
        <p14:creationId xmlns:p14="http://schemas.microsoft.com/office/powerpoint/2010/main" val="226308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pt-BR" dirty="0"/>
              <a:t>Por que aprender a programar?</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1825625"/>
            <a:ext cx="10515600" cy="4791306"/>
          </a:xfrm>
        </p:spPr>
        <p:txBody>
          <a:bodyPr>
            <a:normAutofit fontScale="70000" lnSpcReduction="20000"/>
          </a:bodyPr>
          <a:lstStyle/>
          <a:p>
            <a:pPr marL="0" indent="0">
              <a:buNone/>
            </a:pPr>
            <a:r>
              <a:rPr lang="en-US" dirty="0"/>
              <a:t>First, jobs. According to the US Bureau of Labor Statistics, </a:t>
            </a:r>
            <a:r>
              <a:rPr lang="en-US" b="1" dirty="0"/>
              <a:t>seven of the top ten fastest-growing, highest-paying job fields are in computing</a:t>
            </a:r>
            <a:r>
              <a:rPr lang="en-US" dirty="0"/>
              <a:t>. Programmers </a:t>
            </a:r>
            <a:r>
              <a:rPr lang="en-US" b="1" dirty="0"/>
              <a:t>are in demand worldwide</a:t>
            </a:r>
            <a:r>
              <a:rPr lang="en-US" dirty="0"/>
              <a:t>, and </a:t>
            </a:r>
            <a:r>
              <a:rPr lang="en-US" b="1" dirty="0"/>
              <a:t>millions more will be needed over the next several years</a:t>
            </a:r>
            <a:r>
              <a:rPr lang="en-US" dirty="0"/>
              <a:t>. No matter where you are, as long as you have an internet connection, </a:t>
            </a:r>
            <a:r>
              <a:rPr lang="en-US" b="1" dirty="0"/>
              <a:t>you can make money as a programmer</a:t>
            </a:r>
            <a:r>
              <a:rPr lang="en-US" dirty="0"/>
              <a:t>.</a:t>
            </a:r>
          </a:p>
          <a:p>
            <a:pPr marL="0" indent="0">
              <a:buNone/>
            </a:pPr>
            <a:endParaRPr lang="en-US" sz="100" dirty="0"/>
          </a:p>
          <a:p>
            <a:pPr marL="0" indent="0">
              <a:buNone/>
            </a:pPr>
            <a:r>
              <a:rPr lang="en-US" dirty="0"/>
              <a:t>But high income and job security aren’t the only reasons to learn to code. </a:t>
            </a:r>
            <a:r>
              <a:rPr lang="en-US" b="1" dirty="0"/>
              <a:t>Coding is problem solving</a:t>
            </a:r>
            <a:r>
              <a:rPr lang="en-US" dirty="0"/>
              <a:t>, and </a:t>
            </a:r>
            <a:r>
              <a:rPr lang="en-US" b="1" dirty="0"/>
              <a:t>the world needs more problem solvers</a:t>
            </a:r>
            <a:r>
              <a:rPr lang="en-US" dirty="0"/>
              <a:t>. You can write apps that </a:t>
            </a:r>
            <a:r>
              <a:rPr lang="en-US" b="1" dirty="0"/>
              <a:t>connect people and help them</a:t>
            </a:r>
            <a:r>
              <a:rPr lang="en-US" dirty="0"/>
              <a:t> work. You can enable new forms of commerce and </a:t>
            </a:r>
            <a:r>
              <a:rPr lang="en-US" b="1" dirty="0"/>
              <a:t>even create entirely new markets</a:t>
            </a:r>
            <a:r>
              <a:rPr lang="en-US" dirty="0"/>
              <a:t>. You can </a:t>
            </a:r>
            <a:r>
              <a:rPr lang="en-US" b="1" dirty="0"/>
              <a:t>break down barriers, help an individual or a community</a:t>
            </a:r>
            <a:r>
              <a:rPr lang="en-US" dirty="0"/>
              <a:t> or a whole continent, and </a:t>
            </a:r>
            <a:r>
              <a:rPr lang="en-US" b="1" dirty="0"/>
              <a:t>create opportunities that hadn’t existed before</a:t>
            </a:r>
            <a:r>
              <a:rPr lang="en-US" dirty="0"/>
              <a:t>. Thanks to the reach of the internet and smartphones, you can </a:t>
            </a:r>
            <a:r>
              <a:rPr lang="en-US" b="1" dirty="0"/>
              <a:t>write an app and share it with billions of people</a:t>
            </a:r>
            <a:r>
              <a:rPr lang="en-US" dirty="0"/>
              <a:t>.</a:t>
            </a:r>
          </a:p>
          <a:p>
            <a:pPr marL="0" indent="0">
              <a:buNone/>
            </a:pPr>
            <a:endParaRPr lang="en-US" sz="100" dirty="0"/>
          </a:p>
          <a:p>
            <a:pPr marL="0" indent="0">
              <a:buNone/>
            </a:pPr>
            <a:r>
              <a:rPr lang="en-US" dirty="0"/>
              <a:t>Drew Houston, founder of Dropbox, says coding is “</a:t>
            </a:r>
            <a:r>
              <a:rPr lang="en-US" b="1" dirty="0"/>
              <a:t>the closest thing we have to a superpower</a:t>
            </a:r>
            <a:r>
              <a:rPr lang="en-US" dirty="0"/>
              <a:t>,” and Gabe Newell, cofounder of video gaming’s Valve Corporation, says knowing how to code makes you “look like you have magic powers compared to everybody else.” Computers are all around us—in every device, every system, and every network in our daily lives—and code is what makes all those computers work. </a:t>
            </a:r>
            <a:r>
              <a:rPr lang="en-US" b="1" dirty="0"/>
              <a:t>Learn to code, and you learn to thrive in a high-tech future</a:t>
            </a:r>
            <a:r>
              <a:rPr lang="en-US" dirty="0"/>
              <a:t>.</a:t>
            </a:r>
          </a:p>
          <a:p>
            <a:pPr marL="0" indent="0">
              <a:buNone/>
            </a:pPr>
            <a:endParaRPr lang="en-US" dirty="0"/>
          </a:p>
          <a:p>
            <a:pPr marL="0" indent="0" algn="r">
              <a:buNone/>
            </a:pPr>
            <a:r>
              <a:rPr lang="en-US" sz="2300" dirty="0" err="1"/>
              <a:t>Extrato</a:t>
            </a:r>
            <a:r>
              <a:rPr lang="en-US" sz="2300" dirty="0"/>
              <a:t> da </a:t>
            </a:r>
            <a:r>
              <a:rPr lang="en-US" sz="2300" dirty="0" err="1"/>
              <a:t>introdução</a:t>
            </a:r>
            <a:r>
              <a:rPr lang="en-US" sz="2300" dirty="0"/>
              <a:t> do </a:t>
            </a:r>
            <a:r>
              <a:rPr lang="en-US" sz="2300" dirty="0" err="1"/>
              <a:t>livro</a:t>
            </a:r>
            <a:r>
              <a:rPr lang="en-US" sz="2300" dirty="0"/>
              <a:t> </a:t>
            </a:r>
            <a:r>
              <a:rPr lang="en-US" sz="2300" i="1" dirty="0"/>
              <a:t>Learn Java the easy way : a hands-on introduction to programming </a:t>
            </a:r>
            <a:r>
              <a:rPr lang="en-US" sz="2300" dirty="0"/>
              <a:t>- </a:t>
            </a:r>
            <a:r>
              <a:rPr lang="en-US" sz="2300" i="1" dirty="0"/>
              <a:t>Bryson Payne (2018)</a:t>
            </a:r>
            <a:endParaRPr lang="pt-BR" sz="2300" i="1" dirty="0"/>
          </a:p>
        </p:txBody>
      </p:sp>
    </p:spTree>
    <p:extLst>
      <p:ext uri="{BB962C8B-B14F-4D97-AF65-F5344CB8AC3E}">
        <p14:creationId xmlns:p14="http://schemas.microsoft.com/office/powerpoint/2010/main" val="30324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pt-BR" dirty="0"/>
              <a:t>Que tipo de computador/equipamento preciso para programar?</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2058382"/>
            <a:ext cx="10515600" cy="4351338"/>
          </a:xfrm>
        </p:spPr>
        <p:txBody>
          <a:bodyPr>
            <a:normAutofit lnSpcReduction="10000"/>
          </a:bodyPr>
          <a:lstStyle/>
          <a:p>
            <a:r>
              <a:rPr lang="pt-BR" dirty="0"/>
              <a:t>Um notebook “de loja” é suficiente para aprender a programar e desenvolver aplicações web ou websites</a:t>
            </a:r>
          </a:p>
          <a:p>
            <a:r>
              <a:rPr lang="pt-BR" dirty="0"/>
              <a:t>Para desenvolver aplicativos de celular, além de um computador com boa quantidade de memória e um poder processamento mediano, também é interessante ter um dispositivo móvel para testar os apps</a:t>
            </a:r>
          </a:p>
          <a:p>
            <a:r>
              <a:rPr lang="pt-BR" dirty="0"/>
              <a:t>Para desenvolver jogos um bom computador com poder de processamento considerável, boa quantidade de memória e placa gráfica são necessários (apesar que jogos 2D são possíveis de ser desenvolvido com a configuração acima)</a:t>
            </a:r>
          </a:p>
          <a:p>
            <a:r>
              <a:rPr lang="pt-BR" dirty="0"/>
              <a:t>Tudo depende da linguagem utilizada e da plataforma para o qual se está desenvolvendo o software/app/jogo</a:t>
            </a:r>
          </a:p>
        </p:txBody>
      </p:sp>
    </p:spTree>
    <p:extLst>
      <p:ext uri="{BB962C8B-B14F-4D97-AF65-F5344CB8AC3E}">
        <p14:creationId xmlns:p14="http://schemas.microsoft.com/office/powerpoint/2010/main" val="38337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a:xfrm>
            <a:off x="838200" y="705947"/>
            <a:ext cx="10515600" cy="1325563"/>
          </a:xfrm>
        </p:spPr>
        <p:txBody>
          <a:bodyPr>
            <a:normAutofit/>
          </a:bodyPr>
          <a:lstStyle/>
          <a:p>
            <a:r>
              <a:rPr lang="pt-BR" dirty="0"/>
              <a:t>Quais</a:t>
            </a:r>
            <a:r>
              <a:rPr lang="en-CA" dirty="0"/>
              <a:t> ferramentas </a:t>
            </a:r>
            <a:r>
              <a:rPr lang="pt-BR" dirty="0"/>
              <a:t>preciso</a:t>
            </a:r>
            <a:r>
              <a:rPr lang="en-CA" dirty="0"/>
              <a:t> para </a:t>
            </a:r>
            <a:r>
              <a:rPr lang="pt-BR" dirty="0"/>
              <a:t>começar</a:t>
            </a:r>
            <a:r>
              <a:rPr lang="en-CA" dirty="0"/>
              <a:t> a </a:t>
            </a:r>
            <a:r>
              <a:rPr lang="pt-BR" dirty="0"/>
              <a:t>programar</a:t>
            </a:r>
            <a:r>
              <a:rPr lang="en-CA" dirty="0"/>
              <a:t>?</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2601884"/>
            <a:ext cx="5257800" cy="3475066"/>
          </a:xfrm>
        </p:spPr>
        <p:txBody>
          <a:bodyPr>
            <a:normAutofit/>
          </a:bodyPr>
          <a:lstStyle/>
          <a:p>
            <a:r>
              <a:rPr lang="pt-BR" sz="2400" dirty="0"/>
              <a:t>Basicamente qualquer editor de textos, mas idealmente um que dê algum suporte ao desenvolvimento (</a:t>
            </a:r>
            <a:r>
              <a:rPr lang="pt-BR" sz="2400" dirty="0" err="1"/>
              <a:t>ex</a:t>
            </a:r>
            <a:r>
              <a:rPr lang="pt-BR" sz="2400" dirty="0"/>
              <a:t>: Visual Studio </a:t>
            </a:r>
            <a:r>
              <a:rPr lang="pt-BR" sz="2400" dirty="0" err="1"/>
              <a:t>Code</a:t>
            </a:r>
            <a:r>
              <a:rPr lang="pt-BR" sz="2400" dirty="0"/>
              <a:t>)</a:t>
            </a:r>
          </a:p>
          <a:p>
            <a:r>
              <a:rPr lang="pt-BR" sz="2400" dirty="0"/>
              <a:t>Conexão com a internet</a:t>
            </a:r>
          </a:p>
          <a:p>
            <a:r>
              <a:rPr lang="pt-BR" sz="2400" dirty="0"/>
              <a:t>Paciência!</a:t>
            </a:r>
          </a:p>
        </p:txBody>
      </p:sp>
      <p:pic>
        <p:nvPicPr>
          <p:cNvPr id="5" name="Picture 4" descr="Text&#10;&#10;Description automatically generated">
            <a:extLst>
              <a:ext uri="{FF2B5EF4-FFF2-40B4-BE49-F238E27FC236}">
                <a16:creationId xmlns:a16="http://schemas.microsoft.com/office/drawing/2014/main" id="{E9C166D4-48A6-41D9-9B8D-14A5959BD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856" y="2601884"/>
            <a:ext cx="5050944" cy="3288450"/>
          </a:xfrm>
          <a:prstGeom prst="rect">
            <a:avLst/>
          </a:prstGeom>
        </p:spPr>
      </p:pic>
    </p:spTree>
    <p:extLst>
      <p:ext uri="{BB962C8B-B14F-4D97-AF65-F5344CB8AC3E}">
        <p14:creationId xmlns:p14="http://schemas.microsoft.com/office/powerpoint/2010/main" val="162939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pt-BR" dirty="0"/>
              <a:t>O que é .NET (</a:t>
            </a:r>
            <a:r>
              <a:rPr lang="pt-BR" dirty="0" err="1"/>
              <a:t>DotNet</a:t>
            </a:r>
            <a:r>
              <a:rPr lang="pt-BR" dirty="0"/>
              <a:t>)?</a:t>
            </a:r>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838200" y="2103120"/>
            <a:ext cx="10515600" cy="4306600"/>
          </a:xfrm>
        </p:spPr>
        <p:txBody>
          <a:bodyPr>
            <a:normAutofit/>
          </a:bodyPr>
          <a:lstStyle/>
          <a:p>
            <a:pPr>
              <a:spcBef>
                <a:spcPts val="1800"/>
              </a:spcBef>
            </a:pPr>
            <a:r>
              <a:rPr lang="pt-BR" b="0" i="0" dirty="0">
                <a:solidFill>
                  <a:srgbClr val="171717"/>
                </a:solidFill>
                <a:effectLst/>
                <a:latin typeface="Segoe UI" panose="020B0502040204020203" pitchFamily="34" charset="0"/>
              </a:rPr>
              <a:t>O .NET é uma </a:t>
            </a:r>
            <a:r>
              <a:rPr lang="pt-BR" b="1" i="0" dirty="0">
                <a:solidFill>
                  <a:srgbClr val="171717"/>
                </a:solidFill>
                <a:effectLst/>
                <a:latin typeface="Segoe UI" panose="020B0502040204020203" pitchFamily="34" charset="0"/>
              </a:rPr>
              <a:t>plataforma de desenvolvimento de software livre gratuita</a:t>
            </a:r>
            <a:r>
              <a:rPr lang="pt-BR" b="0" i="0" dirty="0">
                <a:solidFill>
                  <a:srgbClr val="171717"/>
                </a:solidFill>
                <a:effectLst/>
                <a:latin typeface="Segoe UI" panose="020B0502040204020203" pitchFamily="34" charset="0"/>
              </a:rPr>
              <a:t> para a criação de vários tipos de aplicativos</a:t>
            </a:r>
          </a:p>
          <a:p>
            <a:pPr>
              <a:spcBef>
                <a:spcPts val="1800"/>
              </a:spcBef>
            </a:pPr>
            <a:r>
              <a:rPr lang="pt-BR" b="0" i="0" dirty="0">
                <a:solidFill>
                  <a:srgbClr val="171717"/>
                </a:solidFill>
                <a:effectLst/>
                <a:latin typeface="Segoe UI" panose="020B0502040204020203" pitchFamily="34" charset="0"/>
              </a:rPr>
              <a:t>Com o .NET, seus arquivos de código e de projeto </a:t>
            </a:r>
            <a:r>
              <a:rPr lang="pt-BR" b="1" i="0" dirty="0">
                <a:solidFill>
                  <a:srgbClr val="171717"/>
                </a:solidFill>
                <a:effectLst/>
                <a:latin typeface="Segoe UI" panose="020B0502040204020203" pitchFamily="34" charset="0"/>
              </a:rPr>
              <a:t>se parecem e tem a mesma estrutura</a:t>
            </a:r>
            <a:r>
              <a:rPr lang="pt-BR" b="0" i="0" dirty="0">
                <a:solidFill>
                  <a:srgbClr val="171717"/>
                </a:solidFill>
                <a:effectLst/>
                <a:latin typeface="Segoe UI" panose="020B0502040204020203" pitchFamily="34" charset="0"/>
              </a:rPr>
              <a:t>, mantendo a uniformidade, independentemente do tipo de aplicativo que você está criando.</a:t>
            </a:r>
          </a:p>
          <a:p>
            <a:pPr>
              <a:spcBef>
                <a:spcPts val="1800"/>
              </a:spcBef>
            </a:pPr>
            <a:r>
              <a:rPr lang="pt-BR" b="0" i="0" dirty="0">
                <a:solidFill>
                  <a:srgbClr val="171717"/>
                </a:solidFill>
                <a:effectLst/>
                <a:latin typeface="Segoe UI" panose="020B0502040204020203" pitchFamily="34" charset="0"/>
              </a:rPr>
              <a:t>O .NET é um software livre, usando as </a:t>
            </a:r>
            <a:r>
              <a:rPr lang="pt-BR" b="0" i="0" u="none" strike="noStrike" dirty="0">
                <a:effectLst/>
                <a:latin typeface="Segoe UI" panose="020B0502040204020203" pitchFamily="34" charset="0"/>
                <a:hlinkClick r:id="rId2"/>
              </a:rPr>
              <a:t>licenças MIT e Apache 2</a:t>
            </a:r>
            <a:r>
              <a:rPr lang="pt-BR" b="0" i="0" dirty="0">
                <a:solidFill>
                  <a:srgbClr val="171717"/>
                </a:solidFill>
                <a:effectLst/>
                <a:latin typeface="Segoe UI" panose="020B0502040204020203" pitchFamily="34" charset="0"/>
              </a:rPr>
              <a:t>.</a:t>
            </a:r>
          </a:p>
          <a:p>
            <a:pPr>
              <a:spcBef>
                <a:spcPts val="1800"/>
              </a:spcBef>
            </a:pPr>
            <a:r>
              <a:rPr lang="pt-BR" b="0" i="0" dirty="0">
                <a:solidFill>
                  <a:srgbClr val="171717"/>
                </a:solidFill>
                <a:effectLst/>
                <a:latin typeface="Segoe UI" panose="020B0502040204020203" pitchFamily="34" charset="0"/>
              </a:rPr>
              <a:t>O .NET é um projeto do </a:t>
            </a:r>
            <a:r>
              <a:rPr lang="pt-BR" b="0" i="0" u="none" strike="noStrike" dirty="0" err="1">
                <a:effectLst/>
                <a:latin typeface="Segoe UI" panose="020B0502040204020203" pitchFamily="34" charset="0"/>
                <a:hlinkClick r:id="rId3"/>
              </a:rPr>
              <a:t>.net</a:t>
            </a:r>
            <a:r>
              <a:rPr lang="pt-BR" b="0" i="0" u="none" strike="noStrike" dirty="0">
                <a:effectLst/>
                <a:latin typeface="Segoe UI" panose="020B0502040204020203" pitchFamily="34" charset="0"/>
                <a:hlinkClick r:id="rId3"/>
              </a:rPr>
              <a:t> Foundation</a:t>
            </a:r>
            <a:r>
              <a:rPr lang="pt-BR" b="0" i="0" dirty="0">
                <a:solidFill>
                  <a:srgbClr val="171717"/>
                </a:solidFill>
                <a:effectLst/>
                <a:latin typeface="Segoe UI" panose="020B0502040204020203" pitchFamily="34" charset="0"/>
              </a:rPr>
              <a:t>.</a:t>
            </a:r>
            <a:endParaRPr lang="pt-BR" dirty="0"/>
          </a:p>
        </p:txBody>
      </p:sp>
    </p:spTree>
    <p:extLst>
      <p:ext uri="{BB962C8B-B14F-4D97-AF65-F5344CB8AC3E}">
        <p14:creationId xmlns:p14="http://schemas.microsoft.com/office/powerpoint/2010/main" val="422227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C374-5638-4446-A199-E9F9366B8B21}"/>
              </a:ext>
            </a:extLst>
          </p:cNvPr>
          <p:cNvSpPr>
            <a:spLocks noGrp="1"/>
          </p:cNvSpPr>
          <p:nvPr>
            <p:ph type="title"/>
          </p:nvPr>
        </p:nvSpPr>
        <p:spPr/>
        <p:txBody>
          <a:bodyPr/>
          <a:lstStyle/>
          <a:p>
            <a:r>
              <a:rPr lang="pt-BR"/>
              <a:t>O que consigo fazer com .NET?</a:t>
            </a:r>
            <a:endParaRPr lang="pt-BR" dirty="0"/>
          </a:p>
        </p:txBody>
      </p:sp>
      <p:sp>
        <p:nvSpPr>
          <p:cNvPr id="3" name="Content Placeholder 2">
            <a:extLst>
              <a:ext uri="{FF2B5EF4-FFF2-40B4-BE49-F238E27FC236}">
                <a16:creationId xmlns:a16="http://schemas.microsoft.com/office/drawing/2014/main" id="{F6BA7302-CF63-4634-9848-47265B836951}"/>
              </a:ext>
            </a:extLst>
          </p:cNvPr>
          <p:cNvSpPr>
            <a:spLocks noGrp="1"/>
          </p:cNvSpPr>
          <p:nvPr>
            <p:ph idx="1"/>
          </p:nvPr>
        </p:nvSpPr>
        <p:spPr>
          <a:xfrm>
            <a:off x="500447" y="1870391"/>
            <a:ext cx="3838575" cy="4622484"/>
          </a:xfrm>
        </p:spPr>
        <p:txBody>
          <a:bodyPr>
            <a:normAutofit fontScale="92500" lnSpcReduction="10000"/>
          </a:bodyPr>
          <a:lstStyle/>
          <a:p>
            <a:pPr marL="0" indent="0">
              <a:spcBef>
                <a:spcPts val="1800"/>
              </a:spcBef>
              <a:buNone/>
            </a:pPr>
            <a:r>
              <a:rPr lang="pt-BR" sz="2400" b="0" i="0" dirty="0">
                <a:solidFill>
                  <a:srgbClr val="171717"/>
                </a:solidFill>
                <a:effectLst/>
                <a:latin typeface="Segoe UI" panose="020B0502040204020203" pitchFamily="34" charset="0"/>
              </a:rPr>
              <a:t>Você pode criar aplicativos .NET para muitos sistemas operacionais, incluindo: </a:t>
            </a:r>
          </a:p>
          <a:p>
            <a:pPr marL="0" indent="0">
              <a:spcBef>
                <a:spcPts val="0"/>
              </a:spcBef>
              <a:buNone/>
            </a:pPr>
            <a:endParaRPr lang="pt-BR" sz="1100" b="0" i="0" dirty="0">
              <a:solidFill>
                <a:srgbClr val="171717"/>
              </a:solidFill>
              <a:effectLst/>
              <a:latin typeface="Segoe UI" panose="020B0502040204020203" pitchFamily="34" charset="0"/>
            </a:endParaRPr>
          </a:p>
          <a:p>
            <a:pPr>
              <a:spcBef>
                <a:spcPts val="600"/>
              </a:spcBef>
            </a:pPr>
            <a:r>
              <a:rPr lang="pt-BR" sz="2400" b="0" i="0" dirty="0">
                <a:solidFill>
                  <a:srgbClr val="171717"/>
                </a:solidFill>
                <a:effectLst/>
                <a:latin typeface="Segoe UI" panose="020B0502040204020203" pitchFamily="34" charset="0"/>
              </a:rPr>
              <a:t>Windows</a:t>
            </a:r>
          </a:p>
          <a:p>
            <a:pPr>
              <a:spcBef>
                <a:spcPts val="600"/>
              </a:spcBef>
            </a:pPr>
            <a:r>
              <a:rPr lang="pt-BR" sz="2400" b="0" i="0" dirty="0" err="1">
                <a:solidFill>
                  <a:srgbClr val="171717"/>
                </a:solidFill>
                <a:effectLst/>
                <a:latin typeface="Segoe UI" panose="020B0502040204020203" pitchFamily="34" charset="0"/>
              </a:rPr>
              <a:t>macOS</a:t>
            </a:r>
            <a:endParaRPr lang="pt-BR" sz="2400" dirty="0">
              <a:solidFill>
                <a:srgbClr val="171717"/>
              </a:solidFill>
              <a:latin typeface="Segoe UI" panose="020B0502040204020203" pitchFamily="34" charset="0"/>
            </a:endParaRPr>
          </a:p>
          <a:p>
            <a:pPr>
              <a:spcBef>
                <a:spcPts val="600"/>
              </a:spcBef>
            </a:pPr>
            <a:r>
              <a:rPr lang="pt-BR" sz="2400" b="0" i="0" dirty="0">
                <a:solidFill>
                  <a:srgbClr val="171717"/>
                </a:solidFill>
                <a:effectLst/>
                <a:latin typeface="Segoe UI" panose="020B0502040204020203" pitchFamily="34" charset="0"/>
              </a:rPr>
              <a:t>Linux</a:t>
            </a:r>
          </a:p>
          <a:p>
            <a:pPr>
              <a:spcBef>
                <a:spcPts val="600"/>
              </a:spcBef>
            </a:pPr>
            <a:r>
              <a:rPr lang="pt-BR" sz="2400" b="0" i="0" dirty="0">
                <a:solidFill>
                  <a:srgbClr val="171717"/>
                </a:solidFill>
                <a:effectLst/>
                <a:latin typeface="Segoe UI" panose="020B0502040204020203" pitchFamily="34" charset="0"/>
              </a:rPr>
              <a:t>Android</a:t>
            </a:r>
          </a:p>
          <a:p>
            <a:pPr>
              <a:spcBef>
                <a:spcPts val="600"/>
              </a:spcBef>
            </a:pPr>
            <a:r>
              <a:rPr lang="pt-BR" sz="2400" b="0" i="0" dirty="0">
                <a:solidFill>
                  <a:srgbClr val="171717"/>
                </a:solidFill>
                <a:effectLst/>
                <a:latin typeface="Segoe UI" panose="020B0502040204020203" pitchFamily="34" charset="0"/>
              </a:rPr>
              <a:t>iOS</a:t>
            </a:r>
          </a:p>
          <a:p>
            <a:pPr>
              <a:spcBef>
                <a:spcPts val="600"/>
              </a:spcBef>
            </a:pPr>
            <a:r>
              <a:rPr lang="pt-BR" sz="2400" b="0" i="0" dirty="0" err="1">
                <a:solidFill>
                  <a:srgbClr val="171717"/>
                </a:solidFill>
                <a:effectLst/>
                <a:latin typeface="Segoe UI" panose="020B0502040204020203" pitchFamily="34" charset="0"/>
              </a:rPr>
              <a:t>tvOS</a:t>
            </a:r>
            <a:endParaRPr lang="pt-BR" sz="2400" dirty="0">
              <a:solidFill>
                <a:srgbClr val="171717"/>
              </a:solidFill>
              <a:latin typeface="Segoe UI" panose="020B0502040204020203" pitchFamily="34" charset="0"/>
            </a:endParaRPr>
          </a:p>
          <a:p>
            <a:pPr>
              <a:spcBef>
                <a:spcPts val="600"/>
              </a:spcBef>
            </a:pPr>
            <a:r>
              <a:rPr lang="pt-BR" sz="2400" b="0" i="0" dirty="0" err="1">
                <a:solidFill>
                  <a:srgbClr val="171717"/>
                </a:solidFill>
                <a:effectLst/>
                <a:latin typeface="Segoe UI" panose="020B0502040204020203" pitchFamily="34" charset="0"/>
              </a:rPr>
              <a:t>watchOS</a:t>
            </a:r>
            <a:endParaRPr lang="pt-BR" sz="2400" b="0" i="0" dirty="0">
              <a:solidFill>
                <a:srgbClr val="171717"/>
              </a:solidFill>
              <a:effectLst/>
              <a:latin typeface="Segoe UI" panose="020B0502040204020203" pitchFamily="34" charset="0"/>
            </a:endParaRPr>
          </a:p>
          <a:p>
            <a:pPr marL="0" indent="0">
              <a:spcBef>
                <a:spcPts val="600"/>
              </a:spcBef>
              <a:buNone/>
            </a:pPr>
            <a:endParaRPr lang="pt-BR" sz="1300" dirty="0">
              <a:solidFill>
                <a:srgbClr val="171717"/>
              </a:solidFill>
              <a:latin typeface="Segoe UI" panose="020B0502040204020203" pitchFamily="34" charset="0"/>
            </a:endParaRPr>
          </a:p>
          <a:p>
            <a:pPr marL="0" indent="0">
              <a:spcBef>
                <a:spcPts val="600"/>
              </a:spcBef>
              <a:buNone/>
            </a:pPr>
            <a:r>
              <a:rPr lang="pt-BR" sz="2400" dirty="0">
                <a:solidFill>
                  <a:srgbClr val="171717"/>
                </a:solidFill>
                <a:latin typeface="Segoe UI" panose="020B0502040204020203" pitchFamily="34" charset="0"/>
              </a:rPr>
              <a:t>Você também pode criar aplicações para a Web e para a nuvem.</a:t>
            </a:r>
            <a:endParaRPr lang="pt-BR" sz="2400" b="0" i="0" dirty="0">
              <a:solidFill>
                <a:srgbClr val="171717"/>
              </a:solidFill>
              <a:effectLst/>
              <a:latin typeface="Segoe UI" panose="020B0502040204020203" pitchFamily="34" charset="0"/>
            </a:endParaRPr>
          </a:p>
        </p:txBody>
      </p:sp>
      <p:pic>
        <p:nvPicPr>
          <p:cNvPr id="5" name="Picture 4" descr="A screenshot of a computer&#10;&#10;Description automatically generated">
            <a:extLst>
              <a:ext uri="{FF2B5EF4-FFF2-40B4-BE49-F238E27FC236}">
                <a16:creationId xmlns:a16="http://schemas.microsoft.com/office/drawing/2014/main" id="{75DE0FEB-7902-4D17-A407-67A481FC2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56" y="1890372"/>
            <a:ext cx="3478519" cy="207267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BFB1BD5-F87D-4105-9D93-9B305CE9B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331" y="1684638"/>
            <a:ext cx="2690774" cy="2503045"/>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3AC62DCE-1527-4E52-83EA-1D4D388F5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5327" y="4181633"/>
            <a:ext cx="3838575" cy="2229282"/>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67615189-A8E7-4982-A391-B57390BD74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418" y="4560215"/>
            <a:ext cx="1909187" cy="1567622"/>
          </a:xfrm>
          <a:prstGeom prst="rect">
            <a:avLst/>
          </a:prstGeom>
        </p:spPr>
      </p:pic>
    </p:spTree>
    <p:extLst>
      <p:ext uri="{BB962C8B-B14F-4D97-AF65-F5344CB8AC3E}">
        <p14:creationId xmlns:p14="http://schemas.microsoft.com/office/powerpoint/2010/main" val="1227893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900</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Galano</vt:lpstr>
      <vt:lpstr>gdsherpa</vt:lpstr>
      <vt:lpstr>muli</vt:lpstr>
      <vt:lpstr>Segoe UI</vt:lpstr>
      <vt:lpstr>Office Theme</vt:lpstr>
      <vt:lpstr>PowerPoint Presentation</vt:lpstr>
      <vt:lpstr>Agenda</vt:lpstr>
      <vt:lpstr>Quem sou eu?</vt:lpstr>
      <vt:lpstr>O que faz um programador?</vt:lpstr>
      <vt:lpstr>Por que aprender a programar?</vt:lpstr>
      <vt:lpstr>Que tipo de computador/equipamento preciso para programar?</vt:lpstr>
      <vt:lpstr>Quais ferramentas preciso para começar a programar?</vt:lpstr>
      <vt:lpstr>O que é .NET (DotNet)?</vt:lpstr>
      <vt:lpstr>O que consigo fazer com .NET?</vt:lpstr>
      <vt:lpstr>Quais outras carreiras posso trilhar além da de programador com os mesmos conhecimentos?</vt:lpstr>
      <vt:lpstr>Demo time!</vt:lpstr>
      <vt:lpstr>Fluxo de desenvolvimento na fase de aprendizagem</vt:lpstr>
      <vt:lpstr>Fluxo de desenvolvimento na fase de amadurecimento</vt:lpstr>
      <vt:lpstr>Fluxo de desenvolvimento na vida real</vt:lpstr>
      <vt:lpstr>O que aprender depois da fase inicial de aprendizagem</vt:lpstr>
      <vt:lpstr>Como funciona um programa C#</vt:lpstr>
      <vt:lpstr>PowerPoint Presentation</vt:lpstr>
      <vt:lpstr>PowerPoint Presentation</vt:lpstr>
      <vt:lpstr>Debugging (depuração)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Giordano Giuliano</dc:creator>
  <cp:lastModifiedBy>Giordano Giuliano</cp:lastModifiedBy>
  <cp:revision>39</cp:revision>
  <dcterms:created xsi:type="dcterms:W3CDTF">2021-04-14T00:00:44Z</dcterms:created>
  <dcterms:modified xsi:type="dcterms:W3CDTF">2021-07-12T18:19:48Z</dcterms:modified>
</cp:coreProperties>
</file>