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1" r:id="rId21"/>
    <p:sldId id="278" r:id="rId22"/>
    <p:sldId id="279" r:id="rId23"/>
    <p:sldId id="280" r:id="rId24"/>
    <p:sldId id="283" r:id="rId25"/>
    <p:sldId id="281" r:id="rId26"/>
    <p:sldId id="282" r:id="rId27"/>
    <p:sldId id="284" r:id="rId28"/>
    <p:sldId id="286" r:id="rId29"/>
    <p:sldId id="287" r:id="rId30"/>
    <p:sldId id="288" r:id="rId31"/>
    <p:sldId id="289" r:id="rId32"/>
    <p:sldId id="285" r:id="rId33"/>
    <p:sldId id="290" r:id="rId34"/>
    <p:sldId id="291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00"/>
    <a:srgbClr val="F3F4E6"/>
    <a:srgbClr val="030303"/>
    <a:srgbClr val="99B2FA"/>
    <a:srgbClr val="383B42"/>
    <a:srgbClr val="1F253B"/>
    <a:srgbClr val="6D80C4"/>
    <a:srgbClr val="14B0BF"/>
    <a:srgbClr val="10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5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1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5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5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20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2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6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96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1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B8E0-78D8-471E-A8EA-D21744C89A68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7F07-2B60-4F54-8C43-556481D5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04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A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3" y="3500846"/>
            <a:ext cx="5990542" cy="33696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036260"/>
            <a:ext cx="7772400" cy="16811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Empreendedorismo Baseado em Linguagens Open-</a:t>
            </a:r>
            <a:r>
              <a:rPr lang="pt-BR" sz="40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Source</a:t>
            </a:r>
            <a:r>
              <a:rPr lang="pt-BR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Um case com PHP</a:t>
            </a:r>
            <a:endParaRPr lang="pt-BR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89125" y="2825240"/>
            <a:ext cx="2423160" cy="3753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Giordano Lins</a:t>
            </a:r>
            <a:endParaRPr lang="pt-BR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30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5" y="320674"/>
            <a:ext cx="7752098" cy="6432116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0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0" y="400050"/>
            <a:ext cx="7598430" cy="6286471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6" y="402851"/>
            <a:ext cx="7815903" cy="6455149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8" y="320674"/>
            <a:ext cx="7892624" cy="6537326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" y="350257"/>
            <a:ext cx="8647584" cy="5984875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4" y="320674"/>
            <a:ext cx="8613102" cy="6022975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3" y="263524"/>
            <a:ext cx="8722066" cy="6022975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" y="282574"/>
            <a:ext cx="8702635" cy="6022975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8" y="339724"/>
            <a:ext cx="8753998" cy="6042025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6" y="187324"/>
            <a:ext cx="8780331" cy="6156325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6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109"/>
            <a:ext cx="9144000" cy="3553782"/>
          </a:xfrm>
          <a:prstGeom prst="rect">
            <a:avLst/>
          </a:prstGeo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37573"/>
            <a:ext cx="8373692" cy="6615217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2" y="1253136"/>
            <a:ext cx="8590667" cy="3585564"/>
          </a:xfrm>
        </p:spPr>
      </p:pic>
    </p:spTree>
    <p:extLst>
      <p:ext uri="{BB962C8B-B14F-4D97-AF65-F5344CB8AC3E}">
        <p14:creationId xmlns:p14="http://schemas.microsoft.com/office/powerpoint/2010/main" val="1468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0" y="776828"/>
            <a:ext cx="8590950" cy="4709572"/>
          </a:xfrm>
        </p:spPr>
      </p:pic>
    </p:spTree>
    <p:extLst>
      <p:ext uri="{BB962C8B-B14F-4D97-AF65-F5344CB8AC3E}">
        <p14:creationId xmlns:p14="http://schemas.microsoft.com/office/powerpoint/2010/main" val="11181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8" y="1496058"/>
            <a:ext cx="8389420" cy="2904492"/>
          </a:xfrm>
        </p:spPr>
      </p:pic>
    </p:spTree>
    <p:extLst>
      <p:ext uri="{BB962C8B-B14F-4D97-AF65-F5344CB8AC3E}">
        <p14:creationId xmlns:p14="http://schemas.microsoft.com/office/powerpoint/2010/main" val="34217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838450"/>
            <a:ext cx="4019550" cy="40195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231776"/>
            <a:ext cx="6324600" cy="317817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ll Gothic Std Light" panose="020B0606020203020204" pitchFamily="34" charset="0"/>
              </a:rPr>
              <a:t>JavaScript is the </a:t>
            </a:r>
            <a:r>
              <a:rPr lang="en-US" sz="4800" dirty="0">
                <a:latin typeface="Bell Gothic Std Black" panose="020B0806020202040204" pitchFamily="34" charset="0"/>
              </a:rPr>
              <a:t>most commonly used programming language on earth</a:t>
            </a:r>
            <a:r>
              <a:rPr lang="en-US" sz="3600" dirty="0">
                <a:latin typeface="Bell Gothic Std Light" panose="020B0606020203020204" pitchFamily="34" charset="0"/>
              </a:rPr>
              <a:t>. Even Back-End developers are more likely to use it than any other language.</a:t>
            </a:r>
            <a:endParaRPr lang="pt-BR" sz="3600" dirty="0">
              <a:latin typeface="Bell Gothic Std Light" panose="020B0606020203020204" pitchFamily="34" charset="0"/>
            </a:endParaRPr>
          </a:p>
        </p:txBody>
      </p:sp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0" y="589742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42900" y="3701534"/>
            <a:ext cx="4528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 smtClean="0"/>
              <a:t>SstackOverflow</a:t>
            </a:r>
            <a:r>
              <a:rPr lang="pt-BR" i="1" dirty="0" smtClean="0"/>
              <a:t> </a:t>
            </a:r>
            <a:r>
              <a:rPr lang="pt-BR" i="1" dirty="0" err="1" smtClean="0"/>
              <a:t>Developer</a:t>
            </a:r>
            <a:r>
              <a:rPr lang="pt-BR" i="1" dirty="0" smtClean="0"/>
              <a:t> </a:t>
            </a:r>
            <a:r>
              <a:rPr lang="pt-BR" i="1" dirty="0" err="1" smtClean="0"/>
              <a:t>Survey</a:t>
            </a:r>
            <a:r>
              <a:rPr lang="pt-BR" i="1" dirty="0" smtClean="0"/>
              <a:t> </a:t>
            </a:r>
            <a:r>
              <a:rPr lang="pt-BR" i="1" dirty="0" err="1" smtClean="0"/>
              <a:t>Results</a:t>
            </a:r>
            <a:r>
              <a:rPr lang="pt-BR" i="1" dirty="0" smtClean="0"/>
              <a:t> 2016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33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ell Gothic Std Black" panose="020B0806020202040204" pitchFamily="34" charset="0"/>
              </a:rPr>
              <a:t>Um caso real...</a:t>
            </a:r>
            <a:endParaRPr lang="pt-BR" dirty="0">
              <a:latin typeface="Bell Gothic Std Black" panose="020B0806020202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69" y="2530257"/>
            <a:ext cx="6337481" cy="342391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0" y="589742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727076"/>
            <a:ext cx="8134350" cy="1901824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ell Gothic Std Black" panose="020B0806020202040204" pitchFamily="34" charset="0"/>
              </a:rPr>
              <a:t>P</a:t>
            </a:r>
            <a:r>
              <a:rPr lang="pt-BR" sz="3600" b="1" dirty="0" smtClean="0">
                <a:solidFill>
                  <a:schemeClr val="bg1"/>
                </a:solidFill>
                <a:latin typeface="Bell Gothic Std Black" panose="020B0806020202040204" pitchFamily="34" charset="0"/>
              </a:rPr>
              <a:t>roblema</a:t>
            </a:r>
            <a:r>
              <a:rPr lang="pt-BR" sz="3600" b="1" dirty="0">
                <a:solidFill>
                  <a:schemeClr val="bg1"/>
                </a:solidFill>
                <a:latin typeface="Bell Gothic Std Black" panose="020B0806020202040204" pitchFamily="34" charset="0"/>
              </a:rPr>
              <a:t>: </a:t>
            </a:r>
            <a:r>
              <a:rPr lang="pt-BR" sz="3600" i="1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Inscrever </a:t>
            </a:r>
            <a:r>
              <a:rPr lang="pt-BR" sz="3600" i="1" dirty="0">
                <a:solidFill>
                  <a:schemeClr val="bg1"/>
                </a:solidFill>
                <a:latin typeface="Bell Gothic Std Light" panose="020B0606020203020204" pitchFamily="34" charset="0"/>
              </a:rPr>
              <a:t>residentes do recife em cursos profissionalizantes gratuitos oferecidos pela prefeitura.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3238499"/>
            <a:ext cx="7886700" cy="29384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</a:rPr>
              <a:t>Impacto </a:t>
            </a: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social</a:t>
            </a:r>
          </a:p>
          <a:p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</a:rPr>
              <a:t>Regras e </a:t>
            </a: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restrições</a:t>
            </a:r>
          </a:p>
          <a:p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</a:rPr>
              <a:t>Tempo </a:t>
            </a: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curto</a:t>
            </a:r>
          </a:p>
          <a:p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Interesse político</a:t>
            </a:r>
            <a:endParaRPr lang="pt-BR" sz="3600" dirty="0">
              <a:solidFill>
                <a:schemeClr val="bg1"/>
              </a:solidFill>
              <a:latin typeface="Bell Gothic Std Light" panose="020B0606020203020204" pitchFamily="34" charset="0"/>
            </a:endParaRPr>
          </a:p>
        </p:txBody>
      </p:sp>
      <p:pic>
        <p:nvPicPr>
          <p:cNvPr id="4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0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Bell Gothic Std Black" panose="020B0806020202040204" pitchFamily="34" charset="0"/>
              </a:rPr>
              <a:t>1º Processo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8650" y="1690688"/>
            <a:ext cx="788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Oba! Temos um cliente!</a:t>
            </a:r>
          </a:p>
          <a:p>
            <a:pPr algn="ctr"/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	... Mas nem tudo são flores</a:t>
            </a:r>
          </a:p>
          <a:p>
            <a:endParaRPr lang="pt-BR" sz="3600" dirty="0" smtClean="0">
              <a:solidFill>
                <a:schemeClr val="bg1"/>
              </a:solidFill>
              <a:latin typeface="Bell Gothic Std Light" panose="020B0606020203020204" pitchFamily="34" charset="0"/>
            </a:endParaRPr>
          </a:p>
          <a:p>
            <a:endParaRPr lang="pt-BR" sz="3600" dirty="0" smtClean="0">
              <a:solidFill>
                <a:schemeClr val="bg1"/>
              </a:solidFill>
              <a:latin typeface="Bell Gothic Std Light" panose="020B06060202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Má decisão das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Pouco empenho no suporte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Alguém sabe o que é dormir???</a:t>
            </a:r>
            <a:endParaRPr lang="pt-BR" sz="3600" dirty="0">
              <a:solidFill>
                <a:schemeClr val="bg1"/>
              </a:solidFill>
              <a:latin typeface="Bell Gothic Std Light" panose="020B0606020203020204" pitchFamily="34" charset="0"/>
            </a:endParaRPr>
          </a:p>
        </p:txBody>
      </p:sp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8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7" y="1714847"/>
            <a:ext cx="8980593" cy="5143153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73274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ell Gothic Std Black" panose="020B0806020202040204" pitchFamily="34" charset="0"/>
              </a:rPr>
              <a:t>Alguém já cometeu erros?</a:t>
            </a:r>
          </a:p>
        </p:txBody>
      </p:sp>
    </p:spTree>
    <p:extLst>
      <p:ext uri="{BB962C8B-B14F-4D97-AF65-F5344CB8AC3E}">
        <p14:creationId xmlns:p14="http://schemas.microsoft.com/office/powerpoint/2010/main" val="11925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7" y="1714847"/>
            <a:ext cx="8980593" cy="5143153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73274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ell Gothic Std Black" panose="020B0806020202040204" pitchFamily="34" charset="0"/>
              </a:rPr>
              <a:t>Alguém </a:t>
            </a:r>
            <a:r>
              <a:rPr lang="pt-BR" sz="6000" dirty="0" smtClean="0">
                <a:latin typeface="Bell Gothic Std Black" panose="020B0806020202040204" pitchFamily="34" charset="0"/>
              </a:rPr>
              <a:t>se arrependeu?</a:t>
            </a:r>
            <a:endParaRPr lang="pt-BR" sz="6000" dirty="0">
              <a:latin typeface="Bell Gothic Std Black" panose="020B08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6228" y="853641"/>
            <a:ext cx="7886700" cy="4883279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Não necessariamente empreender </a:t>
            </a: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pressupõe </a:t>
            </a:r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a</a:t>
            </a:r>
            <a:r>
              <a:rPr lang="pt-BR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 </a:t>
            </a:r>
            <a:r>
              <a:rPr lang="pt-BR" sz="6000" b="1" dirty="0">
                <a:solidFill>
                  <a:schemeClr val="bg1"/>
                </a:solidFill>
                <a:latin typeface="Bell Gothic Std Black" panose="020B0806020202040204" pitchFamily="34" charset="0"/>
                <a:cs typeface="Aharoni" panose="02010803020104030203" pitchFamily="2" charset="-79"/>
              </a:rPr>
              <a:t>existência de negócios ou organizações</a:t>
            </a:r>
            <a:r>
              <a:rPr lang="pt-BR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, </a:t>
            </a:r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porém o princípio criativo de desenvolver algo que gere</a:t>
            </a:r>
            <a:r>
              <a:rPr lang="pt-BR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 </a:t>
            </a:r>
            <a:r>
              <a:rPr lang="pt-BR" sz="6000" dirty="0">
                <a:solidFill>
                  <a:schemeClr val="bg1"/>
                </a:solidFill>
                <a:latin typeface="Bell Gothic Std Black" panose="020B0806020202040204" pitchFamily="34" charset="0"/>
                <a:cs typeface="Aharoni" panose="02010803020104030203" pitchFamily="2" charset="-79"/>
              </a:rPr>
              <a:t>valor para si mesmo e para a sociedade</a:t>
            </a:r>
            <a:r>
              <a:rPr lang="pt-BR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 </a:t>
            </a:r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é sempre mantido.</a:t>
            </a:r>
            <a:endParaRPr lang="pt-BR" dirty="0">
              <a:solidFill>
                <a:schemeClr val="bg1"/>
              </a:solidFill>
              <a:latin typeface="Bell Gothic Std Light" panose="020B0606020203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7" y="1714847"/>
            <a:ext cx="8980593" cy="5143153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73274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ell Gothic Std Black" panose="020B0806020202040204" pitchFamily="34" charset="0"/>
              </a:rPr>
              <a:t>Alguém não deu a mínima?</a:t>
            </a:r>
          </a:p>
        </p:txBody>
      </p:sp>
    </p:spTree>
    <p:extLst>
      <p:ext uri="{BB962C8B-B14F-4D97-AF65-F5344CB8AC3E}">
        <p14:creationId xmlns:p14="http://schemas.microsoft.com/office/powerpoint/2010/main" val="12038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285" y="189761"/>
            <a:ext cx="8189673" cy="2511424"/>
          </a:xfrm>
        </p:spPr>
        <p:txBody>
          <a:bodyPr>
            <a:noAutofit/>
          </a:bodyPr>
          <a:lstStyle/>
          <a:p>
            <a:r>
              <a:rPr lang="pt-BR" sz="5400" dirty="0">
                <a:latin typeface="Bell Gothic Std Black" panose="020B0806020202040204" pitchFamily="34" charset="0"/>
              </a:rPr>
              <a:t>Quem se </a:t>
            </a:r>
            <a:r>
              <a:rPr lang="pt-BR" sz="5400" dirty="0" smtClean="0">
                <a:latin typeface="Bell Gothic Std Black" panose="020B0806020202040204" pitchFamily="34" charset="0"/>
              </a:rPr>
              <a:t>importa?! </a:t>
            </a:r>
            <a:r>
              <a:rPr lang="pt-BR" sz="5400" dirty="0">
                <a:latin typeface="Bell Gothic Std Black" panose="020B0806020202040204" pitchFamily="34" charset="0"/>
              </a:rPr>
              <a:t>Vamos sortear um livro!!!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" y="2876550"/>
            <a:ext cx="6432427" cy="3981450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ell Gothic Std Black" panose="020B0806020202040204" pitchFamily="34" charset="0"/>
              </a:rPr>
              <a:t>2º </a:t>
            </a:r>
            <a:r>
              <a:rPr lang="pt-BR" dirty="0">
                <a:solidFill>
                  <a:schemeClr val="bg1"/>
                </a:solidFill>
                <a:latin typeface="Bell Gothic Std Black" panose="020B0806020202040204" pitchFamily="34" charset="0"/>
              </a:rPr>
              <a:t>Processo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8650" y="1690688"/>
            <a:ext cx="788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"Não podemos repetir os mesmos erros!“</a:t>
            </a:r>
          </a:p>
          <a:p>
            <a:pPr algn="ctr"/>
            <a:endParaRPr lang="pt-BR" sz="3600" dirty="0" smtClean="0">
              <a:solidFill>
                <a:schemeClr val="bg1"/>
              </a:solidFill>
              <a:latin typeface="Bell Gothic Std Light" panose="020B0606020203020204" pitchFamily="34" charset="0"/>
            </a:endParaRPr>
          </a:p>
          <a:p>
            <a:pPr algn="ctr"/>
            <a:endParaRPr lang="pt-BR" sz="3600" dirty="0" smtClean="0">
              <a:solidFill>
                <a:schemeClr val="bg1"/>
              </a:solidFill>
              <a:latin typeface="Bell Gothic Std Light" panose="020B06060202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Já estou dormindo melhor :)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Melhorias na aplicação que beneficiaram o cliente e o processo</a:t>
            </a:r>
            <a:endParaRPr lang="pt-BR" sz="3600" dirty="0">
              <a:solidFill>
                <a:schemeClr val="bg1"/>
              </a:solidFill>
              <a:latin typeface="Bell Gothic Std Light" panose="020B0606020203020204" pitchFamily="34" charset="0"/>
            </a:endParaRPr>
          </a:p>
        </p:txBody>
      </p:sp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Bell Gothic Std Black" panose="020B0806020202040204" pitchFamily="34" charset="0"/>
              </a:rPr>
              <a:t>3</a:t>
            </a:r>
            <a:r>
              <a:rPr lang="pt-BR" dirty="0" smtClean="0">
                <a:solidFill>
                  <a:schemeClr val="bg1"/>
                </a:solidFill>
                <a:latin typeface="Bell Gothic Std Black" panose="020B0806020202040204" pitchFamily="34" charset="0"/>
              </a:rPr>
              <a:t>º </a:t>
            </a:r>
            <a:r>
              <a:rPr lang="pt-BR" dirty="0">
                <a:solidFill>
                  <a:schemeClr val="bg1"/>
                </a:solidFill>
                <a:latin typeface="Bell Gothic Std Black" panose="020B0806020202040204" pitchFamily="34" charset="0"/>
              </a:rPr>
              <a:t>Processo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8650" y="1690688"/>
            <a:ext cx="788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"Foi tudo Lindo"</a:t>
            </a:r>
          </a:p>
          <a:p>
            <a:pPr algn="ctr"/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"Dormi como um anjinho"</a:t>
            </a:r>
          </a:p>
          <a:p>
            <a:pPr algn="ctr"/>
            <a:endParaRPr lang="pt-BR" sz="3600" dirty="0" smtClean="0">
              <a:solidFill>
                <a:schemeClr val="bg1"/>
              </a:solidFill>
              <a:latin typeface="Bell Gothic Std Light" panose="020B0606020203020204" pitchFamily="34" charset="0"/>
            </a:endParaRPr>
          </a:p>
          <a:p>
            <a:pPr algn="ctr"/>
            <a:endParaRPr lang="pt-BR" sz="3600" dirty="0" smtClean="0">
              <a:solidFill>
                <a:schemeClr val="bg1"/>
              </a:solidFill>
              <a:latin typeface="Bell Gothic Std Light" panose="020B06060202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Muitos elogios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Satisfação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Missão cumprida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Sistema estável</a:t>
            </a:r>
            <a:endParaRPr lang="pt-BR" sz="3600" dirty="0">
              <a:solidFill>
                <a:schemeClr val="bg1"/>
              </a:solidFill>
              <a:latin typeface="Bell Gothic Std Light" panose="020B0606020203020204" pitchFamily="34" charset="0"/>
            </a:endParaRPr>
          </a:p>
        </p:txBody>
      </p:sp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642" y="69289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Bell Gothic Std Black" panose="020B0806020202040204" pitchFamily="34" charset="0"/>
              </a:rPr>
              <a:t>Obrigado</a:t>
            </a:r>
            <a:endParaRPr lang="pt-BR" sz="8800" dirty="0">
              <a:solidFill>
                <a:schemeClr val="bg1"/>
              </a:solidFill>
              <a:latin typeface="Bell Gothic Std Black" panose="020B0806020202040204" pitchFamily="34" charset="0"/>
            </a:endParaRPr>
          </a:p>
        </p:txBody>
      </p:sp>
      <p:pic>
        <p:nvPicPr>
          <p:cNvPr id="4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9" y="3167433"/>
            <a:ext cx="2535868" cy="253586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550347" y="3167433"/>
            <a:ext cx="2612459" cy="429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 smtClean="0">
                <a:solidFill>
                  <a:schemeClr val="bg1"/>
                </a:solidFill>
                <a:latin typeface="Bell Gothic Std Black" panose="020B0806020202040204" pitchFamily="34" charset="0"/>
              </a:rPr>
              <a:t>Giordano Lins</a:t>
            </a:r>
            <a:endParaRPr lang="pt-BR" sz="8800" dirty="0">
              <a:solidFill>
                <a:schemeClr val="bg1"/>
              </a:solidFill>
              <a:latin typeface="Bell Gothic Std Black" panose="020B080602020204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592102" y="3597277"/>
            <a:ext cx="5075909" cy="71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Analista de Sistemas, Administrador, Empreendedor e </a:t>
            </a:r>
            <a:r>
              <a:rPr lang="pt-BR" sz="8800" dirty="0" err="1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Coach</a:t>
            </a:r>
            <a:endParaRPr lang="pt-BR" sz="8800" dirty="0">
              <a:solidFill>
                <a:schemeClr val="bg1"/>
              </a:solidFill>
              <a:latin typeface="Bell Gothic Std Light" panose="020B0606020203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46116" y="4350490"/>
            <a:ext cx="4659682" cy="125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giordanolins.com</a:t>
            </a:r>
          </a:p>
          <a:p>
            <a:pPr>
              <a:lnSpc>
                <a:spcPct val="150000"/>
              </a:lnSpc>
            </a:pPr>
            <a:r>
              <a:rPr lang="pt-BR" sz="2200" dirty="0" err="1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giordanolins</a:t>
            </a:r>
            <a:endParaRPr lang="pt-BR" sz="2200" dirty="0" smtClean="0">
              <a:solidFill>
                <a:schemeClr val="bg1"/>
              </a:solidFill>
              <a:latin typeface="Bell Gothic Std Light" panose="020B0606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dirty="0" err="1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giordanogil</a:t>
            </a:r>
            <a:endParaRPr lang="pt-BR" sz="2200" dirty="0">
              <a:solidFill>
                <a:schemeClr val="bg1"/>
              </a:solidFill>
              <a:latin typeface="Bell Gothic Std Light" panose="020B0606020203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1422" y="5353144"/>
            <a:ext cx="350157" cy="3501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7953" y="4835641"/>
            <a:ext cx="363626" cy="36362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7953" y="4363869"/>
            <a:ext cx="333986" cy="3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6332" y="740907"/>
            <a:ext cx="7886700" cy="4883279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Conseguir gerar o máximo de </a:t>
            </a:r>
            <a:r>
              <a:rPr lang="pt-BR" sz="5400" dirty="0">
                <a:solidFill>
                  <a:schemeClr val="bg1"/>
                </a:solidFill>
                <a:latin typeface="Bell Gothic Std Black" panose="020B0806020202040204" pitchFamily="34" charset="0"/>
                <a:cs typeface="Aharoni" panose="02010803020104030203" pitchFamily="2" charset="-79"/>
              </a:rPr>
              <a:t>valor em você mesmo</a:t>
            </a:r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, em todas as esferas que compõem sua vida é um empreendedorismo altamente gratificante e que certamente ajudará na geração de valor da sua</a:t>
            </a:r>
            <a:r>
              <a:rPr lang="pt-BR" sz="3200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 </a:t>
            </a:r>
            <a:r>
              <a:rPr lang="pt-BR" sz="5400" dirty="0">
                <a:solidFill>
                  <a:schemeClr val="bg1"/>
                </a:solidFill>
                <a:latin typeface="Bell Gothic Std Black" panose="020B0806020202040204" pitchFamily="34" charset="0"/>
                <a:cs typeface="Aharoni" panose="02010803020104030203" pitchFamily="2" charset="-79"/>
              </a:rPr>
              <a:t>carreira profissional</a:t>
            </a:r>
            <a:r>
              <a:rPr lang="pt-BR" sz="3200" dirty="0">
                <a:solidFill>
                  <a:schemeClr val="bg1"/>
                </a:solidFill>
                <a:latin typeface="Bell Gothic Std Light" panose="020B0606020203020204" pitchFamily="34" charset="0"/>
                <a:cs typeface="Aharoni" panose="02010803020104030203" pitchFamily="2" charset="-79"/>
              </a:rPr>
              <a:t>.</a:t>
            </a:r>
            <a:endParaRPr lang="pt-BR" sz="4000" dirty="0">
              <a:solidFill>
                <a:schemeClr val="bg1"/>
              </a:solidFill>
              <a:latin typeface="Bell Gothic Std Light" panose="020B0606020203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B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5"/>
          <a:stretch/>
        </p:blipFill>
        <p:spPr>
          <a:xfrm>
            <a:off x="5030632" y="3269292"/>
            <a:ext cx="4100842" cy="352607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972" y="139657"/>
            <a:ext cx="7438113" cy="4695389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</a:rPr>
              <a:t>Todo homem é um </a:t>
            </a:r>
            <a:r>
              <a:rPr lang="pt-BR" sz="5400" dirty="0" smtClean="0">
                <a:solidFill>
                  <a:schemeClr val="bg1"/>
                </a:solidFill>
                <a:latin typeface="Bell Gothic Std Black" panose="020B0806020202040204" pitchFamily="34" charset="0"/>
              </a:rPr>
              <a:t>empreendedor </a:t>
            </a:r>
            <a:r>
              <a:rPr lang="pt-BR" sz="5400" dirty="0">
                <a:solidFill>
                  <a:schemeClr val="bg1"/>
                </a:solidFill>
                <a:latin typeface="Bell Gothic Std Black" panose="020B0806020202040204" pitchFamily="34" charset="0"/>
              </a:rPr>
              <a:t>de si mesmo</a:t>
            </a:r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</a:rPr>
              <a:t>. Nascemos todos empreendedores, mas no recolhemos e </a:t>
            </a:r>
            <a:r>
              <a:rPr lang="pt-BR" sz="5400" dirty="0">
                <a:solidFill>
                  <a:schemeClr val="bg1"/>
                </a:solidFill>
                <a:latin typeface="Bell Gothic Std Black" panose="020B0806020202040204" pitchFamily="34" charset="0"/>
              </a:rPr>
              <a:t>ficamos passivos </a:t>
            </a:r>
            <a:r>
              <a:rPr lang="pt-BR" sz="3600" dirty="0">
                <a:solidFill>
                  <a:schemeClr val="bg1"/>
                </a:solidFill>
                <a:latin typeface="Bell Gothic Std Light" panose="020B0606020203020204" pitchFamily="34" charset="0"/>
              </a:rPr>
              <a:t>na medida em que o conforto bate à </a:t>
            </a:r>
            <a:r>
              <a:rPr lang="pt-BR" sz="3600">
                <a:solidFill>
                  <a:schemeClr val="bg1"/>
                </a:solidFill>
                <a:latin typeface="Bell Gothic Std Light" panose="020B0606020203020204" pitchFamily="34" charset="0"/>
              </a:rPr>
              <a:t>nossa </a:t>
            </a:r>
            <a:r>
              <a:rPr lang="pt-BR" sz="360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porta.</a:t>
            </a:r>
            <a:endParaRPr lang="pt-BR" sz="3600" dirty="0">
              <a:solidFill>
                <a:schemeClr val="bg1"/>
              </a:solidFill>
              <a:latin typeface="Bell Gothic Std Light" panose="020B0606020203020204" pitchFamily="34" charset="0"/>
            </a:endParaRPr>
          </a:p>
        </p:txBody>
      </p:sp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0" y="589742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/>
          <a:stretch/>
        </p:blipFill>
        <p:spPr>
          <a:xfrm>
            <a:off x="-19050" y="0"/>
            <a:ext cx="916305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6700" y="212726"/>
            <a:ext cx="5930900" cy="5235574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latin typeface="Bell Gothic Std Light" panose="020B0606020203020204" pitchFamily="34" charset="0"/>
              </a:rPr>
              <a:t>O primeiro passo é o reconhecimento sincero de </a:t>
            </a:r>
            <a:r>
              <a:rPr lang="pt-BR" sz="4800" dirty="0">
                <a:latin typeface="Bell Gothic Std Black" panose="020B0806020202040204" pitchFamily="34" charset="0"/>
              </a:rPr>
              <a:t>onde você se encontra</a:t>
            </a:r>
            <a:r>
              <a:rPr lang="pt-BR" sz="3600" dirty="0">
                <a:latin typeface="Bell Gothic Std Light" panose="020B0606020203020204" pitchFamily="34" charset="0"/>
              </a:rPr>
              <a:t>. Sem uma análise honesta de onde você está, dificilmente você chegará </a:t>
            </a:r>
            <a:r>
              <a:rPr lang="pt-BR" sz="4800" dirty="0">
                <a:latin typeface="Bell Gothic Std Black" panose="020B0806020202040204" pitchFamily="34" charset="0"/>
              </a:rPr>
              <a:t>onde </a:t>
            </a:r>
            <a:r>
              <a:rPr lang="pt-BR" sz="4800" dirty="0" smtClean="0">
                <a:latin typeface="Bell Gothic Std Black" panose="020B0806020202040204" pitchFamily="34" charset="0"/>
              </a:rPr>
              <a:t>gostaria de estar</a:t>
            </a:r>
            <a:r>
              <a:rPr lang="pt-BR" sz="3600" dirty="0" smtClean="0">
                <a:latin typeface="Bell Gothic Std Light" panose="020B0606020203020204" pitchFamily="34" charset="0"/>
              </a:rPr>
              <a:t>.</a:t>
            </a:r>
            <a:endParaRPr lang="pt-BR" sz="3600" dirty="0">
              <a:latin typeface="Bell Gothic Std Light" panose="020B0606020203020204" pitchFamily="34" charset="0"/>
            </a:endParaRPr>
          </a:p>
        </p:txBody>
      </p:sp>
      <p:pic>
        <p:nvPicPr>
          <p:cNvPr id="8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0" y="589742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00501"/>
            <a:ext cx="9144003" cy="2857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74676"/>
            <a:ext cx="7886700" cy="2130424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  <a:latin typeface="Bell Gothic Std Light" panose="020B0606020203020204" pitchFamily="34" charset="0"/>
              </a:rPr>
              <a:t>“Somos aquilo que fazemos repetidamente. </a:t>
            </a:r>
            <a:r>
              <a:rPr lang="pt-BR" sz="5400" dirty="0">
                <a:solidFill>
                  <a:schemeClr val="bg1"/>
                </a:solidFill>
                <a:latin typeface="Bell Gothic Std Black" panose="020B0806020202040204" pitchFamily="34" charset="0"/>
              </a:rPr>
              <a:t>Excelência</a:t>
            </a:r>
            <a:r>
              <a:rPr lang="pt-BR" dirty="0">
                <a:solidFill>
                  <a:schemeClr val="bg1"/>
                </a:solidFill>
                <a:latin typeface="Bell Gothic Std Light" panose="020B0606020203020204" pitchFamily="34" charset="0"/>
              </a:rPr>
              <a:t>, então, não é um modo de agir, mas um </a:t>
            </a:r>
            <a:r>
              <a:rPr lang="pt-BR" sz="6000" dirty="0">
                <a:solidFill>
                  <a:schemeClr val="bg1"/>
                </a:solidFill>
                <a:latin typeface="Bell Gothic Std Black" panose="020B0806020202040204" pitchFamily="34" charset="0"/>
              </a:rPr>
              <a:t>hábito</a:t>
            </a:r>
            <a:r>
              <a:rPr lang="pt-BR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”</a:t>
            </a:r>
            <a:endParaRPr lang="pt-BR" dirty="0">
              <a:solidFill>
                <a:schemeClr val="bg1"/>
              </a:solidFill>
              <a:latin typeface="Bell Gothic Std Light" panose="020B0606020203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95300" y="2630489"/>
            <a:ext cx="7886700" cy="874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i="1" dirty="0" smtClean="0">
                <a:solidFill>
                  <a:schemeClr val="bg1"/>
                </a:solidFill>
                <a:latin typeface="Bell Gothic Std Light" panose="020B0606020203020204" pitchFamily="34" charset="0"/>
              </a:rPr>
              <a:t>(Aristóteles)</a:t>
            </a:r>
            <a:endParaRPr lang="pt-BR" i="1" dirty="0">
              <a:solidFill>
                <a:schemeClr val="bg1"/>
              </a:solidFill>
              <a:latin typeface="Bell Gothic Std Light" panose="020B0606020203020204" pitchFamily="34" charset="0"/>
            </a:endParaRPr>
          </a:p>
        </p:txBody>
      </p:sp>
      <p:pic>
        <p:nvPicPr>
          <p:cNvPr id="8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027193" cy="60198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6750" y="666750"/>
            <a:ext cx="4495800" cy="2816224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Bell Gothic Std Light" panose="020B0606020203020204" pitchFamily="34" charset="0"/>
              </a:rPr>
              <a:t>Tá, mas por onde </a:t>
            </a:r>
            <a:r>
              <a:rPr lang="pt-BR" sz="6700" dirty="0" smtClean="0">
                <a:latin typeface="Bell Gothic Std Black" panose="020B0806020202040204" pitchFamily="34" charset="0"/>
              </a:rPr>
              <a:t>começo</a:t>
            </a:r>
            <a:r>
              <a:rPr lang="pt-BR" dirty="0" smtClean="0">
                <a:latin typeface="Bell Gothic Std Light" panose="020B0606020203020204" pitchFamily="34" charset="0"/>
              </a:rPr>
              <a:t>?</a:t>
            </a:r>
            <a:endParaRPr lang="pt-BR" dirty="0">
              <a:latin typeface="Bell Gothic Std Light" panose="020B0606020203020204" pitchFamily="34" charset="0"/>
            </a:endParaRPr>
          </a:p>
        </p:txBody>
      </p:sp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944396" y="5879374"/>
            <a:ext cx="2199604" cy="8353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185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9" y="133350"/>
            <a:ext cx="7225944" cy="6667500"/>
          </a:xfrm>
        </p:spPr>
      </p:pic>
      <p:pic>
        <p:nvPicPr>
          <p:cNvPr id="5" name="Picture 6" descr="https://gitlab.com/flisolrecife/flisolrecife2017/raw/cee424cd52585bb98d92179857fc7e5b7db06ae3/img/flisolrecife2017_capas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/>
          <a:stretch/>
        </p:blipFill>
        <p:spPr bwMode="auto">
          <a:xfrm>
            <a:off x="6800705" y="5917474"/>
            <a:ext cx="2199604" cy="8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321</Words>
  <Application>Microsoft Office PowerPoint</Application>
  <PresentationFormat>Apresentação na tela (4:3)</PresentationFormat>
  <Paragraphs>50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Aharoni</vt:lpstr>
      <vt:lpstr>Arial</vt:lpstr>
      <vt:lpstr>Bell Gothic Std Black</vt:lpstr>
      <vt:lpstr>Bell Gothic Std Light</vt:lpstr>
      <vt:lpstr>Calibri</vt:lpstr>
      <vt:lpstr>Calibri Light</vt:lpstr>
      <vt:lpstr>Tema do Office</vt:lpstr>
      <vt:lpstr>Empreendedorismo Baseado em Linguagens Open-Source: Um case com PHP</vt:lpstr>
      <vt:lpstr>Apresentação do PowerPoint</vt:lpstr>
      <vt:lpstr>Não necessariamente empreender pressupõe a existência de negócios ou organizações, porém o princípio criativo de desenvolver algo que gere valor para si mesmo e para a sociedade é sempre mantido.</vt:lpstr>
      <vt:lpstr>Conseguir gerar o máximo de valor em você mesmo, em todas as esferas que compõem sua vida é um empreendedorismo altamente gratificante e que certamente ajudará na geração de valor da sua carreira profissional.</vt:lpstr>
      <vt:lpstr>Todo homem é um empreendedor de si mesmo. Nascemos todos empreendedores, mas no recolhemos e ficamos passivos na medida em que o conforto bate à nossa porta.</vt:lpstr>
      <vt:lpstr>O primeiro passo é o reconhecimento sincero de onde você se encontra. Sem uma análise honesta de onde você está, dificilmente você chegará onde gostaria de estar.</vt:lpstr>
      <vt:lpstr>“Somos aquilo que fazemos repetidamente. Excelência, então, não é um modo de agir, mas um hábito”</vt:lpstr>
      <vt:lpstr>Tá, mas por onde começo?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JavaScript is the most commonly used programming language on earth. Even Back-End developers are more likely to use it than any other language.</vt:lpstr>
      <vt:lpstr>Um caso real...</vt:lpstr>
      <vt:lpstr>Problema: Inscrever residentes do recife em cursos profissionalizantes gratuitos oferecidos pela prefeitura.</vt:lpstr>
      <vt:lpstr>1º Processo</vt:lpstr>
      <vt:lpstr>Alguém já cometeu erros?</vt:lpstr>
      <vt:lpstr>Alguém se arrependeu?</vt:lpstr>
      <vt:lpstr>Alguém não deu a mínima?</vt:lpstr>
      <vt:lpstr>Quem se importa?! Vamos sortear um livro!!!</vt:lpstr>
      <vt:lpstr>2º Processo</vt:lpstr>
      <vt:lpstr>3º Processo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Empreendedorismo Baseado em Linguagens Open-Source: Um case com PHP</dc:title>
  <dc:creator>Ventura</dc:creator>
  <cp:lastModifiedBy>Ventura</cp:lastModifiedBy>
  <cp:revision>14</cp:revision>
  <dcterms:created xsi:type="dcterms:W3CDTF">2017-04-08T06:12:33Z</dcterms:created>
  <dcterms:modified xsi:type="dcterms:W3CDTF">2017-04-08T10:12:44Z</dcterms:modified>
</cp:coreProperties>
</file>