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9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44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73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95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84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27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763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6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4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53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7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6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8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3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20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4880-3701-40D0-A53D-C5376F82C808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5774B7C-03B4-4168-A099-A1DFADD88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89212" y="2128234"/>
            <a:ext cx="8915399" cy="2262781"/>
          </a:xfrm>
        </p:spPr>
        <p:txBody>
          <a:bodyPr/>
          <a:lstStyle/>
          <a:p>
            <a:r>
              <a:rPr lang="it-IT" b="1" dirty="0" err="1" smtClean="0">
                <a:latin typeface="+mn-lt"/>
              </a:rPr>
              <a:t>Android</a:t>
            </a:r>
            <a:r>
              <a:rPr lang="it-IT" b="1" dirty="0" smtClean="0">
                <a:latin typeface="+mn-lt"/>
              </a:rPr>
              <a:t> Programming</a:t>
            </a:r>
            <a:endParaRPr lang="it-IT" b="1" dirty="0">
              <a:latin typeface="+mn-l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 dirty="0" err="1" smtClean="0">
                <a:solidFill>
                  <a:schemeClr val="tx1"/>
                </a:solidFill>
              </a:rPr>
              <a:t>Dialogs</a:t>
            </a:r>
            <a:endParaRPr lang="it-IT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Dialogs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2120721"/>
            <a:ext cx="8915400" cy="3777622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schemeClr val="tx1"/>
                </a:solidFill>
              </a:rPr>
              <a:t>Un </a:t>
            </a:r>
            <a:r>
              <a:rPr lang="it-IT" sz="2200" dirty="0" err="1" smtClean="0">
                <a:solidFill>
                  <a:schemeClr val="tx1"/>
                </a:solidFill>
              </a:rPr>
              <a:t>dialog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consiste in una piccola finestra che si apre per chiedere all’utente di prendere una specifica decisione o di aggiungere qualche ulteriore informazione.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schemeClr val="tx1"/>
                </a:solidFill>
              </a:rPr>
              <a:t>Il </a:t>
            </a:r>
            <a:r>
              <a:rPr lang="it-IT" sz="2200" dirty="0" err="1" smtClean="0">
                <a:solidFill>
                  <a:schemeClr val="tx1"/>
                </a:solidFill>
              </a:rPr>
              <a:t>dialog</a:t>
            </a:r>
            <a:r>
              <a:rPr lang="it-IT" sz="2200" dirty="0" smtClean="0">
                <a:solidFill>
                  <a:schemeClr val="tx1"/>
                </a:solidFill>
              </a:rPr>
              <a:t> non riempie completamente lo schermo ed è normalmente utilizzato per eventi che richiedono all’utente di fare qualcosa prima di procedere.</a:t>
            </a:r>
          </a:p>
          <a:p>
            <a:pPr marL="0" indent="0">
              <a:buClr>
                <a:schemeClr val="tx1"/>
              </a:buClr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16" y="4735870"/>
            <a:ext cx="4538704" cy="1700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69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Dialog</a:t>
            </a:r>
            <a:r>
              <a:rPr lang="it-IT" sz="4800" dirty="0" smtClean="0"/>
              <a:t> </a:t>
            </a:r>
            <a:r>
              <a:rPr lang="it-IT" sz="4800" dirty="0" err="1" smtClean="0"/>
              <a:t>Types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2200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schemeClr val="tx1"/>
                </a:solidFill>
              </a:rPr>
              <a:t>I </a:t>
            </a:r>
            <a:r>
              <a:rPr lang="it-IT" sz="2200" dirty="0" err="1" smtClean="0">
                <a:solidFill>
                  <a:schemeClr val="tx1"/>
                </a:solidFill>
              </a:rPr>
              <a:t>dialog</a:t>
            </a:r>
            <a:r>
              <a:rPr lang="it-IT" sz="2200" dirty="0" smtClean="0">
                <a:solidFill>
                  <a:schemeClr val="tx1"/>
                </a:solidFill>
              </a:rPr>
              <a:t> si suddividono principalmente in tre tipologie, ognuna con una propria </a:t>
            </a:r>
            <a:r>
              <a:rPr lang="it-IT" sz="2200" b="1" dirty="0" smtClean="0">
                <a:solidFill>
                  <a:schemeClr val="tx1"/>
                </a:solidFill>
              </a:rPr>
              <a:t>base </a:t>
            </a:r>
            <a:r>
              <a:rPr lang="it-IT" sz="2200" b="1" dirty="0" err="1" smtClean="0">
                <a:solidFill>
                  <a:schemeClr val="tx1"/>
                </a:solidFill>
              </a:rPr>
              <a:t>class</a:t>
            </a:r>
            <a:r>
              <a:rPr lang="it-IT" sz="2200" b="1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da istanziare al momento: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200" b="1" dirty="0" err="1" smtClean="0">
                <a:solidFill>
                  <a:schemeClr val="tx1"/>
                </a:solidFill>
              </a:rPr>
              <a:t>AlertDialog</a:t>
            </a:r>
            <a:r>
              <a:rPr lang="it-IT" sz="2200" dirty="0" smtClean="0">
                <a:solidFill>
                  <a:schemeClr val="tx1"/>
                </a:solidFill>
              </a:rPr>
              <a:t>: mostra un titolo fino a tre pulsanti, una lista di oggetti selezionabili oppure un layout personalizzato;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200" b="1" dirty="0" err="1" smtClean="0">
                <a:solidFill>
                  <a:schemeClr val="tx1"/>
                </a:solidFill>
              </a:rPr>
              <a:t>DatePickerDialog</a:t>
            </a:r>
            <a:r>
              <a:rPr lang="it-IT" sz="2200" dirty="0" smtClean="0">
                <a:solidFill>
                  <a:schemeClr val="tx1"/>
                </a:solidFill>
              </a:rPr>
              <a:t>: mostra un’interfaccia predefinita che permette all’utente di selezionare una data;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200" b="1" dirty="0" err="1" smtClean="0">
                <a:solidFill>
                  <a:schemeClr val="tx1"/>
                </a:solidFill>
              </a:rPr>
              <a:t>TimePickerDialog</a:t>
            </a:r>
            <a:r>
              <a:rPr lang="it-IT" sz="2200" dirty="0" smtClean="0">
                <a:solidFill>
                  <a:schemeClr val="tx1"/>
                </a:solidFill>
              </a:rPr>
              <a:t>: mostra un’interfaccia predefinita che permette all’utente di selezionare </a:t>
            </a:r>
            <a:r>
              <a:rPr lang="it-IT" sz="2200" dirty="0" err="1" smtClean="0">
                <a:solidFill>
                  <a:schemeClr val="tx1"/>
                </a:solidFill>
              </a:rPr>
              <a:t>un’orario</a:t>
            </a:r>
            <a:r>
              <a:rPr lang="it-IT" sz="2200" dirty="0" smtClean="0">
                <a:solidFill>
                  <a:schemeClr val="tx1"/>
                </a:solidFill>
              </a:rPr>
              <a:t>.</a:t>
            </a:r>
            <a:endParaRPr lang="it-IT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DialogFragment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2120721"/>
            <a:ext cx="8915400" cy="37776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schemeClr val="tx1"/>
                </a:solidFill>
              </a:rPr>
              <a:t>Una volta definiti stile e struttura del </a:t>
            </a:r>
            <a:r>
              <a:rPr lang="it-IT" sz="2200" dirty="0" err="1" smtClean="0">
                <a:solidFill>
                  <a:schemeClr val="tx1"/>
                </a:solidFill>
              </a:rPr>
              <a:t>dialog</a:t>
            </a:r>
            <a:r>
              <a:rPr lang="it-IT" sz="2200" dirty="0" smtClean="0">
                <a:solidFill>
                  <a:schemeClr val="tx1"/>
                </a:solidFill>
              </a:rPr>
              <a:t> è consigliabile inserirlo all’interno di un oggetto </a:t>
            </a:r>
            <a:r>
              <a:rPr lang="it-IT" sz="2200" b="1" dirty="0" err="1" smtClean="0">
                <a:solidFill>
                  <a:schemeClr val="tx1"/>
                </a:solidFill>
              </a:rPr>
              <a:t>DialogFragment</a:t>
            </a:r>
            <a:r>
              <a:rPr lang="it-IT" sz="2200" b="1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schemeClr val="tx1"/>
                </a:solidFill>
              </a:rPr>
              <a:t>Questa classe mette a disposizione tutto ciò che serve per creare e gestire l’apparizione del </a:t>
            </a:r>
            <a:r>
              <a:rPr lang="it-IT" sz="2200" dirty="0" err="1" smtClean="0">
                <a:solidFill>
                  <a:schemeClr val="tx1"/>
                </a:solidFill>
              </a:rPr>
              <a:t>dialog</a:t>
            </a:r>
            <a:r>
              <a:rPr lang="it-IT" sz="2200" dirty="0" smtClean="0">
                <a:solidFill>
                  <a:schemeClr val="tx1"/>
                </a:solidFill>
              </a:rPr>
              <a:t> assicurandosi che gestisca correttamente i </a:t>
            </a:r>
            <a:r>
              <a:rPr lang="it-IT" sz="2200" dirty="0" err="1" smtClean="0">
                <a:solidFill>
                  <a:schemeClr val="tx1"/>
                </a:solidFill>
              </a:rPr>
              <a:t>Lifecycle</a:t>
            </a:r>
            <a:r>
              <a:rPr lang="it-IT" sz="2200" dirty="0" smtClean="0">
                <a:solidFill>
                  <a:schemeClr val="tx1"/>
                </a:solidFill>
              </a:rPr>
              <a:t> </a:t>
            </a:r>
            <a:r>
              <a:rPr lang="it-IT" sz="2200" dirty="0" err="1" smtClean="0">
                <a:solidFill>
                  <a:schemeClr val="tx1"/>
                </a:solidFill>
              </a:rPr>
              <a:t>events</a:t>
            </a:r>
            <a:r>
              <a:rPr lang="it-IT" sz="22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schemeClr val="tx1"/>
                </a:solidFill>
              </a:rPr>
              <a:t>All’interno del </a:t>
            </a:r>
            <a:r>
              <a:rPr lang="it-IT" sz="2200" dirty="0" err="1" smtClean="0">
                <a:solidFill>
                  <a:schemeClr val="tx1"/>
                </a:solidFill>
              </a:rPr>
              <a:t>DialogFragment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si crea un </a:t>
            </a:r>
            <a:r>
              <a:rPr lang="it-IT" sz="2200" dirty="0" err="1" smtClean="0">
                <a:solidFill>
                  <a:schemeClr val="tx1"/>
                </a:solidFill>
              </a:rPr>
              <a:t>dialog</a:t>
            </a:r>
            <a:r>
              <a:rPr lang="it-IT" sz="2200" dirty="0" smtClean="0">
                <a:solidFill>
                  <a:schemeClr val="tx1"/>
                </a:solidFill>
              </a:rPr>
              <a:t> attraverso il metodo di </a:t>
            </a:r>
            <a:r>
              <a:rPr lang="it-IT" sz="2200" dirty="0" err="1" smtClean="0">
                <a:solidFill>
                  <a:schemeClr val="tx1"/>
                </a:solidFill>
              </a:rPr>
              <a:t>callback</a:t>
            </a:r>
            <a:r>
              <a:rPr lang="it-IT" sz="2200" dirty="0" smtClean="0">
                <a:solidFill>
                  <a:schemeClr val="tx1"/>
                </a:solidFill>
              </a:rPr>
              <a:t> </a:t>
            </a:r>
            <a:r>
              <a:rPr lang="it-IT" sz="2200" b="1" dirty="0" err="1" smtClean="0">
                <a:solidFill>
                  <a:schemeClr val="tx1"/>
                </a:solidFill>
              </a:rPr>
              <a:t>onCreateDialog</a:t>
            </a:r>
            <a:r>
              <a:rPr lang="it-IT" sz="2200" b="1" dirty="0" smtClean="0">
                <a:solidFill>
                  <a:schemeClr val="tx1"/>
                </a:solidFill>
              </a:rPr>
              <a:t>()</a:t>
            </a:r>
            <a:r>
              <a:rPr lang="it-IT" sz="2200" dirty="0" smtClean="0">
                <a:solidFill>
                  <a:schemeClr val="tx1"/>
                </a:solidFill>
              </a:rPr>
              <a:t>.</a:t>
            </a:r>
            <a:endParaRPr lang="it-IT" sz="2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schemeClr val="tx1"/>
                </a:solidFill>
              </a:rPr>
              <a:t>Per creare un </a:t>
            </a:r>
            <a:r>
              <a:rPr lang="it-IT" sz="2200" dirty="0" err="1" smtClean="0">
                <a:solidFill>
                  <a:schemeClr val="tx1"/>
                </a:solidFill>
              </a:rPr>
              <a:t>AlertDialog</a:t>
            </a:r>
            <a:r>
              <a:rPr lang="it-IT" sz="2200" dirty="0" smtClean="0">
                <a:solidFill>
                  <a:schemeClr val="tx1"/>
                </a:solidFill>
              </a:rPr>
              <a:t> si sfrutta la classe </a:t>
            </a:r>
            <a:r>
              <a:rPr lang="it-IT" sz="2200" b="1" dirty="0" err="1" smtClean="0">
                <a:solidFill>
                  <a:schemeClr val="tx1"/>
                </a:solidFill>
              </a:rPr>
              <a:t>AlertDialog.Builder</a:t>
            </a:r>
            <a:r>
              <a:rPr lang="it-IT" sz="2200" b="1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che mette a disposizione tutte le API per creare bottoni, messaggi, titoli </a:t>
            </a:r>
            <a:r>
              <a:rPr lang="it-IT" sz="2200" dirty="0" err="1" smtClean="0">
                <a:solidFill>
                  <a:schemeClr val="tx1"/>
                </a:solidFill>
              </a:rPr>
              <a:t>ecc</a:t>
            </a:r>
            <a:r>
              <a:rPr lang="it-IT" sz="2200" dirty="0" smtClean="0">
                <a:solidFill>
                  <a:schemeClr val="tx1"/>
                </a:solidFill>
              </a:rPr>
              <a:t>…</a:t>
            </a:r>
            <a:endParaRPr lang="it-IT" sz="2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Creating</a:t>
            </a:r>
            <a:r>
              <a:rPr lang="it-IT" sz="4800" dirty="0"/>
              <a:t> </a:t>
            </a:r>
            <a:r>
              <a:rPr lang="it-IT" sz="4800" dirty="0" smtClean="0"/>
              <a:t>a </a:t>
            </a:r>
            <a:r>
              <a:rPr lang="it-IT" sz="4800" dirty="0" err="1" smtClean="0"/>
              <a:t>Dialog</a:t>
            </a:r>
            <a:endParaRPr lang="it-IT" sz="48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507560" cy="4356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6388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AlertDialog.Builder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smtClean="0"/>
              <a:t>I metodi più importanti per inserire oggetti nel </a:t>
            </a:r>
            <a:r>
              <a:rPr lang="it-IT" dirty="0" err="1" smtClean="0"/>
              <a:t>dialog</a:t>
            </a:r>
            <a:r>
              <a:rPr lang="it-IT" dirty="0" smtClean="0"/>
              <a:t> sono: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b="1" dirty="0" smtClean="0"/>
              <a:t>.</a:t>
            </a:r>
            <a:r>
              <a:rPr lang="it-IT" b="1" dirty="0" err="1" smtClean="0"/>
              <a:t>setTitle</a:t>
            </a:r>
            <a:r>
              <a:rPr lang="it-IT" b="1" dirty="0" smtClean="0"/>
              <a:t>(</a:t>
            </a:r>
            <a:r>
              <a:rPr lang="it-IT" b="1" dirty="0" err="1" smtClean="0"/>
              <a:t>string</a:t>
            </a:r>
            <a:r>
              <a:rPr lang="it-IT" b="1" dirty="0" smtClean="0"/>
              <a:t>)</a:t>
            </a:r>
            <a:r>
              <a:rPr lang="it-IT" dirty="0" smtClean="0"/>
              <a:t>: inserisce un titolo(scritto nella parte superiore del </a:t>
            </a:r>
            <a:r>
              <a:rPr lang="it-IT" dirty="0" err="1" smtClean="0"/>
              <a:t>dialog</a:t>
            </a:r>
            <a:r>
              <a:rPr lang="it-IT" dirty="0" smtClean="0"/>
              <a:t>, fornisce informazioni sintetiche)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b="1" dirty="0" smtClean="0"/>
              <a:t>.</a:t>
            </a:r>
            <a:r>
              <a:rPr lang="it-IT" b="1" dirty="0" err="1" smtClean="0"/>
              <a:t>setMessage</a:t>
            </a:r>
            <a:r>
              <a:rPr lang="it-IT" b="1" dirty="0" smtClean="0"/>
              <a:t>(</a:t>
            </a:r>
            <a:r>
              <a:rPr lang="it-IT" b="1" dirty="0" err="1" smtClean="0"/>
              <a:t>string</a:t>
            </a:r>
            <a:r>
              <a:rPr lang="it-IT" b="1" dirty="0" smtClean="0"/>
              <a:t>)</a:t>
            </a:r>
            <a:r>
              <a:rPr lang="it-IT" dirty="0" smtClean="0"/>
              <a:t>: inserisce un messaggio ovvero una formale richiesta all’utente di inserire dati, rispondere a una domanda, etc.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b="1" dirty="0" smtClean="0"/>
              <a:t>.</a:t>
            </a:r>
            <a:r>
              <a:rPr lang="it-IT" b="1" dirty="0" err="1" smtClean="0"/>
              <a:t>setPositiveButton</a:t>
            </a:r>
            <a:r>
              <a:rPr lang="it-IT" b="1" dirty="0" smtClean="0"/>
              <a:t>(</a:t>
            </a:r>
            <a:r>
              <a:rPr lang="it-IT" b="1" dirty="0" err="1" smtClean="0"/>
              <a:t>string</a:t>
            </a:r>
            <a:r>
              <a:rPr lang="it-IT" b="1" dirty="0" smtClean="0"/>
              <a:t>, </a:t>
            </a:r>
            <a:r>
              <a:rPr lang="it-IT" b="1" dirty="0" err="1" smtClean="0"/>
              <a:t>Listener</a:t>
            </a:r>
            <a:r>
              <a:rPr lang="it-IT" b="1" dirty="0" smtClean="0"/>
              <a:t>)</a:t>
            </a:r>
            <a:r>
              <a:rPr lang="it-IT" dirty="0" smtClean="0"/>
              <a:t>: inserisce il tasto con risposta positiva; il </a:t>
            </a:r>
            <a:r>
              <a:rPr lang="it-IT" dirty="0" err="1" smtClean="0"/>
              <a:t>listener</a:t>
            </a:r>
            <a:r>
              <a:rPr lang="it-IT" dirty="0" smtClean="0"/>
              <a:t> serve a definire cosa fare qualora l’utente prema il tasto.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b="1" dirty="0" smtClean="0"/>
              <a:t>.</a:t>
            </a:r>
            <a:r>
              <a:rPr lang="it-IT" b="1" dirty="0" err="1" smtClean="0"/>
              <a:t>setNegativeButton</a:t>
            </a:r>
            <a:r>
              <a:rPr lang="it-IT" b="1" dirty="0" smtClean="0"/>
              <a:t>(</a:t>
            </a:r>
            <a:r>
              <a:rPr lang="it-IT" b="1" dirty="0" err="1" smtClean="0"/>
              <a:t>string</a:t>
            </a:r>
            <a:r>
              <a:rPr lang="it-IT" b="1" dirty="0" smtClean="0"/>
              <a:t>, </a:t>
            </a:r>
            <a:r>
              <a:rPr lang="it-IT" b="1" dirty="0" err="1" smtClean="0"/>
              <a:t>Listener</a:t>
            </a:r>
            <a:r>
              <a:rPr lang="it-IT" b="1" dirty="0" smtClean="0"/>
              <a:t>)</a:t>
            </a:r>
            <a:r>
              <a:rPr lang="it-IT" dirty="0" smtClean="0"/>
              <a:t>: come sopra, ma il tasto ha risposta negativa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b="1" dirty="0" smtClean="0"/>
              <a:t>.</a:t>
            </a:r>
            <a:r>
              <a:rPr lang="it-IT" b="1" dirty="0" err="1" smtClean="0"/>
              <a:t>setNeutralButton</a:t>
            </a:r>
            <a:r>
              <a:rPr lang="it-IT" b="1" dirty="0" smtClean="0"/>
              <a:t>(</a:t>
            </a:r>
            <a:r>
              <a:rPr lang="it-IT" b="1" dirty="0" err="1" smtClean="0"/>
              <a:t>string,Listener</a:t>
            </a:r>
            <a:r>
              <a:rPr lang="it-IT" b="1" dirty="0" smtClean="0"/>
              <a:t>)</a:t>
            </a:r>
            <a:r>
              <a:rPr lang="it-IT" dirty="0" smtClean="0"/>
              <a:t>: (facoltativo) inserisce il tasto con risposta neutra</a:t>
            </a:r>
          </a:p>
          <a:p>
            <a:pPr marL="0" indent="0">
              <a:buClr>
                <a:schemeClr val="tx1"/>
              </a:buClr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15112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Multi-</a:t>
            </a:r>
            <a:r>
              <a:rPr lang="it-IT" dirty="0" err="1" smtClean="0"/>
              <a:t>Choice</a:t>
            </a:r>
            <a:r>
              <a:rPr lang="it-IT" dirty="0" smtClean="0"/>
              <a:t> </a:t>
            </a:r>
            <a:r>
              <a:rPr lang="it-IT" dirty="0" err="1" smtClean="0"/>
              <a:t>Dialogs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smtClean="0"/>
              <a:t>Per </a:t>
            </a:r>
            <a:r>
              <a:rPr lang="it-IT" dirty="0" err="1" smtClean="0"/>
              <a:t>dialogs</a:t>
            </a:r>
            <a:r>
              <a:rPr lang="it-IT" dirty="0" smtClean="0"/>
              <a:t> con multiple scelte da poter selezionare, si usa il metodo </a:t>
            </a:r>
            <a:r>
              <a:rPr lang="it-IT" b="1" dirty="0" smtClean="0"/>
              <a:t>.</a:t>
            </a:r>
            <a:r>
              <a:rPr lang="it-IT" b="1" dirty="0" err="1" smtClean="0"/>
              <a:t>setMultiChoiceItems</a:t>
            </a:r>
            <a:r>
              <a:rPr lang="it-IT" b="1" dirty="0" smtClean="0"/>
              <a:t>(</a:t>
            </a:r>
            <a:r>
              <a:rPr lang="it-IT" b="1" dirty="0" err="1" smtClean="0"/>
              <a:t>ArrayOfStrings</a:t>
            </a:r>
            <a:r>
              <a:rPr lang="it-IT" b="1" dirty="0" smtClean="0"/>
              <a:t>, </a:t>
            </a:r>
            <a:r>
              <a:rPr lang="it-IT" b="1" dirty="0" err="1" smtClean="0"/>
              <a:t>CheckedItems</a:t>
            </a:r>
            <a:r>
              <a:rPr lang="it-IT" b="1" dirty="0" smtClean="0"/>
              <a:t>: </a:t>
            </a:r>
            <a:r>
              <a:rPr lang="it-IT" b="1" dirty="0" err="1" smtClean="0"/>
              <a:t>null</a:t>
            </a:r>
            <a:r>
              <a:rPr lang="it-IT" b="1" dirty="0" smtClean="0"/>
              <a:t>, </a:t>
            </a:r>
            <a:r>
              <a:rPr lang="it-IT" b="1" dirty="0" err="1" smtClean="0"/>
              <a:t>Listener</a:t>
            </a:r>
            <a:r>
              <a:rPr lang="it-IT" b="1" dirty="0" smtClean="0"/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smtClean="0"/>
              <a:t>Il </a:t>
            </a:r>
            <a:r>
              <a:rPr lang="it-IT" dirty="0" err="1" smtClean="0"/>
              <a:t>listener</a:t>
            </a:r>
            <a:r>
              <a:rPr lang="it-IT" dirty="0"/>
              <a:t> </a:t>
            </a:r>
            <a:r>
              <a:rPr lang="it-IT" dirty="0" smtClean="0"/>
              <a:t>dovrà essere del tipo </a:t>
            </a:r>
            <a:r>
              <a:rPr lang="it-IT" b="1" dirty="0" err="1" smtClean="0"/>
              <a:t>DialogInterface.OnMultiChoiceClickListener</a:t>
            </a:r>
            <a:r>
              <a:rPr lang="it-IT" b="1" dirty="0" smtClean="0"/>
              <a:t>{}</a:t>
            </a:r>
            <a:r>
              <a:rPr lang="it-IT" dirty="0" smtClean="0"/>
              <a:t> per poter gestire correttamente cosa fare con ogni singolo </a:t>
            </a:r>
            <a:r>
              <a:rPr lang="it-IT" dirty="0" err="1" smtClean="0"/>
              <a:t>flag</a:t>
            </a:r>
            <a:r>
              <a:rPr lang="it-IT" dirty="0" smtClean="0"/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b="1" dirty="0" smtClean="0"/>
              <a:t>N.B.</a:t>
            </a:r>
            <a:r>
              <a:rPr lang="it-IT" dirty="0"/>
              <a:t> </a:t>
            </a:r>
            <a:r>
              <a:rPr lang="it-IT" dirty="0" smtClean="0"/>
              <a:t>poiché le multi-</a:t>
            </a:r>
            <a:r>
              <a:rPr lang="it-IT" dirty="0" err="1" smtClean="0"/>
              <a:t>choice</a:t>
            </a:r>
            <a:r>
              <a:rPr lang="it-IT" dirty="0" smtClean="0"/>
              <a:t> e i messaggi condividono lo stesso spazio nel </a:t>
            </a:r>
            <a:r>
              <a:rPr lang="it-IT" dirty="0" err="1" smtClean="0"/>
              <a:t>dialog</a:t>
            </a:r>
            <a:r>
              <a:rPr lang="it-IT" dirty="0" smtClean="0"/>
              <a:t>, non è possibile inserirli entrambi nello stesso </a:t>
            </a:r>
            <a:r>
              <a:rPr lang="it-IT" dirty="0" err="1" smtClean="0"/>
              <a:t>dialog</a:t>
            </a:r>
            <a:r>
              <a:rPr lang="it-IT" dirty="0" smtClean="0"/>
              <a:t>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76" y="4242515"/>
            <a:ext cx="3745472" cy="27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9364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371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Filo</vt:lpstr>
      <vt:lpstr>Android Programming</vt:lpstr>
      <vt:lpstr>Dialogs</vt:lpstr>
      <vt:lpstr>Dialog Types</vt:lpstr>
      <vt:lpstr>DialogFragment</vt:lpstr>
      <vt:lpstr>Creating a Dialog</vt:lpstr>
      <vt:lpstr>AlertDialog.Builder</vt:lpstr>
      <vt:lpstr>Multi-Choice Dialogs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Programming</dc:title>
  <dc:creator>HP</dc:creator>
  <cp:lastModifiedBy>HP</cp:lastModifiedBy>
  <cp:revision>11</cp:revision>
  <dcterms:created xsi:type="dcterms:W3CDTF">2021-06-30T15:08:06Z</dcterms:created>
  <dcterms:modified xsi:type="dcterms:W3CDTF">2021-07-01T09:41:00Z</dcterms:modified>
</cp:coreProperties>
</file>