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320" r:id="rId3"/>
    <p:sldId id="351" r:id="rId4"/>
    <p:sldId id="362" r:id="rId5"/>
    <p:sldId id="363" r:id="rId6"/>
    <p:sldId id="355" r:id="rId7"/>
    <p:sldId id="356" r:id="rId8"/>
    <p:sldId id="361" r:id="rId9"/>
    <p:sldId id="358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264" r:id="rId26"/>
    <p:sldId id="336" r:id="rId27"/>
    <p:sldId id="268" r:id="rId28"/>
    <p:sldId id="269" r:id="rId29"/>
    <p:sldId id="287" r:id="rId30"/>
    <p:sldId id="289" r:id="rId31"/>
    <p:sldId id="291" r:id="rId32"/>
    <p:sldId id="344" r:id="rId33"/>
    <p:sldId id="299" r:id="rId34"/>
    <p:sldId id="338" r:id="rId35"/>
    <p:sldId id="339" r:id="rId36"/>
    <p:sldId id="340" r:id="rId37"/>
    <p:sldId id="341" r:id="rId38"/>
    <p:sldId id="345" r:id="rId39"/>
    <p:sldId id="346" r:id="rId40"/>
    <p:sldId id="347" r:id="rId41"/>
    <p:sldId id="348" r:id="rId4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421"/>
  </p:normalViewPr>
  <p:slideViewPr>
    <p:cSldViewPr>
      <p:cViewPr varScale="1">
        <p:scale>
          <a:sx n="110" d="100"/>
          <a:sy n="110" d="100"/>
        </p:scale>
        <p:origin x="22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09/11/17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book "Code Complete" by Steve McConnell has a brief section about error</a:t>
            </a:r>
            <a:br>
              <a:rPr lang="en-US" dirty="0" smtClean="0"/>
            </a:br>
            <a:r>
              <a:rPr lang="en-US" dirty="0" smtClean="0"/>
              <a:t>expectations. He basically says that the range of possibilities can be as</a:t>
            </a:r>
            <a:br>
              <a:rPr lang="en-US" dirty="0" smtClean="0"/>
            </a:br>
            <a:r>
              <a:rPr lang="en-US" dirty="0" smtClean="0"/>
              <a:t>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(a) Industry Average: "about 15 - 50 errors per 1000 lines of delivered</a:t>
            </a:r>
            <a:br>
              <a:rPr lang="en-US" dirty="0" smtClean="0"/>
            </a:br>
            <a:r>
              <a:rPr lang="en-US" dirty="0" smtClean="0"/>
              <a:t>code." He further says this is usually representative of code that has some</a:t>
            </a:r>
            <a:br>
              <a:rPr lang="en-US" dirty="0" smtClean="0"/>
            </a:br>
            <a:r>
              <a:rPr lang="en-US" dirty="0" smtClean="0"/>
              <a:t>level of structured programming behind it, but probably includes a mix of</a:t>
            </a:r>
            <a:br>
              <a:rPr lang="en-US" dirty="0" smtClean="0"/>
            </a:br>
            <a:r>
              <a:rPr lang="en-US" dirty="0" smtClean="0"/>
              <a:t>coding techniques.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Microsoft Applications: "about 10 - 20 defects per 1000 lines of code</a:t>
            </a:r>
            <a:br>
              <a:rPr lang="en-US" dirty="0" smtClean="0"/>
            </a:br>
            <a:r>
              <a:rPr lang="en-US" dirty="0" smtClean="0"/>
              <a:t>during in-house testing, and 0.5 defect per </a:t>
            </a:r>
            <a:r>
              <a:rPr lang="en-US" b="1" dirty="0" smtClean="0"/>
              <a:t>KLOC</a:t>
            </a:r>
            <a:r>
              <a:rPr lang="en-US" dirty="0" smtClean="0"/>
              <a:t> (</a:t>
            </a:r>
            <a:r>
              <a:rPr lang="en-US" b="1" dirty="0" smtClean="0"/>
              <a:t>KLOC</a:t>
            </a:r>
            <a:r>
              <a:rPr lang="en-US" dirty="0" smtClean="0"/>
              <a:t> IS CALLED AS 1000 lines of code) in released</a:t>
            </a:r>
            <a:br>
              <a:rPr lang="en-US" dirty="0" smtClean="0"/>
            </a:br>
            <a:r>
              <a:rPr lang="en-US" dirty="0" smtClean="0"/>
              <a:t>product (Moore 1992)." He attributes this to a combination of code-reading</a:t>
            </a:r>
            <a:br>
              <a:rPr lang="en-US" dirty="0" smtClean="0"/>
            </a:br>
            <a:r>
              <a:rPr lang="en-US" dirty="0" smtClean="0"/>
              <a:t>techniques and independent testing (discussed further in another chapter of</a:t>
            </a:r>
            <a:br>
              <a:rPr lang="en-US" dirty="0" smtClean="0"/>
            </a:br>
            <a:r>
              <a:rPr lang="en-US" dirty="0" smtClean="0"/>
              <a:t>his book).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"Harlan Mills pioneered '</a:t>
            </a:r>
            <a:r>
              <a:rPr lang="en-US" dirty="0" err="1" smtClean="0"/>
              <a:t>cleanroom</a:t>
            </a:r>
            <a:r>
              <a:rPr lang="en-US" dirty="0" smtClean="0"/>
              <a:t> development', a technique that has</a:t>
            </a:r>
            <a:br>
              <a:rPr lang="en-US" dirty="0" smtClean="0"/>
            </a:br>
            <a:r>
              <a:rPr lang="en-US" dirty="0" smtClean="0"/>
              <a:t>been able to achieve rates as low as 3 defects per 1000 lines of code during</a:t>
            </a:r>
            <a:br>
              <a:rPr lang="en-US" dirty="0" smtClean="0"/>
            </a:br>
            <a:r>
              <a:rPr lang="en-US" dirty="0" smtClean="0"/>
              <a:t>in-house testing and 0.1 defect per 1000 lines of code in released product</a:t>
            </a:r>
            <a:br>
              <a:rPr lang="en-US" dirty="0" smtClean="0"/>
            </a:br>
            <a:r>
              <a:rPr lang="en-US" dirty="0" smtClean="0"/>
              <a:t>(Cobb and Mills 1990). A few projects - for example, the space-shuttle</a:t>
            </a:r>
            <a:br>
              <a:rPr lang="en-US" dirty="0" smtClean="0"/>
            </a:br>
            <a:r>
              <a:rPr lang="en-US" dirty="0" smtClean="0"/>
              <a:t>software - have achieved a level of 0 defects in 500,000 lines of code using</a:t>
            </a:r>
            <a:br>
              <a:rPr lang="en-US" dirty="0" smtClean="0"/>
            </a:br>
            <a:r>
              <a:rPr lang="en-US" dirty="0" smtClean="0"/>
              <a:t>a system of format development methods, peer reviews, and statistical</a:t>
            </a:r>
            <a:br>
              <a:rPr lang="en-US" dirty="0" smtClean="0"/>
            </a:br>
            <a:r>
              <a:rPr lang="en-US" dirty="0" smtClean="0"/>
              <a:t>testing."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59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8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br>
              <a:rPr lang="it-IT" dirty="0" smtClean="0"/>
            </a:br>
            <a:r>
              <a:rPr lang="it-IT" dirty="0" smtClean="0"/>
              <a:t>Object </a:t>
            </a:r>
            <a:r>
              <a:rPr lang="it-IT" dirty="0" err="1" smtClean="0"/>
              <a:t>Oriented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>
                <a:latin typeface="Courier New"/>
                <a:cs typeface="Courier New"/>
              </a:rPr>
              <a:t>int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vect</a:t>
            </a:r>
            <a:r>
              <a:rPr lang="fr-FR" dirty="0">
                <a:latin typeface="Courier New"/>
                <a:cs typeface="Courier New"/>
              </a:rPr>
              <a:t>[20];</a:t>
            </a:r>
          </a:p>
          <a:p>
            <a:pPr marL="0" indent="0">
              <a:buNone/>
            </a:pPr>
            <a:r>
              <a:rPr lang="fi-FI" dirty="0" err="1">
                <a:latin typeface="Courier New"/>
                <a:cs typeface="Courier New"/>
              </a:rPr>
              <a:t>void</a:t>
            </a:r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dirty="0" err="1">
                <a:latin typeface="Courier New"/>
                <a:cs typeface="Courier New"/>
              </a:rPr>
              <a:t>sort</a:t>
            </a:r>
            <a:r>
              <a:rPr lang="fi-FI" dirty="0">
                <a:latin typeface="Courier New"/>
                <a:cs typeface="Courier New"/>
              </a:rPr>
              <a:t>() { /* </a:t>
            </a:r>
            <a:r>
              <a:rPr lang="fi-FI" dirty="0" err="1">
                <a:latin typeface="Courier New"/>
                <a:cs typeface="Courier New"/>
              </a:rPr>
              <a:t>sort</a:t>
            </a:r>
            <a:r>
              <a:rPr lang="fi-FI" dirty="0">
                <a:latin typeface="Courier New"/>
                <a:cs typeface="Courier New"/>
              </a:rPr>
              <a:t> */ }</a:t>
            </a:r>
          </a:p>
          <a:p>
            <a:pPr marL="0" indent="0">
              <a:buNone/>
            </a:pPr>
            <a:r>
              <a:rPr lang="fi-FI" dirty="0" err="1">
                <a:latin typeface="Courier New"/>
                <a:cs typeface="Courier New"/>
              </a:rPr>
              <a:t>int</a:t>
            </a:r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dirty="0" err="1">
                <a:latin typeface="Courier New"/>
                <a:cs typeface="Courier New"/>
              </a:rPr>
              <a:t>search(int</a:t>
            </a:r>
            <a:r>
              <a:rPr lang="fi-FI" dirty="0">
                <a:latin typeface="Courier New"/>
                <a:cs typeface="Courier New"/>
              </a:rPr>
              <a:t> n){ /* </a:t>
            </a:r>
            <a:r>
              <a:rPr lang="fi-FI" dirty="0" err="1">
                <a:latin typeface="Courier New"/>
                <a:cs typeface="Courier New"/>
              </a:rPr>
              <a:t>search</a:t>
            </a:r>
            <a:r>
              <a:rPr lang="fi-FI" dirty="0">
                <a:latin typeface="Courier New"/>
                <a:cs typeface="Courier New"/>
              </a:rPr>
              <a:t> */ }</a:t>
            </a:r>
          </a:p>
          <a:p>
            <a:pPr marL="0" indent="0">
              <a:buNone/>
            </a:pPr>
            <a:r>
              <a:rPr lang="fi-FI" dirty="0" err="1">
                <a:latin typeface="Courier New"/>
                <a:cs typeface="Courier New"/>
              </a:rPr>
              <a:t>void</a:t>
            </a:r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dirty="0" err="1">
                <a:latin typeface="Courier New"/>
                <a:cs typeface="Courier New"/>
              </a:rPr>
              <a:t>init</a:t>
            </a:r>
            <a:r>
              <a:rPr lang="fi-FI" dirty="0">
                <a:latin typeface="Courier New"/>
                <a:cs typeface="Courier New"/>
              </a:rPr>
              <a:t>() { /* </a:t>
            </a:r>
            <a:r>
              <a:rPr lang="fi-FI" dirty="0" err="1">
                <a:latin typeface="Courier New"/>
                <a:cs typeface="Courier New"/>
              </a:rPr>
              <a:t>init</a:t>
            </a:r>
            <a:r>
              <a:rPr lang="fi-FI" dirty="0">
                <a:latin typeface="Courier New"/>
                <a:cs typeface="Courier New"/>
              </a:rPr>
              <a:t> */ }</a:t>
            </a:r>
          </a:p>
          <a:p>
            <a:pPr marL="0" indent="0">
              <a:buNone/>
            </a:pPr>
            <a:r>
              <a:rPr lang="fi-FI" dirty="0">
                <a:latin typeface="Courier New"/>
                <a:cs typeface="Courier New"/>
              </a:rPr>
              <a:t>// …</a:t>
            </a:r>
          </a:p>
          <a:p>
            <a:pPr marL="0" indent="0">
              <a:buNone/>
            </a:pPr>
            <a:r>
              <a:rPr lang="fi-FI" dirty="0" err="1">
                <a:latin typeface="Courier New"/>
                <a:cs typeface="Courier New"/>
              </a:rPr>
              <a:t>int</a:t>
            </a:r>
            <a:r>
              <a:rPr lang="fi-FI" dirty="0">
                <a:latin typeface="Courier New"/>
                <a:cs typeface="Courier New"/>
              </a:rPr>
              <a:t> i;</a:t>
            </a:r>
          </a:p>
          <a:p>
            <a:pPr marL="0" indent="0">
              <a:buNone/>
            </a:pPr>
            <a:r>
              <a:rPr lang="fi-FI" dirty="0" err="1">
                <a:latin typeface="Courier New"/>
                <a:cs typeface="Courier New"/>
              </a:rPr>
              <a:t>void</a:t>
            </a:r>
            <a:r>
              <a:rPr lang="fi-FI" dirty="0">
                <a:latin typeface="Courier New"/>
                <a:cs typeface="Courier New"/>
              </a:rPr>
              <a:t> main(){</a:t>
            </a:r>
          </a:p>
          <a:p>
            <a:pPr marL="0" indent="0">
              <a:buNone/>
            </a:pPr>
            <a:r>
              <a:rPr lang="fi-FI" dirty="0" smtClean="0">
                <a:latin typeface="Courier New"/>
                <a:cs typeface="Courier New"/>
              </a:rPr>
              <a:t>	</a:t>
            </a:r>
            <a:r>
              <a:rPr lang="fi-FI" dirty="0" err="1" smtClean="0">
                <a:latin typeface="Courier New"/>
                <a:cs typeface="Courier New"/>
              </a:rPr>
              <a:t>init</a:t>
            </a:r>
            <a:r>
              <a:rPr lang="fi-FI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fi-FI" dirty="0" smtClean="0">
                <a:latin typeface="Courier New"/>
                <a:cs typeface="Courier New"/>
              </a:rPr>
              <a:t>	</a:t>
            </a:r>
            <a:r>
              <a:rPr lang="fi-FI" dirty="0" err="1" smtClean="0">
                <a:latin typeface="Courier New"/>
                <a:cs typeface="Courier New"/>
              </a:rPr>
              <a:t>sort</a:t>
            </a:r>
            <a:r>
              <a:rPr lang="fi-FI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search</a:t>
            </a:r>
            <a:r>
              <a:rPr lang="en-US" dirty="0">
                <a:latin typeface="Courier New"/>
                <a:cs typeface="Courier New"/>
              </a:rPr>
              <a:t>(13);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47" b="-33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no syntactic relationship between:</a:t>
            </a:r>
          </a:p>
          <a:p>
            <a:pPr lvl="1"/>
            <a:r>
              <a:rPr lang="en-US" dirty="0" smtClean="0"/>
              <a:t>Vectors 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vect</a:t>
            </a:r>
            <a:r>
              <a:rPr lang="en-US" dirty="0"/>
              <a:t>[20] )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/>
              <a:t>on vectors (search, sort,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 smtClean="0"/>
              <a:t>There </a:t>
            </a:r>
            <a:r>
              <a:rPr lang="en-US" dirty="0"/>
              <a:t>is no control over </a:t>
            </a:r>
            <a:r>
              <a:rPr lang="en-US" dirty="0" smtClean="0"/>
              <a:t>size:</a:t>
            </a:r>
            <a:endParaRPr lang="en-US" dirty="0"/>
          </a:p>
          <a:p>
            <a:pPr lvl="1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&lt;=20;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 err="1"/>
              <a:t>vect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]=0; };</a:t>
            </a:r>
          </a:p>
          <a:p>
            <a:r>
              <a:rPr lang="en-US" dirty="0" smtClean="0"/>
              <a:t>Initialization</a:t>
            </a:r>
            <a:endParaRPr lang="en-US" dirty="0"/>
          </a:p>
          <a:p>
            <a:pPr lvl="1"/>
            <a:r>
              <a:rPr lang="en-US" dirty="0" smtClean="0"/>
              <a:t>Actually </a:t>
            </a:r>
            <a:r>
              <a:rPr lang="en-US" dirty="0"/>
              <a:t>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dirty="0" smtClean="0"/>
              <a:t>It’s </a:t>
            </a:r>
            <a:r>
              <a:rPr lang="en-US" dirty="0"/>
              <a:t>not possible to consider a </a:t>
            </a:r>
            <a:r>
              <a:rPr lang="en-US" dirty="0" smtClean="0"/>
              <a:t>vector as </a:t>
            </a:r>
            <a:r>
              <a:rPr lang="en-US" dirty="0"/>
              <a:t>a primitive and modular concept</a:t>
            </a:r>
          </a:p>
          <a:p>
            <a:r>
              <a:rPr lang="en-US" dirty="0" smtClean="0"/>
              <a:t>Data </a:t>
            </a:r>
            <a:r>
              <a:rPr lang="en-US" dirty="0"/>
              <a:t>and functions cannot </a:t>
            </a:r>
            <a:r>
              <a:rPr lang="en-US" dirty="0" smtClean="0"/>
              <a:t>be modularized </a:t>
            </a:r>
            <a:r>
              <a:rPr lang="en-US" dirty="0"/>
              <a:t>properly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861048"/>
            <a:ext cx="7037081" cy="23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Issues, on the long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External functions can read/</a:t>
            </a:r>
            <a:r>
              <a:rPr lang="en-US" sz="2000" dirty="0" smtClean="0"/>
              <a:t>write vector’s data</a:t>
            </a:r>
          </a:p>
          <a:p>
            <a:r>
              <a:rPr lang="en-US" sz="2000" dirty="0" smtClean="0"/>
              <a:t>As </a:t>
            </a:r>
            <a:r>
              <a:rPr lang="en-US" sz="2000" dirty="0"/>
              <a:t>time goes by, this leads to a </a:t>
            </a:r>
            <a:r>
              <a:rPr lang="en-US" sz="2000" dirty="0" smtClean="0"/>
              <a:t>growing number </a:t>
            </a:r>
            <a:r>
              <a:rPr lang="en-US" sz="2000" dirty="0"/>
              <a:t>of relationships</a:t>
            </a:r>
          </a:p>
          <a:p>
            <a:r>
              <a:rPr lang="en-US" sz="2000" dirty="0" smtClean="0"/>
              <a:t>Source </a:t>
            </a:r>
            <a:r>
              <a:rPr lang="en-US" sz="2000" dirty="0"/>
              <a:t>code becomes difficult to </a:t>
            </a:r>
            <a:r>
              <a:rPr lang="en-US" sz="2000" dirty="0" smtClean="0"/>
              <a:t>understand and </a:t>
            </a:r>
            <a:r>
              <a:rPr lang="en-US" sz="2000" dirty="0"/>
              <a:t>maintain</a:t>
            </a:r>
          </a:p>
          <a:p>
            <a:pPr lvl="1"/>
            <a:r>
              <a:rPr lang="en-US" sz="1800" dirty="0" smtClean="0"/>
              <a:t>Problem </a:t>
            </a:r>
            <a:r>
              <a:rPr lang="en-US" sz="1800" dirty="0"/>
              <a:t>known as “Spaghetti code”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68960"/>
            <a:ext cx="7467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Procedural </a:t>
            </a:r>
            <a:r>
              <a:rPr lang="en-US" dirty="0"/>
              <a:t>Paradigm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defines data and then </a:t>
            </a:r>
            <a:r>
              <a:rPr lang="en-US" dirty="0" smtClean="0"/>
              <a:t>calls subprograms </a:t>
            </a:r>
            <a:r>
              <a:rPr lang="en-US" dirty="0"/>
              <a:t>acting on data</a:t>
            </a:r>
          </a:p>
          <a:p>
            <a:r>
              <a:rPr lang="en-US" dirty="0" smtClean="0"/>
              <a:t>OO </a:t>
            </a:r>
            <a:r>
              <a:rPr lang="en-US" dirty="0"/>
              <a:t>Paradigm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creates objects that encapsulate </a:t>
            </a:r>
            <a:r>
              <a:rPr lang="en-US" dirty="0" smtClean="0"/>
              <a:t>the data </a:t>
            </a:r>
            <a:r>
              <a:rPr lang="en-US" dirty="0"/>
              <a:t>and procedures operating on data</a:t>
            </a:r>
          </a:p>
          <a:p>
            <a:r>
              <a:rPr lang="en-US" dirty="0" smtClean="0"/>
              <a:t>OO </a:t>
            </a:r>
            <a:r>
              <a:rPr lang="en-US" dirty="0"/>
              <a:t>is simply a new way of organizing </a:t>
            </a:r>
            <a:r>
              <a:rPr lang="en-US" dirty="0" smtClean="0"/>
              <a:t>a program</a:t>
            </a:r>
            <a:endParaRPr lang="en-US" dirty="0"/>
          </a:p>
          <a:p>
            <a:pPr lvl="1"/>
            <a:r>
              <a:rPr lang="en-US" dirty="0" smtClean="0"/>
              <a:t>Cannot </a:t>
            </a:r>
            <a:r>
              <a:rPr lang="en-US" dirty="0"/>
              <a:t>do anything using OO that can’t be </a:t>
            </a:r>
            <a:r>
              <a:rPr lang="en-US" dirty="0" smtClean="0"/>
              <a:t>done using </a:t>
            </a:r>
            <a:r>
              <a:rPr lang="en-US" dirty="0"/>
              <a:t>procedural </a:t>
            </a:r>
            <a:r>
              <a:rPr lang="en-US" dirty="0" smtClean="0"/>
              <a:t>paradigm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941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Programs </a:t>
            </a:r>
            <a:r>
              <a:rPr lang="en-US" dirty="0"/>
              <a:t>are getting too large to be </a:t>
            </a:r>
            <a:r>
              <a:rPr lang="en-US" dirty="0" smtClean="0"/>
              <a:t>fully comprehensible </a:t>
            </a:r>
            <a:r>
              <a:rPr lang="en-US" dirty="0"/>
              <a:t>by any person</a:t>
            </a:r>
          </a:p>
          <a:p>
            <a:r>
              <a:rPr lang="en-US" dirty="0" smtClean="0"/>
              <a:t>There </a:t>
            </a:r>
            <a:r>
              <a:rPr lang="en-US" dirty="0"/>
              <a:t>is need of a way of managing </a:t>
            </a:r>
            <a:r>
              <a:rPr lang="en-US" dirty="0" smtClean="0"/>
              <a:t>very large projects</a:t>
            </a:r>
            <a:endParaRPr lang="en-US" dirty="0"/>
          </a:p>
          <a:p>
            <a:r>
              <a:rPr lang="en-US" dirty="0" smtClean="0"/>
              <a:t>Object </a:t>
            </a:r>
            <a:r>
              <a:rPr lang="en-US" dirty="0"/>
              <a:t>Oriented paradigm allows:</a:t>
            </a:r>
          </a:p>
          <a:p>
            <a:pPr lvl="1"/>
            <a:r>
              <a:rPr lang="en-US" dirty="0" smtClean="0"/>
              <a:t>programmers </a:t>
            </a:r>
            <a:r>
              <a:rPr lang="en-US" dirty="0"/>
              <a:t>to use large blocks of code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knowing all the picture</a:t>
            </a:r>
          </a:p>
          <a:p>
            <a:r>
              <a:rPr lang="en-US" dirty="0" smtClean="0"/>
              <a:t>Makes </a:t>
            </a:r>
            <a:r>
              <a:rPr lang="en-US" dirty="0"/>
              <a:t>code reuse a real possibility</a:t>
            </a:r>
          </a:p>
          <a:p>
            <a:r>
              <a:rPr lang="en-US" dirty="0" smtClean="0"/>
              <a:t>Easier </a:t>
            </a:r>
            <a:r>
              <a:rPr lang="en-US" dirty="0"/>
              <a:t>maintenance and evolution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89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Benefits </a:t>
            </a:r>
            <a:r>
              <a:rPr lang="en-US" dirty="0"/>
              <a:t>only occur in larger programs</a:t>
            </a:r>
          </a:p>
          <a:p>
            <a:r>
              <a:rPr lang="en-US" dirty="0" smtClean="0"/>
              <a:t>Analogous </a:t>
            </a:r>
            <a:r>
              <a:rPr lang="en-US" dirty="0"/>
              <a:t>to structured programming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&lt; 30 lines, spaghetti is </a:t>
            </a:r>
            <a:r>
              <a:rPr lang="en-US" dirty="0" smtClean="0"/>
              <a:t>as understandable </a:t>
            </a:r>
            <a:r>
              <a:rPr lang="en-US" dirty="0"/>
              <a:t>and faster to write </a:t>
            </a:r>
            <a:r>
              <a:rPr lang="en-US" dirty="0" smtClean="0"/>
              <a:t>than structured</a:t>
            </a:r>
            <a:endParaRPr lang="en-US" dirty="0"/>
          </a:p>
          <a:p>
            <a:pPr lvl="1"/>
            <a:r>
              <a:rPr lang="en-US" dirty="0" smtClean="0"/>
              <a:t>Programs </a:t>
            </a:r>
            <a:r>
              <a:rPr lang="en-US" dirty="0"/>
              <a:t>&gt; 1000 lines, spaghetti </a:t>
            </a:r>
            <a:r>
              <a:rPr lang="en-US" dirty="0" smtClean="0"/>
              <a:t>is incomprehensible</a:t>
            </a:r>
            <a:r>
              <a:rPr lang="en-US" dirty="0"/>
              <a:t>, probably </a:t>
            </a:r>
            <a:r>
              <a:rPr lang="en-US" dirty="0" smtClean="0"/>
              <a:t>doesn’t work</a:t>
            </a:r>
            <a:r>
              <a:rPr lang="en-US" dirty="0"/>
              <a:t>, not maintainable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Only </a:t>
            </a:r>
            <a:r>
              <a:rPr lang="en-US" dirty="0">
                <a:solidFill>
                  <a:srgbClr val="F79646"/>
                </a:solidFill>
              </a:rPr>
              <a:t>programs &gt; 1000 lines </a:t>
            </a:r>
            <a:r>
              <a:rPr lang="en-US" dirty="0" smtClean="0">
                <a:solidFill>
                  <a:srgbClr val="F79646"/>
                </a:solidFill>
              </a:rPr>
              <a:t>benefit from </a:t>
            </a:r>
            <a:r>
              <a:rPr lang="en-US" dirty="0">
                <a:solidFill>
                  <a:srgbClr val="F79646"/>
                </a:solidFill>
              </a:rPr>
              <a:t>OO really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276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engineering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system, with components </a:t>
            </a:r>
            <a:r>
              <a:rPr lang="en-US" dirty="0" smtClean="0"/>
              <a:t>and relationships </a:t>
            </a:r>
            <a:r>
              <a:rPr lang="en-US" dirty="0"/>
              <a:t>among them, we have to: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components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component interfaces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how components interact </a:t>
            </a:r>
            <a:r>
              <a:rPr lang="en-US" dirty="0" smtClean="0"/>
              <a:t>each other </a:t>
            </a:r>
            <a:r>
              <a:rPr lang="en-US" dirty="0"/>
              <a:t>through their interfaces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relationships among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engineering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US" dirty="0"/>
              <a:t>Objects </a:t>
            </a:r>
            <a:r>
              <a:rPr lang="en-US" dirty="0" smtClean="0"/>
              <a:t>add an </a:t>
            </a:r>
            <a:r>
              <a:rPr lang="en-US" dirty="0"/>
              <a:t>additional abstraction layer </a:t>
            </a:r>
          </a:p>
          <a:p>
            <a:r>
              <a:rPr lang="en-US" dirty="0" smtClean="0"/>
              <a:t>More </a:t>
            </a:r>
            <a:r>
              <a:rPr lang="en-US" dirty="0"/>
              <a:t>complex system can be built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85273"/>
            <a:ext cx="5292080" cy="33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Timeline</a:t>
            </a:r>
            <a:endParaRPr lang="en-US" dirty="0"/>
          </a:p>
        </p:txBody>
      </p:sp>
      <p:pic>
        <p:nvPicPr>
          <p:cNvPr id="5" name="Content Placeholder 4" descr="Screen Shot 2016-03-04 at 14.09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889"/>
          <a:stretch>
            <a:fillRect/>
          </a:stretch>
        </p:blipFill>
        <p:spPr>
          <a:xfrm>
            <a:off x="889248" y="1600200"/>
            <a:ext cx="7355160" cy="40450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Defines </a:t>
            </a:r>
            <a:r>
              <a:rPr lang="en-US" dirty="0"/>
              <a:t>a new component type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(and class)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and functions on data are within </a:t>
            </a:r>
            <a:r>
              <a:rPr lang="en-US" dirty="0" smtClean="0"/>
              <a:t>the same </a:t>
            </a:r>
            <a:r>
              <a:rPr lang="en-US" dirty="0"/>
              <a:t>module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defining a more precise interface</a:t>
            </a:r>
          </a:p>
          <a:p>
            <a:r>
              <a:rPr lang="en-US" dirty="0" smtClean="0"/>
              <a:t>Defines </a:t>
            </a:r>
            <a:r>
              <a:rPr lang="en-US" dirty="0"/>
              <a:t>a new kind of relationship</a:t>
            </a:r>
          </a:p>
          <a:p>
            <a:pPr lvl="1"/>
            <a:r>
              <a:rPr lang="en-US" dirty="0" smtClean="0"/>
              <a:t>Message </a:t>
            </a:r>
            <a:r>
              <a:rPr lang="en-US" dirty="0"/>
              <a:t>passing</a:t>
            </a:r>
          </a:p>
          <a:p>
            <a:pPr lvl="1"/>
            <a:r>
              <a:rPr lang="en-US" dirty="0" smtClean="0"/>
              <a:t>Read</a:t>
            </a:r>
            <a:r>
              <a:rPr lang="en-US" dirty="0"/>
              <a:t>/write operations are limited to </a:t>
            </a:r>
            <a:r>
              <a:rPr lang="en-US" dirty="0" smtClean="0"/>
              <a:t>the object </a:t>
            </a:r>
            <a:r>
              <a:rPr lang="en-US" dirty="0"/>
              <a:t>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42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class Vector {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	</a:t>
            </a:r>
            <a:r>
              <a:rPr lang="en-US" sz="2000" b="1" dirty="0" smtClean="0">
                <a:solidFill>
                  <a:schemeClr val="accent6"/>
                </a:solidFill>
                <a:latin typeface="Courier"/>
                <a:cs typeface="Courier"/>
              </a:rPr>
              <a:t>/</a:t>
            </a:r>
            <a:r>
              <a:rPr lang="en-US" sz="2000" b="1" dirty="0">
                <a:solidFill>
                  <a:schemeClr val="accent6"/>
                </a:solidFill>
                <a:latin typeface="Courier"/>
                <a:cs typeface="Courier"/>
              </a:rPr>
              <a:t>/data </a:t>
            </a:r>
            <a:endParaRPr lang="en-US" sz="2000" dirty="0">
              <a:solidFill>
                <a:schemeClr val="accent6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	private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v[20]; 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	</a:t>
            </a:r>
            <a:r>
              <a:rPr lang="en-US" sz="2000" b="1" dirty="0" smtClean="0">
                <a:solidFill>
                  <a:srgbClr val="F79646"/>
                </a:solidFill>
                <a:latin typeface="Courier"/>
                <a:cs typeface="Courier"/>
              </a:rPr>
              <a:t>/</a:t>
            </a:r>
            <a:r>
              <a:rPr lang="en-US" sz="2000" b="1" dirty="0">
                <a:solidFill>
                  <a:srgbClr val="F79646"/>
                </a:solidFill>
                <a:latin typeface="Courier"/>
                <a:cs typeface="Courier"/>
              </a:rPr>
              <a:t>/interface </a:t>
            </a:r>
            <a:endParaRPr lang="en-US" sz="2000" b="1" dirty="0" smtClean="0">
              <a:solidFill>
                <a:srgbClr val="F79646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	Public Vector() {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		for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=0;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&lt;20;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++) v[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]=0; 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	public </a:t>
            </a:r>
            <a:r>
              <a:rPr lang="en-US" sz="2000" b="1" dirty="0">
                <a:latin typeface="Courier"/>
                <a:cs typeface="Courier"/>
              </a:rPr>
              <a:t>sort(){ /*sort*/ }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	public </a:t>
            </a:r>
            <a:r>
              <a:rPr lang="en-US" sz="2000" b="1" dirty="0">
                <a:latin typeface="Courier"/>
                <a:cs typeface="Courier"/>
              </a:rPr>
              <a:t>search(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c){ /*search*/ } 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}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of the class Vector: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Vector </a:t>
            </a:r>
            <a:r>
              <a:rPr lang="en-US" sz="2400" dirty="0">
                <a:latin typeface="Courier"/>
                <a:cs typeface="Courier"/>
              </a:rPr>
              <a:t>v1 = new Vector();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Vector </a:t>
            </a:r>
            <a:r>
              <a:rPr lang="en-US" sz="2400" dirty="0">
                <a:latin typeface="Courier"/>
                <a:cs typeface="Courier"/>
              </a:rPr>
              <a:t>v2 = new Vector();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v1</a:t>
            </a:r>
            <a:r>
              <a:rPr lang="en-US" sz="2400" dirty="0">
                <a:latin typeface="Courier"/>
                <a:cs typeface="Courier"/>
              </a:rPr>
              <a:t>.sort(); v1.search(22)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V1++; </a:t>
            </a:r>
            <a:r>
              <a:rPr lang="en-US" sz="2400" dirty="0" smtClean="0">
                <a:solidFill>
                  <a:srgbClr val="F79646"/>
                </a:solidFill>
                <a:latin typeface="Courier"/>
                <a:cs typeface="Courier"/>
              </a:rPr>
              <a:t>//Error: not an integer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V1.v[2] = 47; </a:t>
            </a:r>
            <a:r>
              <a:rPr lang="en-US" sz="2400" dirty="0" smtClean="0">
                <a:solidFill>
                  <a:srgbClr val="F79646"/>
                </a:solidFill>
                <a:latin typeface="Courier"/>
                <a:cs typeface="Courier"/>
              </a:rPr>
              <a:t>//Error: v[] is private </a:t>
            </a:r>
            <a:endParaRPr lang="en-US" sz="2400" dirty="0">
              <a:solidFill>
                <a:srgbClr val="F79646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F79646"/>
                </a:solidFill>
              </a:rPr>
              <a:t>Class</a:t>
            </a:r>
            <a:r>
              <a:rPr lang="en-US" dirty="0"/>
              <a:t> (the description of </a:t>
            </a:r>
            <a:r>
              <a:rPr lang="en-US" dirty="0" smtClean="0"/>
              <a:t>object structure</a:t>
            </a:r>
            <a:r>
              <a:rPr lang="en-US" dirty="0"/>
              <a:t>, i.e. type ):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(</a:t>
            </a:r>
            <a:r>
              <a:rPr lang="en-US" dirty="0">
                <a:solidFill>
                  <a:srgbClr val="F79646"/>
                </a:solidFill>
              </a:rPr>
              <a:t>ATTRIBUTES</a:t>
            </a:r>
            <a:r>
              <a:rPr lang="en-US" dirty="0"/>
              <a:t> or </a:t>
            </a:r>
            <a:r>
              <a:rPr lang="en-US" dirty="0">
                <a:solidFill>
                  <a:srgbClr val="F79646"/>
                </a:solidFill>
              </a:rPr>
              <a:t>FIELDS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Functions </a:t>
            </a:r>
            <a:r>
              <a:rPr lang="en-US" dirty="0"/>
              <a:t>(</a:t>
            </a:r>
            <a:r>
              <a:rPr lang="en-US" dirty="0">
                <a:solidFill>
                  <a:srgbClr val="F79646"/>
                </a:solidFill>
              </a:rPr>
              <a:t>METHODS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79646"/>
                </a:solidFill>
              </a:rPr>
              <a:t>OPERATIONS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methods (</a:t>
            </a:r>
            <a:r>
              <a:rPr lang="en-US" dirty="0">
                <a:solidFill>
                  <a:srgbClr val="F79646"/>
                </a:solidFill>
              </a:rPr>
              <a:t>CONSTRUCTORS</a:t>
            </a:r>
            <a:r>
              <a:rPr lang="en-US" dirty="0"/>
              <a:t>)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/>
              <a:t>(class instance)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and identity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E46C0A"/>
                </a:solidFill>
              </a:rPr>
              <a:t>class is like a type </a:t>
            </a:r>
            <a:r>
              <a:rPr lang="en-US" dirty="0" smtClean="0">
                <a:solidFill>
                  <a:srgbClr val="E46C0A"/>
                </a:solidFill>
              </a:rPr>
              <a:t>definition</a:t>
            </a:r>
            <a:r>
              <a:rPr lang="en-US" dirty="0" smtClean="0"/>
              <a:t>. No </a:t>
            </a:r>
            <a:r>
              <a:rPr lang="en-US" dirty="0"/>
              <a:t>data is allocated until an object is </a:t>
            </a:r>
            <a:r>
              <a:rPr lang="en-US" dirty="0" smtClean="0"/>
              <a:t>created from </a:t>
            </a:r>
            <a:r>
              <a:rPr lang="en-US" dirty="0"/>
              <a:t>the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creation of an object is </a:t>
            </a:r>
            <a:r>
              <a:rPr lang="en-US" dirty="0" smtClean="0"/>
              <a:t>called </a:t>
            </a:r>
            <a:r>
              <a:rPr lang="en-US" dirty="0" smtClean="0">
                <a:solidFill>
                  <a:srgbClr val="E46C0A"/>
                </a:solidFill>
              </a:rPr>
              <a:t>instantiation</a:t>
            </a:r>
            <a:r>
              <a:rPr lang="en-US" dirty="0"/>
              <a:t>. The created object is </a:t>
            </a:r>
            <a:r>
              <a:rPr lang="en-US" dirty="0" smtClean="0"/>
              <a:t>often called </a:t>
            </a:r>
            <a:r>
              <a:rPr lang="en-US" dirty="0"/>
              <a:t>an instance</a:t>
            </a:r>
          </a:p>
          <a:p>
            <a:r>
              <a:rPr lang="en-US" dirty="0" smtClean="0"/>
              <a:t>No </a:t>
            </a:r>
            <a:r>
              <a:rPr lang="en-US" dirty="0"/>
              <a:t>limit to the number of objects that </a:t>
            </a:r>
            <a:r>
              <a:rPr lang="en-US" dirty="0" smtClean="0"/>
              <a:t>can be </a:t>
            </a:r>
            <a:r>
              <a:rPr lang="en-US" dirty="0"/>
              <a:t>created from a class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Each </a:t>
            </a:r>
            <a:r>
              <a:rPr lang="en-US" dirty="0">
                <a:solidFill>
                  <a:srgbClr val="E46C0A"/>
                </a:solidFill>
              </a:rPr>
              <a:t>object is independent</a:t>
            </a:r>
            <a:r>
              <a:rPr lang="en-US" dirty="0"/>
              <a:t>. Changing </a:t>
            </a:r>
            <a:r>
              <a:rPr lang="en-US" dirty="0" smtClean="0"/>
              <a:t>one object </a:t>
            </a:r>
            <a:r>
              <a:rPr lang="en-US" dirty="0"/>
              <a:t>doesn't change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763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smtClean="0"/>
              <a:t>Class and </a:t>
            </a:r>
            <a:r>
              <a:rPr lang="it-IT" cap="none" dirty="0" err="1" smtClean="0"/>
              <a:t>interface</a:t>
            </a:r>
            <a:endParaRPr lang="it-IT" cap="none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A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represents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(</a:t>
            </a:r>
            <a:r>
              <a:rPr lang="it-IT" dirty="0" err="1" smtClean="0"/>
              <a:t>methods</a:t>
            </a:r>
            <a:r>
              <a:rPr lang="it-IT" dirty="0" smtClean="0"/>
              <a:t>)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 can call.</a:t>
            </a:r>
          </a:p>
          <a:p>
            <a:pPr eaLnBrk="1" hangingPunct="1"/>
            <a:r>
              <a:rPr lang="it-IT" dirty="0" err="1" smtClean="0"/>
              <a:t>Methods</a:t>
            </a:r>
            <a:r>
              <a:rPr lang="it-IT" dirty="0" smtClean="0"/>
              <a:t> are </a:t>
            </a:r>
            <a:r>
              <a:rPr lang="it-IT" dirty="0" err="1" smtClean="0"/>
              <a:t>gateways</a:t>
            </a:r>
            <a:r>
              <a:rPr lang="it-IT" dirty="0" smtClean="0"/>
              <a:t> to the </a:t>
            </a:r>
            <a:r>
              <a:rPr lang="it-IT" dirty="0" err="1" smtClean="0"/>
              <a:t>internal</a:t>
            </a:r>
            <a:r>
              <a:rPr lang="it-IT" dirty="0" smtClean="0"/>
              <a:t> state.</a:t>
            </a:r>
          </a:p>
        </p:txBody>
      </p:sp>
      <p:sp>
        <p:nvSpPr>
          <p:cNvPr id="27652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7B5708-6AEE-4C27-838A-EDB6697ADFBC}" type="slidenum">
              <a:rPr lang="it-IT"/>
              <a:pPr/>
              <a:t>25</a:t>
            </a:fld>
            <a:endParaRPr lang="it-IT"/>
          </a:p>
        </p:txBody>
      </p:sp>
      <p:pic>
        <p:nvPicPr>
          <p:cNvPr id="14" name="Picture 13" descr="Screen Shot 2016-03-04 at 19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016"/>
            <a:ext cx="9144000" cy="20009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5" name="Content Placeholder 4" descr="Screen Shot 2016-03-04 at 18.56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4" r="-535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92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Client-Server Model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Client</a:t>
            </a:r>
          </a:p>
          <a:p>
            <a:pPr lvl="2"/>
            <a:r>
              <a:rPr lang="it-IT" dirty="0" err="1" smtClean="0"/>
              <a:t>Knows</a:t>
            </a:r>
            <a:r>
              <a:rPr lang="it-IT" dirty="0" smtClean="0"/>
              <a:t> the server</a:t>
            </a:r>
          </a:p>
          <a:p>
            <a:pPr lvl="2"/>
            <a:r>
              <a:rPr lang="it-IT" dirty="0" err="1" smtClean="0"/>
              <a:t>Uses</a:t>
            </a:r>
            <a:r>
              <a:rPr lang="it-IT" dirty="0" smtClean="0"/>
              <a:t> a service</a:t>
            </a:r>
          </a:p>
          <a:p>
            <a:pPr lvl="1"/>
            <a:r>
              <a:rPr lang="it-IT" dirty="0" smtClean="0"/>
              <a:t>Server</a:t>
            </a:r>
          </a:p>
          <a:p>
            <a:pPr lvl="2"/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clients a-priori</a:t>
            </a:r>
          </a:p>
          <a:p>
            <a:pPr lvl="2"/>
            <a:r>
              <a:rPr lang="it-IT" dirty="0" err="1" smtClean="0"/>
              <a:t>Offers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r>
              <a:rPr lang="it-IT" b="1" dirty="0" smtClean="0"/>
              <a:t>OOP </a:t>
            </a:r>
            <a:r>
              <a:rPr lang="it-IT" b="1" dirty="0" err="1" smtClean="0"/>
              <a:t>implies</a:t>
            </a:r>
            <a:r>
              <a:rPr lang="it-IT" b="1" dirty="0" smtClean="0"/>
              <a:t> a </a:t>
            </a:r>
            <a:r>
              <a:rPr lang="it-IT" b="1" dirty="0" err="1" smtClean="0"/>
              <a:t>paradigm</a:t>
            </a:r>
            <a:r>
              <a:rPr lang="it-IT" b="1" dirty="0" smtClean="0"/>
              <a:t> </a:t>
            </a:r>
            <a:r>
              <a:rPr lang="it-IT" b="1" dirty="0" err="1" smtClean="0"/>
              <a:t>shift</a:t>
            </a:r>
            <a:r>
              <a:rPr lang="it-IT" b="1" dirty="0" smtClean="0"/>
              <a:t>: </a:t>
            </a:r>
          </a:p>
          <a:p>
            <a:pPr lvl="1"/>
            <a:r>
              <a:rPr lang="it-IT" dirty="0" smtClean="0"/>
              <a:t>Do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r>
              <a:rPr lang="it-IT" dirty="0" smtClean="0"/>
              <a:t> for processing data </a:t>
            </a:r>
            <a:r>
              <a:rPr lang="it-IT" dirty="0" err="1" smtClean="0"/>
              <a:t>entities</a:t>
            </a:r>
            <a:endParaRPr lang="it-IT" dirty="0" smtClean="0"/>
          </a:p>
          <a:p>
            <a:pPr lvl="1"/>
            <a:r>
              <a:rPr lang="it-IT" dirty="0" err="1" smtClean="0"/>
              <a:t>Ask</a:t>
            </a:r>
            <a:r>
              <a:rPr lang="it-IT" dirty="0" smtClean="0"/>
              <a:t> </a:t>
            </a:r>
            <a:r>
              <a:rPr lang="it-IT" dirty="0" err="1" smtClean="0"/>
              <a:t>entities</a:t>
            </a:r>
            <a:r>
              <a:rPr lang="it-IT" dirty="0" smtClean="0"/>
              <a:t> to </a:t>
            </a:r>
            <a:r>
              <a:rPr lang="it-IT" dirty="0" err="1" smtClean="0"/>
              <a:t>deliver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it-IT" dirty="0"/>
              <a:t>Client-Server Model</a:t>
            </a:r>
            <a:endParaRPr lang="it-IT" cap="none" dirty="0" smtClean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sz="2600" dirty="0" err="1" smtClean="0">
                <a:solidFill>
                  <a:prstClr val="black"/>
                </a:solidFill>
              </a:rPr>
              <a:t>Procedural</a:t>
            </a:r>
            <a:endParaRPr lang="it-IT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it-IT" i="1" dirty="0" err="1" smtClean="0"/>
              <a:t>operation</a:t>
            </a:r>
            <a:r>
              <a:rPr lang="it-IT" i="1" dirty="0" smtClean="0"/>
              <a:t>(</a:t>
            </a:r>
            <a:r>
              <a:rPr lang="it-IT" i="1" dirty="0" err="1" smtClean="0"/>
              <a:t>object</a:t>
            </a:r>
            <a:r>
              <a:rPr lang="it-IT" i="1" dirty="0" smtClean="0"/>
              <a:t>, </a:t>
            </a:r>
            <a:r>
              <a:rPr lang="it-IT" i="1" dirty="0" err="1" smtClean="0"/>
              <a:t>params</a:t>
            </a:r>
            <a:r>
              <a:rPr lang="it-IT" i="1" dirty="0" smtClean="0"/>
              <a:t>)</a:t>
            </a:r>
          </a:p>
          <a:p>
            <a:pPr eaLnBrk="1" hangingPunct="1">
              <a:buFont typeface="Symbol" pitchFamily="18" charset="2"/>
              <a:buNone/>
            </a:pPr>
            <a:endParaRPr lang="it-IT" dirty="0" smtClean="0"/>
          </a:p>
          <a:p>
            <a:pPr eaLnBrk="1" hangingPunct="1">
              <a:buFont typeface="Symbol" pitchFamily="18" charset="2"/>
              <a:buNone/>
            </a:pPr>
            <a:r>
              <a:rPr lang="it-IT" dirty="0" err="1" smtClean="0"/>
              <a:t>Example</a:t>
            </a:r>
            <a:endParaRPr lang="it-IT" dirty="0" smtClean="0"/>
          </a:p>
          <a:p>
            <a:pPr eaLnBrk="1" hangingPunct="1">
              <a:buFont typeface="Symbol" pitchFamily="18" charset="2"/>
              <a:buNone/>
            </a:pPr>
            <a:r>
              <a:rPr lang="it-IT" dirty="0" err="1" smtClean="0"/>
              <a:t>insert</a:t>
            </a:r>
            <a:r>
              <a:rPr lang="it-IT" dirty="0" smtClean="0"/>
              <a:t>(list, </a:t>
            </a:r>
            <a:r>
              <a:rPr lang="it-IT" dirty="0" err="1" smtClean="0"/>
              <a:t>element</a:t>
            </a:r>
            <a:r>
              <a:rPr lang="it-IT" dirty="0" smtClean="0"/>
              <a:t>)</a:t>
            </a:r>
          </a:p>
          <a:p>
            <a:pPr eaLnBrk="1" hangingPunct="1"/>
            <a:endParaRPr lang="it-IT" dirty="0" smtClean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274320" lvl="0" indent="-274320" algn="ctr">
              <a:buClr>
                <a:srgbClr val="727CA3"/>
              </a:buClr>
            </a:pPr>
            <a:r>
              <a:rPr lang="it-IT" sz="2600" dirty="0" smtClean="0">
                <a:solidFill>
                  <a:prstClr val="black"/>
                </a:solidFill>
              </a:rPr>
              <a:t>OOP</a:t>
            </a:r>
            <a:endParaRPr lang="it-IT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it-IT" i="1" dirty="0" err="1" smtClean="0"/>
              <a:t>object.operation</a:t>
            </a:r>
            <a:r>
              <a:rPr lang="it-IT" i="1" dirty="0" smtClean="0"/>
              <a:t> (</a:t>
            </a:r>
            <a:r>
              <a:rPr lang="it-IT" i="1" dirty="0" err="1" smtClean="0"/>
              <a:t>params</a:t>
            </a:r>
            <a:r>
              <a:rPr lang="it-IT" i="1" dirty="0" smtClean="0"/>
              <a:t>)</a:t>
            </a:r>
          </a:p>
          <a:p>
            <a:pPr eaLnBrk="1" hangingPunct="1">
              <a:buFont typeface="Symbol" pitchFamily="18" charset="2"/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/>
              <a:t>Example</a:t>
            </a:r>
            <a:endParaRPr lang="it-IT" dirty="0" smtClean="0"/>
          </a:p>
          <a:p>
            <a:pPr eaLnBrk="1" hangingPunct="1">
              <a:buFont typeface="Symbol" pitchFamily="18" charset="2"/>
              <a:buNone/>
            </a:pPr>
            <a:r>
              <a:rPr lang="it-IT" dirty="0" err="1" smtClean="0"/>
              <a:t>list.insert</a:t>
            </a:r>
            <a:r>
              <a:rPr lang="it-IT" dirty="0" smtClean="0"/>
              <a:t>(</a:t>
            </a:r>
            <a:r>
              <a:rPr lang="it-IT" dirty="0" err="1" smtClean="0"/>
              <a:t>element</a:t>
            </a:r>
            <a:r>
              <a:rPr lang="it-IT" dirty="0" smtClean="0"/>
              <a:t>)</a:t>
            </a:r>
          </a:p>
          <a:p>
            <a:pPr eaLnBrk="1" hangingPunct="1">
              <a:buFont typeface="Symbol" pitchFamily="18" charset="2"/>
              <a:buNone/>
            </a:pPr>
            <a:endParaRPr lang="it-IT" dirty="0" smtClean="0"/>
          </a:p>
        </p:txBody>
      </p:sp>
      <p:sp>
        <p:nvSpPr>
          <p:cNvPr id="30725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B3553A-9F20-4264-9077-E56B3843140A}" type="slidenum">
              <a:rPr lang="it-IT"/>
              <a:pPr/>
              <a:t>28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 err="1"/>
              <a:t>Characteristics</a:t>
            </a:r>
            <a:r>
              <a:rPr lang="it-IT" dirty="0"/>
              <a:t> of </a:t>
            </a:r>
            <a:r>
              <a:rPr lang="it-IT" dirty="0" smtClean="0"/>
              <a:t>OOP</a:t>
            </a:r>
            <a:endParaRPr lang="it-IT" cap="none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b="1" i="1" dirty="0" err="1" smtClean="0">
                <a:solidFill>
                  <a:srgbClr val="F79646"/>
                </a:solidFill>
              </a:rPr>
              <a:t>Encapsulation</a:t>
            </a:r>
            <a:endParaRPr lang="it-IT" b="1" i="1" dirty="0" smtClean="0">
              <a:solidFill>
                <a:srgbClr val="F79646"/>
              </a:solidFill>
            </a:endParaRPr>
          </a:p>
          <a:p>
            <a:pPr eaLnBrk="1" hangingPunct="1"/>
            <a:r>
              <a:rPr lang="it-IT" b="1" i="1" dirty="0" err="1" smtClean="0">
                <a:solidFill>
                  <a:srgbClr val="F79646"/>
                </a:solidFill>
              </a:rPr>
              <a:t>Inheritance</a:t>
            </a:r>
            <a:endParaRPr lang="it-IT" b="1" i="1" dirty="0" smtClean="0">
              <a:solidFill>
                <a:srgbClr val="F79646"/>
              </a:solidFill>
            </a:endParaRPr>
          </a:p>
          <a:p>
            <a:pPr eaLnBrk="1" hangingPunct="1"/>
            <a:r>
              <a:rPr lang="it-IT" b="1" i="1" dirty="0" err="1" smtClean="0">
                <a:solidFill>
                  <a:srgbClr val="F79646"/>
                </a:solidFill>
              </a:rPr>
              <a:t>Polymorphism</a:t>
            </a:r>
            <a:endParaRPr lang="it-IT" b="1" i="1" dirty="0" smtClean="0">
              <a:solidFill>
                <a:srgbClr val="F79646"/>
              </a:solidFill>
            </a:endParaRPr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29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OOP?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programming (e.g., Pascal, C)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 smtClean="0"/>
              <a:t>OOP addresses this issue and reduces development and maintenance 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 smtClean="0"/>
              <a:t>Encapsulation</a:t>
            </a:r>
            <a:endParaRPr lang="it-IT" cap="none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 smtClean="0"/>
              <a:t>Each</a:t>
            </a:r>
            <a:r>
              <a:rPr lang="it-IT" sz="2800" dirty="0" smtClean="0"/>
              <a:t> </a:t>
            </a:r>
            <a:r>
              <a:rPr lang="it-IT" sz="2800" dirty="0" err="1" smtClean="0"/>
              <a:t>object</a:t>
            </a:r>
            <a:r>
              <a:rPr lang="it-IT" sz="2800" dirty="0" smtClean="0"/>
              <a:t> ”</a:t>
            </a:r>
            <a:r>
              <a:rPr lang="it-IT" sz="2800" dirty="0" err="1" smtClean="0"/>
              <a:t>wrap</a:t>
            </a:r>
            <a:r>
              <a:rPr lang="it-IT" sz="2800" dirty="0" smtClean="0"/>
              <a:t>” code and data and </a:t>
            </a:r>
            <a:r>
              <a:rPr lang="it-IT" sz="2800" dirty="0" err="1" smtClean="0"/>
              <a:t>protect</a:t>
            </a:r>
            <a:r>
              <a:rPr lang="it-IT" sz="2800" dirty="0"/>
              <a:t> </a:t>
            </a:r>
            <a:r>
              <a:rPr lang="it-IT" sz="2800" dirty="0" err="1" smtClean="0"/>
              <a:t>it’s</a:t>
            </a:r>
            <a:r>
              <a:rPr lang="it-IT" sz="2800" dirty="0" smtClean="0"/>
              <a:t> data from the </a:t>
            </a:r>
            <a:r>
              <a:rPr lang="it-IT" sz="2800" dirty="0" err="1" smtClean="0"/>
              <a:t>outside</a:t>
            </a:r>
            <a:endParaRPr lang="it-IT" sz="2800" dirty="0" smtClean="0"/>
          </a:p>
          <a:p>
            <a:pPr algn="just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</a:t>
            </a:r>
            <a:r>
              <a:rPr lang="it-IT" sz="2800" dirty="0" err="1" smtClean="0"/>
              <a:t>object</a:t>
            </a:r>
            <a:r>
              <a:rPr lang="it-IT" sz="2800" dirty="0" smtClean="0"/>
              <a:t> </a:t>
            </a:r>
            <a:r>
              <a:rPr lang="it-IT" sz="2800" dirty="0" err="1" smtClean="0"/>
              <a:t>handles</a:t>
            </a:r>
            <a:r>
              <a:rPr lang="it-IT" sz="2800" dirty="0" smtClean="0"/>
              <a:t> </a:t>
            </a:r>
            <a:r>
              <a:rPr lang="it-IT" sz="2800" dirty="0" err="1" smtClean="0"/>
              <a:t>it’s</a:t>
            </a:r>
            <a:r>
              <a:rPr lang="it-IT" sz="2800" dirty="0" smtClean="0"/>
              <a:t> data </a:t>
            </a:r>
          </a:p>
          <a:p>
            <a:pPr algn="just" eaLnBrk="1" hangingPunct="1"/>
            <a:r>
              <a:rPr lang="it-IT" sz="2800" dirty="0" err="1" smtClean="0"/>
              <a:t>External</a:t>
            </a:r>
            <a:r>
              <a:rPr lang="it-IT" sz="2800" dirty="0" smtClean="0"/>
              <a:t> </a:t>
            </a:r>
            <a:r>
              <a:rPr lang="it-IT" sz="2800" dirty="0" err="1" smtClean="0"/>
              <a:t>objects</a:t>
            </a:r>
            <a:r>
              <a:rPr lang="it-IT" sz="2800" dirty="0" smtClean="0"/>
              <a:t> can use the </a:t>
            </a:r>
            <a:r>
              <a:rPr lang="it-IT" sz="2800" dirty="0" err="1" smtClean="0"/>
              <a:t>object’s</a:t>
            </a:r>
            <a:r>
              <a:rPr lang="it-IT" sz="2800" dirty="0" smtClean="0"/>
              <a:t> </a:t>
            </a:r>
            <a:r>
              <a:rPr lang="it-IT" sz="2800" dirty="0" err="1" smtClean="0"/>
              <a:t>interface</a:t>
            </a:r>
            <a:endParaRPr lang="it-IT" sz="2800" dirty="0" smtClean="0"/>
          </a:p>
          <a:p>
            <a:pPr eaLnBrk="1" hangingPunct="1"/>
            <a:endParaRPr lang="it-IT" dirty="0" smtClean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30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61" b="-75661"/>
          <a:stretch>
            <a:fillRect/>
          </a:stretch>
        </p:blipFill>
        <p:spPr>
          <a:xfrm>
            <a:off x="683568" y="2852936"/>
            <a:ext cx="8229600" cy="45057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 smtClean="0"/>
              <a:t>Inheritance</a:t>
            </a:r>
            <a:endParaRPr lang="it-IT" cap="none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 smtClean="0"/>
              <a:t>A </a:t>
            </a:r>
            <a:r>
              <a:rPr lang="it-IT" dirty="0" err="1" smtClean="0"/>
              <a:t>class</a:t>
            </a:r>
            <a:r>
              <a:rPr lang="it-IT" dirty="0" smtClean="0"/>
              <a:t> can derive from </a:t>
            </a:r>
            <a:r>
              <a:rPr lang="it-IT" dirty="0" err="1" smtClean="0"/>
              <a:t>another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by </a:t>
            </a:r>
            <a:r>
              <a:rPr lang="it-IT" dirty="0" err="1" smtClean="0"/>
              <a:t>extending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</a:p>
          <a:p>
            <a:pPr marL="0" indent="0" eaLnBrk="1" hangingPunct="1">
              <a:buNone/>
            </a:pPr>
            <a:endParaRPr lang="it-IT" dirty="0" smtClean="0"/>
          </a:p>
          <a:p>
            <a:pPr eaLnBrk="1" hangingPunct="1"/>
            <a:r>
              <a:rPr lang="it-IT" dirty="0" smtClean="0"/>
              <a:t>The </a:t>
            </a:r>
            <a:r>
              <a:rPr lang="it-IT" dirty="0" err="1" smtClean="0"/>
              <a:t>derived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inherit</a:t>
            </a:r>
            <a:r>
              <a:rPr lang="it-IT" dirty="0" smtClean="0"/>
              <a:t> </a:t>
            </a:r>
            <a:r>
              <a:rPr lang="it-IT" dirty="0" err="1" smtClean="0"/>
              <a:t>variables</a:t>
            </a:r>
            <a:r>
              <a:rPr lang="it-IT" dirty="0" smtClean="0"/>
              <a:t> and </a:t>
            </a:r>
            <a:r>
              <a:rPr lang="it-IT" dirty="0" err="1" smtClean="0"/>
              <a:t>methods</a:t>
            </a:r>
            <a:r>
              <a:rPr lang="it-IT" dirty="0" smtClean="0"/>
              <a:t> of the base </a:t>
            </a:r>
            <a:r>
              <a:rPr lang="it-IT" dirty="0" err="1" smtClean="0"/>
              <a:t>class</a:t>
            </a:r>
            <a:r>
              <a:rPr lang="it-IT" dirty="0" smtClean="0"/>
              <a:t>. The </a:t>
            </a:r>
            <a:r>
              <a:rPr lang="it-IT" dirty="0" err="1" smtClean="0"/>
              <a:t>child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r>
              <a:rPr lang="it-IT" dirty="0" smtClean="0"/>
              <a:t> </a:t>
            </a:r>
            <a:r>
              <a:rPr lang="it-IT" dirty="0" err="1" smtClean="0"/>
              <a:t>variables</a:t>
            </a:r>
            <a:r>
              <a:rPr lang="it-IT" dirty="0" smtClean="0"/>
              <a:t> and </a:t>
            </a:r>
            <a:r>
              <a:rPr lang="it-IT" dirty="0" err="1" smtClean="0"/>
              <a:t>methods</a:t>
            </a:r>
            <a:endParaRPr lang="it-IT" dirty="0" smtClean="0"/>
          </a:p>
          <a:p>
            <a:pPr marL="0" indent="0" eaLnBrk="1" hangingPunct="1">
              <a:buNone/>
            </a:pPr>
            <a:endParaRPr lang="it-IT" dirty="0" smtClean="0"/>
          </a:p>
          <a:p>
            <a:pPr eaLnBrk="1" hangingPunct="1"/>
            <a:r>
              <a:rPr lang="it-IT" dirty="0" err="1" smtClean="0"/>
              <a:t>Simplify</a:t>
            </a:r>
            <a:r>
              <a:rPr lang="it-IT" dirty="0" smtClean="0"/>
              <a:t> the code </a:t>
            </a:r>
            <a:r>
              <a:rPr lang="it-IT" dirty="0" err="1" smtClean="0"/>
              <a:t>reuse</a:t>
            </a:r>
            <a:r>
              <a:rPr lang="it-IT" dirty="0" smtClean="0"/>
              <a:t>, </a:t>
            </a:r>
            <a:r>
              <a:rPr lang="it-IT" dirty="0" err="1" smtClean="0"/>
              <a:t>build</a:t>
            </a:r>
            <a:r>
              <a:rPr lang="it-IT" dirty="0" smtClean="0"/>
              <a:t> relations </a:t>
            </a:r>
            <a:r>
              <a:rPr lang="it-IT" dirty="0" err="1" smtClean="0"/>
              <a:t>among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endParaRPr lang="it-IT" dirty="0" smtClean="0"/>
          </a:p>
          <a:p>
            <a:pPr algn="just" eaLnBrk="1" hangingPunct="1"/>
            <a:endParaRPr lang="it-IT" dirty="0" smtClean="0"/>
          </a:p>
        </p:txBody>
      </p:sp>
      <p:sp>
        <p:nvSpPr>
          <p:cNvPr id="49156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C1357-BC2A-40FD-8A00-851335CF30C6}" type="slidenum">
              <a:rPr lang="it-IT"/>
              <a:pPr/>
              <a:t>31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1" r="-3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32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dirty="0" smtClean="0"/>
          </a:p>
          <a:p>
            <a:pPr eaLnBrk="1" hangingPunct="1"/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for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lead</a:t>
            </a:r>
            <a:r>
              <a:rPr lang="it-IT" dirty="0" smtClean="0"/>
              <a:t> to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behaviors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on:</a:t>
            </a:r>
          </a:p>
          <a:p>
            <a:pPr lvl="1" algn="just" eaLnBrk="1" hangingPunct="1"/>
            <a:r>
              <a:rPr lang="it-IT" dirty="0" smtClean="0"/>
              <a:t>The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the </a:t>
            </a:r>
            <a:r>
              <a:rPr lang="it-IT" dirty="0" err="1" smtClean="0"/>
              <a:t>operation</a:t>
            </a:r>
            <a:endParaRPr lang="it-IT" dirty="0" smtClean="0"/>
          </a:p>
          <a:p>
            <a:pPr lvl="1" algn="just"/>
            <a:r>
              <a:rPr lang="it-IT" dirty="0" smtClean="0"/>
              <a:t> The </a:t>
            </a:r>
            <a:r>
              <a:rPr lang="it-IT" dirty="0" err="1" smtClean="0"/>
              <a:t>execution</a:t>
            </a:r>
            <a:r>
              <a:rPr lang="it-IT" dirty="0"/>
              <a:t> </a:t>
            </a:r>
            <a:r>
              <a:rPr lang="it-IT" dirty="0" err="1" smtClean="0"/>
              <a:t>context</a:t>
            </a:r>
            <a:endParaRPr lang="it-IT" dirty="0" smtClean="0"/>
          </a:p>
          <a:p>
            <a:pPr lvl="1" algn="just"/>
            <a:r>
              <a:rPr lang="it-IT" dirty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of </a:t>
            </a:r>
            <a:r>
              <a:rPr lang="it-IT" dirty="0" err="1" smtClean="0"/>
              <a:t>parameters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endParaRPr lang="it-IT" dirty="0" smtClean="0"/>
          </a:p>
          <a:p>
            <a:pPr lvl="1" algn="just"/>
            <a:endParaRPr lang="it-IT" dirty="0" smtClean="0"/>
          </a:p>
          <a:p>
            <a:pPr lvl="1" algn="just" eaLnBrk="1" hangingPunct="1"/>
            <a:endParaRPr lang="it-IT" dirty="0" smtClean="0"/>
          </a:p>
          <a:p>
            <a:pPr lvl="1" algn="just" eaLnBrk="1" hangingPunct="1"/>
            <a:endParaRPr lang="it-IT" dirty="0" smtClean="0"/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33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: Courses management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Management software for </a:t>
            </a:r>
            <a:r>
              <a:rPr lang="it-IT" dirty="0" err="1" smtClean="0"/>
              <a:t>degree</a:t>
            </a:r>
            <a:r>
              <a:rPr lang="it-IT" dirty="0" smtClean="0"/>
              <a:t> </a:t>
            </a:r>
            <a:r>
              <a:rPr lang="it-IT" dirty="0" err="1" smtClean="0"/>
              <a:t>courses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As</a:t>
            </a:r>
            <a:r>
              <a:rPr lang="it-IT" dirty="0" smtClean="0"/>
              <a:t> the first </a:t>
            </a:r>
            <a:r>
              <a:rPr lang="it-IT" dirty="0" err="1" smtClean="0"/>
              <a:t>step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must </a:t>
            </a:r>
            <a:r>
              <a:rPr lang="it-IT" dirty="0" err="1" smtClean="0"/>
              <a:t>identify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entities</a:t>
            </a:r>
            <a:r>
              <a:rPr lang="it-IT" dirty="0" smtClean="0"/>
              <a:t> of the </a:t>
            </a:r>
            <a:r>
              <a:rPr lang="it-IT" dirty="0" err="1" smtClean="0"/>
              <a:t>real</a:t>
            </a:r>
            <a:r>
              <a:rPr lang="it-IT" dirty="0" smtClean="0"/>
              <a:t> world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model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Degree</a:t>
            </a:r>
            <a:r>
              <a:rPr lang="it-IT" dirty="0" smtClean="0"/>
              <a:t> </a:t>
            </a:r>
            <a:r>
              <a:rPr lang="it-IT" dirty="0" err="1" smtClean="0"/>
              <a:t>courses</a:t>
            </a:r>
            <a:r>
              <a:rPr lang="it-IT" dirty="0" smtClean="0"/>
              <a:t>(</a:t>
            </a:r>
            <a:r>
              <a:rPr lang="it-IT" dirty="0" err="1" smtClean="0"/>
              <a:t>CdL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Students</a:t>
            </a:r>
          </a:p>
          <a:p>
            <a:pPr lvl="1"/>
            <a:r>
              <a:rPr lang="it-IT" dirty="0" err="1" smtClean="0"/>
              <a:t>Exams</a:t>
            </a: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endParaRPr lang="it-IT" dirty="0" smtClean="0"/>
          </a:p>
          <a:p>
            <a:pPr lvl="1"/>
            <a:r>
              <a:rPr lang="it-IT" dirty="0" err="1" smtClean="0"/>
              <a:t>Counters</a:t>
            </a:r>
            <a:endParaRPr lang="it-IT" dirty="0" smtClean="0"/>
          </a:p>
          <a:p>
            <a:pPr lvl="1"/>
            <a:r>
              <a:rPr lang="it-IT" dirty="0" smtClean="0"/>
              <a:t>Date</a:t>
            </a:r>
          </a:p>
          <a:p>
            <a:pPr lvl="1"/>
            <a:r>
              <a:rPr lang="it-IT" dirty="0" smtClean="0"/>
              <a:t>…</a:t>
            </a:r>
          </a:p>
          <a:p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3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and </a:t>
            </a:r>
            <a:r>
              <a:rPr lang="it-IT" dirty="0" err="1" smtClean="0"/>
              <a:t>methods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b="1" dirty="0" smtClean="0"/>
              <a:t>Class </a:t>
            </a:r>
            <a:r>
              <a:rPr lang="it-IT" b="1" dirty="0" err="1" smtClean="0"/>
              <a:t>CdL</a:t>
            </a:r>
            <a:endParaRPr lang="it-IT" b="1" dirty="0" smtClean="0"/>
          </a:p>
          <a:p>
            <a:pPr lvl="1"/>
            <a:r>
              <a:rPr lang="it-IT" dirty="0" err="1" smtClean="0"/>
              <a:t>attributes</a:t>
            </a:r>
            <a:r>
              <a:rPr lang="it-IT" dirty="0" smtClean="0"/>
              <a:t>: </a:t>
            </a:r>
            <a:r>
              <a:rPr lang="it-IT" dirty="0" err="1" smtClean="0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exams</a:t>
            </a:r>
            <a:r>
              <a:rPr lang="it-IT" dirty="0" smtClean="0"/>
              <a:t>, </a:t>
            </a:r>
            <a:r>
              <a:rPr lang="it-IT" dirty="0" err="1" smtClean="0"/>
              <a:t>enrolled</a:t>
            </a:r>
            <a:r>
              <a:rPr lang="it-IT" dirty="0" smtClean="0"/>
              <a:t> </a:t>
            </a:r>
            <a:r>
              <a:rPr lang="it-IT" dirty="0" err="1" smtClean="0"/>
              <a:t>students</a:t>
            </a:r>
            <a:r>
              <a:rPr lang="it-IT" dirty="0" smtClean="0"/>
              <a:t>, global </a:t>
            </a:r>
            <a:r>
              <a:rPr lang="it-IT" dirty="0" err="1" smtClean="0"/>
              <a:t>counter</a:t>
            </a:r>
            <a:r>
              <a:rPr lang="it-IT" dirty="0" smtClean="0"/>
              <a:t> for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examinations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: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,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,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exams</a:t>
            </a:r>
            <a:r>
              <a:rPr lang="it-IT" dirty="0" smtClean="0"/>
              <a:t> a </a:t>
            </a:r>
            <a:r>
              <a:rPr lang="it-IT" dirty="0" err="1" smtClean="0"/>
              <a:t>student</a:t>
            </a:r>
            <a:r>
              <a:rPr lang="it-IT" dirty="0" smtClean="0"/>
              <a:t> </a:t>
            </a:r>
            <a:r>
              <a:rPr lang="it-IT" dirty="0" err="1" smtClean="0"/>
              <a:t>succeed</a:t>
            </a:r>
            <a:endParaRPr lang="it-IT" dirty="0" smtClean="0"/>
          </a:p>
          <a:p>
            <a:r>
              <a:rPr lang="it-IT" b="1" dirty="0" smtClean="0"/>
              <a:t>Class </a:t>
            </a:r>
            <a:r>
              <a:rPr lang="it-IT" b="1" dirty="0" err="1" smtClean="0"/>
              <a:t>Student</a:t>
            </a:r>
            <a:endParaRPr lang="it-IT" b="1" dirty="0" smtClean="0"/>
          </a:p>
          <a:p>
            <a:pPr lvl="1"/>
            <a:r>
              <a:rPr lang="it-IT" dirty="0" err="1" smtClean="0"/>
              <a:t>attributes</a:t>
            </a:r>
            <a:r>
              <a:rPr lang="it-IT" dirty="0" smtClean="0"/>
              <a:t>: </a:t>
            </a:r>
            <a:r>
              <a:rPr lang="it-IT" dirty="0" err="1" smtClean="0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surname</a:t>
            </a:r>
            <a:r>
              <a:rPr lang="it-IT" dirty="0" smtClean="0"/>
              <a:t>, </a:t>
            </a:r>
            <a:r>
              <a:rPr lang="it-IT" dirty="0" err="1" smtClean="0"/>
              <a:t>registration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, </a:t>
            </a:r>
            <a:r>
              <a:rPr lang="it-IT" dirty="0" err="1" smtClean="0"/>
              <a:t>enroll</a:t>
            </a:r>
            <a:r>
              <a:rPr lang="it-IT" dirty="0" smtClean="0"/>
              <a:t> date, </a:t>
            </a:r>
            <a:r>
              <a:rPr lang="it-IT" dirty="0" err="1" smtClean="0"/>
              <a:t>enroll</a:t>
            </a:r>
            <a:r>
              <a:rPr lang="it-IT" dirty="0" smtClean="0"/>
              <a:t> </a:t>
            </a:r>
            <a:r>
              <a:rPr lang="it-IT" dirty="0" err="1" smtClean="0"/>
              <a:t>year</a:t>
            </a:r>
            <a:r>
              <a:rPr lang="it-IT" dirty="0" smtClean="0"/>
              <a:t>, list of </a:t>
            </a:r>
            <a:r>
              <a:rPr lang="it-IT" dirty="0" err="1" smtClean="0"/>
              <a:t>attended</a:t>
            </a:r>
            <a:r>
              <a:rPr lang="it-IT" dirty="0" smtClean="0"/>
              <a:t> </a:t>
            </a:r>
            <a:r>
              <a:rPr lang="it-IT" dirty="0" err="1" smtClean="0"/>
              <a:t>courses</a:t>
            </a:r>
            <a:r>
              <a:rPr lang="it-IT" dirty="0" smtClean="0"/>
              <a:t>,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exams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: update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exams</a:t>
            </a:r>
            <a:r>
              <a:rPr lang="it-IT" dirty="0" smtClean="0"/>
              <a:t> and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exams</a:t>
            </a:r>
            <a:r>
              <a:rPr lang="it-IT" dirty="0" smtClean="0"/>
              <a:t>, set </a:t>
            </a:r>
            <a:r>
              <a:rPr lang="it-IT" dirty="0" err="1" smtClean="0"/>
              <a:t>enroll</a:t>
            </a:r>
            <a:r>
              <a:rPr lang="it-IT" dirty="0" smtClean="0"/>
              <a:t> </a:t>
            </a:r>
            <a:r>
              <a:rPr lang="it-IT" dirty="0" err="1" smtClean="0"/>
              <a:t>year</a:t>
            </a:r>
            <a:r>
              <a:rPr lang="it-IT" dirty="0" smtClean="0"/>
              <a:t>, 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a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exam</a:t>
            </a:r>
            <a:endParaRPr lang="it-IT" dirty="0" smtClean="0"/>
          </a:p>
          <a:p>
            <a:pPr lvl="1"/>
            <a:r>
              <a:rPr lang="it-IT" dirty="0" smtClean="0"/>
              <a:t>NOT ALLOWED: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enroll</a:t>
            </a:r>
            <a:r>
              <a:rPr lang="it-IT" dirty="0" smtClean="0"/>
              <a:t> date or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exams</a:t>
            </a:r>
            <a:r>
              <a:rPr lang="it-IT" dirty="0" smtClean="0"/>
              <a:t>,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/</a:t>
            </a:r>
            <a:r>
              <a:rPr lang="it-IT" dirty="0" err="1" smtClean="0"/>
              <a:t>surname</a:t>
            </a:r>
            <a:endParaRPr lang="it-IT" dirty="0" smtClean="0"/>
          </a:p>
          <a:p>
            <a:r>
              <a:rPr lang="it-IT" b="1" dirty="0" smtClean="0"/>
              <a:t>Class </a:t>
            </a:r>
            <a:r>
              <a:rPr lang="it-IT" b="1" dirty="0" err="1" smtClean="0"/>
              <a:t>Exam</a:t>
            </a:r>
            <a:endParaRPr lang="it-IT" b="1" dirty="0" smtClean="0"/>
          </a:p>
          <a:p>
            <a:pPr lvl="1"/>
            <a:r>
              <a:rPr lang="it-IT" dirty="0" err="1" smtClean="0"/>
              <a:t>attributes</a:t>
            </a:r>
            <a:r>
              <a:rPr lang="it-IT" dirty="0" smtClean="0"/>
              <a:t>: </a:t>
            </a:r>
            <a:r>
              <a:rPr lang="it-IT" dirty="0" err="1" smtClean="0"/>
              <a:t>course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passed</a:t>
            </a:r>
            <a:r>
              <a:rPr lang="it-IT" dirty="0" smtClean="0"/>
              <a:t>/</a:t>
            </a:r>
            <a:r>
              <a:rPr lang="it-IT" dirty="0" err="1" smtClean="0"/>
              <a:t>failed</a:t>
            </a:r>
            <a:r>
              <a:rPr lang="it-IT" dirty="0" smtClean="0"/>
              <a:t>, </a:t>
            </a:r>
            <a:r>
              <a:rPr lang="it-IT" dirty="0" err="1" smtClean="0"/>
              <a:t>attended</a:t>
            </a:r>
            <a:r>
              <a:rPr lang="it-IT" dirty="0" smtClean="0"/>
              <a:t> date, grade</a:t>
            </a:r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: set grade, </a:t>
            </a:r>
            <a:r>
              <a:rPr lang="it-IT" dirty="0" err="1" smtClean="0"/>
              <a:t>read</a:t>
            </a:r>
            <a:r>
              <a:rPr lang="it-IT" dirty="0" smtClean="0"/>
              <a:t> </a:t>
            </a:r>
            <a:r>
              <a:rPr lang="it-IT" dirty="0" err="1" smtClean="0"/>
              <a:t>course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and </a:t>
            </a:r>
            <a:r>
              <a:rPr lang="it-IT" dirty="0" err="1" smtClean="0"/>
              <a:t>obtained</a:t>
            </a:r>
            <a:r>
              <a:rPr lang="it-IT" dirty="0" smtClean="0"/>
              <a:t> grade</a:t>
            </a:r>
          </a:p>
          <a:p>
            <a:pPr lvl="1"/>
            <a:r>
              <a:rPr lang="it-IT" dirty="0" smtClean="0"/>
              <a:t>NOT ALLOWED: </a:t>
            </a:r>
            <a:r>
              <a:rPr lang="it-IT" dirty="0" err="1" smtClean="0"/>
              <a:t>change</a:t>
            </a:r>
            <a:r>
              <a:rPr lang="it-IT" dirty="0" smtClean="0"/>
              <a:t> grade,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or </a:t>
            </a:r>
            <a:r>
              <a:rPr lang="it-IT" dirty="0" err="1" smtClean="0"/>
              <a:t>fail</a:t>
            </a:r>
            <a:r>
              <a:rPr lang="it-IT" dirty="0" smtClean="0"/>
              <a:t> state.</a:t>
            </a:r>
          </a:p>
          <a:p>
            <a:r>
              <a:rPr lang="it-IT" b="1" dirty="0" smtClean="0"/>
              <a:t>Class </a:t>
            </a:r>
            <a:r>
              <a:rPr lang="it-IT" b="1" dirty="0" err="1" smtClean="0"/>
              <a:t>counter</a:t>
            </a:r>
            <a:r>
              <a:rPr lang="it-IT" b="1" dirty="0" smtClean="0"/>
              <a:t>: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mentioned</a:t>
            </a:r>
            <a:r>
              <a:rPr lang="it-IT" dirty="0" smtClean="0"/>
              <a:t> </a:t>
            </a:r>
            <a:r>
              <a:rPr lang="it-IT" dirty="0" err="1" smtClean="0"/>
              <a:t>above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5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Create </a:t>
            </a:r>
            <a:r>
              <a:rPr lang="it-IT" dirty="0" err="1" smtClean="0"/>
              <a:t>objects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At the </a:t>
            </a:r>
            <a:r>
              <a:rPr lang="it-IT" dirty="0" err="1" smtClean="0"/>
              <a:t>execution</a:t>
            </a:r>
            <a:r>
              <a:rPr lang="it-IT" dirty="0" smtClean="0"/>
              <a:t> time </a:t>
            </a:r>
            <a:r>
              <a:rPr lang="it-IT" dirty="0" err="1" smtClean="0"/>
              <a:t>objects</a:t>
            </a:r>
            <a:r>
              <a:rPr lang="it-IT" dirty="0" smtClean="0"/>
              <a:t> </a:t>
            </a:r>
            <a:r>
              <a:rPr lang="it-IT" dirty="0" err="1" smtClean="0"/>
              <a:t>representing</a:t>
            </a:r>
            <a:r>
              <a:rPr lang="it-IT" dirty="0" smtClean="0"/>
              <a:t> </a:t>
            </a:r>
            <a:r>
              <a:rPr lang="it-IT" dirty="0" err="1" smtClean="0"/>
              <a:t>entities</a:t>
            </a:r>
            <a:r>
              <a:rPr lang="it-IT" dirty="0" smtClean="0"/>
              <a:t> of the </a:t>
            </a:r>
            <a:r>
              <a:rPr lang="it-IT" dirty="0" err="1" smtClean="0"/>
              <a:t>real</a:t>
            </a:r>
            <a:r>
              <a:rPr lang="it-IT" dirty="0" smtClean="0"/>
              <a:t> world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created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b="1" dirty="0" err="1" smtClean="0"/>
              <a:t>CdL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degree</a:t>
            </a:r>
            <a:r>
              <a:rPr lang="it-IT" dirty="0" smtClean="0"/>
              <a:t> </a:t>
            </a:r>
            <a:r>
              <a:rPr lang="it-IT" dirty="0" err="1" smtClean="0"/>
              <a:t>course</a:t>
            </a:r>
            <a:endParaRPr lang="it-IT" dirty="0" smtClean="0"/>
          </a:p>
          <a:p>
            <a:pPr lvl="1"/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b="1" dirty="0" err="1" smtClean="0"/>
              <a:t>Student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enrolled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.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attribute</a:t>
            </a:r>
            <a:r>
              <a:rPr lang="it-IT" dirty="0" smtClean="0"/>
              <a:t> of the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CdL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belongs</a:t>
            </a:r>
            <a:endParaRPr lang="it-IT" dirty="0" smtClean="0"/>
          </a:p>
          <a:p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b="1" dirty="0" err="1"/>
              <a:t>E</a:t>
            </a:r>
            <a:r>
              <a:rPr lang="it-IT" b="1" dirty="0" err="1" smtClean="0"/>
              <a:t>xam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</a:t>
            </a:r>
            <a:r>
              <a:rPr lang="it-IT" dirty="0" smtClean="0"/>
              <a:t>. The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attribute</a:t>
            </a:r>
            <a:r>
              <a:rPr lang="it-IT" dirty="0" smtClean="0"/>
              <a:t> of the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succeed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endParaRPr lang="it-IT" dirty="0" smtClean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Runtime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755576" y="3284984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main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259632" y="2420888"/>
            <a:ext cx="180020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Computer Science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979712" y="4077072"/>
            <a:ext cx="1152128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Physics</a:t>
            </a:r>
            <a:endParaRPr lang="it-IT" sz="1600" dirty="0"/>
          </a:p>
        </p:txBody>
      </p:sp>
      <p:sp>
        <p:nvSpPr>
          <p:cNvPr id="8" name="Ovale 7"/>
          <p:cNvSpPr/>
          <p:nvPr/>
        </p:nvSpPr>
        <p:spPr>
          <a:xfrm>
            <a:off x="1331640" y="5157192"/>
            <a:ext cx="180020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Mathematics</a:t>
            </a:r>
            <a:endParaRPr lang="it-IT" sz="1600" dirty="0"/>
          </a:p>
        </p:txBody>
      </p:sp>
      <p:sp>
        <p:nvSpPr>
          <p:cNvPr id="9" name="Ovale 8"/>
          <p:cNvSpPr/>
          <p:nvPr/>
        </p:nvSpPr>
        <p:spPr>
          <a:xfrm>
            <a:off x="4139952" y="1700808"/>
            <a:ext cx="1152128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Stud</a:t>
            </a:r>
            <a:r>
              <a:rPr lang="it-IT" dirty="0" smtClean="0"/>
              <a:t>. 453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4211960" y="3501008"/>
            <a:ext cx="1152128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Stud</a:t>
            </a:r>
            <a:r>
              <a:rPr lang="it-IT" dirty="0" smtClean="0"/>
              <a:t>. 454</a:t>
            </a:r>
            <a:endParaRPr lang="it-IT" dirty="0"/>
          </a:p>
        </p:txBody>
      </p:sp>
      <p:cxnSp>
        <p:nvCxnSpPr>
          <p:cNvPr id="12" name="Connettore 2 11"/>
          <p:cNvCxnSpPr>
            <a:stCxn id="5" idx="7"/>
            <a:endCxn id="6" idx="3"/>
          </p:cNvCxnSpPr>
          <p:nvPr/>
        </p:nvCxnSpPr>
        <p:spPr>
          <a:xfrm rot="16200000" flipV="1">
            <a:off x="1336008" y="3161309"/>
            <a:ext cx="405840" cy="31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5" idx="5"/>
            <a:endCxn id="7" idx="1"/>
          </p:cNvCxnSpPr>
          <p:nvPr/>
        </p:nvCxnSpPr>
        <p:spPr>
          <a:xfrm rot="16200000" flipH="1">
            <a:off x="1684598" y="3708141"/>
            <a:ext cx="333832" cy="59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4"/>
            <a:endCxn id="8" idx="1"/>
          </p:cNvCxnSpPr>
          <p:nvPr/>
        </p:nvCxnSpPr>
        <p:spPr>
          <a:xfrm rot="16200000" flipH="1">
            <a:off x="749928" y="4406755"/>
            <a:ext cx="1319044" cy="37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6" idx="7"/>
            <a:endCxn id="9" idx="2"/>
          </p:cNvCxnSpPr>
          <p:nvPr/>
        </p:nvCxnSpPr>
        <p:spPr>
          <a:xfrm rot="5400000" flipH="1" flipV="1">
            <a:off x="3222599" y="1598444"/>
            <a:ext cx="490952" cy="134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6" idx="6"/>
            <a:endCxn id="10" idx="1"/>
          </p:cNvCxnSpPr>
          <p:nvPr/>
        </p:nvCxnSpPr>
        <p:spPr>
          <a:xfrm>
            <a:off x="3059832" y="2744924"/>
            <a:ext cx="1320853" cy="850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6300192" y="1196752"/>
            <a:ext cx="1152128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Math</a:t>
            </a:r>
          </a:p>
          <a:p>
            <a:pPr algn="ctr"/>
            <a:r>
              <a:rPr lang="it-IT" dirty="0" smtClean="0"/>
              <a:t>26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6876256" y="2132856"/>
            <a:ext cx="1152128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Physics</a:t>
            </a:r>
            <a:r>
              <a:rPr lang="it-IT" dirty="0" smtClean="0"/>
              <a:t>28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5044759" y="2502210"/>
            <a:ext cx="1152128" cy="6480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Count</a:t>
            </a:r>
            <a:endParaRPr lang="it-IT" sz="1400" dirty="0" smtClean="0"/>
          </a:p>
          <a:p>
            <a:pPr algn="ctr"/>
            <a:r>
              <a:rPr lang="it-IT" sz="1400" dirty="0" err="1" smtClean="0"/>
              <a:t>exams</a:t>
            </a:r>
            <a:endParaRPr lang="it-IT" sz="1400" dirty="0" smtClean="0"/>
          </a:p>
          <a:p>
            <a:pPr algn="ctr"/>
            <a:r>
              <a:rPr lang="it-IT" sz="1400" dirty="0" smtClean="0"/>
              <a:t>453</a:t>
            </a:r>
            <a:endParaRPr lang="it-IT" sz="1400" dirty="0"/>
          </a:p>
        </p:txBody>
      </p:sp>
      <p:sp>
        <p:nvSpPr>
          <p:cNvPr id="27" name="Ovale 26"/>
          <p:cNvSpPr/>
          <p:nvPr/>
        </p:nvSpPr>
        <p:spPr>
          <a:xfrm>
            <a:off x="6516216" y="3429000"/>
            <a:ext cx="1152128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Math</a:t>
            </a:r>
          </a:p>
          <a:p>
            <a:pPr algn="ctr"/>
            <a:r>
              <a:rPr lang="it-IT" dirty="0" smtClean="0"/>
              <a:t>21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7092280" y="4365104"/>
            <a:ext cx="1152128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Physics</a:t>
            </a:r>
            <a:r>
              <a:rPr lang="it-IT" dirty="0" smtClean="0"/>
              <a:t>24</a:t>
            </a:r>
            <a:endParaRPr lang="it-IT" dirty="0"/>
          </a:p>
        </p:txBody>
      </p:sp>
      <p:cxnSp>
        <p:nvCxnSpPr>
          <p:cNvPr id="30" name="Connettore 2 29"/>
          <p:cNvCxnSpPr>
            <a:stCxn id="9" idx="7"/>
            <a:endCxn id="22" idx="2"/>
          </p:cNvCxnSpPr>
          <p:nvPr/>
        </p:nvCxnSpPr>
        <p:spPr>
          <a:xfrm rot="5400000" flipH="1" flipV="1">
            <a:off x="5574309" y="1069834"/>
            <a:ext cx="274928" cy="1176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9" idx="6"/>
            <a:endCxn id="23" idx="2"/>
          </p:cNvCxnSpPr>
          <p:nvPr/>
        </p:nvCxnSpPr>
        <p:spPr>
          <a:xfrm>
            <a:off x="5292080" y="2024844"/>
            <a:ext cx="15841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9" idx="5"/>
            <a:endCxn id="24" idx="0"/>
          </p:cNvCxnSpPr>
          <p:nvPr/>
        </p:nvCxnSpPr>
        <p:spPr>
          <a:xfrm>
            <a:off x="5123355" y="2253972"/>
            <a:ext cx="497468" cy="24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0" idx="4"/>
            <a:endCxn id="44" idx="0"/>
          </p:cNvCxnSpPr>
          <p:nvPr/>
        </p:nvCxnSpPr>
        <p:spPr>
          <a:xfrm rot="16200000" flipH="1">
            <a:off x="4896036" y="40410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0" idx="6"/>
            <a:endCxn id="27" idx="2"/>
          </p:cNvCxnSpPr>
          <p:nvPr/>
        </p:nvCxnSpPr>
        <p:spPr>
          <a:xfrm flipV="1">
            <a:off x="5364088" y="3753036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0" idx="6"/>
            <a:endCxn id="28" idx="2"/>
          </p:cNvCxnSpPr>
          <p:nvPr/>
        </p:nvCxnSpPr>
        <p:spPr>
          <a:xfrm>
            <a:off x="5364088" y="3825044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2483768" y="3212976"/>
            <a:ext cx="1296144" cy="6480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Count</a:t>
            </a:r>
            <a:r>
              <a:rPr lang="it-IT" sz="1200" dirty="0" smtClean="0"/>
              <a:t> CS </a:t>
            </a:r>
            <a:r>
              <a:rPr lang="it-IT" sz="1200" dirty="0" err="1" smtClean="0"/>
              <a:t>exams</a:t>
            </a:r>
            <a:endParaRPr lang="it-IT" sz="1200" dirty="0"/>
          </a:p>
        </p:txBody>
      </p:sp>
      <p:sp>
        <p:nvSpPr>
          <p:cNvPr id="44" name="Ovale 43"/>
          <p:cNvSpPr/>
          <p:nvPr/>
        </p:nvSpPr>
        <p:spPr>
          <a:xfrm>
            <a:off x="4644008" y="4365104"/>
            <a:ext cx="1152128" cy="6480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Count</a:t>
            </a:r>
            <a:r>
              <a:rPr lang="it-IT" sz="1400" dirty="0" smtClean="0"/>
              <a:t> </a:t>
            </a:r>
            <a:r>
              <a:rPr lang="it-IT" sz="1400" dirty="0" err="1" smtClean="0"/>
              <a:t>exams</a:t>
            </a:r>
            <a:endParaRPr lang="it-IT" sz="1400" dirty="0" smtClean="0"/>
          </a:p>
          <a:p>
            <a:pPr algn="ctr"/>
            <a:r>
              <a:rPr lang="it-IT" sz="1400" dirty="0" smtClean="0"/>
              <a:t>454</a:t>
            </a:r>
            <a:endParaRPr lang="it-IT" sz="1400" dirty="0"/>
          </a:p>
        </p:txBody>
      </p:sp>
      <p:cxnSp>
        <p:nvCxnSpPr>
          <p:cNvPr id="47" name="Connettore 2 46"/>
          <p:cNvCxnSpPr>
            <a:endCxn id="42" idx="0"/>
          </p:cNvCxnSpPr>
          <p:nvPr/>
        </p:nvCxnSpPr>
        <p:spPr>
          <a:xfrm rot="16200000" flipH="1">
            <a:off x="2915816" y="299695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9" idx="3"/>
            <a:endCxn id="42" idx="7"/>
          </p:cNvCxnSpPr>
          <p:nvPr/>
        </p:nvCxnSpPr>
        <p:spPr>
          <a:xfrm rot="5400000">
            <a:off x="3422431" y="2421638"/>
            <a:ext cx="1053912" cy="718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stCxn id="10" idx="2"/>
            <a:endCxn id="42" idx="6"/>
          </p:cNvCxnSpPr>
          <p:nvPr/>
        </p:nvCxnSpPr>
        <p:spPr>
          <a:xfrm rot="10800000">
            <a:off x="3779912" y="353701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 rot="1912549">
            <a:off x="3602299" y="3465010"/>
            <a:ext cx="839645" cy="4198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 rot="18504344">
            <a:off x="3121085" y="2560417"/>
            <a:ext cx="1654378" cy="4046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3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42" grpId="0" animBg="1"/>
      <p:bldP spid="44" grpId="0" animBg="1"/>
      <p:bldP spid="11" grpId="0" animBg="1"/>
      <p:bldP spid="35" grpId="0" animBg="1"/>
      <p:bldP spid="3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Advantages</a:t>
            </a:r>
            <a:r>
              <a:rPr lang="it-IT" dirty="0" smtClean="0"/>
              <a:t> of OOP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E46C0A"/>
                </a:solidFill>
              </a:rPr>
              <a:t>Simplify</a:t>
            </a:r>
            <a:r>
              <a:rPr lang="it-IT" dirty="0" smtClean="0">
                <a:solidFill>
                  <a:srgbClr val="E46C0A"/>
                </a:solidFill>
              </a:rPr>
              <a:t> the </a:t>
            </a:r>
            <a:r>
              <a:rPr lang="it-IT" dirty="0" err="1" smtClean="0">
                <a:solidFill>
                  <a:srgbClr val="E46C0A"/>
                </a:solidFill>
              </a:rPr>
              <a:t>process</a:t>
            </a:r>
            <a:r>
              <a:rPr lang="it-IT" dirty="0" smtClean="0">
                <a:solidFill>
                  <a:srgbClr val="E46C0A"/>
                </a:solidFill>
              </a:rPr>
              <a:t> of building software in a cooperative </a:t>
            </a:r>
            <a:r>
              <a:rPr lang="it-IT" dirty="0" err="1" smtClean="0">
                <a:solidFill>
                  <a:srgbClr val="E46C0A"/>
                </a:solidFill>
              </a:rPr>
              <a:t>manner</a:t>
            </a:r>
            <a:r>
              <a:rPr lang="it-IT" dirty="0" smtClean="0"/>
              <a:t>: 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peoples</a:t>
            </a:r>
            <a:r>
              <a:rPr lang="it-IT" dirty="0" smtClean="0"/>
              <a:t> </a:t>
            </a:r>
            <a:r>
              <a:rPr lang="it-IT" dirty="0" err="1" smtClean="0"/>
              <a:t>develope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developer</a:t>
            </a:r>
            <a:r>
              <a:rPr lang="it-IT" dirty="0" smtClean="0"/>
              <a:t> can </a:t>
            </a:r>
            <a:r>
              <a:rPr lang="it-IT" dirty="0" err="1" smtClean="0"/>
              <a:t>easily</a:t>
            </a:r>
            <a:r>
              <a:rPr lang="it-IT" dirty="0" smtClean="0"/>
              <a:t> test the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behaviour</a:t>
            </a:r>
            <a:r>
              <a:rPr lang="it-IT" dirty="0" smtClean="0"/>
              <a:t> by </a:t>
            </a:r>
            <a:r>
              <a:rPr lang="it-IT" dirty="0" err="1" smtClean="0"/>
              <a:t>initializating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and </a:t>
            </a:r>
            <a:r>
              <a:rPr lang="it-IT" dirty="0" err="1" smtClean="0"/>
              <a:t>calling</a:t>
            </a:r>
            <a:r>
              <a:rPr lang="it-IT" dirty="0" smtClean="0"/>
              <a:t> the </a:t>
            </a:r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Respect</a:t>
            </a:r>
            <a:r>
              <a:rPr lang="it-IT" dirty="0" smtClean="0"/>
              <a:t> the </a:t>
            </a:r>
            <a:r>
              <a:rPr lang="it-IT" dirty="0" err="1" smtClean="0"/>
              <a:t>contract</a:t>
            </a:r>
            <a:r>
              <a:rPr lang="it-IT" dirty="0" smtClean="0"/>
              <a:t>: </a:t>
            </a:r>
            <a:r>
              <a:rPr lang="it-IT" dirty="0" err="1" smtClean="0"/>
              <a:t>Define</a:t>
            </a:r>
            <a:r>
              <a:rPr lang="it-IT" dirty="0" smtClean="0"/>
              <a:t> an </a:t>
            </a:r>
            <a:r>
              <a:rPr lang="it-IT" dirty="0" err="1" smtClean="0"/>
              <a:t>interface</a:t>
            </a:r>
            <a:r>
              <a:rPr lang="it-IT" dirty="0" smtClean="0"/>
              <a:t> (</a:t>
            </a:r>
            <a:r>
              <a:rPr lang="it-IT" dirty="0" err="1"/>
              <a:t>methods</a:t>
            </a:r>
            <a:r>
              <a:rPr lang="it-IT" dirty="0"/>
              <a:t> and </a:t>
            </a:r>
            <a:r>
              <a:rPr lang="it-IT" dirty="0" err="1"/>
              <a:t>properties</a:t>
            </a:r>
            <a:r>
              <a:rPr lang="it-IT" dirty="0" smtClean="0"/>
              <a:t>)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endParaRPr lang="it-IT" dirty="0" smtClean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Advantages</a:t>
            </a:r>
            <a:r>
              <a:rPr lang="it-IT" dirty="0" smtClean="0"/>
              <a:t> of OOP (2)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E46C0A"/>
                </a:solidFill>
              </a:rPr>
              <a:t>Simplify</a:t>
            </a:r>
            <a:r>
              <a:rPr lang="it-IT" dirty="0" smtClean="0">
                <a:solidFill>
                  <a:srgbClr val="E46C0A"/>
                </a:solidFill>
              </a:rPr>
              <a:t> code management</a:t>
            </a:r>
          </a:p>
          <a:p>
            <a:pPr lvl="1"/>
            <a:r>
              <a:rPr lang="it-IT" dirty="0" smtClean="0"/>
              <a:t>Bugs on </a:t>
            </a:r>
            <a:r>
              <a:rPr lang="it-IT" dirty="0" err="1" smtClean="0"/>
              <a:t>object</a:t>
            </a:r>
            <a:r>
              <a:rPr lang="it-IT" dirty="0" smtClean="0"/>
              <a:t> data are easy to spot</a:t>
            </a:r>
            <a:r>
              <a:rPr lang="it-IT" dirty="0" smtClean="0"/>
              <a:t>. </a:t>
            </a:r>
            <a:r>
              <a:rPr lang="it-IT" dirty="0" err="1" smtClean="0"/>
              <a:t>Since</a:t>
            </a:r>
            <a:r>
              <a:rPr lang="it-IT" dirty="0" smtClean="0"/>
              <a:t> data </a:t>
            </a:r>
            <a:r>
              <a:rPr lang="it-IT" dirty="0" smtClean="0"/>
              <a:t>are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visible</a:t>
            </a:r>
            <a:r>
              <a:rPr lang="it-IT" dirty="0" smtClean="0"/>
              <a:t> from the </a:t>
            </a:r>
            <a:r>
              <a:rPr lang="it-IT" dirty="0" err="1" smtClean="0"/>
              <a:t>outside</a:t>
            </a:r>
            <a:r>
              <a:rPr lang="it-IT" dirty="0" smtClean="0"/>
              <a:t>, </a:t>
            </a:r>
            <a:r>
              <a:rPr lang="it-IT" dirty="0" err="1" smtClean="0"/>
              <a:t>errors</a:t>
            </a:r>
            <a:r>
              <a:rPr lang="it-IT" dirty="0" smtClean="0"/>
              <a:t> </a:t>
            </a:r>
            <a:r>
              <a:rPr lang="it-IT" dirty="0" err="1" smtClean="0"/>
              <a:t>occurs</a:t>
            </a:r>
            <a:r>
              <a:rPr lang="it-IT" dirty="0" smtClean="0"/>
              <a:t> in the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handles</a:t>
            </a:r>
            <a:r>
              <a:rPr lang="it-IT" dirty="0" smtClean="0"/>
              <a:t> data</a:t>
            </a:r>
            <a:r>
              <a:rPr lang="it-IT" dirty="0" smtClean="0"/>
              <a:t> 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Changes</a:t>
            </a:r>
            <a:r>
              <a:rPr lang="it-IT" dirty="0" smtClean="0"/>
              <a:t> </a:t>
            </a:r>
            <a:r>
              <a:rPr lang="it-IT" dirty="0" smtClean="0"/>
              <a:t>on a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impact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 (</a:t>
            </a:r>
            <a:r>
              <a:rPr lang="it-IT" dirty="0" err="1" smtClean="0"/>
              <a:t>unless</a:t>
            </a:r>
            <a:r>
              <a:rPr lang="it-IT" dirty="0" smtClean="0"/>
              <a:t> the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)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7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euse of code limited</a:t>
            </a:r>
          </a:p>
          <a:p>
            <a:pPr lvl="1"/>
            <a:r>
              <a:rPr lang="en-US" sz="2000" dirty="0" smtClean="0"/>
              <a:t> Data and procedures (functions) are separate. This makes it complex to reuse existing code in other projects </a:t>
            </a:r>
          </a:p>
          <a:p>
            <a:r>
              <a:rPr lang="en-US" sz="2400" dirty="0" smtClean="0"/>
              <a:t>Data protection limited</a:t>
            </a:r>
          </a:p>
          <a:p>
            <a:pPr lvl="1"/>
            <a:r>
              <a:rPr lang="en-US" sz="2000" dirty="0" smtClean="0"/>
              <a:t>Unprotected data </a:t>
            </a:r>
            <a:r>
              <a:rPr lang="en-US" sz="2000" dirty="0"/>
              <a:t>accessible from </a:t>
            </a:r>
            <a:r>
              <a:rPr lang="en-US" sz="2000" dirty="0" smtClean="0"/>
              <a:t>vast portions of the source code. After a certain stage, debug becomes a nightmare!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Unsuitable for large systems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Large scale projects require large scale working force (many teams). Unprotected data, separate from functions makes it hard to decompose the global effort</a:t>
            </a:r>
          </a:p>
          <a:p>
            <a:endParaRPr lang="en-US" sz="2400" dirty="0" smtClean="0">
              <a:solidFill>
                <a:srgbClr val="E46C0A"/>
              </a:solidFill>
            </a:endParaRPr>
          </a:p>
          <a:p>
            <a:pPr lvl="1"/>
            <a:endParaRPr lang="en-US" sz="2000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OOP(3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E46C0A"/>
                </a:solidFill>
              </a:rPr>
              <a:t>Support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incremental</a:t>
            </a:r>
            <a:r>
              <a:rPr lang="it-IT" dirty="0" smtClean="0">
                <a:solidFill>
                  <a:srgbClr val="E46C0A"/>
                </a:solidFill>
              </a:rPr>
              <a:t> design and </a:t>
            </a:r>
            <a:r>
              <a:rPr lang="it-IT" dirty="0" err="1" smtClean="0">
                <a:solidFill>
                  <a:srgbClr val="E46C0A"/>
                </a:solidFill>
              </a:rPr>
              <a:t>development</a:t>
            </a:r>
            <a:endParaRPr lang="it-IT" dirty="0" smtClean="0">
              <a:solidFill>
                <a:srgbClr val="E46C0A"/>
              </a:solidFill>
            </a:endParaRPr>
          </a:p>
          <a:p>
            <a:pPr lvl="1"/>
            <a:r>
              <a:rPr lang="it-IT" dirty="0" err="1" smtClean="0"/>
              <a:t>Define</a:t>
            </a:r>
            <a:r>
              <a:rPr lang="it-IT" dirty="0" smtClean="0"/>
              <a:t> new </a:t>
            </a:r>
            <a:r>
              <a:rPr lang="it-IT" dirty="0" err="1" smtClean="0"/>
              <a:t>classes</a:t>
            </a:r>
            <a:r>
              <a:rPr lang="it-IT" dirty="0" smtClean="0"/>
              <a:t> by </a:t>
            </a:r>
            <a:r>
              <a:rPr lang="it-IT" dirty="0" err="1" smtClean="0"/>
              <a:t>extending</a:t>
            </a:r>
            <a:r>
              <a:rPr lang="it-IT" dirty="0" smtClean="0"/>
              <a:t> the </a:t>
            </a:r>
            <a:r>
              <a:rPr lang="it-IT" dirty="0" err="1" smtClean="0"/>
              <a:t>exsisting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/>
              <a:t> </a:t>
            </a:r>
            <a:r>
              <a:rPr lang="it-IT" dirty="0" smtClean="0"/>
              <a:t>(e.g. new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 </a:t>
            </a:r>
            <a:r>
              <a:rPr lang="it-IT" dirty="0" err="1" smtClean="0"/>
              <a:t>starting</a:t>
            </a:r>
            <a:r>
              <a:rPr lang="it-IT" dirty="0" smtClean="0"/>
              <a:t> from an </a:t>
            </a:r>
            <a:r>
              <a:rPr lang="it-IT" dirty="0" err="1" smtClean="0"/>
              <a:t>exsisting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people</a:t>
            </a:r>
            <a:r>
              <a:rPr lang="it-IT" dirty="0" smtClean="0"/>
              <a:t> )</a:t>
            </a:r>
          </a:p>
          <a:p>
            <a:r>
              <a:rPr lang="it-IT" dirty="0" smtClean="0">
                <a:solidFill>
                  <a:srgbClr val="E46C0A"/>
                </a:solidFill>
              </a:rPr>
              <a:t>Chance of </a:t>
            </a:r>
            <a:r>
              <a:rPr lang="it-IT" dirty="0" err="1" smtClean="0">
                <a:solidFill>
                  <a:srgbClr val="E46C0A"/>
                </a:solidFill>
              </a:rPr>
              <a:t>rapid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prototyping</a:t>
            </a:r>
            <a:endParaRPr lang="it-IT" dirty="0" smtClean="0">
              <a:solidFill>
                <a:srgbClr val="E46C0A"/>
              </a:solidFill>
            </a:endParaRPr>
          </a:p>
          <a:p>
            <a:pPr lvl="1"/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caring</a:t>
            </a:r>
            <a:r>
              <a:rPr lang="it-IT" dirty="0" smtClean="0"/>
              <a:t> of </a:t>
            </a:r>
            <a:r>
              <a:rPr lang="it-IT" dirty="0" err="1"/>
              <a:t>entirely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behaviour</a:t>
            </a:r>
            <a:r>
              <a:rPr lang="it-IT" dirty="0" smtClean="0"/>
              <a:t>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1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 smtClean="0"/>
              <a:t>OOP’s</a:t>
            </a:r>
            <a:r>
              <a:rPr lang="it-IT" dirty="0"/>
              <a:t> </a:t>
            </a:r>
            <a:r>
              <a:rPr lang="it-IT" dirty="0" err="1" smtClean="0"/>
              <a:t>cost</a:t>
            </a:r>
            <a:endParaRPr lang="it-IT" cap="none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Needs</a:t>
            </a:r>
            <a:r>
              <a:rPr lang="it-IT" dirty="0" smtClean="0"/>
              <a:t> a Object </a:t>
            </a:r>
            <a:r>
              <a:rPr lang="it-IT" dirty="0" err="1" smtClean="0"/>
              <a:t>Oriented</a:t>
            </a:r>
            <a:r>
              <a:rPr lang="it-IT" dirty="0" smtClean="0"/>
              <a:t> way of </a:t>
            </a:r>
            <a:r>
              <a:rPr lang="it-IT" dirty="0" err="1" smtClean="0"/>
              <a:t>thinking</a:t>
            </a:r>
            <a:endParaRPr lang="it-IT" dirty="0" smtClean="0"/>
          </a:p>
          <a:p>
            <a:r>
              <a:rPr lang="it-IT" dirty="0" err="1" smtClean="0"/>
              <a:t>Complex</a:t>
            </a:r>
            <a:r>
              <a:rPr lang="it-IT" dirty="0" smtClean="0"/>
              <a:t> design (e.g</a:t>
            </a:r>
            <a:r>
              <a:rPr lang="it-IT" dirty="0"/>
              <a:t>., </a:t>
            </a:r>
            <a:r>
              <a:rPr lang="it-IT" dirty="0" err="1"/>
              <a:t>W</a:t>
            </a:r>
            <a:r>
              <a:rPr lang="it-IT" dirty="0" err="1" smtClean="0"/>
              <a:t>hich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, </a:t>
            </a:r>
            <a:r>
              <a:rPr lang="it-IT" dirty="0" smtClean="0"/>
              <a:t>How </a:t>
            </a:r>
            <a:r>
              <a:rPr lang="it-IT" dirty="0" err="1" smtClean="0"/>
              <a:t>many</a:t>
            </a:r>
            <a:r>
              <a:rPr lang="it-IT" dirty="0" smtClean="0"/>
              <a:t>?)</a:t>
            </a:r>
          </a:p>
          <a:p>
            <a:r>
              <a:rPr lang="it-IT" dirty="0" err="1" smtClean="0"/>
              <a:t>Expensive</a:t>
            </a:r>
            <a:r>
              <a:rPr lang="it-IT" dirty="0" smtClean="0"/>
              <a:t> </a:t>
            </a:r>
            <a:r>
              <a:rPr lang="it-IT" dirty="0" err="1" smtClean="0"/>
              <a:t>infrastractures</a:t>
            </a:r>
            <a:r>
              <a:rPr lang="it-IT" dirty="0" smtClean="0"/>
              <a:t> for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applications</a:t>
            </a:r>
            <a:endParaRPr lang="it-IT" dirty="0" smtClean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crisis (1970)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causes of the software crisis were linked to the overall complexity of hardware and the software development process. The crisis manifested itself in several ways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very inefficient</a:t>
            </a:r>
          </a:p>
          <a:p>
            <a:pPr lvl="1"/>
            <a:r>
              <a:rPr lang="en-US" dirty="0"/>
              <a:t>Software was of low quality</a:t>
            </a:r>
          </a:p>
          <a:p>
            <a:pPr lvl="1"/>
            <a:r>
              <a:rPr lang="en-US" dirty="0"/>
              <a:t>Software often did not meet requirements</a:t>
            </a:r>
          </a:p>
          <a:p>
            <a:pPr lvl="1"/>
            <a:r>
              <a:rPr lang="en-US" dirty="0"/>
              <a:t>Projects were unmanageable and code difficult to maintain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was never delivered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defects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book "Code Complete" by Steve McConnell </a:t>
            </a:r>
            <a:r>
              <a:rPr lang="en-US" dirty="0" smtClean="0"/>
              <a:t>summarize error expectations as follows: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Industry Average: </a:t>
            </a:r>
            <a:r>
              <a:rPr lang="en-US" dirty="0" smtClean="0"/>
              <a:t>about </a:t>
            </a:r>
            <a:r>
              <a:rPr lang="en-US" dirty="0"/>
              <a:t>15 - 50 errors per 1000 lines of </a:t>
            </a:r>
            <a:r>
              <a:rPr lang="en-US" dirty="0" smtClean="0"/>
              <a:t>delivered code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Microsoft </a:t>
            </a:r>
            <a:r>
              <a:rPr lang="en-US" dirty="0"/>
              <a:t>Applications: </a:t>
            </a:r>
            <a:r>
              <a:rPr lang="en-US" dirty="0" smtClean="0"/>
              <a:t>about </a:t>
            </a:r>
            <a:r>
              <a:rPr lang="en-US" dirty="0"/>
              <a:t>10 - 20 defects per 1000 lines of </a:t>
            </a:r>
            <a:r>
              <a:rPr lang="en-US" dirty="0" smtClean="0"/>
              <a:t>code during </a:t>
            </a:r>
            <a:r>
              <a:rPr lang="en-US" dirty="0"/>
              <a:t>in-house testing, and 0.5 defect per </a:t>
            </a:r>
            <a:r>
              <a:rPr lang="en-US" b="1" dirty="0"/>
              <a:t>KLOC</a:t>
            </a:r>
            <a:r>
              <a:rPr lang="en-US" dirty="0"/>
              <a:t> (</a:t>
            </a:r>
            <a:r>
              <a:rPr lang="en-US" b="1" dirty="0"/>
              <a:t>KLOC</a:t>
            </a:r>
            <a:r>
              <a:rPr lang="en-US" dirty="0"/>
              <a:t> IS CALLED AS 1000 lines of code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it-IT" dirty="0" smtClean="0"/>
              <a:t>The ‘</a:t>
            </a:r>
            <a:r>
              <a:rPr lang="it-IT" i="1" dirty="0" err="1" smtClean="0"/>
              <a:t>cleanroom</a:t>
            </a:r>
            <a:r>
              <a:rPr lang="it-IT" i="1" dirty="0" smtClean="0"/>
              <a:t> </a:t>
            </a:r>
            <a:r>
              <a:rPr lang="it-IT" i="1" dirty="0" err="1" smtClean="0"/>
              <a:t>development</a:t>
            </a:r>
            <a:r>
              <a:rPr lang="it-IT" i="1" dirty="0" smtClean="0"/>
              <a:t>’ </a:t>
            </a:r>
            <a:r>
              <a:rPr lang="it-IT" dirty="0" err="1" smtClean="0"/>
              <a:t>technique</a:t>
            </a:r>
            <a:r>
              <a:rPr lang="it-IT" dirty="0" smtClean="0"/>
              <a:t> </a:t>
            </a:r>
            <a:r>
              <a:rPr lang="it-IT" dirty="0" err="1" smtClean="0"/>
              <a:t>developed</a:t>
            </a:r>
            <a:r>
              <a:rPr lang="it-IT" i="1" dirty="0" smtClean="0"/>
              <a:t> </a:t>
            </a:r>
            <a:r>
              <a:rPr lang="it-IT" dirty="0" smtClean="0"/>
              <a:t>by Harlan </a:t>
            </a:r>
            <a:r>
              <a:rPr lang="it-IT" dirty="0" err="1" smtClean="0"/>
              <a:t>Mills</a:t>
            </a:r>
            <a:r>
              <a:rPr lang="it-IT" dirty="0" smtClean="0"/>
              <a:t> </a:t>
            </a:r>
            <a:r>
              <a:rPr lang="en-US" dirty="0" smtClean="0"/>
              <a:t>achieve </a:t>
            </a:r>
            <a:r>
              <a:rPr lang="en-US" dirty="0"/>
              <a:t>rates as low as 3 defects per 1000 lines of code </a:t>
            </a:r>
            <a:r>
              <a:rPr lang="en-US" dirty="0" smtClean="0"/>
              <a:t>during in-house </a:t>
            </a:r>
            <a:r>
              <a:rPr lang="en-US" dirty="0"/>
              <a:t>testing and 0.1 defect per 1000 lines of code in released product</a:t>
            </a:r>
            <a:endParaRPr lang="it-IT" dirty="0" smtClean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Some data</a:t>
            </a:r>
            <a:r>
              <a:rPr lang="mr-IN" dirty="0" smtClean="0"/>
              <a:t>…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150245"/>
              </p:ext>
            </p:extLst>
          </p:nvPr>
        </p:nvGraphicFramePr>
        <p:xfrm>
          <a:off x="467544" y="1916832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Software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Lines of </a:t>
                      </a:r>
                      <a:r>
                        <a:rPr lang="it-IT" dirty="0" err="1" smtClean="0"/>
                        <a:t>codes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Bugs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Windows XP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45M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22K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Windows Vista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50M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25K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Debian</a:t>
                      </a:r>
                      <a:r>
                        <a:rPr lang="it-IT" dirty="0" smtClean="0"/>
                        <a:t> 5.0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324M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4860K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Linux </a:t>
                      </a:r>
                      <a:r>
                        <a:rPr lang="it-IT" dirty="0" err="1" smtClean="0"/>
                        <a:t>kernel</a:t>
                      </a:r>
                      <a:r>
                        <a:rPr lang="it-IT" dirty="0" smtClean="0"/>
                        <a:t> 2.6.35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13M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195K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Mac</a:t>
                      </a:r>
                      <a:r>
                        <a:rPr lang="it-IT" dirty="0" smtClean="0"/>
                        <a:t> OS X 10.4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86M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1290K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OpenOffice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1M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15K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Gimp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0.6M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9K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467544" y="501317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18493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well-managed software which can be:</a:t>
            </a:r>
          </a:p>
          <a:p>
            <a:pPr lvl="1"/>
            <a:r>
              <a:rPr lang="en-US" dirty="0" smtClean="0"/>
              <a:t>Secure, re-usable, reconfigurable, flexible, documentable, extensible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Instead of focusing on algorithms, optimization </a:t>
            </a:r>
            <a:r>
              <a:rPr lang="en-US" dirty="0"/>
              <a:t>and efficiency</a:t>
            </a:r>
            <a:r>
              <a:rPr lang="en-US" dirty="0" smtClean="0"/>
              <a:t>, the OOP focus on  programming techniques to build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direction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growing</a:t>
            </a:r>
            <a:r>
              <a:rPr lang="it-IT" dirty="0" smtClean="0"/>
              <a:t> </a:t>
            </a:r>
            <a:r>
              <a:rPr lang="it-IT" dirty="0" err="1" smtClean="0"/>
              <a:t>complexity</a:t>
            </a:r>
            <a:r>
              <a:rPr lang="it-IT" dirty="0" smtClean="0"/>
              <a:t> of the reality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smtClean="0"/>
              <a:t>model </a:t>
            </a:r>
            <a:r>
              <a:rPr lang="it-IT" dirty="0" err="1" smtClean="0"/>
              <a:t>requires</a:t>
            </a:r>
            <a:r>
              <a:rPr lang="it-IT" dirty="0" smtClean="0"/>
              <a:t> a new </a:t>
            </a:r>
            <a:r>
              <a:rPr lang="it-IT" dirty="0" err="1" smtClean="0"/>
              <a:t>approach</a:t>
            </a:r>
            <a:r>
              <a:rPr lang="it-IT" dirty="0" smtClean="0"/>
              <a:t> 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At the </a:t>
            </a:r>
            <a:r>
              <a:rPr lang="it-IT" dirty="0" err="1" smtClean="0"/>
              <a:t>project</a:t>
            </a:r>
            <a:r>
              <a:rPr lang="it-IT" dirty="0" smtClean="0"/>
              <a:t> stage, </a:t>
            </a:r>
            <a:r>
              <a:rPr lang="it-IT" dirty="0" err="1" smtClean="0"/>
              <a:t>allows</a:t>
            </a:r>
            <a:r>
              <a:rPr lang="it-IT" dirty="0" smtClean="0"/>
              <a:t> to </a:t>
            </a:r>
            <a:r>
              <a:rPr lang="it-IT" dirty="0" err="1" smtClean="0"/>
              <a:t>consider</a:t>
            </a:r>
            <a:r>
              <a:rPr lang="it-IT" dirty="0" smtClean="0"/>
              <a:t> software </a:t>
            </a:r>
            <a:r>
              <a:rPr lang="it-IT" dirty="0" err="1" smtClean="0"/>
              <a:t>as</a:t>
            </a:r>
            <a:r>
              <a:rPr lang="it-IT" dirty="0" smtClean="0"/>
              <a:t> a set of </a:t>
            </a:r>
            <a:r>
              <a:rPr lang="it-IT" dirty="0" err="1" smtClean="0"/>
              <a:t>well-defined</a:t>
            </a:r>
            <a:r>
              <a:rPr lang="it-IT" dirty="0" smtClean="0"/>
              <a:t> </a:t>
            </a:r>
            <a:r>
              <a:rPr lang="it-IT" b="1" i="1" dirty="0" err="1" smtClean="0"/>
              <a:t>entities</a:t>
            </a:r>
            <a:r>
              <a:rPr lang="it-IT" b="1" i="1" dirty="0" smtClean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required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)</a:t>
            </a:r>
          </a:p>
          <a:p>
            <a:pPr marL="457200" lvl="1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At the </a:t>
            </a:r>
            <a:r>
              <a:rPr lang="it-IT" dirty="0" err="1" smtClean="0"/>
              <a:t>implementation</a:t>
            </a:r>
            <a:r>
              <a:rPr lang="it-IT" dirty="0" smtClean="0"/>
              <a:t> stage, </a:t>
            </a:r>
            <a:r>
              <a:rPr lang="it-IT" dirty="0" err="1" smtClean="0"/>
              <a:t>allows</a:t>
            </a:r>
            <a:r>
              <a:rPr lang="it-IT" dirty="0" smtClean="0"/>
              <a:t> to </a:t>
            </a:r>
            <a:r>
              <a:rPr lang="it-IT" b="1" dirty="0" err="1" smtClean="0"/>
              <a:t>identify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some data and </a:t>
            </a:r>
            <a:r>
              <a:rPr lang="it-IT" dirty="0" err="1" smtClean="0"/>
              <a:t>prevent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being</a:t>
            </a:r>
            <a:r>
              <a:rPr lang="it-IT" dirty="0" smtClean="0"/>
              <a:t> </a:t>
            </a:r>
            <a:r>
              <a:rPr lang="it-IT" dirty="0" err="1" smtClean="0"/>
              <a:t>accessed</a:t>
            </a:r>
            <a:r>
              <a:rPr lang="it-IT" dirty="0" smtClean="0"/>
              <a:t> from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0331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4536</TotalTime>
  <Words>1696</Words>
  <Application>Microsoft Macintosh PowerPoint</Application>
  <PresentationFormat>Presentazione su schermo (4:3)</PresentationFormat>
  <Paragraphs>325</Paragraphs>
  <Slides>41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8" baseType="lpstr">
      <vt:lpstr>Calibri</vt:lpstr>
      <vt:lpstr>Courier</vt:lpstr>
      <vt:lpstr>Courier New</vt:lpstr>
      <vt:lpstr>Mangal</vt:lpstr>
      <vt:lpstr>Symbol</vt:lpstr>
      <vt:lpstr>Arial</vt:lpstr>
      <vt:lpstr>Nicola</vt:lpstr>
      <vt:lpstr>Introduction to  Object Oriented Programming</vt:lpstr>
      <vt:lpstr>Languages Timeline</vt:lpstr>
      <vt:lpstr>Why OOP?</vt:lpstr>
      <vt:lpstr>Limits of procedural programming</vt:lpstr>
      <vt:lpstr>Software crisis (1970)</vt:lpstr>
      <vt:lpstr>Software defects</vt:lpstr>
      <vt:lpstr>Some data…</vt:lpstr>
      <vt:lpstr>OOP Goal</vt:lpstr>
      <vt:lpstr>Which direction?</vt:lpstr>
      <vt:lpstr>Procedural Programming</vt:lpstr>
      <vt:lpstr>Modules and relationships</vt:lpstr>
      <vt:lpstr>Issues</vt:lpstr>
      <vt:lpstr>Issues</vt:lpstr>
      <vt:lpstr>Issues, on the long run</vt:lpstr>
      <vt:lpstr>What is OO?</vt:lpstr>
      <vt:lpstr>Why OO?</vt:lpstr>
      <vt:lpstr>Why OO?</vt:lpstr>
      <vt:lpstr>An engineering approach</vt:lpstr>
      <vt:lpstr>An engineering approach</vt:lpstr>
      <vt:lpstr>Object-Oriented approach</vt:lpstr>
      <vt:lpstr>Object-Oriented approach</vt:lpstr>
      <vt:lpstr>Object-Oriented approach</vt:lpstr>
      <vt:lpstr>Class and object</vt:lpstr>
      <vt:lpstr>Class and object</vt:lpstr>
      <vt:lpstr>Class and interface</vt:lpstr>
      <vt:lpstr>UML</vt:lpstr>
      <vt:lpstr>Client-Server Model</vt:lpstr>
      <vt:lpstr>Client-Server Model</vt:lpstr>
      <vt:lpstr>Characteristics of OOP</vt:lpstr>
      <vt:lpstr>Encapsulation</vt:lpstr>
      <vt:lpstr>Inheritance</vt:lpstr>
      <vt:lpstr>Inheritance</vt:lpstr>
      <vt:lpstr>Polymorphism</vt:lpstr>
      <vt:lpstr>Example: Courses management</vt:lpstr>
      <vt:lpstr>Define attribute and methods</vt:lpstr>
      <vt:lpstr>Create objects</vt:lpstr>
      <vt:lpstr>Runtime</vt:lpstr>
      <vt:lpstr>Advantages of OOP</vt:lpstr>
      <vt:lpstr>Advantages of OOP (2)</vt:lpstr>
      <vt:lpstr>Advantages of OOP(3)</vt:lpstr>
      <vt:lpstr>OOP’s cost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GIULIO SALIERNO</cp:lastModifiedBy>
  <cp:revision>170</cp:revision>
  <dcterms:created xsi:type="dcterms:W3CDTF">2011-09-06T09:06:15Z</dcterms:created>
  <dcterms:modified xsi:type="dcterms:W3CDTF">2017-11-09T10:13:34Z</dcterms:modified>
</cp:coreProperties>
</file>