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0" r:id="rId4"/>
    <p:sldId id="279" r:id="rId5"/>
    <p:sldId id="282" r:id="rId6"/>
    <p:sldId id="281" r:id="rId7"/>
    <p:sldId id="278" r:id="rId8"/>
    <p:sldId id="258" r:id="rId9"/>
    <p:sldId id="259" r:id="rId10"/>
    <p:sldId id="260" r:id="rId11"/>
    <p:sldId id="261" r:id="rId12"/>
    <p:sldId id="295" r:id="rId13"/>
    <p:sldId id="262" r:id="rId14"/>
    <p:sldId id="263" r:id="rId15"/>
    <p:sldId id="266" r:id="rId16"/>
    <p:sldId id="264" r:id="rId17"/>
    <p:sldId id="265" r:id="rId18"/>
    <p:sldId id="267" r:id="rId19"/>
    <p:sldId id="268" r:id="rId20"/>
    <p:sldId id="269" r:id="rId21"/>
    <p:sldId id="270" r:id="rId22"/>
    <p:sldId id="284" r:id="rId23"/>
    <p:sldId id="285" r:id="rId24"/>
    <p:sldId id="286" r:id="rId25"/>
    <p:sldId id="287" r:id="rId26"/>
    <p:sldId id="271" r:id="rId27"/>
    <p:sldId id="288" r:id="rId28"/>
    <p:sldId id="289" r:id="rId29"/>
    <p:sldId id="272" r:id="rId30"/>
    <p:sldId id="296" r:id="rId31"/>
    <p:sldId id="273" r:id="rId32"/>
    <p:sldId id="291" r:id="rId33"/>
    <p:sldId id="290" r:id="rId34"/>
    <p:sldId id="292" r:id="rId35"/>
    <p:sldId id="283" r:id="rId36"/>
    <p:sldId id="297" r:id="rId37"/>
    <p:sldId id="293" r:id="rId38"/>
    <p:sldId id="294" r:id="rId39"/>
    <p:sldId id="298" r:id="rId40"/>
    <p:sldId id="300" r:id="rId41"/>
    <p:sldId id="274" r:id="rId42"/>
    <p:sldId id="275" r:id="rId43"/>
    <p:sldId id="302" r:id="rId44"/>
    <p:sldId id="303" r:id="rId45"/>
    <p:sldId id="299" r:id="rId46"/>
    <p:sldId id="301" r:id="rId47"/>
    <p:sldId id="304" r:id="rId48"/>
    <p:sldId id="305" r:id="rId49"/>
    <p:sldId id="307" r:id="rId50"/>
    <p:sldId id="276" r:id="rId51"/>
    <p:sldId id="308" r:id="rId52"/>
    <p:sldId id="310" r:id="rId53"/>
    <p:sldId id="309" r:id="rId54"/>
    <p:sldId id="311" r:id="rId55"/>
    <p:sldId id="312" r:id="rId56"/>
    <p:sldId id="313" r:id="rId57"/>
    <p:sldId id="27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73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Java Collections Framework (JCF)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Internals</a:t>
            </a:r>
            <a:endParaRPr lang="en-US" dirty="0"/>
          </a:p>
        </p:txBody>
      </p:sp>
      <p:pic>
        <p:nvPicPr>
          <p:cNvPr id="4" name="Content Placeholder 3" descr="Screen Shot 2017-10-30 at 13.56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40" b="-45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773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</a:t>
            </a:r>
            <a:r>
              <a:rPr lang="en-US" sz="1800" dirty="0" err="1"/>
              <a:t>Iterable</a:t>
            </a:r>
            <a:r>
              <a:rPr lang="en-US" sz="1800" dirty="0"/>
              <a:t> interface (</a:t>
            </a:r>
            <a:r>
              <a:rPr lang="en-US" sz="1800" dirty="0" err="1"/>
              <a:t>java.lang.Iterable</a:t>
            </a:r>
            <a:r>
              <a:rPr lang="en-US" sz="1800" dirty="0"/>
              <a:t>) is </a:t>
            </a:r>
            <a:r>
              <a:rPr lang="en-US" sz="1800" dirty="0" smtClean="0"/>
              <a:t>the </a:t>
            </a:r>
            <a:r>
              <a:rPr lang="en-US" sz="1800" dirty="0"/>
              <a:t>root </a:t>
            </a:r>
            <a:r>
              <a:rPr lang="en-US" sz="1800" dirty="0" smtClean="0"/>
              <a:t>interface </a:t>
            </a:r>
            <a:r>
              <a:rPr lang="en-US" sz="1800" dirty="0"/>
              <a:t>of the Java collection </a:t>
            </a:r>
            <a:r>
              <a:rPr lang="en-US" sz="1800" dirty="0" smtClean="0"/>
              <a:t>framework.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E46C0A"/>
                </a:solidFill>
              </a:rPr>
              <a:t>Collection</a:t>
            </a:r>
            <a:r>
              <a:rPr lang="en-US" sz="1800" dirty="0"/>
              <a:t> interface extends </a:t>
            </a:r>
            <a:r>
              <a:rPr lang="en-US" sz="1800" dirty="0" err="1">
                <a:solidFill>
                  <a:srgbClr val="E46C0A"/>
                </a:solidFill>
              </a:rPr>
              <a:t>Iterable</a:t>
            </a:r>
            <a:r>
              <a:rPr lang="en-US" sz="1800" dirty="0"/>
              <a:t>, so all subtypes of Collection also implement the </a:t>
            </a:r>
            <a:r>
              <a:rPr lang="en-US" sz="1800" dirty="0" err="1"/>
              <a:t>Iterable</a:t>
            </a:r>
            <a:r>
              <a:rPr lang="en-US" sz="1800" dirty="0"/>
              <a:t> interface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Iterarable</a:t>
            </a:r>
            <a:r>
              <a:rPr lang="en-US" sz="1800" dirty="0" smtClean="0"/>
              <a:t>, literally, means that “can be iterated”. From a technical perspective, it means that an </a:t>
            </a:r>
            <a:r>
              <a:rPr lang="en-US" sz="1800" dirty="0" smtClean="0">
                <a:solidFill>
                  <a:srgbClr val="E46C0A"/>
                </a:solidFill>
              </a:rPr>
              <a:t>Iterator</a:t>
            </a:r>
            <a:r>
              <a:rPr lang="en-US" sz="1800" dirty="0" smtClean="0"/>
              <a:t> can be returned.</a:t>
            </a:r>
            <a:endParaRPr lang="en-US" sz="1800" dirty="0"/>
          </a:p>
          <a:p>
            <a:r>
              <a:rPr lang="en-US" sz="1800" dirty="0" err="1" smtClean="0">
                <a:solidFill>
                  <a:srgbClr val="E46C0A"/>
                </a:solidFill>
              </a:rPr>
              <a:t>Iterable</a:t>
            </a:r>
            <a:r>
              <a:rPr lang="en-US" sz="1800" dirty="0" smtClean="0">
                <a:solidFill>
                  <a:srgbClr val="E46C0A"/>
                </a:solidFill>
              </a:rPr>
              <a:t> objects can </a:t>
            </a:r>
            <a:r>
              <a:rPr lang="en-US" sz="1800" dirty="0">
                <a:solidFill>
                  <a:srgbClr val="E46C0A"/>
                </a:solidFill>
              </a:rPr>
              <a:t>be used with the new for-</a:t>
            </a:r>
            <a:r>
              <a:rPr lang="en-US" sz="1800" dirty="0" smtClean="0">
                <a:solidFill>
                  <a:srgbClr val="E46C0A"/>
                </a:solidFill>
              </a:rPr>
              <a:t>loop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List list = new </a:t>
            </a:r>
            <a:r>
              <a:rPr lang="en-US" sz="1800" dirty="0" err="1">
                <a:latin typeface="Consolas"/>
                <a:cs typeface="Consolas"/>
              </a:rPr>
              <a:t>ArrayList</a:t>
            </a:r>
            <a:r>
              <a:rPr lang="en-US" sz="1800" dirty="0">
                <a:latin typeface="Consolas"/>
                <a:cs typeface="Consolas"/>
              </a:rPr>
              <a:t>()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for(Object o : list){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//do </a:t>
            </a:r>
            <a:r>
              <a:rPr lang="en-US" sz="1800" dirty="0" smtClean="0">
                <a:latin typeface="Consolas"/>
                <a:cs typeface="Consolas"/>
              </a:rPr>
              <a:t>something;    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}</a:t>
            </a:r>
            <a:endParaRPr lang="en-US" sz="1800" dirty="0"/>
          </a:p>
          <a:p>
            <a:r>
              <a:rPr lang="en-US" sz="1800" dirty="0">
                <a:solidFill>
                  <a:srgbClr val="E46C0A"/>
                </a:solidFill>
              </a:rPr>
              <a:t>The </a:t>
            </a:r>
            <a:r>
              <a:rPr lang="en-US" sz="1800" dirty="0" err="1">
                <a:solidFill>
                  <a:srgbClr val="E46C0A"/>
                </a:solidFill>
              </a:rPr>
              <a:t>Iterable</a:t>
            </a:r>
            <a:r>
              <a:rPr lang="en-US" sz="1800" dirty="0">
                <a:solidFill>
                  <a:srgbClr val="E46C0A"/>
                </a:solidFill>
              </a:rPr>
              <a:t> interface has only one method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public interface </a:t>
            </a:r>
            <a:r>
              <a:rPr lang="en-US" sz="1800" dirty="0" err="1">
                <a:latin typeface="Consolas"/>
                <a:cs typeface="Consolas"/>
              </a:rPr>
              <a:t>Iterable</a:t>
            </a:r>
            <a:r>
              <a:rPr lang="en-US" sz="1800" dirty="0">
                <a:latin typeface="Consolas"/>
                <a:cs typeface="Consolas"/>
              </a:rPr>
              <a:t>&lt;T&gt;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public Iterator&lt;T&gt; iterator();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753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/>
                <a:cs typeface="Consolas"/>
              </a:rPr>
              <a:t>boolean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hasNext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>
                <a:latin typeface="Consolas"/>
                <a:cs typeface="Consolas"/>
              </a:rPr>
              <a:t>o</a:t>
            </a:r>
            <a:r>
              <a:rPr lang="en-US" dirty="0" smtClean="0">
                <a:latin typeface="Consolas"/>
                <a:cs typeface="Consolas"/>
              </a:rPr>
              <a:t>bject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next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remove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696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Group</a:t>
            </a:r>
            <a:r>
              <a:rPr lang="en-US" dirty="0" smtClean="0"/>
              <a:t> of </a:t>
            </a:r>
            <a:r>
              <a:rPr lang="en-US" dirty="0"/>
              <a:t>elements (</a:t>
            </a:r>
            <a:r>
              <a:rPr lang="en-US" dirty="0" smtClean="0">
                <a:solidFill>
                  <a:srgbClr val="E46C0A"/>
                </a:solidFill>
              </a:rPr>
              <a:t>references</a:t>
            </a:r>
            <a:r>
              <a:rPr lang="en-US" dirty="0" smtClean="0"/>
              <a:t> to </a:t>
            </a:r>
            <a:r>
              <a:rPr lang="en-US" dirty="0"/>
              <a:t>objects)</a:t>
            </a:r>
          </a:p>
          <a:p>
            <a:r>
              <a:rPr lang="en-US" dirty="0" smtClean="0"/>
              <a:t>It </a:t>
            </a:r>
            <a:r>
              <a:rPr lang="en-US" dirty="0"/>
              <a:t>is not specified whether they are</a:t>
            </a:r>
          </a:p>
          <a:p>
            <a:pPr lvl="1"/>
            <a:r>
              <a:rPr lang="en-US" dirty="0" smtClean="0"/>
              <a:t>Ordered </a:t>
            </a:r>
            <a:r>
              <a:rPr lang="en-US" dirty="0"/>
              <a:t>/ not ordered</a:t>
            </a:r>
          </a:p>
          <a:p>
            <a:pPr lvl="1"/>
            <a:r>
              <a:rPr lang="en-US" dirty="0" smtClean="0"/>
              <a:t>Duplicated </a:t>
            </a:r>
            <a:r>
              <a:rPr lang="en-US" dirty="0"/>
              <a:t>/ not duplicated</a:t>
            </a:r>
          </a:p>
          <a:p>
            <a:r>
              <a:rPr lang="en-US" dirty="0" smtClean="0"/>
              <a:t>Following </a:t>
            </a:r>
            <a:r>
              <a:rPr lang="en-US" dirty="0"/>
              <a:t>constructors are common to all classes implementing Collection</a:t>
            </a:r>
          </a:p>
          <a:p>
            <a:pPr lvl="1"/>
            <a:r>
              <a:rPr lang="en-US" dirty="0" smtClean="0"/>
              <a:t>T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T</a:t>
            </a:r>
            <a:r>
              <a:rPr lang="en-US" dirty="0"/>
              <a:t>(Collection c)</a:t>
            </a:r>
          </a:p>
        </p:txBody>
      </p:sp>
    </p:spTree>
    <p:extLst>
      <p:ext uri="{BB962C8B-B14F-4D97-AF65-F5344CB8AC3E}">
        <p14:creationId xmlns:p14="http://schemas.microsoft.com/office/powerpoint/2010/main" val="356901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size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isEmpty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contains</a:t>
            </a:r>
            <a:r>
              <a:rPr lang="en-US" dirty="0">
                <a:latin typeface="Consolas"/>
                <a:cs typeface="Consolas"/>
              </a:rPr>
              <a:t>(Object element)</a:t>
            </a:r>
          </a:p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containsAll</a:t>
            </a:r>
            <a:r>
              <a:rPr lang="en-US" dirty="0">
                <a:latin typeface="Consolas"/>
                <a:cs typeface="Consolas"/>
              </a:rPr>
              <a:t>(Collection c)</a:t>
            </a:r>
          </a:p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add</a:t>
            </a:r>
            <a:r>
              <a:rPr lang="en-US" dirty="0">
                <a:latin typeface="Consolas"/>
                <a:cs typeface="Consolas"/>
              </a:rPr>
              <a:t>(Object element)</a:t>
            </a:r>
          </a:p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addAll</a:t>
            </a:r>
            <a:r>
              <a:rPr lang="en-US" dirty="0">
                <a:latin typeface="Consolas"/>
                <a:cs typeface="Consolas"/>
              </a:rPr>
              <a:t>(Collection c)</a:t>
            </a:r>
          </a:p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remove</a:t>
            </a:r>
            <a:r>
              <a:rPr lang="en-US" dirty="0">
                <a:latin typeface="Consolas"/>
                <a:cs typeface="Consolas"/>
              </a:rPr>
              <a:t>(Object element)</a:t>
            </a:r>
          </a:p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removeAll</a:t>
            </a:r>
            <a:r>
              <a:rPr lang="en-US" dirty="0">
                <a:latin typeface="Consolas"/>
                <a:cs typeface="Consolas"/>
              </a:rPr>
              <a:t>(Collection c)</a:t>
            </a:r>
          </a:p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clear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 smtClean="0">
                <a:latin typeface="Consolas"/>
                <a:cs typeface="Consolas"/>
              </a:rPr>
              <a:t>Object</a:t>
            </a:r>
            <a:r>
              <a:rPr lang="en-US" dirty="0">
                <a:latin typeface="Consolas"/>
                <a:cs typeface="Consolas"/>
              </a:rPr>
              <a:t>[]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toArray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 smtClean="0">
                <a:latin typeface="Consolas"/>
                <a:cs typeface="Consolas"/>
              </a:rPr>
              <a:t>Iterator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iterator</a:t>
            </a:r>
            <a:r>
              <a:rPr lang="en-US" dirty="0">
                <a:latin typeface="Consolas"/>
                <a:cs typeface="Consola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832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Collection&lt;Person&gt; </a:t>
            </a:r>
            <a:r>
              <a:rPr lang="en-US" sz="2000" dirty="0" smtClean="0">
                <a:latin typeface="Consolas"/>
                <a:cs typeface="Consolas"/>
              </a:rPr>
              <a:t>p = new </a:t>
            </a:r>
            <a:r>
              <a:rPr lang="en-US" sz="2000" dirty="0" err="1" smtClean="0">
                <a:latin typeface="Consolas"/>
                <a:cs typeface="Consolas"/>
              </a:rPr>
              <a:t>LinkedList</a:t>
            </a:r>
            <a:r>
              <a:rPr lang="en-US" sz="2000" dirty="0">
                <a:latin typeface="Consolas"/>
                <a:cs typeface="Consolas"/>
              </a:rPr>
              <a:t>&lt;Person&gt;()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p.add</a:t>
            </a:r>
            <a:r>
              <a:rPr lang="en-US" sz="2000" dirty="0" smtClean="0">
                <a:latin typeface="Consolas"/>
                <a:cs typeface="Consolas"/>
              </a:rPr>
              <a:t>(new Person(“Alice”));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p.add</a:t>
            </a:r>
            <a:r>
              <a:rPr lang="en-US" sz="2000" dirty="0">
                <a:latin typeface="Consolas"/>
                <a:cs typeface="Consolas"/>
              </a:rPr>
              <a:t>(new Person(</a:t>
            </a:r>
            <a:r>
              <a:rPr lang="en-US" sz="2000" dirty="0" smtClean="0">
                <a:latin typeface="Consolas"/>
                <a:cs typeface="Consolas"/>
              </a:rPr>
              <a:t>“Bob”</a:t>
            </a:r>
            <a:r>
              <a:rPr lang="en-US" sz="2000" dirty="0">
                <a:latin typeface="Consolas"/>
                <a:cs typeface="Consolas"/>
              </a:rPr>
              <a:t>))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p.size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Collection&lt;Person&gt; c = new </a:t>
            </a:r>
            <a:r>
              <a:rPr lang="en-US" sz="2000" dirty="0" err="1" smtClean="0">
                <a:latin typeface="Consolas"/>
                <a:cs typeface="Consolas"/>
              </a:rPr>
              <a:t>TreeSet</a:t>
            </a:r>
            <a:r>
              <a:rPr lang="en-US" sz="2000" dirty="0" smtClean="0">
                <a:latin typeface="Consolas"/>
                <a:cs typeface="Consolas"/>
              </a:rPr>
              <a:t>&lt;Person&gt;();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c.addAll</a:t>
            </a:r>
            <a:r>
              <a:rPr lang="en-US" sz="2000" dirty="0" smtClean="0">
                <a:latin typeface="Consolas"/>
                <a:cs typeface="Consolas"/>
              </a:rPr>
              <a:t>(p); // new </a:t>
            </a:r>
            <a:r>
              <a:rPr lang="en-US" sz="2000" dirty="0" err="1" smtClean="0">
                <a:latin typeface="Consolas"/>
                <a:cs typeface="Consolas"/>
              </a:rPr>
              <a:t>TreeSet</a:t>
            </a:r>
            <a:r>
              <a:rPr lang="en-US" sz="2000" dirty="0" smtClean="0">
                <a:latin typeface="Consolas"/>
                <a:cs typeface="Consolas"/>
              </a:rPr>
              <a:t>(persons)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Person[] array = </a:t>
            </a:r>
            <a:r>
              <a:rPr lang="en-US" sz="2000" dirty="0" err="1" smtClean="0">
                <a:latin typeface="Consolas"/>
                <a:cs typeface="Consolas"/>
              </a:rPr>
              <a:t>c.toArray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3233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object that associates </a:t>
            </a:r>
            <a:r>
              <a:rPr lang="en-US" dirty="0">
                <a:solidFill>
                  <a:srgbClr val="E46C0A"/>
                </a:solidFill>
              </a:rPr>
              <a:t>keys to </a:t>
            </a:r>
            <a:r>
              <a:rPr lang="en-US" dirty="0" smtClean="0">
                <a:solidFill>
                  <a:srgbClr val="E46C0A"/>
                </a:solidFill>
              </a:rPr>
              <a:t>values </a:t>
            </a:r>
            <a:r>
              <a:rPr lang="en-US" dirty="0" smtClean="0"/>
              <a:t>(</a:t>
            </a:r>
            <a:r>
              <a:rPr lang="en-US" dirty="0"/>
              <a:t>e.g., </a:t>
            </a:r>
            <a:r>
              <a:rPr lang="en-US" dirty="0" smtClean="0"/>
              <a:t>Person =&gt; Phone number)</a:t>
            </a:r>
            <a:endParaRPr lang="en-US" dirty="0"/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Keys </a:t>
            </a:r>
            <a:r>
              <a:rPr lang="en-US" dirty="0">
                <a:solidFill>
                  <a:srgbClr val="E46C0A"/>
                </a:solidFill>
              </a:rPr>
              <a:t>and values must be objects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Keys must </a:t>
            </a:r>
            <a:r>
              <a:rPr lang="en-US" dirty="0">
                <a:solidFill>
                  <a:srgbClr val="E46C0A"/>
                </a:solidFill>
              </a:rPr>
              <a:t>be unique</a:t>
            </a:r>
          </a:p>
          <a:p>
            <a:r>
              <a:rPr lang="en-US" dirty="0" smtClean="0"/>
              <a:t>Following </a:t>
            </a:r>
            <a:r>
              <a:rPr lang="en-US" dirty="0"/>
              <a:t>constructors are common to all collection implementers</a:t>
            </a:r>
          </a:p>
          <a:p>
            <a:pPr lvl="1"/>
            <a:r>
              <a:rPr lang="en-US" dirty="0" smtClean="0"/>
              <a:t>T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T</a:t>
            </a:r>
            <a:r>
              <a:rPr lang="en-US" dirty="0"/>
              <a:t>(Map m)</a:t>
            </a:r>
          </a:p>
        </p:txBody>
      </p:sp>
    </p:spTree>
    <p:extLst>
      <p:ext uri="{BB962C8B-B14F-4D97-AF65-F5344CB8AC3E}">
        <p14:creationId xmlns:p14="http://schemas.microsoft.com/office/powerpoint/2010/main" val="182492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/>
                <a:cs typeface="Consolas"/>
              </a:rPr>
              <a:t>O</a:t>
            </a:r>
            <a:r>
              <a:rPr lang="en-US" sz="2000" dirty="0" smtClean="0">
                <a:latin typeface="Consolas"/>
                <a:cs typeface="Consolas"/>
              </a:rPr>
              <a:t>bject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put</a:t>
            </a:r>
            <a:r>
              <a:rPr lang="en-US" sz="2000" dirty="0">
                <a:latin typeface="Consolas"/>
                <a:cs typeface="Consolas"/>
              </a:rPr>
              <a:t>(Object key, Object value)</a:t>
            </a:r>
          </a:p>
          <a:p>
            <a:r>
              <a:rPr lang="en-US" sz="2000" dirty="0" smtClean="0">
                <a:latin typeface="Consolas"/>
                <a:cs typeface="Consolas"/>
              </a:rPr>
              <a:t>O</a:t>
            </a:r>
            <a:r>
              <a:rPr lang="en-US" sz="2000" dirty="0" smtClean="0">
                <a:latin typeface="Consolas"/>
                <a:cs typeface="Consolas"/>
              </a:rPr>
              <a:t>bject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get</a:t>
            </a:r>
            <a:r>
              <a:rPr lang="en-US" sz="2000" dirty="0">
                <a:latin typeface="Consolas"/>
                <a:cs typeface="Consolas"/>
              </a:rPr>
              <a:t>(Object key)</a:t>
            </a:r>
          </a:p>
          <a:p>
            <a:r>
              <a:rPr lang="en-US" sz="2000" dirty="0" smtClean="0">
                <a:latin typeface="Consolas"/>
                <a:cs typeface="Consolas"/>
              </a:rPr>
              <a:t>O</a:t>
            </a:r>
            <a:r>
              <a:rPr lang="en-US" sz="2000" dirty="0" smtClean="0">
                <a:latin typeface="Consolas"/>
                <a:cs typeface="Consolas"/>
              </a:rPr>
              <a:t>bject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remove</a:t>
            </a:r>
            <a:r>
              <a:rPr lang="en-US" sz="2000" dirty="0">
                <a:latin typeface="Consolas"/>
                <a:cs typeface="Consolas"/>
              </a:rPr>
              <a:t>(Object key)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boolean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containsKey</a:t>
            </a:r>
            <a:r>
              <a:rPr lang="en-US" sz="2000" dirty="0">
                <a:latin typeface="Consolas"/>
                <a:cs typeface="Consolas"/>
              </a:rPr>
              <a:t>(Object key)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boolean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containsValue</a:t>
            </a:r>
            <a:r>
              <a:rPr lang="en-US" sz="2000" dirty="0">
                <a:latin typeface="Consolas"/>
                <a:cs typeface="Consolas"/>
              </a:rPr>
              <a:t>(Object value)</a:t>
            </a:r>
          </a:p>
          <a:p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>
                <a:latin typeface="Consolas"/>
                <a:cs typeface="Consolas"/>
              </a:rPr>
              <a:t>Set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keySet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>
                <a:latin typeface="Consolas"/>
                <a:cs typeface="Consolas"/>
              </a:rPr>
              <a:t>Collection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values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size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boolean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isEmpty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r>
              <a:rPr lang="en-US" sz="2000" dirty="0" smtClean="0">
                <a:latin typeface="Consolas"/>
                <a:cs typeface="Consolas"/>
              </a:rPr>
              <a:t>void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clear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3815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Map&lt;</a:t>
            </a:r>
            <a:r>
              <a:rPr lang="en-US" sz="2000" dirty="0" err="1">
                <a:latin typeface="Consolas"/>
                <a:cs typeface="Consolas"/>
              </a:rPr>
              <a:t>String,Person</a:t>
            </a:r>
            <a:r>
              <a:rPr lang="en-US" sz="2000" dirty="0">
                <a:latin typeface="Consolas"/>
                <a:cs typeface="Consolas"/>
              </a:rPr>
              <a:t>&gt; people </a:t>
            </a:r>
            <a:r>
              <a:rPr lang="en-US" sz="2000" dirty="0" smtClean="0">
                <a:latin typeface="Consolas"/>
                <a:cs typeface="Consolas"/>
              </a:rPr>
              <a:t>= new </a:t>
            </a:r>
            <a:r>
              <a:rPr lang="en-US" sz="2000" dirty="0" err="1">
                <a:latin typeface="Consolas"/>
                <a:cs typeface="Consolas"/>
              </a:rPr>
              <a:t>HashMap</a:t>
            </a:r>
            <a:r>
              <a:rPr lang="en-US" sz="2000" dirty="0">
                <a:latin typeface="Consolas"/>
                <a:cs typeface="Consolas"/>
              </a:rPr>
              <a:t>&lt;</a:t>
            </a:r>
            <a:r>
              <a:rPr lang="en-US" sz="2000" dirty="0" err="1">
                <a:latin typeface="Consolas"/>
                <a:cs typeface="Consolas"/>
              </a:rPr>
              <a:t>String,Person</a:t>
            </a:r>
            <a:r>
              <a:rPr lang="en-US" sz="2000" dirty="0">
                <a:latin typeface="Consolas"/>
                <a:cs typeface="Consolas"/>
              </a:rPr>
              <a:t>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people.put</a:t>
            </a:r>
            <a:r>
              <a:rPr lang="en-US" sz="2000" dirty="0" smtClean="0">
                <a:latin typeface="Consolas"/>
                <a:cs typeface="Consolas"/>
              </a:rPr>
              <a:t>(“3474566867”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smtClean="0">
                <a:latin typeface="Consolas"/>
                <a:cs typeface="Consolas"/>
              </a:rPr>
              <a:t>new </a:t>
            </a:r>
            <a:r>
              <a:rPr lang="en-US" sz="2000" dirty="0">
                <a:latin typeface="Consolas"/>
                <a:cs typeface="Consolas"/>
              </a:rPr>
              <a:t>Person(“Alice”, “Smith”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people.put</a:t>
            </a:r>
            <a:r>
              <a:rPr lang="en-US" sz="2000" dirty="0" smtClean="0">
                <a:latin typeface="Consolas"/>
                <a:cs typeface="Consolas"/>
              </a:rPr>
              <a:t>(“3358987278”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smtClean="0">
                <a:latin typeface="Consolas"/>
                <a:cs typeface="Consolas"/>
              </a:rPr>
              <a:t>new </a:t>
            </a:r>
            <a:r>
              <a:rPr lang="en-US" sz="2000" dirty="0">
                <a:latin typeface="Consolas"/>
                <a:cs typeface="Consolas"/>
              </a:rPr>
              <a:t>Person(</a:t>
            </a:r>
            <a:r>
              <a:rPr lang="en-US" sz="2000" dirty="0" smtClean="0">
                <a:latin typeface="Consolas"/>
                <a:cs typeface="Consolas"/>
              </a:rPr>
              <a:t>“Bob”</a:t>
            </a:r>
            <a:r>
              <a:rPr lang="en-US" sz="2000" dirty="0">
                <a:latin typeface="Consolas"/>
                <a:cs typeface="Consolas"/>
              </a:rPr>
              <a:t>, “Green”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if </a:t>
            </a:r>
            <a:r>
              <a:rPr lang="en-US" sz="2000" dirty="0" err="1" smtClean="0">
                <a:latin typeface="Consolas"/>
                <a:cs typeface="Consolas"/>
              </a:rPr>
              <a:t>people.containsKey</a:t>
            </a:r>
            <a:r>
              <a:rPr lang="en-US" sz="2000" dirty="0" smtClean="0">
                <a:latin typeface="Consolas"/>
                <a:cs typeface="Consolas"/>
              </a:rPr>
              <a:t>(“</a:t>
            </a:r>
            <a:r>
              <a:rPr lang="en-US" sz="2000" dirty="0">
                <a:latin typeface="Consolas"/>
                <a:cs typeface="Consolas"/>
              </a:rPr>
              <a:t>3358987278</a:t>
            </a:r>
            <a:r>
              <a:rPr lang="en-US" sz="2000" dirty="0" smtClean="0">
                <a:latin typeface="Consolas"/>
                <a:cs typeface="Consolas"/>
              </a:rPr>
              <a:t>”)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people.get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“3358987278”</a:t>
            </a:r>
            <a:r>
              <a:rPr lang="en-US" sz="2000" dirty="0" smtClean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people.size</a:t>
            </a:r>
            <a:r>
              <a:rPr lang="en-US" sz="2000" dirty="0" smtClean="0">
                <a:latin typeface="Consolas"/>
                <a:cs typeface="Consolas"/>
              </a:rPr>
              <a:t>())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87956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Java 5, </a:t>
            </a:r>
            <a:r>
              <a:rPr lang="en-US" dirty="0">
                <a:solidFill>
                  <a:srgbClr val="E46C0A"/>
                </a:solidFill>
              </a:rPr>
              <a:t>all collection interfaces and classes have been redefined as Generics</a:t>
            </a:r>
          </a:p>
          <a:p>
            <a:r>
              <a:rPr lang="en-US" dirty="0" smtClean="0"/>
              <a:t>Use </a:t>
            </a:r>
            <a:r>
              <a:rPr lang="en-US" dirty="0"/>
              <a:t>of generics lead to code that is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afer</a:t>
            </a:r>
            <a:endParaRPr lang="en-US" dirty="0"/>
          </a:p>
          <a:p>
            <a:pPr lvl="1"/>
            <a:r>
              <a:rPr lang="en-US" dirty="0" smtClean="0"/>
              <a:t>more </a:t>
            </a:r>
            <a:r>
              <a:rPr lang="en-US" dirty="0"/>
              <a:t>compact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understand</a:t>
            </a:r>
          </a:p>
          <a:p>
            <a:pPr lvl="1"/>
            <a:r>
              <a:rPr lang="en-US" dirty="0" smtClean="0"/>
              <a:t>equally </a:t>
            </a:r>
            <a:r>
              <a:rPr lang="en-US" dirty="0"/>
              <a:t>performing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0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Java collections framework (JCF) is a set of classes and interfaces that implement commonly reusable collection data structures. </a:t>
            </a:r>
            <a:r>
              <a:rPr lang="en-US" dirty="0" smtClean="0"/>
              <a:t>The </a:t>
            </a:r>
            <a:r>
              <a:rPr lang="en-US" dirty="0"/>
              <a:t>JCF provides both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interfaces</a:t>
            </a:r>
            <a:r>
              <a:rPr lang="en-US" dirty="0"/>
              <a:t> that define various collections and </a:t>
            </a:r>
            <a:r>
              <a:rPr lang="en-US" dirty="0">
                <a:solidFill>
                  <a:srgbClr val="E46C0A"/>
                </a:solidFill>
              </a:rPr>
              <a:t>classes</a:t>
            </a:r>
            <a:r>
              <a:rPr lang="en-US" dirty="0"/>
              <a:t> that implement them.</a:t>
            </a:r>
          </a:p>
          <a:p>
            <a:pPr lvl="1"/>
            <a:r>
              <a:rPr lang="en-US" dirty="0" smtClean="0"/>
              <a:t>Interfaces (Abstract </a:t>
            </a:r>
            <a:r>
              <a:rPr lang="en-US" dirty="0"/>
              <a:t>Data Types)</a:t>
            </a:r>
          </a:p>
          <a:p>
            <a:pPr lvl="1"/>
            <a:r>
              <a:rPr lang="en-US" dirty="0" smtClean="0"/>
              <a:t>Implementations </a:t>
            </a:r>
            <a:r>
              <a:rPr lang="en-US" dirty="0"/>
              <a:t>(of ADT)</a:t>
            </a:r>
          </a:p>
          <a:p>
            <a:pPr lvl="1"/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err="1" smtClean="0"/>
              <a:t>java.util</a:t>
            </a:r>
            <a:r>
              <a:rPr lang="en-US" dirty="0"/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3200259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List l = new 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ArrayList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&lt;Integer&gt;();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>
                <a:latin typeface="Consolas"/>
                <a:cs typeface="Consolas"/>
              </a:rPr>
              <a:t>interface List&lt;E&gt;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void </a:t>
            </a:r>
            <a:r>
              <a:rPr lang="en-US" sz="2000" dirty="0">
                <a:latin typeface="Consolas"/>
                <a:cs typeface="Consolas"/>
              </a:rPr>
              <a:t>add(E x);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Iterator</a:t>
            </a:r>
            <a:r>
              <a:rPr lang="en-US" sz="2000" dirty="0">
                <a:latin typeface="Consolas"/>
                <a:cs typeface="Consolas"/>
              </a:rPr>
              <a:t>&lt;E&gt; iterator();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interface Iterator&lt;E&gt;{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E </a:t>
            </a:r>
            <a:r>
              <a:rPr lang="en-US" sz="2000" dirty="0">
                <a:latin typeface="Consolas"/>
                <a:cs typeface="Consolas"/>
              </a:rPr>
              <a:t>next();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booleanhasNext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0069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contain </a:t>
            </a:r>
            <a:r>
              <a:rPr lang="en-US" dirty="0" smtClean="0">
                <a:solidFill>
                  <a:srgbClr val="E46C0A"/>
                </a:solidFill>
              </a:rPr>
              <a:t>duplicate elements 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smtClean="0">
                <a:solidFill>
                  <a:srgbClr val="E46C0A"/>
                </a:solidFill>
              </a:rPr>
              <a:t>Insertion order </a:t>
            </a:r>
            <a:r>
              <a:rPr lang="en-US" dirty="0" smtClean="0"/>
              <a:t>is </a:t>
            </a:r>
            <a:r>
              <a:rPr lang="en-US" dirty="0"/>
              <a:t>preserved</a:t>
            </a:r>
          </a:p>
          <a:p>
            <a:r>
              <a:rPr lang="en-US" dirty="0" smtClean="0"/>
              <a:t>User </a:t>
            </a:r>
            <a:r>
              <a:rPr lang="en-US" dirty="0"/>
              <a:t>can define insertion point</a:t>
            </a:r>
          </a:p>
          <a:p>
            <a:r>
              <a:rPr lang="en-US" dirty="0" smtClean="0"/>
              <a:t>Elements </a:t>
            </a:r>
            <a:r>
              <a:rPr lang="en-US" dirty="0"/>
              <a:t>can be accessed </a:t>
            </a:r>
            <a:r>
              <a:rPr lang="en-US" dirty="0">
                <a:solidFill>
                  <a:srgbClr val="E46C0A"/>
                </a:solidFill>
              </a:rPr>
              <a:t>by position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10-30 at 13.53.22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07" y="4200941"/>
            <a:ext cx="3459238" cy="258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4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nsolas"/>
                <a:cs typeface="Consolas"/>
              </a:rPr>
              <a:t>Object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get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index) </a:t>
            </a:r>
          </a:p>
          <a:p>
            <a:r>
              <a:rPr lang="en-US" dirty="0" smtClean="0">
                <a:latin typeface="Consolas"/>
                <a:cs typeface="Consolas"/>
              </a:rPr>
              <a:t>Object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set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index, Object element)</a:t>
            </a:r>
          </a:p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add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index</a:t>
            </a:r>
            <a:r>
              <a:rPr lang="en-US" dirty="0">
                <a:latin typeface="Consolas"/>
                <a:cs typeface="Consolas"/>
              </a:rPr>
              <a:t>, Object element)</a:t>
            </a:r>
          </a:p>
          <a:p>
            <a:r>
              <a:rPr lang="en-US" dirty="0" smtClean="0">
                <a:latin typeface="Consolas"/>
                <a:cs typeface="Consolas"/>
              </a:rPr>
              <a:t>Object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remove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index)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addAll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index, Collection c)</a:t>
            </a: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indexOf</a:t>
            </a:r>
            <a:r>
              <a:rPr lang="en-US" dirty="0">
                <a:latin typeface="Consolas"/>
                <a:cs typeface="Consolas"/>
              </a:rPr>
              <a:t>(Object o) </a:t>
            </a: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lastIndexOf</a:t>
            </a:r>
            <a:r>
              <a:rPr lang="en-US" dirty="0">
                <a:latin typeface="Consolas"/>
                <a:cs typeface="Consolas"/>
              </a:rPr>
              <a:t>(Object o) </a:t>
            </a:r>
          </a:p>
          <a:p>
            <a:r>
              <a:rPr lang="en-US" dirty="0" smtClean="0">
                <a:latin typeface="Consolas"/>
                <a:cs typeface="Consolas"/>
              </a:rPr>
              <a:t>List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subList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fromIndex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toIndex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188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Implementations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E46C0A"/>
                </a:solidFill>
              </a:rPr>
              <a:t>ArrayList</a:t>
            </a:r>
            <a:endParaRPr lang="en-US" dirty="0" smtClean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Get(n) -&gt; Constant time</a:t>
            </a:r>
          </a:p>
          <a:p>
            <a:pPr lvl="1"/>
            <a:r>
              <a:rPr lang="en-US" dirty="0" smtClean="0"/>
              <a:t>Insert </a:t>
            </a:r>
            <a:r>
              <a:rPr lang="en-US" dirty="0"/>
              <a:t>(beginning) </a:t>
            </a:r>
            <a:r>
              <a:rPr lang="en-US" dirty="0" smtClean="0"/>
              <a:t>-&gt; Linear time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E46C0A"/>
                </a:solidFill>
              </a:rPr>
              <a:t>LinkedList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Get(n</a:t>
            </a:r>
            <a:r>
              <a:rPr lang="en-US" dirty="0" smtClean="0"/>
              <a:t>) -&gt; Linear time</a:t>
            </a:r>
            <a:endParaRPr lang="en-US" dirty="0"/>
          </a:p>
          <a:p>
            <a:pPr lvl="1"/>
            <a:r>
              <a:rPr lang="en-US" dirty="0"/>
              <a:t>Insert (beginning) </a:t>
            </a:r>
            <a:r>
              <a:rPr lang="en-US" dirty="0" smtClean="0"/>
              <a:t>-&gt; Constant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80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List</a:t>
            </a:r>
            <a:r>
              <a:rPr lang="en-US" sz="2400" dirty="0">
                <a:latin typeface="Consolas"/>
                <a:cs typeface="Consolas"/>
              </a:rPr>
              <a:t>&lt;Car</a:t>
            </a:r>
            <a:r>
              <a:rPr lang="en-US" sz="2400" dirty="0" smtClean="0">
                <a:latin typeface="Consolas"/>
                <a:cs typeface="Consolas"/>
              </a:rPr>
              <a:t>&gt; garage </a:t>
            </a:r>
            <a:r>
              <a:rPr lang="en-US" sz="2400" dirty="0">
                <a:latin typeface="Consolas"/>
                <a:cs typeface="Consolas"/>
              </a:rPr>
              <a:t>= </a:t>
            </a:r>
            <a:r>
              <a:rPr lang="en-US" sz="2400" dirty="0" smtClean="0">
                <a:latin typeface="Consolas"/>
                <a:cs typeface="Consolas"/>
              </a:rPr>
              <a:t>new 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ArrayList</a:t>
            </a:r>
            <a:r>
              <a:rPr lang="en-US" sz="2400" dirty="0">
                <a:latin typeface="Consolas"/>
                <a:cs typeface="Consolas"/>
              </a:rPr>
              <a:t>&lt;Car&gt;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(20)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g</a:t>
            </a:r>
            <a:r>
              <a:rPr lang="en-US" sz="2400" dirty="0" err="1" smtClean="0">
                <a:latin typeface="Consolas"/>
                <a:cs typeface="Consolas"/>
              </a:rPr>
              <a:t>arage.add</a:t>
            </a:r>
            <a:r>
              <a:rPr lang="en-US" sz="2400" dirty="0" smtClean="0">
                <a:latin typeface="Consolas"/>
                <a:cs typeface="Consolas"/>
              </a:rPr>
              <a:t>(new </a:t>
            </a:r>
            <a:r>
              <a:rPr lang="en-US" sz="2400" dirty="0">
                <a:latin typeface="Consolas"/>
                <a:cs typeface="Consolas"/>
              </a:rPr>
              <a:t>Car(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g</a:t>
            </a:r>
            <a:r>
              <a:rPr lang="en-US" sz="2400" dirty="0" err="1" smtClean="0">
                <a:latin typeface="Consolas"/>
                <a:cs typeface="Consolas"/>
              </a:rPr>
              <a:t>arage.add</a:t>
            </a:r>
            <a:r>
              <a:rPr lang="en-US" sz="2400" dirty="0" smtClean="0">
                <a:latin typeface="Consolas"/>
                <a:cs typeface="Consolas"/>
              </a:rPr>
              <a:t>(new </a:t>
            </a:r>
            <a:r>
              <a:rPr lang="en-US" sz="2400" dirty="0" err="1">
                <a:latin typeface="Consolas"/>
                <a:cs typeface="Consolas"/>
              </a:rPr>
              <a:t>ElectricCar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g</a:t>
            </a:r>
            <a:r>
              <a:rPr lang="en-US" sz="2400" dirty="0" err="1" smtClean="0">
                <a:latin typeface="Consolas"/>
                <a:cs typeface="Consolas"/>
              </a:rPr>
              <a:t>arage.add</a:t>
            </a:r>
            <a:r>
              <a:rPr lang="en-US" sz="2400" dirty="0" smtClean="0">
                <a:latin typeface="Consolas"/>
                <a:cs typeface="Consolas"/>
              </a:rPr>
              <a:t>(new </a:t>
            </a:r>
            <a:r>
              <a:rPr lang="en-US" sz="2400" dirty="0" err="1">
                <a:latin typeface="Consolas"/>
                <a:cs typeface="Consolas"/>
              </a:rPr>
              <a:t>ElectricCar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g</a:t>
            </a:r>
            <a:r>
              <a:rPr lang="en-US" sz="2400" dirty="0" err="1" smtClean="0">
                <a:latin typeface="Consolas"/>
                <a:cs typeface="Consolas"/>
              </a:rPr>
              <a:t>arage.add</a:t>
            </a:r>
            <a:r>
              <a:rPr lang="en-US" sz="2400" dirty="0" smtClean="0">
                <a:latin typeface="Consolas"/>
                <a:cs typeface="Consolas"/>
              </a:rPr>
              <a:t>(new </a:t>
            </a:r>
            <a:r>
              <a:rPr lang="en-US" sz="2400" dirty="0">
                <a:latin typeface="Consolas"/>
                <a:cs typeface="Consolas"/>
              </a:rPr>
              <a:t>Car());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for(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 &lt; </a:t>
            </a:r>
            <a:r>
              <a:rPr lang="en-US" sz="2400" dirty="0" err="1" smtClean="0">
                <a:latin typeface="Consolas"/>
                <a:cs typeface="Consolas"/>
              </a:rPr>
              <a:t>garage.size</a:t>
            </a:r>
            <a:r>
              <a:rPr lang="en-US" sz="2400" dirty="0">
                <a:latin typeface="Consolas"/>
                <a:cs typeface="Consolas"/>
              </a:rPr>
              <a:t>();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++){ 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Car </a:t>
            </a:r>
            <a:r>
              <a:rPr lang="en-US" sz="2400" dirty="0">
                <a:latin typeface="Consolas"/>
                <a:cs typeface="Consolas"/>
              </a:rPr>
              <a:t>c = </a:t>
            </a:r>
            <a:r>
              <a:rPr lang="en-US" sz="2400" dirty="0" err="1">
                <a:latin typeface="Consolas"/>
                <a:cs typeface="Consolas"/>
              </a:rPr>
              <a:t>garage.get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c.turnOn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740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List</a:t>
            </a:r>
            <a:r>
              <a:rPr lang="en-US" sz="2400" dirty="0">
                <a:latin typeface="Consolas"/>
                <a:cs typeface="Consolas"/>
              </a:rPr>
              <a:t>&lt;Car</a:t>
            </a:r>
            <a:r>
              <a:rPr lang="en-US" sz="2400" dirty="0" smtClean="0">
                <a:latin typeface="Consolas"/>
                <a:cs typeface="Consolas"/>
              </a:rPr>
              <a:t>&gt; garage </a:t>
            </a:r>
            <a:r>
              <a:rPr lang="en-US" sz="2400" dirty="0">
                <a:latin typeface="Consolas"/>
                <a:cs typeface="Consolas"/>
              </a:rPr>
              <a:t>= </a:t>
            </a:r>
            <a:r>
              <a:rPr lang="en-US" sz="2400" dirty="0" smtClean="0">
                <a:latin typeface="Consolas"/>
                <a:cs typeface="Consolas"/>
              </a:rPr>
              <a:t>new 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LinkedList</a:t>
            </a:r>
            <a:r>
              <a:rPr lang="en-US" sz="2400" dirty="0">
                <a:latin typeface="Consolas"/>
                <a:cs typeface="Consolas"/>
              </a:rPr>
              <a:t>&lt;Car&gt;</a:t>
            </a:r>
            <a:r>
              <a:rPr lang="en-US" sz="2400" dirty="0" smtClean="0">
                <a:latin typeface="Consolas"/>
                <a:cs typeface="Consolas"/>
              </a:rPr>
              <a:t>()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g</a:t>
            </a:r>
            <a:r>
              <a:rPr lang="en-US" sz="2400" dirty="0" err="1" smtClean="0">
                <a:latin typeface="Consolas"/>
                <a:cs typeface="Consolas"/>
              </a:rPr>
              <a:t>arage.add</a:t>
            </a:r>
            <a:r>
              <a:rPr lang="en-US" sz="2400" dirty="0" smtClean="0">
                <a:latin typeface="Consolas"/>
                <a:cs typeface="Consolas"/>
              </a:rPr>
              <a:t>(new </a:t>
            </a:r>
            <a:r>
              <a:rPr lang="en-US" sz="2400" dirty="0">
                <a:latin typeface="Consolas"/>
                <a:cs typeface="Consolas"/>
              </a:rPr>
              <a:t>Car(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g</a:t>
            </a:r>
            <a:r>
              <a:rPr lang="en-US" sz="2400" dirty="0" err="1" smtClean="0">
                <a:latin typeface="Consolas"/>
                <a:cs typeface="Consolas"/>
              </a:rPr>
              <a:t>arage.add</a:t>
            </a:r>
            <a:r>
              <a:rPr lang="en-US" sz="2400" dirty="0" smtClean="0">
                <a:latin typeface="Consolas"/>
                <a:cs typeface="Consolas"/>
              </a:rPr>
              <a:t>(new </a:t>
            </a:r>
            <a:r>
              <a:rPr lang="en-US" sz="2400" dirty="0" err="1">
                <a:latin typeface="Consolas"/>
                <a:cs typeface="Consolas"/>
              </a:rPr>
              <a:t>ElectricCar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g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arage.addFirst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new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ElectricCar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())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g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arage.addLast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new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ElectricCar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())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g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arage.getfirst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g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arage.getLast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garage.removeFirst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g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arage.removeLast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  <a:endParaRPr lang="en-US" sz="24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564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</a:t>
            </a:r>
            <a:r>
              <a:rPr lang="en-US" dirty="0"/>
              <a:t>whose elements have an order </a:t>
            </a:r>
            <a:r>
              <a:rPr lang="en-US" dirty="0" smtClean="0"/>
              <a:t>(not </a:t>
            </a:r>
            <a:r>
              <a:rPr lang="en-US" dirty="0"/>
              <a:t>and ordered collection </a:t>
            </a:r>
            <a:r>
              <a:rPr lang="en-US" dirty="0" smtClean="0"/>
              <a:t>though)</a:t>
            </a:r>
            <a:endParaRPr lang="en-US" dirty="0"/>
          </a:p>
          <a:p>
            <a:r>
              <a:rPr lang="en-US" dirty="0" smtClean="0"/>
              <a:t>Defines </a:t>
            </a:r>
            <a:r>
              <a:rPr lang="en-US" dirty="0"/>
              <a:t>a </a:t>
            </a:r>
            <a:r>
              <a:rPr lang="en-US" dirty="0" smtClean="0">
                <a:solidFill>
                  <a:srgbClr val="E46C0A"/>
                </a:solidFill>
              </a:rPr>
              <a:t>head</a:t>
            </a:r>
            <a:r>
              <a:rPr lang="en-US" dirty="0" smtClean="0"/>
              <a:t> (first element) and a </a:t>
            </a:r>
            <a:r>
              <a:rPr lang="en-US" dirty="0" smtClean="0">
                <a:solidFill>
                  <a:srgbClr val="E46C0A"/>
                </a:solidFill>
              </a:rPr>
              <a:t>tail</a:t>
            </a:r>
            <a:r>
              <a:rPr lang="en-US" dirty="0" smtClean="0"/>
              <a:t> (last element)</a:t>
            </a:r>
            <a:endParaRPr lang="en-US" dirty="0"/>
          </a:p>
          <a:p>
            <a:pPr lvl="1"/>
            <a:r>
              <a:rPr lang="it-IT" b="1" dirty="0" err="1" smtClean="0"/>
              <a:t>peek</a:t>
            </a:r>
            <a:r>
              <a:rPr lang="it-IT" b="1" dirty="0" smtClean="0"/>
              <a:t>()</a:t>
            </a:r>
            <a:endParaRPr lang="mr-IN" dirty="0"/>
          </a:p>
          <a:p>
            <a:pPr lvl="1"/>
            <a:r>
              <a:rPr lang="it-IT" b="1" dirty="0" smtClean="0"/>
              <a:t>poll()</a:t>
            </a:r>
            <a:endParaRPr lang="mr-IN" dirty="0"/>
          </a:p>
        </p:txBody>
      </p:sp>
      <p:pic>
        <p:nvPicPr>
          <p:cNvPr id="4" name="Picture 3" descr="Screen Shot 2017-10-30 at 13.53.22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07" y="4200941"/>
            <a:ext cx="3459238" cy="258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42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E46C0A"/>
                </a:solidFill>
              </a:rPr>
              <a:t>LinkedList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head </a:t>
            </a:r>
            <a:r>
              <a:rPr lang="en-US" dirty="0"/>
              <a:t>is the first element of the list</a:t>
            </a:r>
          </a:p>
          <a:p>
            <a:pPr lvl="1"/>
            <a:r>
              <a:rPr lang="en-US" dirty="0" smtClean="0"/>
              <a:t>FIFO internal policy: </a:t>
            </a:r>
            <a:r>
              <a:rPr lang="en-US" dirty="0"/>
              <a:t>Fist-In-First-Out</a:t>
            </a:r>
          </a:p>
          <a:p>
            <a:r>
              <a:rPr lang="en-US" dirty="0" err="1" smtClean="0">
                <a:solidFill>
                  <a:srgbClr val="E46C0A"/>
                </a:solidFill>
              </a:rPr>
              <a:t>PriorityQueue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head </a:t>
            </a:r>
            <a:r>
              <a:rPr lang="en-US" dirty="0"/>
              <a:t>is the smallest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54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Queue</a:t>
            </a:r>
            <a:r>
              <a:rPr lang="en-US" sz="2000" dirty="0">
                <a:latin typeface="Consolas"/>
                <a:cs typeface="Consolas"/>
              </a:rPr>
              <a:t>&lt;Integer&gt; </a:t>
            </a:r>
            <a:r>
              <a:rPr lang="en-US" sz="2000" dirty="0" err="1">
                <a:latin typeface="Consolas"/>
                <a:cs typeface="Consolas"/>
              </a:rPr>
              <a:t>fifo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LinkedList</a:t>
            </a:r>
            <a:r>
              <a:rPr lang="en-US" sz="2000" dirty="0">
                <a:latin typeface="Consolas"/>
                <a:cs typeface="Consolas"/>
              </a:rPr>
              <a:t>&lt;Integer&gt;();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Queue</a:t>
            </a:r>
            <a:r>
              <a:rPr lang="en-US" sz="2000" dirty="0">
                <a:latin typeface="Consolas"/>
                <a:cs typeface="Consolas"/>
              </a:rPr>
              <a:t>&lt;Integer&gt; </a:t>
            </a:r>
            <a:r>
              <a:rPr lang="en-US" sz="2000" dirty="0" err="1">
                <a:latin typeface="Consolas"/>
                <a:cs typeface="Consolas"/>
              </a:rPr>
              <a:t>pq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PriorityQueue</a:t>
            </a:r>
            <a:r>
              <a:rPr lang="en-US" sz="2000" dirty="0">
                <a:latin typeface="Consolas"/>
                <a:cs typeface="Consolas"/>
              </a:rPr>
              <a:t>&lt;Integer&gt;()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fifo.add</a:t>
            </a:r>
            <a:r>
              <a:rPr lang="en-US" sz="2000" dirty="0">
                <a:latin typeface="Consolas"/>
                <a:cs typeface="Consolas"/>
              </a:rPr>
              <a:t>(3); </a:t>
            </a:r>
            <a:r>
              <a:rPr lang="en-US" sz="2000" dirty="0" err="1">
                <a:latin typeface="Consolas"/>
                <a:cs typeface="Consolas"/>
              </a:rPr>
              <a:t>pq.add</a:t>
            </a:r>
            <a:r>
              <a:rPr lang="en-US" sz="2000" dirty="0">
                <a:latin typeface="Consolas"/>
                <a:cs typeface="Consolas"/>
              </a:rPr>
              <a:t>(3)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fifo.add</a:t>
            </a:r>
            <a:r>
              <a:rPr lang="en-US" sz="2000" dirty="0">
                <a:latin typeface="Consolas"/>
                <a:cs typeface="Consolas"/>
              </a:rPr>
              <a:t>(1); </a:t>
            </a:r>
            <a:r>
              <a:rPr lang="en-US" sz="2000" dirty="0" err="1">
                <a:latin typeface="Consolas"/>
                <a:cs typeface="Consolas"/>
              </a:rPr>
              <a:t>pq.add</a:t>
            </a:r>
            <a:r>
              <a:rPr lang="en-US" sz="2000" dirty="0">
                <a:latin typeface="Consolas"/>
                <a:cs typeface="Consolas"/>
              </a:rPr>
              <a:t>(1)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fifo.add</a:t>
            </a:r>
            <a:r>
              <a:rPr lang="en-US" sz="2000" dirty="0">
                <a:latin typeface="Consolas"/>
                <a:cs typeface="Consolas"/>
              </a:rPr>
              <a:t>(2); </a:t>
            </a:r>
            <a:r>
              <a:rPr lang="en-US" sz="2000" dirty="0" err="1">
                <a:latin typeface="Consolas"/>
                <a:cs typeface="Consolas"/>
              </a:rPr>
              <a:t>pq.add</a:t>
            </a:r>
            <a:r>
              <a:rPr lang="en-US" sz="2000" dirty="0">
                <a:latin typeface="Consolas"/>
                <a:cs typeface="Consolas"/>
              </a:rPr>
              <a:t>(2);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fifo.peek</a:t>
            </a:r>
            <a:r>
              <a:rPr lang="en-US" sz="2000" dirty="0">
                <a:latin typeface="Consolas"/>
                <a:cs typeface="Consolas"/>
              </a:rPr>
              <a:t>()); // 3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pq.peek</a:t>
            </a:r>
            <a:r>
              <a:rPr lang="en-US" sz="2000" dirty="0">
                <a:latin typeface="Consolas"/>
                <a:cs typeface="Consolas"/>
              </a:rPr>
              <a:t>())</a:t>
            </a:r>
            <a:r>
              <a:rPr lang="en-US" sz="2000" dirty="0" smtClean="0">
                <a:latin typeface="Consolas"/>
                <a:cs typeface="Consolas"/>
              </a:rPr>
              <a:t>;   /</a:t>
            </a:r>
            <a:r>
              <a:rPr lang="en-US" sz="2000" dirty="0">
                <a:latin typeface="Consolas"/>
                <a:cs typeface="Consolas"/>
              </a:rPr>
              <a:t>/ 1</a:t>
            </a:r>
          </a:p>
        </p:txBody>
      </p:sp>
    </p:spTree>
    <p:extLst>
      <p:ext uri="{BB962C8B-B14F-4D97-AF65-F5344CB8AC3E}">
        <p14:creationId xmlns:p14="http://schemas.microsoft.com/office/powerpoint/2010/main" val="2803875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no methods other than those inherited from Collection</a:t>
            </a:r>
          </a:p>
          <a:p>
            <a:r>
              <a:rPr lang="en-US" b="1" dirty="0" smtClean="0"/>
              <a:t>add</a:t>
            </a:r>
            <a:r>
              <a:rPr lang="en-US" b="1" dirty="0"/>
              <a:t>(</a:t>
            </a:r>
            <a:r>
              <a:rPr lang="en-US" b="1" dirty="0" smtClean="0"/>
              <a:t>) </a:t>
            </a:r>
            <a:r>
              <a:rPr lang="en-US" dirty="0" smtClean="0"/>
              <a:t>has </a:t>
            </a:r>
            <a:r>
              <a:rPr lang="en-US" dirty="0"/>
              <a:t>restriction that </a:t>
            </a:r>
            <a:r>
              <a:rPr lang="en-US" dirty="0">
                <a:solidFill>
                  <a:srgbClr val="E46C0A"/>
                </a:solidFill>
              </a:rPr>
              <a:t>no duplicate </a:t>
            </a:r>
            <a:r>
              <a:rPr lang="en-US" dirty="0" smtClean="0">
                <a:solidFill>
                  <a:srgbClr val="E46C0A"/>
                </a:solidFill>
              </a:rPr>
              <a:t>elements</a:t>
            </a:r>
            <a:r>
              <a:rPr lang="en-US" dirty="0" smtClean="0"/>
              <a:t> are </a:t>
            </a:r>
            <a:r>
              <a:rPr lang="en-US" dirty="0"/>
              <a:t>allowed</a:t>
            </a:r>
          </a:p>
          <a:p>
            <a:r>
              <a:rPr lang="en-US" b="1" dirty="0" smtClean="0"/>
              <a:t>Iterator</a:t>
            </a:r>
            <a:r>
              <a:rPr lang="en-US" dirty="0" smtClean="0"/>
              <a:t>: the </a:t>
            </a:r>
            <a:r>
              <a:rPr lang="en-US" dirty="0"/>
              <a:t>elements are traversed in no particular order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10-30 at 13.53.22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87" y="4261416"/>
            <a:ext cx="3459238" cy="258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Resizable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Linked List</a:t>
            </a:r>
          </a:p>
          <a:p>
            <a:r>
              <a:rPr lang="en-US" dirty="0" smtClean="0"/>
              <a:t>Balanced </a:t>
            </a:r>
            <a:r>
              <a:rPr lang="en-US" dirty="0" smtClean="0"/>
              <a:t>Tree</a:t>
            </a:r>
          </a:p>
          <a:p>
            <a:r>
              <a:rPr lang="en-US" dirty="0"/>
              <a:t>Hash 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17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No </a:t>
            </a:r>
            <a:r>
              <a:rPr lang="en-US" dirty="0">
                <a:solidFill>
                  <a:srgbClr val="E46C0A"/>
                </a:solidFill>
              </a:rPr>
              <a:t>duplicate elements</a:t>
            </a:r>
          </a:p>
          <a:p>
            <a:r>
              <a:rPr lang="en-US" dirty="0" smtClean="0"/>
              <a:t>Iterator 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elements are traversed according to the </a:t>
            </a:r>
            <a:r>
              <a:rPr lang="en-US" dirty="0">
                <a:solidFill>
                  <a:srgbClr val="E46C0A"/>
                </a:solidFill>
              </a:rPr>
              <a:t>natural ordering</a:t>
            </a:r>
            <a:r>
              <a:rPr lang="en-US" dirty="0"/>
              <a:t>(ascending)</a:t>
            </a:r>
          </a:p>
          <a:p>
            <a:r>
              <a:rPr lang="en-US" dirty="0" smtClean="0"/>
              <a:t>Augments </a:t>
            </a:r>
            <a:r>
              <a:rPr lang="en-US" dirty="0"/>
              <a:t>Set interface</a:t>
            </a:r>
          </a:p>
          <a:p>
            <a:pPr lvl="1"/>
            <a:r>
              <a:rPr lang="en-US" sz="1800" dirty="0" smtClean="0">
                <a:latin typeface="Consolas"/>
                <a:cs typeface="Consolas"/>
              </a:rPr>
              <a:t>Object </a:t>
            </a:r>
            <a:r>
              <a:rPr lang="en-US" sz="1800" dirty="0">
                <a:latin typeface="Consolas"/>
                <a:cs typeface="Consolas"/>
              </a:rPr>
              <a:t>first()</a:t>
            </a:r>
          </a:p>
          <a:p>
            <a:pPr lvl="1"/>
            <a:r>
              <a:rPr lang="en-US" sz="1800" dirty="0" smtClean="0">
                <a:latin typeface="Consolas"/>
                <a:cs typeface="Consolas"/>
              </a:rPr>
              <a:t>Object </a:t>
            </a:r>
            <a:r>
              <a:rPr lang="en-US" sz="1800" dirty="0">
                <a:latin typeface="Consolas"/>
                <a:cs typeface="Consolas"/>
              </a:rPr>
              <a:t>last()</a:t>
            </a:r>
          </a:p>
          <a:p>
            <a:pPr lvl="1"/>
            <a:r>
              <a:rPr lang="en-US" sz="1800" dirty="0" err="1" smtClean="0">
                <a:latin typeface="Consolas"/>
                <a:cs typeface="Consolas"/>
              </a:rPr>
              <a:t>SortedSet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headSet</a:t>
            </a:r>
            <a:r>
              <a:rPr lang="en-US" sz="1800" dirty="0">
                <a:latin typeface="Consolas"/>
                <a:cs typeface="Consolas"/>
              </a:rPr>
              <a:t>(Object </a:t>
            </a:r>
            <a:r>
              <a:rPr lang="en-US" sz="1800" dirty="0" err="1">
                <a:latin typeface="Consolas"/>
                <a:cs typeface="Consolas"/>
              </a:rPr>
              <a:t>toElement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sz="1800" dirty="0" err="1" smtClean="0">
                <a:latin typeface="Consolas"/>
                <a:cs typeface="Consolas"/>
              </a:rPr>
              <a:t>SortedSet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tailSet</a:t>
            </a:r>
            <a:r>
              <a:rPr lang="en-US" sz="1800" dirty="0">
                <a:latin typeface="Consolas"/>
                <a:cs typeface="Consolas"/>
              </a:rPr>
              <a:t>(Object </a:t>
            </a:r>
            <a:r>
              <a:rPr lang="en-US" sz="1800" dirty="0" err="1">
                <a:latin typeface="Consolas"/>
                <a:cs typeface="Consolas"/>
              </a:rPr>
              <a:t>fromElement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sz="1800" dirty="0" err="1" smtClean="0">
                <a:latin typeface="Consolas"/>
                <a:cs typeface="Consolas"/>
              </a:rPr>
              <a:t>SortedSet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subSet</a:t>
            </a:r>
            <a:r>
              <a:rPr lang="en-US" sz="1800" dirty="0">
                <a:latin typeface="Consolas"/>
                <a:cs typeface="Consolas"/>
              </a:rPr>
              <a:t>(Object from, Object to)</a:t>
            </a:r>
          </a:p>
          <a:p>
            <a:pPr marL="400050" lvl="1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pic>
        <p:nvPicPr>
          <p:cNvPr id="4" name="Picture 3" descr="Screen Shot 2017-10-30 at 13.53.22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17" y="4983238"/>
            <a:ext cx="2493107" cy="18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40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E46C0A"/>
                </a:solidFill>
              </a:rPr>
              <a:t>HashSet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implements </a:t>
            </a:r>
            <a:r>
              <a:rPr lang="en-US" dirty="0">
                <a:solidFill>
                  <a:srgbClr val="E46C0A"/>
                </a:solidFill>
              </a:rPr>
              <a:t>Set</a:t>
            </a:r>
          </a:p>
          <a:p>
            <a:pPr lvl="1"/>
            <a:r>
              <a:rPr lang="en-US" dirty="0" smtClean="0"/>
              <a:t>Hash </a:t>
            </a:r>
            <a:r>
              <a:rPr lang="en-US" dirty="0"/>
              <a:t>tables as internal data structure (</a:t>
            </a:r>
            <a:r>
              <a:rPr lang="en-US" dirty="0" smtClean="0"/>
              <a:t>fast!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 order</a:t>
            </a:r>
            <a:endParaRPr lang="en-US" dirty="0"/>
          </a:p>
          <a:p>
            <a:r>
              <a:rPr lang="en-US" dirty="0" err="1" smtClean="0">
                <a:solidFill>
                  <a:srgbClr val="E46C0A"/>
                </a:solidFill>
              </a:rPr>
              <a:t>LinkedHashSet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extends </a:t>
            </a:r>
            <a:r>
              <a:rPr lang="en-US" dirty="0" err="1">
                <a:solidFill>
                  <a:srgbClr val="E46C0A"/>
                </a:solidFill>
              </a:rPr>
              <a:t>HashSet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nsertion </a:t>
            </a:r>
            <a:r>
              <a:rPr lang="en-US" dirty="0"/>
              <a:t>order</a:t>
            </a:r>
          </a:p>
          <a:p>
            <a:r>
              <a:rPr lang="en-US" dirty="0" err="1" smtClean="0">
                <a:solidFill>
                  <a:srgbClr val="E46C0A"/>
                </a:solidFill>
              </a:rPr>
              <a:t>TreeSet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implements </a:t>
            </a:r>
            <a:r>
              <a:rPr lang="en-US" dirty="0" err="1">
                <a:solidFill>
                  <a:srgbClr val="E46C0A"/>
                </a:solidFill>
              </a:rPr>
              <a:t>SortedSet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R</a:t>
            </a:r>
            <a:r>
              <a:rPr lang="en-US" dirty="0"/>
              <a:t>-B trees as internal data structure </a:t>
            </a:r>
            <a:r>
              <a:rPr lang="en-US" dirty="0" smtClean="0"/>
              <a:t>(</a:t>
            </a:r>
            <a:r>
              <a:rPr lang="en-US" dirty="0" smtClean="0"/>
              <a:t>slow!)</a:t>
            </a:r>
          </a:p>
          <a:p>
            <a:pPr lvl="1"/>
            <a:r>
              <a:rPr lang="en-US" dirty="0" smtClean="0"/>
              <a:t>Natural (ascending)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99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Depending </a:t>
            </a:r>
            <a:r>
              <a:rPr lang="en-US" dirty="0"/>
              <a:t>on the constructor </a:t>
            </a:r>
            <a:r>
              <a:rPr lang="en-US" dirty="0" smtClean="0"/>
              <a:t>used, </a:t>
            </a:r>
            <a:r>
              <a:rPr lang="en-US" dirty="0" err="1" smtClean="0"/>
              <a:t>SortedSet</a:t>
            </a:r>
            <a:r>
              <a:rPr lang="en-US" dirty="0" smtClean="0"/>
              <a:t> implementations can use different orderings</a:t>
            </a:r>
            <a:endParaRPr lang="en-US" dirty="0"/>
          </a:p>
          <a:p>
            <a:r>
              <a:rPr lang="en-US" dirty="0" err="1" smtClean="0">
                <a:solidFill>
                  <a:srgbClr val="E46C0A"/>
                </a:solidFill>
              </a:rPr>
              <a:t>TreeSet</a:t>
            </a:r>
            <a:r>
              <a:rPr lang="en-US" dirty="0">
                <a:solidFill>
                  <a:srgbClr val="E46C0A"/>
                </a:solidFill>
              </a:rPr>
              <a:t>()</a:t>
            </a:r>
          </a:p>
          <a:p>
            <a:pPr lvl="1"/>
            <a:r>
              <a:rPr lang="en-US" dirty="0" smtClean="0"/>
              <a:t>Natural </a:t>
            </a:r>
            <a:r>
              <a:rPr lang="en-US" dirty="0"/>
              <a:t>ordering (elements must </a:t>
            </a:r>
            <a:r>
              <a:rPr lang="en-US" dirty="0" smtClean="0"/>
              <a:t>implement the </a:t>
            </a:r>
            <a:r>
              <a:rPr lang="en-US" dirty="0" smtClean="0">
                <a:solidFill>
                  <a:srgbClr val="E46C0A"/>
                </a:solidFill>
              </a:rPr>
              <a:t>Comparable</a:t>
            </a:r>
            <a:r>
              <a:rPr lang="en-US" dirty="0" smtClean="0"/>
              <a:t> Interface)</a:t>
            </a:r>
            <a:endParaRPr lang="en-US" dirty="0"/>
          </a:p>
          <a:p>
            <a:r>
              <a:rPr lang="en-US" dirty="0" err="1" smtClean="0">
                <a:solidFill>
                  <a:srgbClr val="E46C0A"/>
                </a:solidFill>
              </a:rPr>
              <a:t>TreeSet</a:t>
            </a:r>
            <a:r>
              <a:rPr lang="en-US" dirty="0">
                <a:solidFill>
                  <a:srgbClr val="E46C0A"/>
                </a:solidFill>
              </a:rPr>
              <a:t>(Comparator c)</a:t>
            </a:r>
          </a:p>
          <a:p>
            <a:pPr lvl="1"/>
            <a:r>
              <a:rPr lang="en-US" dirty="0" smtClean="0"/>
              <a:t>Ordering </a:t>
            </a:r>
            <a:r>
              <a:rPr lang="en-US" dirty="0"/>
              <a:t>is according to the comparator rules, instead of natural ordering</a:t>
            </a:r>
          </a:p>
        </p:txBody>
      </p:sp>
    </p:spTree>
    <p:extLst>
      <p:ext uri="{BB962C8B-B14F-4D97-AF65-F5344CB8AC3E}">
        <p14:creationId xmlns:p14="http://schemas.microsoft.com/office/powerpoint/2010/main" val="2762634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Set </a:t>
            </a:r>
            <a:r>
              <a:rPr lang="en-US" dirty="0" err="1">
                <a:latin typeface="Consolas"/>
                <a:cs typeface="Consolas"/>
              </a:rPr>
              <a:t>setA</a:t>
            </a:r>
            <a:r>
              <a:rPr lang="en-US" dirty="0">
                <a:latin typeface="Consolas"/>
                <a:cs typeface="Consolas"/>
              </a:rPr>
              <a:t> = new </a:t>
            </a:r>
            <a:r>
              <a:rPr lang="en-US" dirty="0" err="1">
                <a:latin typeface="Consolas"/>
                <a:cs typeface="Consolas"/>
              </a:rPr>
              <a:t>HashSet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setA.add</a:t>
            </a:r>
            <a:r>
              <a:rPr lang="en-US" dirty="0">
                <a:latin typeface="Consolas"/>
                <a:cs typeface="Consolas"/>
              </a:rPr>
              <a:t>("element 0");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setA.add</a:t>
            </a:r>
            <a:r>
              <a:rPr lang="en-US" dirty="0">
                <a:latin typeface="Consolas"/>
                <a:cs typeface="Consolas"/>
              </a:rPr>
              <a:t>("element 1");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setA.add</a:t>
            </a:r>
            <a:r>
              <a:rPr lang="en-US" dirty="0">
                <a:latin typeface="Consolas"/>
                <a:cs typeface="Consolas"/>
              </a:rPr>
              <a:t>("element 2");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smtClean="0">
                <a:latin typeface="Consolas"/>
                <a:cs typeface="Consolas"/>
              </a:rPr>
              <a:t>/ access </a:t>
            </a:r>
            <a:r>
              <a:rPr lang="en-US" dirty="0">
                <a:latin typeface="Consolas"/>
                <a:cs typeface="Consolas"/>
              </a:rPr>
              <a:t>via Iterator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Iterator iterator = </a:t>
            </a:r>
            <a:r>
              <a:rPr lang="en-US" dirty="0" err="1">
                <a:latin typeface="Consolas"/>
                <a:cs typeface="Consolas"/>
              </a:rPr>
              <a:t>setA.iterator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while(</a:t>
            </a:r>
            <a:r>
              <a:rPr lang="en-US" dirty="0" err="1">
                <a:latin typeface="Consolas"/>
                <a:cs typeface="Consolas"/>
              </a:rPr>
              <a:t>iterator.hasNext</a:t>
            </a:r>
            <a:r>
              <a:rPr lang="en-US" dirty="0">
                <a:latin typeface="Consolas"/>
                <a:cs typeface="Consolas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String element = (String) </a:t>
            </a:r>
            <a:r>
              <a:rPr lang="en-US" dirty="0" err="1">
                <a:latin typeface="Consolas"/>
                <a:cs typeface="Consolas"/>
              </a:rPr>
              <a:t>iterator.next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smtClean="0">
                <a:latin typeface="Consolas"/>
                <a:cs typeface="Consolas"/>
              </a:rPr>
              <a:t>/ access </a:t>
            </a:r>
            <a:r>
              <a:rPr lang="en-US" dirty="0">
                <a:latin typeface="Consolas"/>
                <a:cs typeface="Consolas"/>
              </a:rPr>
              <a:t>via new for-loop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for(Object object : </a:t>
            </a:r>
            <a:r>
              <a:rPr lang="en-US" dirty="0" err="1">
                <a:latin typeface="Consolas"/>
                <a:cs typeface="Consolas"/>
              </a:rPr>
              <a:t>setA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String element = (String) object;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232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&lt;String&gt; l = 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b="1" dirty="0" err="1">
                <a:latin typeface="Consolas"/>
                <a:cs typeface="Consolas"/>
              </a:rPr>
              <a:t>ArrayList</a:t>
            </a:r>
            <a:r>
              <a:rPr lang="en-US" b="1" dirty="0">
                <a:latin typeface="Consolas"/>
                <a:cs typeface="Consolas"/>
              </a:rPr>
              <a:t>&lt;String&gt;();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&lt;String&gt; </a:t>
            </a:r>
            <a:r>
              <a:rPr lang="en-US" dirty="0" err="1">
                <a:latin typeface="Consolas"/>
                <a:cs typeface="Consolas"/>
              </a:rPr>
              <a:t>lHashSet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b="1" dirty="0" err="1">
                <a:latin typeface="Consolas"/>
                <a:cs typeface="Consolas"/>
              </a:rPr>
              <a:t>ArrayList</a:t>
            </a:r>
            <a:r>
              <a:rPr lang="en-US" b="1" dirty="0">
                <a:latin typeface="Consolas"/>
                <a:cs typeface="Consolas"/>
              </a:rPr>
              <a:t>&lt;String&gt;();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&lt;String&gt; </a:t>
            </a:r>
            <a:r>
              <a:rPr lang="en-US" dirty="0" err="1">
                <a:latin typeface="Consolas"/>
                <a:cs typeface="Consolas"/>
              </a:rPr>
              <a:t>lLinkedHashSet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b="1" dirty="0" err="1">
                <a:latin typeface="Consolas"/>
                <a:cs typeface="Consolas"/>
              </a:rPr>
              <a:t>ArrayList</a:t>
            </a:r>
            <a:r>
              <a:rPr lang="en-US" b="1" dirty="0">
                <a:latin typeface="Consolas"/>
                <a:cs typeface="Consolas"/>
              </a:rPr>
              <a:t>&lt;String&gt;();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&lt;String&gt; </a:t>
            </a:r>
            <a:r>
              <a:rPr lang="en-US" dirty="0" err="1">
                <a:latin typeface="Consolas"/>
                <a:cs typeface="Consolas"/>
              </a:rPr>
              <a:t>lTreeSet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b="1" dirty="0" err="1">
                <a:latin typeface="Consolas"/>
                <a:cs typeface="Consolas"/>
              </a:rPr>
              <a:t>ArrayList</a:t>
            </a:r>
            <a:r>
              <a:rPr lang="en-US" b="1" dirty="0">
                <a:latin typeface="Consolas"/>
                <a:cs typeface="Consolas"/>
              </a:rPr>
              <a:t>&lt;String&gt;();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("Nicola")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("Silvia")</a:t>
            </a:r>
            <a:r>
              <a:rPr lang="en-US" dirty="0" smtClean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("</a:t>
            </a:r>
            <a:r>
              <a:rPr lang="en-US" dirty="0" err="1">
                <a:latin typeface="Consolas"/>
                <a:cs typeface="Consolas"/>
              </a:rPr>
              <a:t>Marzia</a:t>
            </a:r>
            <a:r>
              <a:rPr lang="en-US" dirty="0">
                <a:latin typeface="Consolas"/>
                <a:cs typeface="Consolas"/>
              </a:rPr>
              <a:t>")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("Silvia");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lHashSet.addAll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b="1" dirty="0" err="1">
                <a:latin typeface="Consolas"/>
                <a:cs typeface="Consolas"/>
              </a:rPr>
              <a:t>HashSet</a:t>
            </a:r>
            <a:r>
              <a:rPr lang="en-US" b="1" dirty="0">
                <a:latin typeface="Consolas"/>
                <a:cs typeface="Consolas"/>
              </a:rPr>
              <a:t>&lt;String&gt;(l));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lLinkedHashSet.addAll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b="1" dirty="0" err="1">
                <a:latin typeface="Consolas"/>
                <a:cs typeface="Consolas"/>
              </a:rPr>
              <a:t>LinkedHashSet</a:t>
            </a:r>
            <a:r>
              <a:rPr lang="en-US" b="1" dirty="0">
                <a:latin typeface="Consolas"/>
                <a:cs typeface="Consolas"/>
              </a:rPr>
              <a:t>&lt;String&gt;(l));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lTreeSet.addAll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b="1" dirty="0" err="1">
                <a:latin typeface="Consolas"/>
                <a:cs typeface="Consolas"/>
              </a:rPr>
              <a:t>TreeSet</a:t>
            </a:r>
            <a:r>
              <a:rPr lang="en-US" b="1" dirty="0">
                <a:latin typeface="Consolas"/>
                <a:cs typeface="Consolas"/>
              </a:rPr>
              <a:t>&lt;String&gt;(l));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System.</a:t>
            </a:r>
            <a:r>
              <a:rPr lang="en-US" b="1" i="1" dirty="0" err="1" smtClean="0">
                <a:latin typeface="Consolas"/>
                <a:cs typeface="Consolas"/>
              </a:rPr>
              <a:t>out.println</a:t>
            </a:r>
            <a:r>
              <a:rPr lang="en-US" b="1" i="1" dirty="0" smtClean="0">
                <a:latin typeface="Consolas"/>
                <a:cs typeface="Consolas"/>
              </a:rPr>
              <a:t>(l);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System.</a:t>
            </a:r>
            <a:r>
              <a:rPr lang="en-US" b="1" i="1" dirty="0" err="1" smtClean="0">
                <a:latin typeface="Consolas"/>
                <a:cs typeface="Consolas"/>
              </a:rPr>
              <a:t>out.println</a:t>
            </a:r>
            <a:r>
              <a:rPr lang="en-US" b="1" i="1" dirty="0">
                <a:latin typeface="Consolas"/>
                <a:cs typeface="Consolas"/>
              </a:rPr>
              <a:t>(</a:t>
            </a:r>
            <a:r>
              <a:rPr lang="en-US" b="1" i="1" dirty="0" err="1">
                <a:latin typeface="Consolas"/>
                <a:cs typeface="Consolas"/>
              </a:rPr>
              <a:t>lLinkedHashSet</a:t>
            </a:r>
            <a:r>
              <a:rPr lang="en-US" b="1" i="1" dirty="0">
                <a:latin typeface="Consolas"/>
                <a:cs typeface="Consolas"/>
              </a:rPr>
              <a:t>)</a:t>
            </a:r>
            <a:r>
              <a:rPr lang="en-US" b="1" i="1" dirty="0" smtClean="0">
                <a:latin typeface="Consolas"/>
                <a:cs typeface="Consolas"/>
              </a:rPr>
              <a:t>;// 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>
                <a:latin typeface="Consolas"/>
                <a:cs typeface="Consolas"/>
              </a:rPr>
              <a:t>Nicola, Silvia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Marzia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dirty="0" err="1" smtClean="0">
                <a:latin typeface="Consolas"/>
                <a:cs typeface="Consolas"/>
              </a:rPr>
              <a:t>System.</a:t>
            </a:r>
            <a:r>
              <a:rPr lang="en-US" b="1" i="1" dirty="0" err="1" smtClean="0">
                <a:latin typeface="Consolas"/>
                <a:cs typeface="Consolas"/>
              </a:rPr>
              <a:t>out.println</a:t>
            </a:r>
            <a:r>
              <a:rPr lang="en-US" b="1" i="1" dirty="0">
                <a:latin typeface="Consolas"/>
                <a:cs typeface="Consolas"/>
              </a:rPr>
              <a:t>(</a:t>
            </a:r>
            <a:r>
              <a:rPr lang="en-US" b="1" i="1" dirty="0" err="1">
                <a:latin typeface="Consolas"/>
                <a:cs typeface="Consolas"/>
              </a:rPr>
              <a:t>lHashSet</a:t>
            </a:r>
            <a:r>
              <a:rPr lang="en-US" b="1" i="1" dirty="0">
                <a:latin typeface="Consolas"/>
                <a:cs typeface="Consolas"/>
              </a:rPr>
              <a:t>)</a:t>
            </a:r>
            <a:r>
              <a:rPr lang="en-US" b="1" i="1" dirty="0" smtClean="0">
                <a:latin typeface="Consolas"/>
                <a:cs typeface="Consolas"/>
              </a:rPr>
              <a:t>;      // </a:t>
            </a:r>
            <a:r>
              <a:rPr lang="en-US" dirty="0">
                <a:latin typeface="Consolas"/>
                <a:cs typeface="Consolas"/>
              </a:rPr>
              <a:t>[Silvia, </a:t>
            </a:r>
            <a:r>
              <a:rPr lang="en-US" dirty="0" err="1">
                <a:latin typeface="Consolas"/>
                <a:cs typeface="Consolas"/>
              </a:rPr>
              <a:t>Marzia</a:t>
            </a:r>
            <a:r>
              <a:rPr lang="en-US" dirty="0">
                <a:latin typeface="Consolas"/>
                <a:cs typeface="Consolas"/>
              </a:rPr>
              <a:t>, Nicola]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System.</a:t>
            </a:r>
            <a:r>
              <a:rPr lang="en-US" b="1" i="1" dirty="0" err="1" smtClean="0">
                <a:latin typeface="Consolas"/>
                <a:cs typeface="Consolas"/>
              </a:rPr>
              <a:t>out.println</a:t>
            </a:r>
            <a:r>
              <a:rPr lang="en-US" b="1" i="1" dirty="0">
                <a:latin typeface="Consolas"/>
                <a:cs typeface="Consolas"/>
              </a:rPr>
              <a:t>(</a:t>
            </a:r>
            <a:r>
              <a:rPr lang="en-US" b="1" i="1" dirty="0" err="1">
                <a:latin typeface="Consolas"/>
                <a:cs typeface="Consolas"/>
              </a:rPr>
              <a:t>lTreeSet</a:t>
            </a:r>
            <a:r>
              <a:rPr lang="en-US" b="1" i="1" dirty="0">
                <a:latin typeface="Consolas"/>
                <a:cs typeface="Consolas"/>
              </a:rPr>
              <a:t>)</a:t>
            </a:r>
            <a:r>
              <a:rPr lang="en-US" b="1" i="1" dirty="0" smtClean="0">
                <a:latin typeface="Consolas"/>
                <a:cs typeface="Consolas"/>
              </a:rPr>
              <a:t>;      // 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Marzia</a:t>
            </a:r>
            <a:r>
              <a:rPr lang="en-US" dirty="0">
                <a:latin typeface="Consolas"/>
                <a:cs typeface="Consolas"/>
              </a:rPr>
              <a:t>, Nicola, Silvia]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11000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that associates </a:t>
            </a:r>
            <a:r>
              <a:rPr lang="en-US" dirty="0">
                <a:solidFill>
                  <a:srgbClr val="E46C0A"/>
                </a:solidFill>
              </a:rPr>
              <a:t>keys to values </a:t>
            </a:r>
            <a:r>
              <a:rPr lang="en-US" dirty="0"/>
              <a:t>(e.g., Person =&gt; Phone number)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Keys and values must be objects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Keys must be unique</a:t>
            </a:r>
          </a:p>
          <a:p>
            <a:endParaRPr lang="en-US" dirty="0"/>
          </a:p>
        </p:txBody>
      </p:sp>
      <p:pic>
        <p:nvPicPr>
          <p:cNvPr id="4" name="Picture 3" descr="Screen Shot 2017-10-30 at 13.53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88" y="4390570"/>
            <a:ext cx="2822612" cy="23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82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SortedMap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creen Shot 2017-10-30 at 13.53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88" y="4390570"/>
            <a:ext cx="2822612" cy="23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63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</a:t>
            </a:r>
            <a:r>
              <a:rPr lang="en-US" dirty="0" smtClean="0"/>
              <a:t>to 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  <a:p>
            <a:r>
              <a:rPr lang="en-US" dirty="0" err="1" smtClean="0">
                <a:solidFill>
                  <a:srgbClr val="E46C0A"/>
                </a:solidFill>
              </a:rPr>
              <a:t>HashMap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implements </a:t>
            </a:r>
            <a:r>
              <a:rPr lang="en-US" dirty="0">
                <a:solidFill>
                  <a:srgbClr val="E46C0A"/>
                </a:solidFill>
              </a:rPr>
              <a:t>Map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order</a:t>
            </a:r>
          </a:p>
          <a:p>
            <a:r>
              <a:rPr lang="en-US" dirty="0" err="1" smtClean="0">
                <a:solidFill>
                  <a:srgbClr val="E46C0A"/>
                </a:solidFill>
              </a:rPr>
              <a:t>LinkedHashMap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extends </a:t>
            </a:r>
            <a:r>
              <a:rPr lang="en-US" dirty="0" err="1">
                <a:solidFill>
                  <a:srgbClr val="E46C0A"/>
                </a:solidFill>
              </a:rPr>
              <a:t>HashMap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Insertion </a:t>
            </a:r>
            <a:r>
              <a:rPr lang="en-US" dirty="0"/>
              <a:t>order</a:t>
            </a:r>
          </a:p>
          <a:p>
            <a:r>
              <a:rPr lang="en-US" dirty="0" err="1" smtClean="0">
                <a:solidFill>
                  <a:srgbClr val="E46C0A"/>
                </a:solidFill>
              </a:rPr>
              <a:t>TreeMap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implements </a:t>
            </a:r>
            <a:r>
              <a:rPr lang="en-US" dirty="0" err="1">
                <a:solidFill>
                  <a:srgbClr val="E46C0A"/>
                </a:solidFill>
              </a:rPr>
              <a:t>SortedMap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Natural (ascending) </a:t>
            </a:r>
            <a:r>
              <a:rPr lang="en-US" dirty="0" smtClean="0"/>
              <a:t>key order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10-30 at 13.53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88" y="1600200"/>
            <a:ext cx="2822612" cy="23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57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Get/set takes </a:t>
            </a:r>
            <a:r>
              <a:rPr lang="en-US" dirty="0">
                <a:solidFill>
                  <a:srgbClr val="E46C0A"/>
                </a:solidFill>
              </a:rPr>
              <a:t>constant time</a:t>
            </a:r>
            <a:r>
              <a:rPr lang="en-US" dirty="0"/>
              <a:t>(in case of no collisions)</a:t>
            </a:r>
          </a:p>
          <a:p>
            <a:r>
              <a:rPr lang="en-US" dirty="0" smtClean="0"/>
              <a:t>Automatic </a:t>
            </a:r>
            <a:r>
              <a:rPr lang="en-US" dirty="0"/>
              <a:t>re-allocation when load factor reached</a:t>
            </a:r>
          </a:p>
          <a:p>
            <a:r>
              <a:rPr lang="en-US" dirty="0" smtClean="0"/>
              <a:t>Constructor </a:t>
            </a:r>
            <a:r>
              <a:rPr lang="en-US" dirty="0"/>
              <a:t>optional arguments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load </a:t>
            </a:r>
            <a:r>
              <a:rPr lang="en-US" dirty="0">
                <a:solidFill>
                  <a:srgbClr val="E46C0A"/>
                </a:solidFill>
              </a:rPr>
              <a:t>factor</a:t>
            </a:r>
            <a:r>
              <a:rPr lang="en-US" dirty="0"/>
              <a:t>(default = .75)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initial </a:t>
            </a:r>
            <a:r>
              <a:rPr lang="en-US" dirty="0">
                <a:solidFill>
                  <a:srgbClr val="E46C0A"/>
                </a:solidFill>
              </a:rPr>
              <a:t>capacity</a:t>
            </a:r>
            <a:r>
              <a:rPr lang="en-US" dirty="0"/>
              <a:t>(default = 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88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M</a:t>
            </a:r>
            <a:r>
              <a:rPr lang="en-US" dirty="0" smtClean="0">
                <a:latin typeface="Consolas"/>
                <a:cs typeface="Consolas"/>
              </a:rPr>
              <a:t>ap</a:t>
            </a:r>
            <a:r>
              <a:rPr lang="en-US" dirty="0">
                <a:latin typeface="Consolas"/>
                <a:cs typeface="Consolas"/>
              </a:rPr>
              <a:t>&lt;String, Integer&gt; </a:t>
            </a:r>
            <a:r>
              <a:rPr lang="en-US" dirty="0" err="1">
                <a:latin typeface="Consolas"/>
                <a:cs typeface="Consolas"/>
              </a:rPr>
              <a:t>lhm</a:t>
            </a:r>
            <a:r>
              <a:rPr lang="en-US" dirty="0">
                <a:latin typeface="Consolas"/>
                <a:cs typeface="Consolas"/>
              </a:rPr>
              <a:t> = new </a:t>
            </a:r>
            <a:r>
              <a:rPr lang="en-US" dirty="0" err="1">
                <a:latin typeface="Consolas"/>
                <a:cs typeface="Consolas"/>
              </a:rPr>
              <a:t>LinkedHashMap</a:t>
            </a:r>
            <a:r>
              <a:rPr lang="en-US" dirty="0">
                <a:latin typeface="Consolas"/>
                <a:cs typeface="Consolas"/>
              </a:rPr>
              <a:t>&lt;String, Integer&gt;();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mr-IN" dirty="0" smtClean="0">
                <a:latin typeface="Consolas"/>
                <a:cs typeface="Consolas"/>
              </a:rPr>
              <a:t>lhm.put</a:t>
            </a:r>
            <a:r>
              <a:rPr lang="mr-IN" dirty="0">
                <a:latin typeface="Consolas"/>
                <a:cs typeface="Consolas"/>
              </a:rPr>
              <a:t>("Silvia", 2)</a:t>
            </a:r>
            <a:r>
              <a:rPr lang="mr-IN" dirty="0" smtClean="0">
                <a:latin typeface="Consolas"/>
                <a:cs typeface="Consolas"/>
              </a:rPr>
              <a:t>;</a:t>
            </a:r>
            <a:r>
              <a:rPr lang="it-IT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it-IT" dirty="0" err="1" smtClean="0">
                <a:latin typeface="Consolas"/>
                <a:cs typeface="Consolas"/>
              </a:rPr>
              <a:t>lhm.put</a:t>
            </a:r>
            <a:r>
              <a:rPr lang="it-IT" dirty="0">
                <a:latin typeface="Consolas"/>
                <a:cs typeface="Consolas"/>
              </a:rPr>
              <a:t>("Marzia", 3);</a:t>
            </a:r>
          </a:p>
          <a:p>
            <a:pPr marL="0" indent="0">
              <a:buNone/>
            </a:pPr>
            <a:r>
              <a:rPr lang="mr-IN" dirty="0" smtClean="0">
                <a:latin typeface="Consolas"/>
                <a:cs typeface="Consolas"/>
              </a:rPr>
              <a:t>lhm.put</a:t>
            </a:r>
            <a:r>
              <a:rPr lang="mr-IN" dirty="0">
                <a:latin typeface="Consolas"/>
                <a:cs typeface="Consolas"/>
              </a:rPr>
              <a:t>("Silvia", 4)</a:t>
            </a:r>
            <a:r>
              <a:rPr lang="mr-IN" dirty="0" smtClean="0">
                <a:latin typeface="Consolas"/>
                <a:cs typeface="Consolas"/>
              </a:rPr>
              <a:t>;</a:t>
            </a:r>
            <a:r>
              <a:rPr lang="it-IT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mr-IN" dirty="0" smtClean="0">
                <a:latin typeface="Consolas"/>
                <a:cs typeface="Consolas"/>
              </a:rPr>
              <a:t>lhm.put</a:t>
            </a:r>
            <a:r>
              <a:rPr lang="mr-IN" dirty="0">
                <a:latin typeface="Consolas"/>
                <a:cs typeface="Consolas"/>
              </a:rPr>
              <a:t>("Nicola", 1);</a:t>
            </a:r>
          </a:p>
          <a:p>
            <a:pPr marL="0" indent="0">
              <a:buNone/>
            </a:pPr>
            <a:r>
              <a:rPr lang="mr-IN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Map</a:t>
            </a:r>
            <a:r>
              <a:rPr lang="en-US" dirty="0">
                <a:latin typeface="Consolas"/>
                <a:cs typeface="Consolas"/>
              </a:rPr>
              <a:t>&lt;String, Integer&gt; </a:t>
            </a:r>
            <a:r>
              <a:rPr lang="en-US" dirty="0" err="1">
                <a:latin typeface="Consolas"/>
                <a:cs typeface="Consolas"/>
              </a:rPr>
              <a:t>hm</a:t>
            </a:r>
            <a:r>
              <a:rPr lang="en-US" dirty="0">
                <a:latin typeface="Consolas"/>
                <a:cs typeface="Consolas"/>
              </a:rPr>
              <a:t> = new </a:t>
            </a:r>
            <a:r>
              <a:rPr lang="en-US" dirty="0" err="1">
                <a:latin typeface="Consolas"/>
                <a:cs typeface="Consolas"/>
              </a:rPr>
              <a:t>HashMap</a:t>
            </a:r>
            <a:r>
              <a:rPr lang="en-US" dirty="0">
                <a:latin typeface="Consolas"/>
                <a:cs typeface="Consolas"/>
              </a:rPr>
              <a:t>&lt;String, Integer&gt;(</a:t>
            </a:r>
            <a:r>
              <a:rPr lang="en-US" dirty="0" err="1">
                <a:latin typeface="Consolas"/>
                <a:cs typeface="Consolas"/>
              </a:rPr>
              <a:t>lhm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Map</a:t>
            </a:r>
            <a:r>
              <a:rPr lang="en-US" dirty="0">
                <a:latin typeface="Consolas"/>
                <a:cs typeface="Consolas"/>
              </a:rPr>
              <a:t>&lt;String, Integer&gt; tm = new </a:t>
            </a:r>
            <a:r>
              <a:rPr lang="en-US" dirty="0" err="1">
                <a:latin typeface="Consolas"/>
                <a:cs typeface="Consolas"/>
              </a:rPr>
              <a:t>TreeMap</a:t>
            </a:r>
            <a:r>
              <a:rPr lang="en-US" dirty="0">
                <a:latin typeface="Consolas"/>
                <a:cs typeface="Consolas"/>
              </a:rPr>
              <a:t>&lt;String, Integer&gt;(</a:t>
            </a:r>
            <a:r>
              <a:rPr lang="en-US" dirty="0" err="1">
                <a:latin typeface="Consolas"/>
                <a:cs typeface="Consolas"/>
              </a:rPr>
              <a:t>lhm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System.</a:t>
            </a:r>
            <a:r>
              <a:rPr lang="en-US" i="1" dirty="0" err="1" smtClean="0">
                <a:latin typeface="Consolas"/>
                <a:cs typeface="Consolas"/>
              </a:rPr>
              <a:t>out.println</a:t>
            </a:r>
            <a:r>
              <a:rPr lang="en-US" i="1" dirty="0">
                <a:latin typeface="Consolas"/>
                <a:cs typeface="Consolas"/>
              </a:rPr>
              <a:t>(</a:t>
            </a:r>
            <a:r>
              <a:rPr lang="en-US" i="1" dirty="0" err="1">
                <a:latin typeface="Consolas"/>
                <a:cs typeface="Consolas"/>
              </a:rPr>
              <a:t>lhm</a:t>
            </a:r>
            <a:r>
              <a:rPr lang="en-US" i="1" dirty="0">
                <a:latin typeface="Consolas"/>
                <a:cs typeface="Consolas"/>
              </a:rPr>
              <a:t>)</a:t>
            </a:r>
            <a:r>
              <a:rPr lang="en-US" i="1" dirty="0" smtClean="0">
                <a:latin typeface="Consolas"/>
                <a:cs typeface="Consolas"/>
              </a:rPr>
              <a:t>;   // </a:t>
            </a:r>
            <a:r>
              <a:rPr lang="en-US" dirty="0" smtClean="0">
                <a:latin typeface="Consolas"/>
                <a:cs typeface="Consolas"/>
              </a:rPr>
              <a:t>{</a:t>
            </a:r>
            <a:r>
              <a:rPr lang="en-US" dirty="0">
                <a:latin typeface="Consolas"/>
                <a:cs typeface="Consolas"/>
              </a:rPr>
              <a:t>Silvia=4, </a:t>
            </a:r>
            <a:r>
              <a:rPr lang="en-US" dirty="0" err="1">
                <a:latin typeface="Consolas"/>
                <a:cs typeface="Consolas"/>
              </a:rPr>
              <a:t>Marzia</a:t>
            </a:r>
            <a:r>
              <a:rPr lang="en-US" dirty="0">
                <a:latin typeface="Consolas"/>
                <a:cs typeface="Consolas"/>
              </a:rPr>
              <a:t>=3, Nicola=1}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System.</a:t>
            </a:r>
            <a:r>
              <a:rPr lang="en-US" i="1" dirty="0" err="1" smtClean="0">
                <a:latin typeface="Consolas"/>
                <a:cs typeface="Consolas"/>
              </a:rPr>
              <a:t>out.println</a:t>
            </a:r>
            <a:r>
              <a:rPr lang="en-US" i="1" dirty="0">
                <a:latin typeface="Consolas"/>
                <a:cs typeface="Consolas"/>
              </a:rPr>
              <a:t>(</a:t>
            </a:r>
            <a:r>
              <a:rPr lang="en-US" i="1" dirty="0" err="1">
                <a:latin typeface="Consolas"/>
                <a:cs typeface="Consolas"/>
              </a:rPr>
              <a:t>hm</a:t>
            </a:r>
            <a:r>
              <a:rPr lang="en-US" i="1" dirty="0">
                <a:latin typeface="Consolas"/>
                <a:cs typeface="Consolas"/>
              </a:rPr>
              <a:t>)</a:t>
            </a:r>
            <a:r>
              <a:rPr lang="en-US" i="1" dirty="0" smtClean="0">
                <a:latin typeface="Consolas"/>
                <a:cs typeface="Consolas"/>
              </a:rPr>
              <a:t>;    // </a:t>
            </a:r>
            <a:r>
              <a:rPr lang="en-US" dirty="0" smtClean="0">
                <a:latin typeface="Consolas"/>
                <a:cs typeface="Consolas"/>
              </a:rPr>
              <a:t>{</a:t>
            </a:r>
            <a:r>
              <a:rPr lang="en-US" dirty="0">
                <a:latin typeface="Consolas"/>
                <a:cs typeface="Consolas"/>
              </a:rPr>
              <a:t>Silvia=4, Nicola=1, </a:t>
            </a:r>
            <a:r>
              <a:rPr lang="en-US" dirty="0" err="1">
                <a:latin typeface="Consolas"/>
                <a:cs typeface="Consolas"/>
              </a:rPr>
              <a:t>Marzia</a:t>
            </a:r>
            <a:r>
              <a:rPr lang="en-US" dirty="0">
                <a:latin typeface="Consolas"/>
                <a:cs typeface="Consolas"/>
              </a:rPr>
              <a:t>=3}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System.</a:t>
            </a:r>
            <a:r>
              <a:rPr lang="en-US" i="1" dirty="0" err="1" smtClean="0">
                <a:latin typeface="Consolas"/>
                <a:cs typeface="Consolas"/>
              </a:rPr>
              <a:t>out.println</a:t>
            </a:r>
            <a:r>
              <a:rPr lang="en-US" i="1" dirty="0">
                <a:latin typeface="Consolas"/>
                <a:cs typeface="Consolas"/>
              </a:rPr>
              <a:t>(tm)</a:t>
            </a:r>
            <a:r>
              <a:rPr lang="en-US" i="1" dirty="0" smtClean="0">
                <a:latin typeface="Consolas"/>
                <a:cs typeface="Consolas"/>
              </a:rPr>
              <a:t>;    // </a:t>
            </a:r>
            <a:r>
              <a:rPr lang="en-US" dirty="0">
                <a:latin typeface="Consolas"/>
                <a:cs typeface="Consolas"/>
              </a:rPr>
              <a:t>{</a:t>
            </a:r>
            <a:r>
              <a:rPr lang="en-US" dirty="0" err="1">
                <a:latin typeface="Consolas"/>
                <a:cs typeface="Consolas"/>
              </a:rPr>
              <a:t>Marzia</a:t>
            </a:r>
            <a:r>
              <a:rPr lang="en-US" dirty="0">
                <a:latin typeface="Consolas"/>
                <a:cs typeface="Consolas"/>
              </a:rPr>
              <a:t>=3, Nicola=1, Silvia=4}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7721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Resizable Array</a:t>
            </a:r>
            <a:endParaRPr lang="en-US" dirty="0"/>
          </a:p>
        </p:txBody>
      </p:sp>
      <p:pic>
        <p:nvPicPr>
          <p:cNvPr id="4" name="Content Placeholder 3" descr="Dynamic-Tab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65" r="-220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40906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Map&lt;String, Integer&gt; </a:t>
            </a:r>
            <a:r>
              <a:rPr lang="en-US" sz="2000" dirty="0" err="1" smtClean="0">
                <a:latin typeface="Consolas"/>
                <a:cs typeface="Consolas"/>
              </a:rPr>
              <a:t>hm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= new </a:t>
            </a:r>
            <a:r>
              <a:rPr lang="en-US" sz="2000" dirty="0" err="1" smtClean="0">
                <a:latin typeface="Consolas"/>
                <a:cs typeface="Consolas"/>
              </a:rPr>
              <a:t>HashMap</a:t>
            </a:r>
            <a:r>
              <a:rPr lang="en-US" sz="2000" dirty="0">
                <a:latin typeface="Consolas"/>
                <a:cs typeface="Consolas"/>
              </a:rPr>
              <a:t>&lt;String, Integer&gt;();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…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List&lt;</a:t>
            </a:r>
            <a:r>
              <a:rPr lang="en-US" sz="2000" dirty="0">
                <a:latin typeface="Consolas"/>
                <a:cs typeface="Consolas"/>
              </a:rPr>
              <a:t>String&gt; keys = </a:t>
            </a:r>
            <a:r>
              <a:rPr lang="en-US" sz="2000" dirty="0" err="1" smtClean="0">
                <a:latin typeface="Consolas"/>
                <a:cs typeface="Consolas"/>
              </a:rPr>
              <a:t>hm.keySet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for(String s</a:t>
            </a:r>
            <a:r>
              <a:rPr lang="en-US" sz="2000" dirty="0" smtClean="0">
                <a:latin typeface="Consolas"/>
                <a:cs typeface="Consolas"/>
              </a:rPr>
              <a:t> : </a:t>
            </a:r>
            <a:r>
              <a:rPr lang="en-US" sz="2000" dirty="0">
                <a:latin typeface="Consolas"/>
                <a:cs typeface="Consolas"/>
              </a:rPr>
              <a:t>keys)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s </a:t>
            </a:r>
            <a:r>
              <a:rPr lang="en-US" sz="2000" dirty="0">
                <a:latin typeface="Consolas"/>
                <a:cs typeface="Consolas"/>
              </a:rPr>
              <a:t>+ " </a:t>
            </a:r>
            <a:r>
              <a:rPr lang="en-US" sz="2000" dirty="0" smtClean="0">
                <a:latin typeface="Consolas"/>
                <a:cs typeface="Consolas"/>
              </a:rPr>
              <a:t>-&gt; " </a:t>
            </a:r>
            <a:r>
              <a:rPr lang="en-US" sz="2000" dirty="0">
                <a:latin typeface="Consolas"/>
                <a:cs typeface="Consolas"/>
              </a:rPr>
              <a:t>+ </a:t>
            </a:r>
            <a:r>
              <a:rPr lang="en-US" sz="2000" dirty="0" err="1">
                <a:latin typeface="Consolas"/>
                <a:cs typeface="Consolas"/>
              </a:rPr>
              <a:t>hm.get</a:t>
            </a:r>
            <a:r>
              <a:rPr lang="en-US" sz="2000" dirty="0">
                <a:latin typeface="Consolas"/>
                <a:cs typeface="Consolas"/>
              </a:rPr>
              <a:t>(s</a:t>
            </a:r>
            <a:r>
              <a:rPr lang="en-US" sz="2000" dirty="0" smtClean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42583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common operation with collections is to iterate over their elements</a:t>
            </a:r>
          </a:p>
          <a:p>
            <a:r>
              <a:rPr lang="en-US" dirty="0" smtClean="0"/>
              <a:t>Interface </a:t>
            </a:r>
            <a:r>
              <a:rPr lang="en-US" dirty="0">
                <a:solidFill>
                  <a:srgbClr val="E46C0A"/>
                </a:solidFill>
              </a:rPr>
              <a:t>Iterator</a:t>
            </a:r>
            <a:r>
              <a:rPr lang="en-US" dirty="0"/>
              <a:t> provides a transparent means to cycle through all elements of a Collection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Keeps </a:t>
            </a:r>
            <a:r>
              <a:rPr lang="en-US" dirty="0">
                <a:solidFill>
                  <a:srgbClr val="E46C0A"/>
                </a:solidFill>
              </a:rPr>
              <a:t>track of last </a:t>
            </a:r>
            <a:r>
              <a:rPr lang="en-US" dirty="0" smtClean="0">
                <a:solidFill>
                  <a:srgbClr val="E46C0A"/>
                </a:solidFill>
              </a:rPr>
              <a:t>visited </a:t>
            </a:r>
            <a:r>
              <a:rPr lang="en-US" dirty="0" smtClean="0"/>
              <a:t>element </a:t>
            </a:r>
            <a:r>
              <a:rPr lang="en-US" dirty="0"/>
              <a:t>of the related collection</a:t>
            </a:r>
          </a:p>
          <a:p>
            <a:r>
              <a:rPr lang="en-US" dirty="0" smtClean="0"/>
              <a:t>Each </a:t>
            </a:r>
            <a:r>
              <a:rPr lang="en-US" dirty="0"/>
              <a:t>time the current element is queried, </a:t>
            </a:r>
            <a:r>
              <a:rPr lang="en-US" dirty="0">
                <a:solidFill>
                  <a:srgbClr val="E46C0A"/>
                </a:solidFill>
              </a:rPr>
              <a:t>it moves on automatically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93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hasNext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 smtClean="0">
                <a:latin typeface="Consolas"/>
                <a:cs typeface="Consolas"/>
              </a:rPr>
              <a:t>Object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next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remove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33994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iterator for lists that allows the programmer to </a:t>
            </a:r>
            <a:r>
              <a:rPr lang="en-US" dirty="0">
                <a:solidFill>
                  <a:srgbClr val="E46C0A"/>
                </a:solidFill>
              </a:rPr>
              <a:t>traverse the list in either direction</a:t>
            </a:r>
            <a:r>
              <a:rPr lang="en-US" dirty="0"/>
              <a:t>, </a:t>
            </a:r>
            <a:r>
              <a:rPr lang="en-US" dirty="0" smtClean="0">
                <a:solidFill>
                  <a:srgbClr val="E46C0A"/>
                </a:solidFill>
              </a:rPr>
              <a:t>modify </a:t>
            </a:r>
            <a:r>
              <a:rPr lang="en-US" dirty="0">
                <a:solidFill>
                  <a:srgbClr val="E46C0A"/>
                </a:solidFill>
              </a:rPr>
              <a:t>the list during iteration</a:t>
            </a:r>
            <a:r>
              <a:rPr lang="en-US" dirty="0"/>
              <a:t>, and obtain the iterator's current position in the list.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ListIterator</a:t>
            </a:r>
            <a:r>
              <a:rPr lang="en-US" dirty="0"/>
              <a:t> has no current element; its cursor position always lies between the element that would be returned by a call to previous() and the element that would be returned by a call to next().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2961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hasNext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err="1">
                <a:latin typeface="Consolas"/>
                <a:cs typeface="Consolas"/>
              </a:rPr>
              <a:t>b</a:t>
            </a:r>
            <a:r>
              <a:rPr lang="en-US" dirty="0" err="1" smtClean="0">
                <a:latin typeface="Consolas"/>
                <a:cs typeface="Consolas"/>
              </a:rPr>
              <a:t>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hasPrevious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o</a:t>
            </a:r>
            <a:r>
              <a:rPr lang="en-US" dirty="0" smtClean="0">
                <a:latin typeface="Consolas"/>
                <a:cs typeface="Consolas"/>
              </a:rPr>
              <a:t>bject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next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>
                <a:latin typeface="Consolas"/>
                <a:cs typeface="Consolas"/>
              </a:rPr>
              <a:t>o</a:t>
            </a:r>
            <a:r>
              <a:rPr lang="en-US" dirty="0" smtClean="0">
                <a:latin typeface="Consolas"/>
                <a:cs typeface="Consolas"/>
              </a:rPr>
              <a:t>bject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previous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add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v</a:t>
            </a:r>
            <a:r>
              <a:rPr lang="en-US" dirty="0" smtClean="0">
                <a:latin typeface="Consolas"/>
                <a:cs typeface="Consolas"/>
              </a:rPr>
              <a:t>oid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set</a:t>
            </a:r>
            <a:r>
              <a:rPr lang="en-US" dirty="0" smtClean="0">
                <a:latin typeface="Consolas"/>
                <a:cs typeface="Consolas"/>
              </a:rPr>
              <a:t>() </a:t>
            </a:r>
          </a:p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remove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nextIndex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previousIndex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8486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List&lt;</a:t>
            </a:r>
            <a:r>
              <a:rPr lang="en-US" sz="1800" dirty="0">
                <a:latin typeface="Consolas"/>
                <a:cs typeface="Consolas"/>
              </a:rPr>
              <a:t>Person&gt; </a:t>
            </a:r>
            <a:r>
              <a:rPr lang="en-US" sz="1800" dirty="0" err="1" smtClean="0">
                <a:latin typeface="Consolas"/>
                <a:cs typeface="Consolas"/>
              </a:rPr>
              <a:t>pl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>
                <a:latin typeface="Consolas"/>
                <a:cs typeface="Consolas"/>
              </a:rPr>
              <a:t>new </a:t>
            </a:r>
            <a:r>
              <a:rPr lang="en-US" sz="1800" dirty="0" err="1" smtClean="0">
                <a:latin typeface="Consolas"/>
                <a:cs typeface="Consolas"/>
              </a:rPr>
              <a:t>ArrayList</a:t>
            </a:r>
            <a:r>
              <a:rPr lang="en-US" sz="1800" dirty="0">
                <a:latin typeface="Consolas"/>
                <a:cs typeface="Consolas"/>
              </a:rPr>
              <a:t>&lt;Person&gt;()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it-IT" sz="1800" b="1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800" b="1" dirty="0" smtClean="0">
                <a:solidFill>
                  <a:srgbClr val="E46C0A"/>
                </a:solidFill>
                <a:latin typeface="Consolas"/>
                <a:cs typeface="Consolas"/>
              </a:rPr>
              <a:t>/* C style */</a:t>
            </a:r>
            <a:endParaRPr lang="mr-IN" sz="1800" b="1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for 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 = 0; </a:t>
            </a: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 &lt; </a:t>
            </a:r>
            <a:r>
              <a:rPr lang="en-US" sz="1800" dirty="0" err="1" smtClean="0">
                <a:latin typeface="Consolas"/>
                <a:cs typeface="Consolas"/>
              </a:rPr>
              <a:t>pl.size</a:t>
            </a:r>
            <a:r>
              <a:rPr lang="en-US" sz="1800" dirty="0" smtClean="0">
                <a:latin typeface="Consolas"/>
                <a:cs typeface="Consolas"/>
              </a:rPr>
              <a:t>; </a:t>
            </a:r>
            <a:r>
              <a:rPr lang="en-US" sz="1800" dirty="0" err="1" smtClean="0">
                <a:latin typeface="Consolas"/>
                <a:cs typeface="Consolas"/>
              </a:rPr>
              <a:t>i</a:t>
            </a:r>
            <a:r>
              <a:rPr lang="en-US" sz="1800" dirty="0" smtClean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System.out.println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pl.get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i</a:t>
            </a:r>
            <a:r>
              <a:rPr lang="en-US" sz="1800" dirty="0" smtClean="0">
                <a:latin typeface="Consolas"/>
                <a:cs typeface="Consolas"/>
              </a:rPr>
              <a:t>))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E46C0A"/>
                </a:solidFill>
                <a:latin typeface="Consolas"/>
                <a:cs typeface="Consolas"/>
              </a:rPr>
              <a:t>/* Java style */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for (Person p : </a:t>
            </a:r>
            <a:r>
              <a:rPr lang="en-US" sz="1800" dirty="0" err="1" smtClean="0">
                <a:latin typeface="Consolas"/>
                <a:cs typeface="Consolas"/>
              </a:rPr>
              <a:t>pl</a:t>
            </a:r>
            <a:r>
              <a:rPr lang="en-US" sz="1800" dirty="0" smtClean="0"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System.out.println</a:t>
            </a:r>
            <a:r>
              <a:rPr lang="en-US" sz="1800" dirty="0" smtClean="0">
                <a:latin typeface="Consolas"/>
                <a:cs typeface="Consolas"/>
              </a:rPr>
              <a:t>(p); </a:t>
            </a:r>
          </a:p>
          <a:p>
            <a:pPr marL="0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E46C0A"/>
                </a:solidFill>
                <a:latin typeface="Consolas"/>
                <a:cs typeface="Consolas"/>
              </a:rPr>
              <a:t>/* Iterator style */</a:t>
            </a:r>
            <a:endParaRPr lang="en-US" sz="1800" b="1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for</a:t>
            </a:r>
            <a:r>
              <a:rPr lang="en-US" sz="1800" dirty="0">
                <a:latin typeface="Consolas"/>
                <a:cs typeface="Consolas"/>
              </a:rPr>
              <a:t>(Iterator&lt;Person&gt; </a:t>
            </a: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pl.iterator</a:t>
            </a:r>
            <a:r>
              <a:rPr lang="en-US" sz="1800" dirty="0">
                <a:latin typeface="Consolas"/>
                <a:cs typeface="Consolas"/>
              </a:rPr>
              <a:t>(); </a:t>
            </a:r>
            <a:r>
              <a:rPr lang="en-US" sz="1800" dirty="0" err="1">
                <a:latin typeface="Consolas"/>
                <a:cs typeface="Consolas"/>
              </a:rPr>
              <a:t>i.hasNext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smtClean="0">
                <a:latin typeface="Consolas"/>
                <a:cs typeface="Consolas"/>
              </a:rPr>
              <a:t>);) {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	Person </a:t>
            </a:r>
            <a:r>
              <a:rPr lang="en-US" sz="1800" dirty="0">
                <a:latin typeface="Consolas"/>
                <a:cs typeface="Consolas"/>
              </a:rPr>
              <a:t>p = </a:t>
            </a:r>
            <a:r>
              <a:rPr lang="en-US" sz="1800" dirty="0" err="1">
                <a:latin typeface="Consolas"/>
                <a:cs typeface="Consolas"/>
              </a:rPr>
              <a:t>i.next</a:t>
            </a:r>
            <a:r>
              <a:rPr lang="en-US" sz="1800" dirty="0">
                <a:latin typeface="Consolas"/>
                <a:cs typeface="Consolas"/>
              </a:rPr>
              <a:t>()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System.out.println</a:t>
            </a:r>
            <a:r>
              <a:rPr lang="en-US" sz="1800" dirty="0">
                <a:latin typeface="Consolas"/>
                <a:cs typeface="Consolas"/>
              </a:rPr>
              <a:t>(p)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E46C0A"/>
                </a:solidFill>
                <a:latin typeface="Consolas"/>
                <a:cs typeface="Consolas"/>
              </a:rPr>
              <a:t>/* </a:t>
            </a:r>
            <a:r>
              <a:rPr lang="en-US" sz="1800" b="1" dirty="0" smtClean="0">
                <a:solidFill>
                  <a:srgbClr val="E46C0A"/>
                </a:solidFill>
                <a:latin typeface="Consolas"/>
                <a:cs typeface="Consolas"/>
              </a:rPr>
              <a:t>While </a:t>
            </a:r>
            <a:r>
              <a:rPr lang="en-US" sz="1800" b="1" dirty="0">
                <a:solidFill>
                  <a:srgbClr val="E46C0A"/>
                </a:solidFill>
                <a:latin typeface="Consolas"/>
                <a:cs typeface="Consolas"/>
              </a:rPr>
              <a:t>style *</a:t>
            </a:r>
            <a:r>
              <a:rPr lang="en-US" sz="1800" b="1" dirty="0" smtClean="0">
                <a:solidFill>
                  <a:srgbClr val="E46C0A"/>
                </a:solidFill>
                <a:latin typeface="Consolas"/>
                <a:cs typeface="Consolas"/>
              </a:rPr>
              <a:t>/</a:t>
            </a:r>
            <a:endParaRPr lang="en-US" sz="1800" b="1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Iterator </a:t>
            </a:r>
            <a:r>
              <a:rPr lang="en-US" sz="1800" dirty="0" err="1" smtClean="0">
                <a:latin typeface="Consolas"/>
                <a:cs typeface="Consolas"/>
              </a:rPr>
              <a:t>i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pl.iterator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w</a:t>
            </a:r>
            <a:r>
              <a:rPr lang="en-US" sz="1800" dirty="0" smtClean="0">
                <a:latin typeface="Consolas"/>
                <a:cs typeface="Consolas"/>
              </a:rPr>
              <a:t>hile (</a:t>
            </a:r>
            <a:r>
              <a:rPr lang="en-US" sz="1800" dirty="0" err="1">
                <a:latin typeface="Consolas"/>
                <a:cs typeface="Consolas"/>
              </a:rPr>
              <a:t>i.hasNext</a:t>
            </a:r>
            <a:r>
              <a:rPr lang="en-US" sz="1800" dirty="0">
                <a:latin typeface="Consolas"/>
                <a:cs typeface="Consolas"/>
              </a:rPr>
              <a:t>()</a:t>
            </a:r>
            <a:r>
              <a:rPr lang="en-US" sz="1800" dirty="0" smtClean="0"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System.out.println</a:t>
            </a:r>
            <a:r>
              <a:rPr lang="en-US" sz="1800" dirty="0" smtClean="0">
                <a:latin typeface="Consolas"/>
                <a:cs typeface="Consolas"/>
              </a:rPr>
              <a:t>((Person)</a:t>
            </a:r>
            <a:r>
              <a:rPr lang="en-US" sz="1800" dirty="0" err="1" smtClean="0">
                <a:latin typeface="Consolas"/>
                <a:cs typeface="Consolas"/>
              </a:rPr>
              <a:t>i.next</a:t>
            </a:r>
            <a:r>
              <a:rPr lang="en-US" sz="1800" dirty="0" smtClean="0">
                <a:latin typeface="Consolas"/>
                <a:cs typeface="Consolas"/>
              </a:rPr>
              <a:t>())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29878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</a:t>
            </a:r>
            <a:r>
              <a:rPr lang="en-US" dirty="0" smtClean="0"/>
              <a:t>unsafe to </a:t>
            </a:r>
            <a:r>
              <a:rPr lang="en-US" dirty="0">
                <a:solidFill>
                  <a:srgbClr val="E46C0A"/>
                </a:solidFill>
              </a:rPr>
              <a:t>iterate</a:t>
            </a:r>
            <a:r>
              <a:rPr lang="en-US" dirty="0"/>
              <a:t> over a collection you are </a:t>
            </a:r>
            <a:r>
              <a:rPr lang="en-US" dirty="0">
                <a:solidFill>
                  <a:srgbClr val="E46C0A"/>
                </a:solidFill>
              </a:rPr>
              <a:t>modifying</a:t>
            </a:r>
            <a:r>
              <a:rPr lang="en-US" dirty="0"/>
              <a:t> (add/del) at the same </a:t>
            </a:r>
            <a:r>
              <a:rPr lang="en-US" dirty="0" smtClean="0"/>
              <a:t>time!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E46C0A"/>
                </a:solidFill>
              </a:rPr>
              <a:t>Unless</a:t>
            </a:r>
            <a:r>
              <a:rPr lang="en-US" dirty="0" smtClean="0"/>
              <a:t> you </a:t>
            </a:r>
            <a:r>
              <a:rPr lang="en-US" dirty="0"/>
              <a:t>are using the iterator methods</a:t>
            </a:r>
          </a:p>
          <a:p>
            <a:pPr lvl="1"/>
            <a:r>
              <a:rPr lang="en-US" b="1" dirty="0" err="1" smtClean="0"/>
              <a:t>Iterator.remove</a:t>
            </a:r>
            <a:r>
              <a:rPr lang="en-US" b="1" dirty="0"/>
              <a:t>()</a:t>
            </a:r>
            <a:endParaRPr lang="en-US" dirty="0"/>
          </a:p>
          <a:p>
            <a:pPr lvl="1"/>
            <a:r>
              <a:rPr lang="en-US" b="1" dirty="0" err="1" smtClean="0"/>
              <a:t>ListIterator.add</a:t>
            </a:r>
            <a:r>
              <a:rPr lang="en-US" b="1" dirty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75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List&lt;Integer&gt; </a:t>
            </a:r>
            <a:r>
              <a:rPr lang="en-US" sz="1600" dirty="0" smtClean="0">
                <a:latin typeface="Consolas"/>
                <a:cs typeface="Consolas"/>
              </a:rPr>
              <a:t>l = new </a:t>
            </a:r>
            <a:r>
              <a:rPr lang="en-US" sz="1600" dirty="0" err="1">
                <a:latin typeface="Consolas"/>
                <a:cs typeface="Consolas"/>
              </a:rPr>
              <a:t>LinkedList</a:t>
            </a:r>
            <a:r>
              <a:rPr lang="en-US" sz="1600" dirty="0">
                <a:latin typeface="Consolas"/>
                <a:cs typeface="Consolas"/>
              </a:rPr>
              <a:t>&lt;Integer&gt;();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l.add</a:t>
            </a:r>
            <a:r>
              <a:rPr lang="en-US" sz="1600" dirty="0">
                <a:latin typeface="Consolas"/>
                <a:cs typeface="Consolas"/>
              </a:rPr>
              <a:t>(new Integer(10));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l.add</a:t>
            </a:r>
            <a:r>
              <a:rPr lang="en-US" sz="1600" dirty="0">
                <a:latin typeface="Consolas"/>
                <a:cs typeface="Consolas"/>
              </a:rPr>
              <a:t>(new Integer(11));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l.add</a:t>
            </a:r>
            <a:r>
              <a:rPr lang="en-US" sz="1600" dirty="0">
                <a:latin typeface="Consolas"/>
                <a:cs typeface="Consolas"/>
              </a:rPr>
              <a:t>(new Integer(13));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l.add</a:t>
            </a:r>
            <a:r>
              <a:rPr lang="en-US" sz="1600" dirty="0">
                <a:latin typeface="Consolas"/>
                <a:cs typeface="Consolas"/>
              </a:rPr>
              <a:t>(new Integer(20))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count = 0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for (Iterator</a:t>
            </a:r>
            <a:r>
              <a:rPr lang="en-US" sz="1600" dirty="0" smtClean="0">
                <a:latin typeface="Consolas"/>
                <a:cs typeface="Consolas"/>
              </a:rPr>
              <a:t>&lt;Integer&gt; 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err="1" smtClean="0">
                <a:latin typeface="Consolas"/>
                <a:cs typeface="Consolas"/>
              </a:rPr>
              <a:t>l.iterator</a:t>
            </a:r>
            <a:r>
              <a:rPr lang="en-US" sz="1600" dirty="0">
                <a:latin typeface="Consolas"/>
                <a:cs typeface="Consolas"/>
              </a:rPr>
              <a:t>()</a:t>
            </a:r>
            <a:r>
              <a:rPr lang="en-US" sz="1600" dirty="0" smtClean="0">
                <a:latin typeface="Consolas"/>
                <a:cs typeface="Consolas"/>
              </a:rPr>
              <a:t>; </a:t>
            </a:r>
            <a:r>
              <a:rPr lang="en-US" sz="1600" dirty="0" err="1" smtClean="0">
                <a:latin typeface="Consolas"/>
                <a:cs typeface="Consolas"/>
              </a:rPr>
              <a:t>itr.hasNext</a:t>
            </a:r>
            <a:r>
              <a:rPr lang="en-US" sz="1600" dirty="0">
                <a:latin typeface="Consolas"/>
                <a:cs typeface="Consolas"/>
              </a:rPr>
              <a:t>()</a:t>
            </a:r>
            <a:r>
              <a:rPr lang="en-US" sz="1600" dirty="0" smtClean="0">
                <a:latin typeface="Consolas"/>
                <a:cs typeface="Consolas"/>
              </a:rPr>
              <a:t>;){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i.next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if (count++ == 1) </a:t>
            </a:r>
            <a:r>
              <a:rPr lang="en-US" sz="1600" dirty="0" err="1" smtClean="0">
                <a:solidFill>
                  <a:srgbClr val="E46C0A"/>
                </a:solidFill>
                <a:latin typeface="Consolas"/>
                <a:cs typeface="Consolas"/>
              </a:rPr>
              <a:t>l.remove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(count)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	if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(count++ == 2) </a:t>
            </a:r>
            <a:r>
              <a:rPr lang="en-US" sz="1600" dirty="0" err="1">
                <a:solidFill>
                  <a:srgbClr val="E46C0A"/>
                </a:solidFill>
                <a:latin typeface="Consolas"/>
                <a:cs typeface="Consolas"/>
              </a:rPr>
              <a:t>l.add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(new Integer(22))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rgbClr val="E46C0A"/>
                </a:solidFill>
                <a:latin typeface="Consolas"/>
                <a:cs typeface="Consolas"/>
              </a:rPr>
              <a:t>// Wrong! We modify the list while iterating</a:t>
            </a:r>
            <a:endParaRPr lang="en-US" sz="1600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0327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List&lt;Integer&gt; l = new </a:t>
            </a:r>
            <a:r>
              <a:rPr lang="en-US" sz="2000" dirty="0" err="1">
                <a:latin typeface="Consolas"/>
                <a:cs typeface="Consolas"/>
              </a:rPr>
              <a:t>LinkedList</a:t>
            </a:r>
            <a:r>
              <a:rPr lang="en-US" sz="2000" dirty="0">
                <a:latin typeface="Consolas"/>
                <a:cs typeface="Consolas"/>
              </a:rPr>
              <a:t>&lt;Integer&gt;();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Integer(10));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Integer(11));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Integer(13));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Integer(20));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count </a:t>
            </a:r>
            <a:r>
              <a:rPr lang="en-US" sz="2000" dirty="0">
                <a:latin typeface="Consolas"/>
                <a:cs typeface="Consolas"/>
              </a:rPr>
              <a:t>= 0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for (Iterator&lt;Integer&gt;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l.iterator</a:t>
            </a:r>
            <a:r>
              <a:rPr lang="en-US" sz="2000" dirty="0">
                <a:latin typeface="Consolas"/>
                <a:cs typeface="Consolas"/>
              </a:rPr>
              <a:t>(); </a:t>
            </a:r>
            <a:r>
              <a:rPr lang="en-US" sz="2000" dirty="0" err="1">
                <a:latin typeface="Consolas"/>
                <a:cs typeface="Consolas"/>
              </a:rPr>
              <a:t>itr.hasNext</a:t>
            </a:r>
            <a:r>
              <a:rPr lang="en-US" sz="2000" dirty="0">
                <a:latin typeface="Consolas"/>
                <a:cs typeface="Consolas"/>
              </a:rPr>
              <a:t>();){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i.next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if (count++ == 1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)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cs typeface="Consolas"/>
              </a:rPr>
              <a:t>i.remove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()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78437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List&lt;Integer&gt; l = new </a:t>
            </a:r>
            <a:r>
              <a:rPr lang="en-US" sz="2000" dirty="0" err="1">
                <a:latin typeface="Consolas"/>
                <a:cs typeface="Consolas"/>
              </a:rPr>
              <a:t>LinkedList</a:t>
            </a:r>
            <a:r>
              <a:rPr lang="en-US" sz="2000" dirty="0">
                <a:latin typeface="Consolas"/>
                <a:cs typeface="Consolas"/>
              </a:rPr>
              <a:t>&lt;Integer&gt;();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Integer(10));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Integer(11));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Integer(13));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Integer(20));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count </a:t>
            </a:r>
            <a:r>
              <a:rPr lang="en-US" sz="2000" dirty="0">
                <a:latin typeface="Consolas"/>
                <a:cs typeface="Consolas"/>
              </a:rPr>
              <a:t>= 0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for 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cs typeface="Consolas"/>
              </a:rPr>
              <a:t>ListIterator</a:t>
            </a:r>
            <a:r>
              <a:rPr lang="en-US" sz="2000" dirty="0">
                <a:latin typeface="Consolas"/>
                <a:cs typeface="Consolas"/>
              </a:rPr>
              <a:t>&lt;Integer&gt;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cs typeface="Consolas"/>
              </a:rPr>
              <a:t>l.listIterator</a:t>
            </a:r>
            <a:r>
              <a:rPr lang="en-US" sz="2000" dirty="0">
                <a:latin typeface="Consolas"/>
                <a:cs typeface="Consolas"/>
              </a:rPr>
              <a:t>(); </a:t>
            </a:r>
            <a:r>
              <a:rPr lang="en-US" sz="2000" dirty="0" err="1">
                <a:latin typeface="Consolas"/>
                <a:cs typeface="Consolas"/>
              </a:rPr>
              <a:t>itr.hasNext</a:t>
            </a:r>
            <a:r>
              <a:rPr lang="en-US" sz="2000" dirty="0">
                <a:latin typeface="Consolas"/>
                <a:cs typeface="Consolas"/>
              </a:rPr>
              <a:t>();){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i.next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if (count++ ==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2)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cs typeface="Consolas"/>
              </a:rPr>
              <a:t>i.add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(new Integer(22))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7863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pic>
        <p:nvPicPr>
          <p:cNvPr id="6" name="Content Placeholder 5" descr="LLdefs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68" b="-247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9887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Comparable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interface Comparable&lt;T</a:t>
            </a:r>
            <a:r>
              <a:rPr lang="en-US" sz="2400" dirty="0" smtClean="0">
                <a:latin typeface="Consolas"/>
                <a:cs typeface="Consolas"/>
              </a:rPr>
              <a:t>&gt;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public 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compareTo</a:t>
            </a:r>
            <a:r>
              <a:rPr lang="en-US" sz="2400" dirty="0">
                <a:latin typeface="Consolas"/>
                <a:cs typeface="Consolas"/>
              </a:rPr>
              <a:t>(T </a:t>
            </a:r>
            <a:r>
              <a:rPr lang="en-US" sz="2400" dirty="0" err="1">
                <a:latin typeface="Consolas"/>
                <a:cs typeface="Consolas"/>
              </a:rPr>
              <a:t>obj</a:t>
            </a:r>
            <a:r>
              <a:rPr lang="en-US" sz="2400" dirty="0">
                <a:latin typeface="Consolas"/>
                <a:cs typeface="Consolas"/>
              </a:rPr>
              <a:t>); 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endParaRPr lang="en-US" sz="2400" dirty="0"/>
          </a:p>
          <a:p>
            <a:r>
              <a:rPr lang="en-US" sz="2400" dirty="0" smtClean="0"/>
              <a:t>Compares </a:t>
            </a:r>
            <a:r>
              <a:rPr lang="en-US" sz="2400" dirty="0"/>
              <a:t>the receiving object with the specified </a:t>
            </a:r>
            <a:r>
              <a:rPr lang="en-US" sz="2400" dirty="0" smtClean="0"/>
              <a:t>object </a:t>
            </a:r>
            <a:endParaRPr lang="en-US" sz="2400" dirty="0"/>
          </a:p>
          <a:p>
            <a:r>
              <a:rPr lang="en-US" sz="2400" dirty="0" smtClean="0"/>
              <a:t>Return </a:t>
            </a:r>
            <a:r>
              <a:rPr lang="en-US" sz="2400" dirty="0"/>
              <a:t>value must be:</a:t>
            </a:r>
          </a:p>
          <a:p>
            <a:pPr lvl="1"/>
            <a:r>
              <a:rPr lang="en-US" sz="2000" dirty="0" smtClean="0"/>
              <a:t>&lt; 0 </a:t>
            </a:r>
            <a:r>
              <a:rPr lang="en-US" sz="2000" dirty="0"/>
              <a:t>if </a:t>
            </a:r>
            <a:r>
              <a:rPr lang="en-US" sz="2000" b="1" i="1" dirty="0" smtClean="0"/>
              <a:t>this </a:t>
            </a:r>
            <a:r>
              <a:rPr lang="en-US" sz="2000" dirty="0" smtClean="0"/>
              <a:t>precedes </a:t>
            </a:r>
            <a:r>
              <a:rPr lang="en-US" sz="2000" b="1" i="1" dirty="0" err="1"/>
              <a:t>obj</a:t>
            </a:r>
            <a:endParaRPr lang="en-US" sz="2000" dirty="0"/>
          </a:p>
          <a:p>
            <a:pPr lvl="1"/>
            <a:r>
              <a:rPr lang="en-US" sz="2000" dirty="0" smtClean="0"/>
              <a:t>== 0 </a:t>
            </a:r>
            <a:r>
              <a:rPr lang="en-US" sz="2000" dirty="0"/>
              <a:t>if </a:t>
            </a:r>
            <a:r>
              <a:rPr lang="en-US" sz="2000" b="1" i="1" dirty="0" smtClean="0"/>
              <a:t>this </a:t>
            </a:r>
            <a:r>
              <a:rPr lang="en-US" sz="2000" dirty="0" smtClean="0"/>
              <a:t>has </a:t>
            </a:r>
            <a:r>
              <a:rPr lang="en-US" sz="2000" dirty="0"/>
              <a:t>the same order as </a:t>
            </a:r>
            <a:r>
              <a:rPr lang="en-US" sz="2000" b="1" i="1" dirty="0" err="1"/>
              <a:t>obj</a:t>
            </a:r>
            <a:endParaRPr lang="en-US" sz="2000" dirty="0"/>
          </a:p>
          <a:p>
            <a:pPr lvl="1"/>
            <a:r>
              <a:rPr lang="en-US" sz="2000" dirty="0" smtClean="0"/>
              <a:t>&gt; 0 </a:t>
            </a:r>
            <a:r>
              <a:rPr lang="en-US" sz="2000" dirty="0"/>
              <a:t>if </a:t>
            </a:r>
            <a:r>
              <a:rPr lang="en-US" sz="2000" b="1" i="1" dirty="0" smtClean="0"/>
              <a:t>this </a:t>
            </a:r>
            <a:r>
              <a:rPr lang="en-US" sz="2000" dirty="0" smtClean="0"/>
              <a:t>follows </a:t>
            </a:r>
            <a:r>
              <a:rPr lang="en-US" sz="2000" b="1" i="1" dirty="0" err="1"/>
              <a:t>obj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4979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Comparable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interface is implemented by language common types in packages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java.lang</a:t>
            </a:r>
            <a:r>
              <a:rPr lang="en-US" dirty="0" smtClean="0"/>
              <a:t> and </a:t>
            </a:r>
            <a:r>
              <a:rPr lang="en-US" dirty="0" err="1">
                <a:solidFill>
                  <a:srgbClr val="E46C0A"/>
                </a:solidFill>
              </a:rPr>
              <a:t>java.util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String </a:t>
            </a:r>
            <a:r>
              <a:rPr lang="en-US" dirty="0"/>
              <a:t>objects are lexicographically ordered</a:t>
            </a:r>
          </a:p>
          <a:p>
            <a:pPr lvl="1"/>
            <a:r>
              <a:rPr lang="en-US" dirty="0" smtClean="0"/>
              <a:t>Date </a:t>
            </a:r>
            <a:r>
              <a:rPr lang="en-US" dirty="0"/>
              <a:t>objects are chronologically ordered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and sub-classes are ordered numerically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02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the following class: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500" dirty="0" smtClean="0">
                <a:latin typeface="Consolas"/>
                <a:cs typeface="Consolas"/>
              </a:rPr>
              <a:t>class Person {</a:t>
            </a:r>
          </a:p>
          <a:p>
            <a:pPr marL="457200" lvl="1" indent="0">
              <a:buNone/>
            </a:pPr>
            <a:r>
              <a:rPr lang="en-US" sz="2500" dirty="0">
                <a:latin typeface="Consolas"/>
                <a:cs typeface="Consolas"/>
              </a:rPr>
              <a:t>p</a:t>
            </a:r>
            <a:r>
              <a:rPr lang="en-US" sz="2500" dirty="0" smtClean="0">
                <a:latin typeface="Consolas"/>
                <a:cs typeface="Consolas"/>
              </a:rPr>
              <a:t>rotected String name;</a:t>
            </a:r>
          </a:p>
          <a:p>
            <a:pPr marL="457200" lvl="1" indent="0">
              <a:buNone/>
            </a:pPr>
            <a:r>
              <a:rPr lang="en-US" sz="2500" dirty="0">
                <a:latin typeface="Consolas"/>
                <a:cs typeface="Consolas"/>
              </a:rPr>
              <a:t>protected </a:t>
            </a:r>
            <a:r>
              <a:rPr lang="en-US" sz="2500" dirty="0" smtClean="0">
                <a:latin typeface="Consolas"/>
                <a:cs typeface="Consolas"/>
              </a:rPr>
              <a:t>String surname;</a:t>
            </a:r>
          </a:p>
          <a:p>
            <a:pPr marL="457200" lvl="1" indent="0">
              <a:buNone/>
            </a:pPr>
            <a:r>
              <a:rPr lang="en-US" sz="2500" dirty="0">
                <a:latin typeface="Consolas"/>
                <a:cs typeface="Consolas"/>
              </a:rPr>
              <a:t>protected </a:t>
            </a:r>
            <a:r>
              <a:rPr lang="en-US" sz="2500" dirty="0" smtClean="0">
                <a:latin typeface="Consolas"/>
                <a:cs typeface="Consolas"/>
              </a:rPr>
              <a:t>Integer name;</a:t>
            </a:r>
          </a:p>
          <a:p>
            <a:pPr marL="457200" lvl="1" indent="0">
              <a:buNone/>
            </a:pPr>
            <a:r>
              <a:rPr lang="mr-IN" sz="2500" dirty="0" smtClean="0">
                <a:latin typeface="Consolas"/>
                <a:cs typeface="Consolas"/>
              </a:rPr>
              <a:t>…</a:t>
            </a:r>
            <a:endParaRPr lang="en-US" sz="2500" dirty="0" smtClean="0">
              <a:latin typeface="Consolas"/>
              <a:cs typeface="Consolas"/>
            </a:endParaRPr>
          </a:p>
          <a:p>
            <a:pPr marL="57150" indent="0">
              <a:buNone/>
            </a:pPr>
            <a:r>
              <a:rPr lang="en-US" sz="2500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2874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How to define an ordering upon </a:t>
            </a:r>
            <a:r>
              <a:rPr lang="en-US" dirty="0" smtClean="0"/>
              <a:t>Person objects </a:t>
            </a:r>
            <a:r>
              <a:rPr lang="en-US" dirty="0"/>
              <a:t>according to the “natural alphabetic order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Person </a:t>
            </a:r>
            <a:r>
              <a:rPr lang="en-US" sz="2200" dirty="0" smtClean="0">
                <a:solidFill>
                  <a:srgbClr val="E46C0A"/>
                </a:solidFill>
                <a:latin typeface="Consolas"/>
                <a:cs typeface="Consolas"/>
              </a:rPr>
              <a:t>implements Comparable&lt;Person&gt; </a:t>
            </a:r>
            <a:r>
              <a:rPr lang="en-US" sz="2200" dirty="0" smtClean="0">
                <a:latin typeface="Consolas"/>
                <a:cs typeface="Consolas"/>
              </a:rPr>
              <a:t>{</a:t>
            </a:r>
            <a:endParaRPr lang="en-US" sz="2200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protected String name;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protected String surname;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protected Integer name;</a:t>
            </a:r>
          </a:p>
          <a:p>
            <a:pPr marL="457200" lvl="1" indent="0">
              <a:buNone/>
            </a:pPr>
            <a:r>
              <a:rPr lang="mr-IN" sz="2200" dirty="0" smtClean="0">
                <a:latin typeface="Consolas"/>
                <a:cs typeface="Consolas"/>
              </a:rPr>
              <a:t>…</a:t>
            </a:r>
            <a:endParaRPr lang="it-IT" sz="2200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it-IT" sz="2200" dirty="0">
                <a:solidFill>
                  <a:srgbClr val="E46C0A"/>
                </a:solidFill>
                <a:latin typeface="Consolas"/>
                <a:cs typeface="Consolas"/>
              </a:rPr>
              <a:t>p</a:t>
            </a:r>
            <a:r>
              <a:rPr lang="it-IT" sz="2200" dirty="0" smtClean="0">
                <a:solidFill>
                  <a:srgbClr val="E46C0A"/>
                </a:solidFill>
                <a:latin typeface="Consolas"/>
                <a:cs typeface="Consolas"/>
              </a:rPr>
              <a:t>ublic </a:t>
            </a:r>
            <a:r>
              <a:rPr lang="it-IT" sz="2200" dirty="0" err="1" smtClean="0">
                <a:solidFill>
                  <a:srgbClr val="E46C0A"/>
                </a:solidFill>
                <a:latin typeface="Consolas"/>
                <a:cs typeface="Consolas"/>
              </a:rPr>
              <a:t>int</a:t>
            </a:r>
            <a:r>
              <a:rPr lang="it-IT" sz="22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2200" dirty="0" err="1" smtClean="0">
                <a:solidFill>
                  <a:srgbClr val="E46C0A"/>
                </a:solidFill>
                <a:latin typeface="Consolas"/>
                <a:cs typeface="Consolas"/>
              </a:rPr>
              <a:t>compareTo</a:t>
            </a:r>
            <a:r>
              <a:rPr lang="it-IT" sz="2200" dirty="0" smtClean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it-IT" sz="2200" dirty="0" err="1" smtClean="0">
                <a:solidFill>
                  <a:srgbClr val="E46C0A"/>
                </a:solidFill>
                <a:latin typeface="Consolas"/>
                <a:cs typeface="Consolas"/>
              </a:rPr>
              <a:t>Student</a:t>
            </a:r>
            <a:r>
              <a:rPr lang="it-IT" sz="22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2200" dirty="0" err="1" smtClean="0">
                <a:solidFill>
                  <a:srgbClr val="E46C0A"/>
                </a:solidFill>
                <a:latin typeface="Consolas"/>
                <a:cs typeface="Consolas"/>
              </a:rPr>
              <a:t>s</a:t>
            </a:r>
            <a:r>
              <a:rPr lang="it-IT" sz="2200" dirty="0" smtClean="0">
                <a:solidFill>
                  <a:srgbClr val="E46C0A"/>
                </a:solidFill>
                <a:latin typeface="Consolas"/>
                <a:cs typeface="Consolas"/>
              </a:rPr>
              <a:t>) {</a:t>
            </a:r>
            <a:r>
              <a:rPr lang="mr-IN" sz="2200" dirty="0" smtClean="0">
                <a:solidFill>
                  <a:srgbClr val="E46C0A"/>
                </a:solidFill>
                <a:latin typeface="Consolas"/>
                <a:cs typeface="Consolas"/>
              </a:rPr>
              <a:t>…</a:t>
            </a:r>
            <a:r>
              <a:rPr lang="it-IT" sz="2200" dirty="0" smtClean="0">
                <a:solidFill>
                  <a:srgbClr val="E46C0A"/>
                </a:solidFill>
                <a:latin typeface="Consolas"/>
                <a:cs typeface="Consolas"/>
              </a:rPr>
              <a:t>}</a:t>
            </a:r>
            <a:endParaRPr lang="en-US" sz="22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5715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128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compareTo</a:t>
            </a:r>
            <a:r>
              <a:rPr lang="en-US" sz="2400" dirty="0">
                <a:latin typeface="Consolas"/>
                <a:cs typeface="Consolas"/>
              </a:rPr>
              <a:t>(Student </a:t>
            </a:r>
            <a:r>
              <a:rPr lang="en-US" sz="2400" dirty="0" smtClean="0">
                <a:latin typeface="Consolas"/>
                <a:cs typeface="Consolas"/>
              </a:rPr>
              <a:t>s)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// order by surname</a:t>
            </a:r>
            <a:endParaRPr lang="en-US" sz="24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cmp</a:t>
            </a:r>
            <a:r>
              <a:rPr lang="en-US" sz="2400" dirty="0" smtClean="0">
                <a:latin typeface="Consolas"/>
                <a:cs typeface="Consolas"/>
              </a:rPr>
              <a:t> = </a:t>
            </a:r>
            <a:r>
              <a:rPr lang="en-US" sz="2400" dirty="0" err="1">
                <a:latin typeface="Consolas"/>
                <a:cs typeface="Consolas"/>
              </a:rPr>
              <a:t>lastName.compareTo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s.lastName</a:t>
            </a:r>
            <a:r>
              <a:rPr lang="en-US" sz="2400" dirty="0">
                <a:latin typeface="Consolas"/>
                <a:cs typeface="Consolas"/>
              </a:rPr>
              <a:t>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mr-IN" sz="2400" dirty="0" smtClean="0">
                <a:latin typeface="Consolas"/>
                <a:cs typeface="Consolas"/>
              </a:rPr>
              <a:t>if(</a:t>
            </a:r>
            <a:r>
              <a:rPr lang="it-IT" sz="2400" dirty="0" err="1" smtClean="0">
                <a:latin typeface="Consolas"/>
                <a:cs typeface="Consolas"/>
              </a:rPr>
              <a:t>cmp</a:t>
            </a:r>
            <a:r>
              <a:rPr lang="it-IT" sz="2400" dirty="0" smtClean="0">
                <a:latin typeface="Consolas"/>
                <a:cs typeface="Consolas"/>
              </a:rPr>
              <a:t> </a:t>
            </a:r>
            <a:r>
              <a:rPr lang="it-IT" sz="2400" dirty="0">
                <a:latin typeface="Consolas"/>
                <a:cs typeface="Consolas"/>
              </a:rPr>
              <a:t>=</a:t>
            </a:r>
            <a:r>
              <a:rPr lang="mr-IN" sz="2400" dirty="0" smtClean="0">
                <a:latin typeface="Consolas"/>
                <a:cs typeface="Consolas"/>
              </a:rPr>
              <a:t>=</a:t>
            </a:r>
            <a:r>
              <a:rPr lang="it-IT" sz="2400" dirty="0" smtClean="0">
                <a:latin typeface="Consolas"/>
                <a:cs typeface="Consolas"/>
              </a:rPr>
              <a:t> </a:t>
            </a:r>
            <a:r>
              <a:rPr lang="mr-IN" sz="2400" dirty="0" smtClean="0">
                <a:latin typeface="Consolas"/>
                <a:cs typeface="Consolas"/>
              </a:rPr>
              <a:t>0)</a:t>
            </a:r>
            <a:r>
              <a:rPr lang="it-IT" sz="24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it-IT" sz="2400" dirty="0">
                <a:latin typeface="Consolas"/>
                <a:cs typeface="Consolas"/>
              </a:rPr>
              <a:t>	</a:t>
            </a:r>
            <a:r>
              <a:rPr lang="it-IT" sz="2400" dirty="0" smtClean="0">
                <a:latin typeface="Consolas"/>
                <a:cs typeface="Consolas"/>
              </a:rPr>
              <a:t>	</a:t>
            </a:r>
            <a:r>
              <a:rPr lang="it-IT" sz="2400" dirty="0" smtClean="0">
                <a:solidFill>
                  <a:srgbClr val="E46C0A"/>
                </a:solidFill>
                <a:latin typeface="Consolas"/>
                <a:cs typeface="Consolas"/>
              </a:rPr>
              <a:t>// </a:t>
            </a:r>
            <a:r>
              <a:rPr lang="it-IT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if</a:t>
            </a:r>
            <a:r>
              <a:rPr lang="it-IT" sz="2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equal</a:t>
            </a:r>
            <a:r>
              <a:rPr lang="it-IT" sz="2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surnames</a:t>
            </a:r>
            <a:r>
              <a:rPr lang="it-IT" sz="2400" dirty="0" smtClean="0">
                <a:solidFill>
                  <a:srgbClr val="E46C0A"/>
                </a:solidFill>
                <a:latin typeface="Consolas"/>
                <a:cs typeface="Consolas"/>
              </a:rPr>
              <a:t>, </a:t>
            </a:r>
            <a:r>
              <a:rPr lang="it-IT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order</a:t>
            </a:r>
            <a:r>
              <a:rPr lang="it-IT" sz="2400" dirty="0" smtClean="0">
                <a:solidFill>
                  <a:srgbClr val="E46C0A"/>
                </a:solidFill>
                <a:latin typeface="Consolas"/>
                <a:cs typeface="Consolas"/>
              </a:rPr>
              <a:t> by </a:t>
            </a:r>
            <a:r>
              <a:rPr lang="it-IT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name</a:t>
            </a:r>
            <a:endParaRPr lang="it-IT" sz="2400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2400" dirty="0">
                <a:latin typeface="Consolas"/>
                <a:cs typeface="Consolas"/>
              </a:rPr>
              <a:t>	</a:t>
            </a:r>
            <a:r>
              <a:rPr lang="it-IT" sz="2400" dirty="0" smtClean="0">
                <a:latin typeface="Consolas"/>
                <a:cs typeface="Consolas"/>
              </a:rPr>
              <a:t>	</a:t>
            </a:r>
            <a:r>
              <a:rPr lang="it-IT" sz="2400" dirty="0" err="1" smtClean="0">
                <a:latin typeface="Consolas"/>
                <a:cs typeface="Consolas"/>
              </a:rPr>
              <a:t>cmp</a:t>
            </a:r>
            <a:r>
              <a:rPr lang="it-IT" sz="2400" dirty="0" smtClean="0">
                <a:latin typeface="Consolas"/>
                <a:cs typeface="Consolas"/>
              </a:rPr>
              <a:t> = </a:t>
            </a:r>
            <a:r>
              <a:rPr lang="en-US" sz="2400" dirty="0" err="1">
                <a:latin typeface="Consolas"/>
                <a:cs typeface="Consolas"/>
              </a:rPr>
              <a:t>firstName.compareTo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s.firstName</a:t>
            </a:r>
            <a:r>
              <a:rPr lang="en-US" sz="2400" dirty="0">
                <a:latin typeface="Consolas"/>
                <a:cs typeface="Consolas"/>
              </a:rPr>
              <a:t>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it-IT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return </a:t>
            </a:r>
            <a:r>
              <a:rPr lang="it-IT" sz="2400" dirty="0" err="1" smtClean="0">
                <a:latin typeface="Consolas"/>
                <a:cs typeface="Consolas"/>
              </a:rPr>
              <a:t>cmp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 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98278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Comparator </a:t>
            </a:r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interface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Comparator&lt;T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&gt;</a:t>
            </a:r>
            <a:r>
              <a:rPr lang="en-US" sz="2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compare(T o1, T o2);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nsolas"/>
              <a:cs typeface="Consolas"/>
            </a:endParaRPr>
          </a:p>
          <a:p>
            <a:r>
              <a:rPr lang="en-US" sz="2400" dirty="0" err="1">
                <a:solidFill>
                  <a:srgbClr val="E46C0A"/>
                </a:solidFill>
              </a:rPr>
              <a:t>java.util</a:t>
            </a:r>
            <a:endParaRPr lang="en-US" sz="2400" dirty="0">
              <a:solidFill>
                <a:srgbClr val="E46C0A"/>
              </a:solidFill>
            </a:endParaRPr>
          </a:p>
          <a:p>
            <a:r>
              <a:rPr lang="en-US" sz="2400" dirty="0" smtClean="0"/>
              <a:t>Compares </a:t>
            </a:r>
            <a:r>
              <a:rPr lang="en-US" sz="2400" dirty="0"/>
              <a:t>its two arguments</a:t>
            </a:r>
          </a:p>
          <a:p>
            <a:r>
              <a:rPr lang="en-US" sz="2400" dirty="0" smtClean="0"/>
              <a:t>Return </a:t>
            </a:r>
            <a:r>
              <a:rPr lang="en-US" sz="2400" dirty="0"/>
              <a:t>value must be</a:t>
            </a:r>
          </a:p>
          <a:p>
            <a:pPr lvl="1"/>
            <a:r>
              <a:rPr lang="en-US" sz="2000" dirty="0" smtClean="0"/>
              <a:t>&lt; 0 if </a:t>
            </a:r>
            <a:r>
              <a:rPr lang="en-US" sz="2000" b="1" dirty="0" smtClean="0"/>
              <a:t>o1 </a:t>
            </a:r>
            <a:r>
              <a:rPr lang="en-US" sz="2000" dirty="0" smtClean="0"/>
              <a:t>precedes </a:t>
            </a:r>
            <a:r>
              <a:rPr lang="en-US" sz="2000" b="1" dirty="0"/>
              <a:t>o2</a:t>
            </a:r>
            <a:endParaRPr lang="en-US" sz="2000" dirty="0"/>
          </a:p>
          <a:p>
            <a:pPr lvl="1"/>
            <a:r>
              <a:rPr lang="en-US" sz="2000" dirty="0" smtClean="0"/>
              <a:t>== 0 if </a:t>
            </a:r>
            <a:r>
              <a:rPr lang="en-US" sz="2000" b="1" dirty="0" smtClean="0"/>
              <a:t>o1 </a:t>
            </a:r>
            <a:r>
              <a:rPr lang="en-US" sz="2000" dirty="0" smtClean="0"/>
              <a:t>has </a:t>
            </a:r>
            <a:r>
              <a:rPr lang="en-US" sz="2000" dirty="0"/>
              <a:t>the same ordering as </a:t>
            </a:r>
            <a:r>
              <a:rPr lang="en-US" sz="2000" b="1" dirty="0"/>
              <a:t>o2</a:t>
            </a:r>
            <a:endParaRPr lang="en-US" sz="2000" dirty="0"/>
          </a:p>
          <a:p>
            <a:pPr lvl="1"/>
            <a:r>
              <a:rPr lang="en-US" sz="2000" dirty="0" smtClean="0"/>
              <a:t>&gt; 0 if </a:t>
            </a:r>
            <a:r>
              <a:rPr lang="en-US" sz="2000" b="1" dirty="0" smtClean="0"/>
              <a:t>o1 </a:t>
            </a:r>
            <a:r>
              <a:rPr lang="en-US" sz="2000" dirty="0" smtClean="0"/>
              <a:t>follows </a:t>
            </a:r>
            <a:r>
              <a:rPr lang="en-US" sz="2000" b="1" dirty="0"/>
              <a:t>o2</a:t>
            </a:r>
            <a:endParaRPr lang="en-US" sz="2000" dirty="0"/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7175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Comparator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</a:t>
            </a:r>
            <a:r>
              <a:rPr lang="en-US" sz="2000" dirty="0" smtClean="0">
                <a:latin typeface="Consolas"/>
                <a:cs typeface="Consolas"/>
              </a:rPr>
              <a:t>ublic class 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StudentComparator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 implements Comparator&lt;Student&gt;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public </a:t>
            </a: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compare(</a:t>
            </a:r>
            <a:r>
              <a:rPr lang="en-US" sz="2000" dirty="0">
                <a:latin typeface="Consolas"/>
                <a:cs typeface="Consolas"/>
              </a:rPr>
              <a:t>Student </a:t>
            </a:r>
            <a:r>
              <a:rPr lang="en-US" sz="2000" dirty="0" smtClean="0">
                <a:latin typeface="Consolas"/>
                <a:cs typeface="Consolas"/>
              </a:rPr>
              <a:t>s1, Student s2) {</a:t>
            </a:r>
            <a:r>
              <a:rPr lang="en-US" sz="2000" dirty="0">
                <a:latin typeface="Consolas"/>
                <a:cs typeface="Consolas"/>
              </a:rPr>
              <a:t>	</a:t>
            </a:r>
            <a:endParaRPr lang="en-US" sz="20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cmp</a:t>
            </a:r>
            <a:r>
              <a:rPr lang="en-US" sz="2000" dirty="0" smtClean="0">
                <a:latin typeface="Consolas"/>
                <a:cs typeface="Consolas"/>
              </a:rPr>
              <a:t> = s1.lastName.compareTo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s2.</a:t>
            </a:r>
            <a:r>
              <a:rPr lang="en-US" sz="2000" dirty="0">
                <a:latin typeface="Consolas"/>
                <a:cs typeface="Consolas"/>
              </a:rPr>
              <a:t>lastName)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mr-IN" sz="2000" dirty="0" smtClean="0">
                <a:latin typeface="Consolas"/>
                <a:cs typeface="Consolas"/>
              </a:rPr>
              <a:t>if(</a:t>
            </a:r>
            <a:r>
              <a:rPr lang="it-IT" sz="2000" dirty="0" err="1" smtClean="0">
                <a:latin typeface="Consolas"/>
                <a:cs typeface="Consolas"/>
              </a:rPr>
              <a:t>cmp</a:t>
            </a:r>
            <a:r>
              <a:rPr lang="it-IT" sz="2000" dirty="0" smtClean="0">
                <a:latin typeface="Consolas"/>
                <a:cs typeface="Consolas"/>
              </a:rPr>
              <a:t> </a:t>
            </a:r>
            <a:r>
              <a:rPr lang="it-IT" sz="2000" dirty="0">
                <a:latin typeface="Consolas"/>
                <a:cs typeface="Consolas"/>
              </a:rPr>
              <a:t>=</a:t>
            </a:r>
            <a:r>
              <a:rPr lang="mr-IN" sz="2000" dirty="0" smtClean="0">
                <a:latin typeface="Consolas"/>
                <a:cs typeface="Consolas"/>
              </a:rPr>
              <a:t>=</a:t>
            </a:r>
            <a:r>
              <a:rPr lang="it-IT" sz="2000" dirty="0" smtClean="0">
                <a:latin typeface="Consolas"/>
                <a:cs typeface="Consolas"/>
              </a:rPr>
              <a:t> </a:t>
            </a:r>
            <a:r>
              <a:rPr lang="mr-IN" sz="2000" dirty="0" smtClean="0">
                <a:latin typeface="Consolas"/>
                <a:cs typeface="Consolas"/>
              </a:rPr>
              <a:t>0)</a:t>
            </a:r>
            <a:r>
              <a:rPr lang="it-IT" sz="2000" dirty="0" smtClean="0">
                <a:latin typeface="Consolas"/>
                <a:cs typeface="Consolas"/>
              </a:rPr>
              <a:t> </a:t>
            </a:r>
          </a:p>
          <a:p>
            <a:pPr marL="400050" lvl="1" indent="0">
              <a:buNone/>
            </a:pPr>
            <a:r>
              <a:rPr lang="it-IT" sz="2000" dirty="0">
                <a:latin typeface="Consolas"/>
                <a:cs typeface="Consolas"/>
              </a:rPr>
              <a:t>	</a:t>
            </a:r>
            <a:r>
              <a:rPr lang="it-IT" sz="2000" dirty="0" smtClean="0">
                <a:latin typeface="Consolas"/>
                <a:cs typeface="Consolas"/>
              </a:rPr>
              <a:t>		</a:t>
            </a:r>
            <a:r>
              <a:rPr lang="it-IT" sz="2000" dirty="0" err="1" smtClean="0">
                <a:latin typeface="Consolas"/>
                <a:cs typeface="Consolas"/>
              </a:rPr>
              <a:t>cmp</a:t>
            </a:r>
            <a:r>
              <a:rPr lang="it-IT" sz="2000" dirty="0" smtClean="0">
                <a:latin typeface="Consolas"/>
                <a:cs typeface="Consolas"/>
              </a:rPr>
              <a:t> = s1.</a:t>
            </a:r>
            <a:r>
              <a:rPr lang="en-US" sz="2000" dirty="0" err="1" smtClean="0">
                <a:latin typeface="Consolas"/>
                <a:cs typeface="Consolas"/>
              </a:rPr>
              <a:t>firstName.compareTo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s2.</a:t>
            </a:r>
            <a:r>
              <a:rPr lang="en-US" sz="2000" dirty="0">
                <a:latin typeface="Consolas"/>
                <a:cs typeface="Consolas"/>
              </a:rPr>
              <a:t>firstName)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it-IT" sz="20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it-IT" sz="2000" dirty="0">
                <a:latin typeface="Consolas"/>
                <a:cs typeface="Consolas"/>
              </a:rPr>
              <a:t>	</a:t>
            </a:r>
            <a:r>
              <a:rPr lang="it-IT" sz="2000" dirty="0" smtClean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return </a:t>
            </a:r>
            <a:r>
              <a:rPr lang="it-IT" sz="2000" dirty="0" err="1" smtClean="0">
                <a:latin typeface="Consolas"/>
                <a:cs typeface="Consolas"/>
              </a:rPr>
              <a:t>cmp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34162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Static methods of </a:t>
            </a:r>
            <a:r>
              <a:rPr lang="en-US" dirty="0" err="1" smtClean="0">
                <a:solidFill>
                  <a:srgbClr val="E46C0A"/>
                </a:solidFill>
              </a:rPr>
              <a:t>java.util.Collections</a:t>
            </a:r>
            <a:r>
              <a:rPr lang="en-US" dirty="0" smtClean="0"/>
              <a:t> class</a:t>
            </a:r>
            <a:endParaRPr lang="en-US" dirty="0"/>
          </a:p>
          <a:p>
            <a:pPr lvl="1"/>
            <a:r>
              <a:rPr lang="en-US" dirty="0" smtClean="0"/>
              <a:t>Work </a:t>
            </a:r>
            <a:r>
              <a:rPr lang="en-US" dirty="0"/>
              <a:t>on lists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sort</a:t>
            </a:r>
            <a:r>
              <a:rPr lang="en-US" dirty="0">
                <a:latin typeface="Consolas"/>
                <a:cs typeface="Consolas"/>
              </a:rPr>
              <a:t>() </a:t>
            </a:r>
            <a:r>
              <a:rPr lang="en-US" dirty="0" smtClean="0">
                <a:latin typeface="Consolas"/>
                <a:cs typeface="Consolas"/>
              </a:rPr>
              <a:t>- merge sort implementation, </a:t>
            </a:r>
            <a:r>
              <a:rPr lang="en-US" dirty="0">
                <a:latin typeface="Consolas"/>
                <a:cs typeface="Consolas"/>
              </a:rPr>
              <a:t>n log(n)</a:t>
            </a:r>
          </a:p>
          <a:p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binarySearch</a:t>
            </a:r>
            <a:r>
              <a:rPr lang="en-US" dirty="0">
                <a:latin typeface="Consolas"/>
                <a:cs typeface="Consolas"/>
              </a:rPr>
              <a:t>() </a:t>
            </a:r>
            <a:r>
              <a:rPr lang="en-US" dirty="0" smtClean="0">
                <a:latin typeface="Consolas"/>
                <a:cs typeface="Consolas"/>
              </a:rPr>
              <a:t>- requires </a:t>
            </a:r>
            <a:r>
              <a:rPr lang="en-US" dirty="0">
                <a:latin typeface="Consolas"/>
                <a:cs typeface="Consolas"/>
              </a:rPr>
              <a:t>ordered sequence</a:t>
            </a:r>
          </a:p>
          <a:p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shuffle</a:t>
            </a:r>
            <a:r>
              <a:rPr lang="en-US" dirty="0">
                <a:latin typeface="Consolas"/>
                <a:cs typeface="Consolas"/>
              </a:rPr>
              <a:t>() </a:t>
            </a:r>
            <a:r>
              <a:rPr lang="en-US" dirty="0" smtClean="0">
                <a:latin typeface="Consolas"/>
                <a:cs typeface="Consolas"/>
              </a:rPr>
              <a:t>- unsort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reverse</a:t>
            </a:r>
            <a:r>
              <a:rPr lang="en-US" dirty="0">
                <a:latin typeface="Consolas"/>
                <a:cs typeface="Consolas"/>
              </a:rPr>
              <a:t>() </a:t>
            </a:r>
            <a:r>
              <a:rPr lang="en-US" dirty="0" smtClean="0">
                <a:latin typeface="Consolas"/>
                <a:cs typeface="Consolas"/>
              </a:rPr>
              <a:t>- requires </a:t>
            </a:r>
            <a:r>
              <a:rPr lang="en-US" dirty="0">
                <a:latin typeface="Consolas"/>
                <a:cs typeface="Consolas"/>
              </a:rPr>
              <a:t>ordered </a:t>
            </a:r>
            <a:r>
              <a:rPr lang="en-US" dirty="0" smtClean="0">
                <a:latin typeface="Consolas"/>
                <a:cs typeface="Consolas"/>
              </a:rPr>
              <a:t>sequence</a:t>
            </a:r>
          </a:p>
          <a:p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rotate</a:t>
            </a:r>
            <a:r>
              <a:rPr lang="en-US" dirty="0">
                <a:latin typeface="Consolas"/>
                <a:cs typeface="Consolas"/>
              </a:rPr>
              <a:t>() </a:t>
            </a:r>
            <a:r>
              <a:rPr lang="en-US" dirty="0" smtClean="0">
                <a:latin typeface="Consolas"/>
                <a:cs typeface="Consolas"/>
              </a:rPr>
              <a:t>- of a given distance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min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max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- in </a:t>
            </a:r>
            <a:r>
              <a:rPr lang="en-US" dirty="0">
                <a:latin typeface="Consolas"/>
                <a:cs typeface="Consolas"/>
              </a:rPr>
              <a:t>a Collection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7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</a:t>
            </a:r>
            <a:endParaRPr lang="en-US" dirty="0"/>
          </a:p>
        </p:txBody>
      </p:sp>
      <p:pic>
        <p:nvPicPr>
          <p:cNvPr id="4" name="Content Placeholder 3" descr="4.-Bulk-Insert-with-Only-one-Balanc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8" b="7270"/>
          <a:stretch/>
        </p:blipFill>
        <p:spPr>
          <a:xfrm>
            <a:off x="457200" y="1862667"/>
            <a:ext cx="8229600" cy="3900639"/>
          </a:xfrm>
        </p:spPr>
      </p:pic>
    </p:spTree>
    <p:extLst>
      <p:ext uri="{BB962C8B-B14F-4D97-AF65-F5344CB8AC3E}">
        <p14:creationId xmlns:p14="http://schemas.microsoft.com/office/powerpoint/2010/main" val="38855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pic>
        <p:nvPicPr>
          <p:cNvPr id="4" name="Content Placeholder 3" descr="hashcod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7" r="11918" b="3502"/>
          <a:stretch/>
        </p:blipFill>
        <p:spPr>
          <a:xfrm>
            <a:off x="603241" y="1681237"/>
            <a:ext cx="7814643" cy="3604380"/>
          </a:xfrm>
        </p:spPr>
      </p:pic>
    </p:spTree>
    <p:extLst>
      <p:ext uri="{BB962C8B-B14F-4D97-AF65-F5344CB8AC3E}">
        <p14:creationId xmlns:p14="http://schemas.microsoft.com/office/powerpoint/2010/main" val="49154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pic>
        <p:nvPicPr>
          <p:cNvPr id="8" name="Content Placeholder 7" descr="Screen Shot 2017-10-30 at 13.53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43" b="-48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760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pic>
        <p:nvPicPr>
          <p:cNvPr id="4" name="Content Placeholder 3" descr="Screen Shot 2017-10-30 at 13.53.2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8" r="-52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5675708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1946</TotalTime>
  <Words>2174</Words>
  <Application>Microsoft Macintosh PowerPoint</Application>
  <PresentationFormat>On-screen Show (4:3)</PresentationFormat>
  <Paragraphs>442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ING</vt:lpstr>
      <vt:lpstr>Java Collections Framework (JCF)</vt:lpstr>
      <vt:lpstr>Framework</vt:lpstr>
      <vt:lpstr>Requisites</vt:lpstr>
      <vt:lpstr>Resizable Array</vt:lpstr>
      <vt:lpstr>Linked List</vt:lpstr>
      <vt:lpstr>Balanced Tree</vt:lpstr>
      <vt:lpstr>Hash Table</vt:lpstr>
      <vt:lpstr>Interfaces</vt:lpstr>
      <vt:lpstr>Implementations</vt:lpstr>
      <vt:lpstr>Internals</vt:lpstr>
      <vt:lpstr>Iterable Interface</vt:lpstr>
      <vt:lpstr>Iterator Interface</vt:lpstr>
      <vt:lpstr>Collection Interface</vt:lpstr>
      <vt:lpstr>Collection Interface</vt:lpstr>
      <vt:lpstr>Collection Examples</vt:lpstr>
      <vt:lpstr>Map Interface</vt:lpstr>
      <vt:lpstr>Map Interface</vt:lpstr>
      <vt:lpstr>Map Examples</vt:lpstr>
      <vt:lpstr>Generic Collections</vt:lpstr>
      <vt:lpstr>Generic Collections</vt:lpstr>
      <vt:lpstr>List Interface</vt:lpstr>
      <vt:lpstr>List additional methods</vt:lpstr>
      <vt:lpstr>List Implementations</vt:lpstr>
      <vt:lpstr>ArrayList Example</vt:lpstr>
      <vt:lpstr>LinkedList Example</vt:lpstr>
      <vt:lpstr>Queue Interface</vt:lpstr>
      <vt:lpstr>Queue Implementations</vt:lpstr>
      <vt:lpstr>Queue Example</vt:lpstr>
      <vt:lpstr>Set Interface</vt:lpstr>
      <vt:lpstr>SortedSet Interface</vt:lpstr>
      <vt:lpstr>Set Implementations</vt:lpstr>
      <vt:lpstr>Set Implementations</vt:lpstr>
      <vt:lpstr>Set Example I</vt:lpstr>
      <vt:lpstr>Set Example II</vt:lpstr>
      <vt:lpstr>Map Interface</vt:lpstr>
      <vt:lpstr>SortedMap Interface</vt:lpstr>
      <vt:lpstr>Map Implementations</vt:lpstr>
      <vt:lpstr>HashMap</vt:lpstr>
      <vt:lpstr>Map Example I</vt:lpstr>
      <vt:lpstr>Map Example II</vt:lpstr>
      <vt:lpstr>Iterator</vt:lpstr>
      <vt:lpstr>Iterator Interface</vt:lpstr>
      <vt:lpstr>ListIterator</vt:lpstr>
      <vt:lpstr>ListIterator Interface</vt:lpstr>
      <vt:lpstr>Iterator Example</vt:lpstr>
      <vt:lpstr>Caveat</vt:lpstr>
      <vt:lpstr>Caveat</vt:lpstr>
      <vt:lpstr>Caveat</vt:lpstr>
      <vt:lpstr>Caveat</vt:lpstr>
      <vt:lpstr>The Comparable Interface</vt:lpstr>
      <vt:lpstr>The Comparable Interface</vt:lpstr>
      <vt:lpstr>The Comparable Interface</vt:lpstr>
      <vt:lpstr>The Comparable Interface</vt:lpstr>
      <vt:lpstr>The Comparable Interface</vt:lpstr>
      <vt:lpstr>The Comparator Interface</vt:lpstr>
      <vt:lpstr>The Comparator Interface</vt:lpstr>
      <vt:lpstr>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Nicola Bicocchi</dc:creator>
  <cp:lastModifiedBy>Nicola Bicocchi</cp:lastModifiedBy>
  <cp:revision>164</cp:revision>
  <dcterms:created xsi:type="dcterms:W3CDTF">2014-11-10T17:10:18Z</dcterms:created>
  <dcterms:modified xsi:type="dcterms:W3CDTF">2017-10-31T12:46:04Z</dcterms:modified>
</cp:coreProperties>
</file>