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5" r:id="rId3"/>
    <p:sldId id="296" r:id="rId4"/>
    <p:sldId id="297" r:id="rId5"/>
    <p:sldId id="315" r:id="rId6"/>
    <p:sldId id="316" r:id="rId7"/>
    <p:sldId id="298" r:id="rId8"/>
    <p:sldId id="317" r:id="rId9"/>
    <p:sldId id="299" r:id="rId10"/>
    <p:sldId id="300" r:id="rId11"/>
    <p:sldId id="319" r:id="rId12"/>
    <p:sldId id="301" r:id="rId13"/>
    <p:sldId id="318" r:id="rId14"/>
    <p:sldId id="302" r:id="rId15"/>
    <p:sldId id="303" r:id="rId16"/>
    <p:sldId id="304" r:id="rId17"/>
    <p:sldId id="305" r:id="rId18"/>
    <p:sldId id="306" r:id="rId19"/>
    <p:sldId id="320" r:id="rId20"/>
    <p:sldId id="321" r:id="rId21"/>
    <p:sldId id="322" r:id="rId22"/>
    <p:sldId id="307" r:id="rId23"/>
    <p:sldId id="308" r:id="rId24"/>
    <p:sldId id="313" r:id="rId25"/>
    <p:sldId id="314" r:id="rId26"/>
    <p:sldId id="325" r:id="rId27"/>
    <p:sldId id="329" r:id="rId28"/>
    <p:sldId id="330" r:id="rId29"/>
    <p:sldId id="331" r:id="rId30"/>
    <p:sldId id="323" r:id="rId31"/>
    <p:sldId id="324" r:id="rId32"/>
    <p:sldId id="328" r:id="rId33"/>
    <p:sldId id="32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064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 I/O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java.io.InputStream</a:t>
            </a:r>
            <a:endParaRPr lang="en-US" dirty="0"/>
          </a:p>
        </p:txBody>
      </p:sp>
      <p:pic>
        <p:nvPicPr>
          <p:cNvPr id="5" name="Content Placeholder 4" descr="Screen Shot 2016-03-05 at 14.04.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0" b="-8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44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>
                <a:solidFill>
                  <a:srgbClr val="F79646"/>
                </a:solidFill>
              </a:rPr>
              <a:t>int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available()</a:t>
            </a:r>
          </a:p>
          <a:p>
            <a:pPr lvl="1"/>
            <a:r>
              <a:rPr lang="en-US" dirty="0"/>
              <a:t>Returns the number of bytes that can be read (or skipped over) from this input stream without blocking by the next caller of a method for this input stream.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void </a:t>
            </a:r>
            <a:r>
              <a:rPr lang="en-US" dirty="0">
                <a:solidFill>
                  <a:srgbClr val="F79646"/>
                </a:solidFill>
              </a:rPr>
              <a:t>close()</a:t>
            </a:r>
          </a:p>
          <a:p>
            <a:pPr lvl="1"/>
            <a:r>
              <a:rPr lang="en-US" dirty="0"/>
              <a:t>Closes this input stream and releases any system resources associated with the stream.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abstract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read()</a:t>
            </a:r>
          </a:p>
          <a:p>
            <a:pPr lvl="1"/>
            <a:r>
              <a:rPr lang="en-US" dirty="0"/>
              <a:t>Reads the next byte of data from the input stream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79646"/>
                </a:solidFill>
              </a:rPr>
              <a:t>int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read(byte[] b)</a:t>
            </a:r>
          </a:p>
          <a:p>
            <a:pPr lvl="1"/>
            <a:r>
              <a:rPr lang="en-US" dirty="0"/>
              <a:t>Reads some number of bytes from the input stream and stores them into the buffer array b.</a:t>
            </a:r>
          </a:p>
          <a:p>
            <a:r>
              <a:rPr lang="en-US" dirty="0" err="1" smtClean="0">
                <a:solidFill>
                  <a:srgbClr val="F79646"/>
                </a:solidFill>
              </a:rPr>
              <a:t>int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read(byte[] b,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off,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len</a:t>
            </a:r>
            <a:r>
              <a:rPr lang="en-US" dirty="0">
                <a:solidFill>
                  <a:srgbClr val="F79646"/>
                </a:solidFill>
              </a:rPr>
              <a:t>)</a:t>
            </a:r>
          </a:p>
          <a:p>
            <a:pPr lvl="1"/>
            <a:r>
              <a:rPr lang="en-US" dirty="0"/>
              <a:t>Reads up to </a:t>
            </a:r>
            <a:r>
              <a:rPr lang="en-US" dirty="0" err="1"/>
              <a:t>len</a:t>
            </a:r>
            <a:r>
              <a:rPr lang="en-US" dirty="0"/>
              <a:t> bytes of data from the input stream into an array of bytes.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void </a:t>
            </a:r>
            <a:r>
              <a:rPr lang="en-US" dirty="0">
                <a:solidFill>
                  <a:srgbClr val="F79646"/>
                </a:solidFill>
              </a:rPr>
              <a:t>reset()</a:t>
            </a:r>
          </a:p>
          <a:p>
            <a:pPr lvl="1"/>
            <a:r>
              <a:rPr lang="en-US" dirty="0"/>
              <a:t>Repositions this stream to the position at the time the mark method was last called on this input stream.</a:t>
            </a:r>
          </a:p>
          <a:p>
            <a:r>
              <a:rPr lang="en-US" dirty="0">
                <a:solidFill>
                  <a:srgbClr val="F79646"/>
                </a:solidFill>
              </a:rPr>
              <a:t>long skip(long n)</a:t>
            </a:r>
          </a:p>
          <a:p>
            <a:pPr lvl="1"/>
            <a:r>
              <a:rPr lang="en-US" dirty="0"/>
              <a:t>Skips over and discards n bytes of data from this input stream.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9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java.io.OutputStream</a:t>
            </a:r>
            <a:endParaRPr lang="en-US" dirty="0"/>
          </a:p>
        </p:txBody>
      </p:sp>
      <p:pic>
        <p:nvPicPr>
          <p:cNvPr id="5" name="Content Placeholder 4" descr="Screen Shot 2016-03-05 at 14.04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99" b="-328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30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void </a:t>
            </a:r>
            <a:r>
              <a:rPr lang="en-US" dirty="0">
                <a:solidFill>
                  <a:srgbClr val="F79646"/>
                </a:solidFill>
              </a:rPr>
              <a:t>close()</a:t>
            </a:r>
          </a:p>
          <a:p>
            <a:pPr lvl="1"/>
            <a:r>
              <a:rPr lang="en-US" dirty="0"/>
              <a:t>Closes this output stream and releases any system resources associated with this stream.</a:t>
            </a:r>
          </a:p>
          <a:p>
            <a:r>
              <a:rPr lang="en-US" dirty="0">
                <a:solidFill>
                  <a:srgbClr val="F79646"/>
                </a:solidFill>
              </a:rPr>
              <a:t>void flush()</a:t>
            </a:r>
          </a:p>
          <a:p>
            <a:pPr lvl="1"/>
            <a:r>
              <a:rPr lang="en-US" dirty="0"/>
              <a:t>Flushes this output stream and forces any buffered output bytes to be written out.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void </a:t>
            </a:r>
            <a:r>
              <a:rPr lang="en-US" dirty="0">
                <a:solidFill>
                  <a:srgbClr val="F79646"/>
                </a:solidFill>
              </a:rPr>
              <a:t>write(byte[] b)</a:t>
            </a:r>
          </a:p>
          <a:p>
            <a:pPr lvl="1"/>
            <a:r>
              <a:rPr lang="en-US" dirty="0"/>
              <a:t>Writes </a:t>
            </a:r>
            <a:r>
              <a:rPr lang="en-US" dirty="0" err="1"/>
              <a:t>b.length</a:t>
            </a:r>
            <a:r>
              <a:rPr lang="en-US" dirty="0"/>
              <a:t> bytes from the specified byte array to this output stream.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void </a:t>
            </a:r>
            <a:r>
              <a:rPr lang="en-US" dirty="0">
                <a:solidFill>
                  <a:srgbClr val="F79646"/>
                </a:solidFill>
              </a:rPr>
              <a:t>write(byte[] b,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off,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len</a:t>
            </a:r>
            <a:r>
              <a:rPr lang="en-US" dirty="0">
                <a:solidFill>
                  <a:srgbClr val="F79646"/>
                </a:solidFill>
              </a:rPr>
              <a:t>)</a:t>
            </a:r>
          </a:p>
          <a:p>
            <a:pPr lvl="1"/>
            <a:r>
              <a:rPr lang="en-US" dirty="0"/>
              <a:t>Writes </a:t>
            </a:r>
            <a:r>
              <a:rPr lang="en-US" dirty="0" err="1"/>
              <a:t>len</a:t>
            </a:r>
            <a:r>
              <a:rPr lang="en-US" dirty="0"/>
              <a:t> bytes from the specified byte array starting at offset off to this output stream.</a:t>
            </a:r>
          </a:p>
          <a:p>
            <a:r>
              <a:rPr lang="en-US" dirty="0">
                <a:solidFill>
                  <a:srgbClr val="F79646"/>
                </a:solidFill>
              </a:rPr>
              <a:t>a</a:t>
            </a:r>
            <a:r>
              <a:rPr lang="en-US" dirty="0" smtClean="0">
                <a:solidFill>
                  <a:srgbClr val="F79646"/>
                </a:solidFill>
              </a:rPr>
              <a:t>bstract </a:t>
            </a:r>
            <a:r>
              <a:rPr lang="en-US" dirty="0">
                <a:solidFill>
                  <a:srgbClr val="F79646"/>
                </a:solidFill>
              </a:rPr>
              <a:t>void write(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b)</a:t>
            </a:r>
          </a:p>
          <a:p>
            <a:pPr lvl="1"/>
            <a:r>
              <a:rPr lang="en-US" dirty="0"/>
              <a:t>Writes the specified byte to this output stream.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2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</a:t>
            </a:r>
            <a:r>
              <a:rPr lang="en-US" dirty="0" smtClean="0"/>
              <a:t>System </a:t>
            </a:r>
            <a:r>
              <a:rPr lang="en-US" dirty="0"/>
              <a:t>defines default input and output </a:t>
            </a:r>
            <a:r>
              <a:rPr lang="en-US" dirty="0" smtClean="0"/>
              <a:t>streams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System {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InputStream</a:t>
            </a:r>
            <a:r>
              <a:rPr lang="en-US" dirty="0"/>
              <a:t> in;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PrintStream</a:t>
            </a:r>
            <a:r>
              <a:rPr lang="en-US" dirty="0"/>
              <a:t> out;   // see </a:t>
            </a:r>
            <a:r>
              <a:rPr lang="en-US" dirty="0" smtClean="0"/>
              <a:t>after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specializations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emory (source/destination) </a:t>
            </a:r>
            <a:endParaRPr lang="en-US" dirty="0"/>
          </a:p>
          <a:p>
            <a:r>
              <a:rPr lang="en-US" dirty="0"/>
              <a:t>Pipe (source/destination) </a:t>
            </a:r>
          </a:p>
          <a:p>
            <a:r>
              <a:rPr lang="en-US" dirty="0"/>
              <a:t>File (source/destination)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Buffered (functionality)</a:t>
            </a:r>
            <a:endParaRPr lang="en-US" dirty="0"/>
          </a:p>
          <a:p>
            <a:r>
              <a:rPr lang="en-US" dirty="0" smtClean="0"/>
              <a:t>P</a:t>
            </a:r>
            <a:r>
              <a:rPr lang="en-US" dirty="0"/>
              <a:t>rinted </a:t>
            </a:r>
            <a:r>
              <a:rPr lang="en-US" dirty="0" smtClean="0"/>
              <a:t>(functionality)</a:t>
            </a:r>
            <a:endParaRPr lang="en-US" dirty="0"/>
          </a:p>
          <a:p>
            <a:r>
              <a:rPr lang="en-US" dirty="0" smtClean="0"/>
              <a:t>I</a:t>
            </a:r>
            <a:r>
              <a:rPr lang="en-US" dirty="0"/>
              <a:t>nterpreted </a:t>
            </a:r>
            <a:r>
              <a:rPr lang="en-US" dirty="0" smtClean="0"/>
              <a:t>(functionality)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CharArrayReader</a:t>
            </a:r>
            <a:endParaRPr lang="en-US" dirty="0"/>
          </a:p>
          <a:p>
            <a:r>
              <a:rPr lang="en-US" dirty="0" err="1"/>
              <a:t>CharArrayWriter</a:t>
            </a:r>
            <a:endParaRPr lang="en-US" dirty="0"/>
          </a:p>
          <a:p>
            <a:pPr lvl="1"/>
            <a:r>
              <a:rPr lang="en-US" dirty="0"/>
              <a:t>R/W char or byte from/to array in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err="1"/>
              <a:t>ByteArrayInputStream</a:t>
            </a:r>
            <a:endParaRPr lang="en-US" dirty="0"/>
          </a:p>
          <a:p>
            <a:r>
              <a:rPr lang="en-US" dirty="0" err="1" smtClean="0"/>
              <a:t>ByteArrayOutputStream</a:t>
            </a:r>
            <a:endParaRPr lang="en-US" dirty="0"/>
          </a:p>
          <a:p>
            <a:pPr lvl="1"/>
            <a:r>
              <a:rPr lang="en-US" dirty="0"/>
              <a:t>R/W char or byte from/to array in </a:t>
            </a:r>
            <a:r>
              <a:rPr lang="en-US" dirty="0" smtClean="0"/>
              <a:t>memory</a:t>
            </a:r>
          </a:p>
          <a:p>
            <a:r>
              <a:rPr lang="en-US" dirty="0" err="1"/>
              <a:t>StringReader</a:t>
            </a:r>
            <a:endParaRPr lang="en-US" dirty="0"/>
          </a:p>
          <a:p>
            <a:r>
              <a:rPr lang="en-US" dirty="0" err="1"/>
              <a:t>StringWriter</a:t>
            </a:r>
            <a:endParaRPr lang="en-US" dirty="0"/>
          </a:p>
          <a:p>
            <a:pPr lvl="1"/>
            <a:r>
              <a:rPr lang="en-US" dirty="0"/>
              <a:t>R/W chars from/to String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of </a:t>
            </a:r>
            <a:r>
              <a:rPr lang="en-US" dirty="0" smtClean="0"/>
              <a:t>pipes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Pipes are </a:t>
            </a:r>
            <a:r>
              <a:rPr lang="en-US" dirty="0"/>
              <a:t>used in </a:t>
            </a:r>
            <a:r>
              <a:rPr lang="en-US" dirty="0" smtClean="0"/>
              <a:t>inter-process communication</a:t>
            </a:r>
          </a:p>
          <a:p>
            <a:r>
              <a:rPr lang="en-US" dirty="0" err="1" smtClean="0"/>
              <a:t>PipedReader</a:t>
            </a:r>
            <a:endParaRPr lang="en-US" dirty="0"/>
          </a:p>
          <a:p>
            <a:r>
              <a:rPr lang="en-US" dirty="0" err="1"/>
              <a:t>PipedWriter</a:t>
            </a:r>
            <a:endParaRPr lang="en-US" dirty="0"/>
          </a:p>
          <a:p>
            <a:pPr lvl="1"/>
            <a:r>
              <a:rPr lang="en-US" dirty="0"/>
              <a:t>R/W chars from pipe</a:t>
            </a:r>
          </a:p>
          <a:p>
            <a:r>
              <a:rPr lang="en-US" dirty="0" err="1"/>
              <a:t>PipedInputStream</a:t>
            </a:r>
            <a:endParaRPr lang="en-US" dirty="0"/>
          </a:p>
          <a:p>
            <a:r>
              <a:rPr lang="en-US" dirty="0" err="1"/>
              <a:t>PipedOutputStream</a:t>
            </a:r>
            <a:endParaRPr lang="en-US" dirty="0"/>
          </a:p>
          <a:p>
            <a:pPr lvl="1"/>
            <a:r>
              <a:rPr lang="en-US" dirty="0"/>
              <a:t>R/W bytes from pipe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of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FileReader</a:t>
            </a:r>
            <a:endParaRPr lang="en-US" dirty="0"/>
          </a:p>
          <a:p>
            <a:r>
              <a:rPr lang="en-US" dirty="0" err="1"/>
              <a:t>FileWriter</a:t>
            </a:r>
            <a:endParaRPr lang="en-US" dirty="0"/>
          </a:p>
          <a:p>
            <a:pPr lvl="1"/>
            <a:r>
              <a:rPr lang="en-US" dirty="0"/>
              <a:t>R/W char from file</a:t>
            </a:r>
          </a:p>
          <a:p>
            <a:r>
              <a:rPr lang="en-US" dirty="0" err="1"/>
              <a:t>FileInputStream</a:t>
            </a:r>
            <a:endParaRPr lang="en-US" dirty="0"/>
          </a:p>
          <a:p>
            <a:r>
              <a:rPr lang="en-US" dirty="0" err="1"/>
              <a:t>FileOutputStream</a:t>
            </a:r>
            <a:endParaRPr lang="en-US" dirty="0"/>
          </a:p>
          <a:p>
            <a:pPr lvl="1"/>
            <a:r>
              <a:rPr lang="en-US" dirty="0"/>
              <a:t>R/W byte from file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dirty="0"/>
              <a:t>handles filename and pathname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BufferedInputStream</a:t>
            </a:r>
            <a:endParaRPr lang="en-US" dirty="0"/>
          </a:p>
          <a:p>
            <a:r>
              <a:rPr lang="en-US" dirty="0" err="1" smtClean="0"/>
              <a:t>BufferedOutputStream</a:t>
            </a:r>
            <a:endParaRPr lang="en-US" dirty="0"/>
          </a:p>
          <a:p>
            <a:r>
              <a:rPr lang="en-US" dirty="0" err="1" smtClean="0"/>
              <a:t>BufferedReader</a:t>
            </a:r>
            <a:endParaRPr lang="en-US" dirty="0"/>
          </a:p>
          <a:p>
            <a:r>
              <a:rPr lang="en-US" dirty="0" err="1" smtClean="0"/>
              <a:t>BufferedWriter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err="1" smtClean="0"/>
              <a:t>BufferedInputStream</a:t>
            </a:r>
            <a:r>
              <a:rPr lang="en-US" dirty="0"/>
              <a:t>(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BufferedInputStream</a:t>
            </a:r>
            <a:r>
              <a:rPr lang="en-US" dirty="0"/>
              <a:t>(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101789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  <a:p>
            <a:r>
              <a:rPr lang="en-US" dirty="0"/>
              <a:t>Buffer</a:t>
            </a:r>
          </a:p>
          <a:p>
            <a:r>
              <a:rPr lang="en-US" dirty="0"/>
              <a:t>File</a:t>
            </a:r>
          </a:p>
          <a:p>
            <a:r>
              <a:rPr lang="en-US" dirty="0" err="1"/>
              <a:t>StringTokenizer</a:t>
            </a:r>
            <a:r>
              <a:rPr lang="en-US" dirty="0"/>
              <a:t>, </a:t>
            </a:r>
            <a:r>
              <a:rPr lang="en-US" dirty="0" err="1"/>
              <a:t>StreamTokenizer</a:t>
            </a:r>
            <a:endParaRPr lang="en-US" dirty="0"/>
          </a:p>
          <a:p>
            <a:r>
              <a:rPr lang="en-US" dirty="0" smtClean="0"/>
              <a:t>Serialization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1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PrintStream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o)</a:t>
            </a:r>
          </a:p>
          <a:p>
            <a:pPr lvl="1"/>
            <a:r>
              <a:rPr lang="en-US" dirty="0" smtClean="0"/>
              <a:t>print</a:t>
            </a:r>
            <a:r>
              <a:rPr lang="en-US" dirty="0"/>
              <a:t>() </a:t>
            </a:r>
            <a:r>
              <a:rPr lang="en-US" dirty="0" err="1"/>
              <a:t>println</a:t>
            </a:r>
            <a:r>
              <a:rPr lang="en-US" dirty="0"/>
              <a:t>() for primitive types and String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throw </a:t>
            </a:r>
            <a:r>
              <a:rPr lang="en-US" dirty="0" err="1"/>
              <a:t>IOException</a:t>
            </a:r>
            <a:r>
              <a:rPr lang="en-US" dirty="0"/>
              <a:t>, but it sets a bit, </a:t>
            </a:r>
            <a:r>
              <a:rPr lang="en-US" dirty="0" smtClean="0"/>
              <a:t>to be </a:t>
            </a:r>
            <a:r>
              <a:rPr lang="en-US" dirty="0"/>
              <a:t>checked with method </a:t>
            </a:r>
            <a:r>
              <a:rPr lang="en-US" dirty="0" err="1"/>
              <a:t>checkError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defines out and err</a:t>
            </a:r>
          </a:p>
          <a:p>
            <a:pPr marL="0" indent="0">
              <a:buNone/>
            </a:pPr>
            <a:r>
              <a:rPr lang="en-US" b="1" dirty="0"/>
              <a:t>class System {</a:t>
            </a:r>
          </a:p>
          <a:p>
            <a:pPr marL="0" indent="0">
              <a:buNone/>
            </a:pPr>
            <a:r>
              <a:rPr lang="en-US" b="1" dirty="0" smtClean="0"/>
              <a:t>	static </a:t>
            </a:r>
            <a:r>
              <a:rPr lang="en-US" b="1" dirty="0" err="1"/>
              <a:t>PrintStream</a:t>
            </a:r>
            <a:r>
              <a:rPr lang="en-US" b="1" dirty="0"/>
              <a:t> out, err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	…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43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Translates primitive </a:t>
            </a:r>
            <a:r>
              <a:rPr lang="en-US" dirty="0"/>
              <a:t>types in standard </a:t>
            </a:r>
            <a:r>
              <a:rPr lang="en-US" dirty="0" smtClean="0"/>
              <a:t>format (</a:t>
            </a:r>
            <a:r>
              <a:rPr lang="en-US" dirty="0"/>
              <a:t>UTF-8) on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DataInputStream</a:t>
            </a:r>
            <a:r>
              <a:rPr lang="en-US" dirty="0"/>
              <a:t>(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readByte</a:t>
            </a:r>
            <a:r>
              <a:rPr lang="en-US" dirty="0"/>
              <a:t>(), </a:t>
            </a:r>
            <a:r>
              <a:rPr lang="en-US" dirty="0" err="1"/>
              <a:t>readChar</a:t>
            </a:r>
            <a:r>
              <a:rPr lang="en-US" dirty="0"/>
              <a:t>(), </a:t>
            </a:r>
            <a:r>
              <a:rPr lang="en-US" dirty="0" err="1"/>
              <a:t>readDouble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readFloat</a:t>
            </a:r>
            <a:r>
              <a:rPr lang="en-US" dirty="0"/>
              <a:t>(), </a:t>
            </a:r>
            <a:r>
              <a:rPr lang="en-US" dirty="0" err="1"/>
              <a:t>readInt</a:t>
            </a:r>
            <a:r>
              <a:rPr lang="en-US" dirty="0"/>
              <a:t>(), </a:t>
            </a:r>
            <a:r>
              <a:rPr lang="en-US" dirty="0" err="1"/>
              <a:t>readLong</a:t>
            </a:r>
            <a:r>
              <a:rPr lang="en-US" dirty="0"/>
              <a:t>(), </a:t>
            </a:r>
            <a:r>
              <a:rPr lang="en-US" dirty="0" err="1"/>
              <a:t>readShort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DataOutputStream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smtClean="0"/>
              <a:t>o)</a:t>
            </a:r>
          </a:p>
          <a:p>
            <a:pPr marL="742950" lvl="2" indent="-342900"/>
            <a:r>
              <a:rPr lang="en-US" dirty="0" err="1" smtClean="0"/>
              <a:t>writeByte</a:t>
            </a:r>
            <a:r>
              <a:rPr lang="en-US" dirty="0"/>
              <a:t>(), </a:t>
            </a:r>
            <a:r>
              <a:rPr lang="en-US" dirty="0" err="1" smtClean="0"/>
              <a:t>writeChar</a:t>
            </a:r>
            <a:r>
              <a:rPr lang="en-US" dirty="0"/>
              <a:t>(), </a:t>
            </a:r>
            <a:r>
              <a:rPr lang="en-US" dirty="0" err="1" smtClean="0"/>
              <a:t>writeDouble</a:t>
            </a:r>
            <a:r>
              <a:rPr lang="en-US" dirty="0"/>
              <a:t>(), </a:t>
            </a:r>
            <a:r>
              <a:rPr lang="en-US" dirty="0" err="1" smtClean="0"/>
              <a:t>writeFloat</a:t>
            </a:r>
            <a:r>
              <a:rPr lang="en-US" dirty="0"/>
              <a:t>(), </a:t>
            </a:r>
            <a:r>
              <a:rPr lang="en-US" dirty="0" err="1" smtClean="0"/>
              <a:t>writeInt</a:t>
            </a:r>
            <a:r>
              <a:rPr lang="en-US" dirty="0"/>
              <a:t>(), </a:t>
            </a:r>
            <a:r>
              <a:rPr lang="en-US" dirty="0" err="1" smtClean="0"/>
              <a:t>writeLong</a:t>
            </a:r>
            <a:r>
              <a:rPr lang="en-US" dirty="0"/>
              <a:t>(), </a:t>
            </a:r>
            <a:r>
              <a:rPr lang="en-US" dirty="0" err="1" smtClean="0"/>
              <a:t>writeShort</a:t>
            </a:r>
            <a:r>
              <a:rPr lang="en-US" dirty="0"/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3860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 </a:t>
            </a:r>
            <a:r>
              <a:rPr lang="en-US" dirty="0"/>
              <a:t>pathname</a:t>
            </a:r>
          </a:p>
          <a:p>
            <a:pPr lvl="1"/>
            <a:r>
              <a:rPr lang="en-US" dirty="0" smtClean="0"/>
              <a:t>directory</a:t>
            </a:r>
            <a:r>
              <a:rPr lang="en-US" dirty="0"/>
              <a:t>, file, file separator</a:t>
            </a:r>
          </a:p>
          <a:p>
            <a:pPr lvl="1"/>
            <a:r>
              <a:rPr lang="en-US" dirty="0" smtClean="0"/>
              <a:t>absolute</a:t>
            </a:r>
            <a:r>
              <a:rPr lang="en-US" dirty="0"/>
              <a:t>, relative</a:t>
            </a:r>
          </a:p>
          <a:p>
            <a:r>
              <a:rPr lang="en-US" dirty="0" smtClean="0"/>
              <a:t>convert </a:t>
            </a:r>
            <a:r>
              <a:rPr lang="en-US" dirty="0"/>
              <a:t>abstract pathname &lt;--&gt; string</a:t>
            </a:r>
          </a:p>
          <a:p>
            <a:r>
              <a:rPr lang="en-US" dirty="0" smtClean="0"/>
              <a:t>methods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create</a:t>
            </a:r>
            <a:r>
              <a:rPr lang="en-US" dirty="0"/>
              <a:t>() delete() exists() , </a:t>
            </a:r>
            <a:r>
              <a:rPr lang="en-US" dirty="0" err="1"/>
              <a:t>mkdir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 smtClean="0"/>
              <a:t>getName</a:t>
            </a:r>
            <a:r>
              <a:rPr lang="en-US" dirty="0"/>
              <a:t>() </a:t>
            </a:r>
            <a:r>
              <a:rPr lang="en-US" dirty="0" err="1"/>
              <a:t>getAbsolutePath</a:t>
            </a:r>
            <a:r>
              <a:rPr lang="en-US" dirty="0"/>
              <a:t>(), </a:t>
            </a:r>
            <a:r>
              <a:rPr lang="en-US" dirty="0" err="1"/>
              <a:t>getPath</a:t>
            </a:r>
            <a:r>
              <a:rPr lang="en-US" dirty="0"/>
              <a:t>(), </a:t>
            </a:r>
            <a:r>
              <a:rPr lang="en-US" dirty="0" err="1"/>
              <a:t>getParent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isFile</a:t>
            </a:r>
            <a:r>
              <a:rPr lang="en-US" dirty="0"/>
              <a:t>(), </a:t>
            </a:r>
            <a:r>
              <a:rPr lang="en-US" dirty="0" err="1"/>
              <a:t>isDirectory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 smtClean="0"/>
              <a:t>isHidden</a:t>
            </a:r>
            <a:r>
              <a:rPr lang="en-US" dirty="0"/>
              <a:t>(), length(</a:t>
            </a:r>
            <a:r>
              <a:rPr lang="en-US" dirty="0" smtClean="0"/>
              <a:t>), </a:t>
            </a:r>
            <a:r>
              <a:rPr lang="en-US" dirty="0" err="1" smtClean="0"/>
              <a:t>listFiles</a:t>
            </a:r>
            <a:r>
              <a:rPr lang="en-US" dirty="0"/>
              <a:t>(), </a:t>
            </a:r>
            <a:r>
              <a:rPr lang="en-US" dirty="0" err="1"/>
              <a:t>renameTo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489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text file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public class Copy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File </a:t>
            </a:r>
            <a:r>
              <a:rPr lang="en-US" dirty="0" err="1"/>
              <a:t>inputFile</a:t>
            </a:r>
            <a:r>
              <a:rPr lang="en-US" dirty="0"/>
              <a:t> = new File("</a:t>
            </a:r>
            <a:r>
              <a:rPr lang="en-US" dirty="0" err="1"/>
              <a:t>farrago.txt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		File </a:t>
            </a:r>
            <a:r>
              <a:rPr lang="en-US" dirty="0" err="1"/>
              <a:t>outputFile</a:t>
            </a:r>
            <a:r>
              <a:rPr lang="en-US" dirty="0"/>
              <a:t> = new File("</a:t>
            </a:r>
            <a:r>
              <a:rPr lang="en-US" dirty="0" err="1"/>
              <a:t>outagain.txt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/>
              <a:t>in = new </a:t>
            </a:r>
            <a:r>
              <a:rPr lang="en-US" dirty="0" err="1"/>
              <a:t>FileReader</a:t>
            </a:r>
            <a:r>
              <a:rPr lang="en-US" dirty="0"/>
              <a:t>(</a:t>
            </a:r>
            <a:r>
              <a:rPr lang="en-US" dirty="0" err="1"/>
              <a:t>inputFile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/>
              <a:t>out = new </a:t>
            </a:r>
            <a:r>
              <a:rPr lang="en-US" dirty="0" err="1"/>
              <a:t>FileWriter</a:t>
            </a:r>
            <a:r>
              <a:rPr lang="en-US" dirty="0"/>
              <a:t>(</a:t>
            </a:r>
            <a:r>
              <a:rPr lang="en-US" dirty="0" err="1"/>
              <a:t>outputFile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c;</a:t>
            </a:r>
          </a:p>
          <a:p>
            <a:pPr marL="0" indent="0">
              <a:buNone/>
            </a:pPr>
            <a:r>
              <a:rPr lang="en-US" dirty="0" smtClean="0"/>
              <a:t>		while </a:t>
            </a:r>
            <a:r>
              <a:rPr lang="en-US" dirty="0"/>
              <a:t>((c = </a:t>
            </a:r>
            <a:r>
              <a:rPr lang="en-US" dirty="0" err="1"/>
              <a:t>in.read</a:t>
            </a:r>
            <a:r>
              <a:rPr lang="en-US" dirty="0"/>
              <a:t>()) != -1)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out.write</a:t>
            </a:r>
            <a:r>
              <a:rPr lang="en-US" dirty="0"/>
              <a:t>(c);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out.close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5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byte &lt;--</a:t>
            </a:r>
            <a:r>
              <a:rPr lang="en-US" dirty="0" smtClean="0">
                <a:sym typeface="Wingdings"/>
              </a:rPr>
              <a:t>&gt;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InputStreamReader</a:t>
            </a:r>
            <a:endParaRPr lang="en-US" dirty="0"/>
          </a:p>
          <a:p>
            <a:pPr lvl="1"/>
            <a:r>
              <a:rPr lang="en-US" dirty="0"/>
              <a:t>byte --&gt; char</a:t>
            </a:r>
          </a:p>
          <a:p>
            <a:r>
              <a:rPr lang="en-US" dirty="0" err="1" smtClean="0"/>
              <a:t>OutputStreamWriter</a:t>
            </a:r>
            <a:endParaRPr lang="en-US" dirty="0"/>
          </a:p>
          <a:p>
            <a:pPr lvl="1"/>
            <a:r>
              <a:rPr lang="en-US" dirty="0"/>
              <a:t>char --&gt; byte</a:t>
            </a:r>
          </a:p>
        </p:txBody>
      </p:sp>
    </p:spTree>
    <p:extLst>
      <p:ext uri="{BB962C8B-B14F-4D97-AF65-F5344CB8AC3E}">
        <p14:creationId xmlns:p14="http://schemas.microsoft.com/office/powerpoint/2010/main" val="3300694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StringTokenizer</a:t>
            </a:r>
            <a:endParaRPr lang="en-US" dirty="0"/>
          </a:p>
          <a:p>
            <a:pPr lvl="1"/>
            <a:r>
              <a:rPr lang="en-US" dirty="0" smtClean="0"/>
              <a:t>Works </a:t>
            </a:r>
            <a:r>
              <a:rPr lang="en-US" dirty="0"/>
              <a:t>on String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delimiters (blank, “,”, \t, \n, \r, \f )</a:t>
            </a:r>
          </a:p>
          <a:p>
            <a:pPr lvl="1"/>
            <a:r>
              <a:rPr lang="en-US" dirty="0" smtClean="0"/>
              <a:t>Blank </a:t>
            </a:r>
            <a:r>
              <a:rPr lang="en-US" dirty="0"/>
              <a:t>is the default delimiter</a:t>
            </a:r>
          </a:p>
          <a:p>
            <a:pPr lvl="1"/>
            <a:r>
              <a:rPr lang="en-US" dirty="0" smtClean="0"/>
              <a:t>Divides </a:t>
            </a:r>
            <a:r>
              <a:rPr lang="en-US" dirty="0"/>
              <a:t>a String in tokens (separated by</a:t>
            </a:r>
          </a:p>
          <a:p>
            <a:pPr marL="400050" lvl="1" indent="0">
              <a:buNone/>
            </a:pPr>
            <a:r>
              <a:rPr lang="en-US" dirty="0"/>
              <a:t>delimiters), returning the token</a:t>
            </a:r>
          </a:p>
          <a:p>
            <a:pPr lvl="1"/>
            <a:r>
              <a:rPr lang="en-US" dirty="0" err="1" smtClean="0"/>
              <a:t>hasMoreTokens</a:t>
            </a:r>
            <a:r>
              <a:rPr lang="en-US" dirty="0"/>
              <a:t>(), </a:t>
            </a:r>
            <a:r>
              <a:rPr lang="en-US" dirty="0" err="1"/>
              <a:t>nextToken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distinguish identifiers, numbers</a:t>
            </a:r>
            <a:r>
              <a:rPr lang="en-US" dirty="0" smtClean="0"/>
              <a:t>, comments</a:t>
            </a:r>
            <a:r>
              <a:rPr lang="en-US" dirty="0"/>
              <a:t>, quoted strings</a:t>
            </a:r>
          </a:p>
        </p:txBody>
      </p:sp>
    </p:spTree>
    <p:extLst>
      <p:ext uri="{BB962C8B-B14F-4D97-AF65-F5344CB8AC3E}">
        <p14:creationId xmlns:p14="http://schemas.microsoft.com/office/powerpoint/2010/main" val="1009102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StreamTokenizer</a:t>
            </a:r>
            <a:endParaRPr lang="en-US" dirty="0"/>
          </a:p>
          <a:p>
            <a:pPr lvl="1"/>
            <a:r>
              <a:rPr lang="en-US" dirty="0" smtClean="0"/>
              <a:t>Works </a:t>
            </a:r>
            <a:r>
              <a:rPr lang="en-US" dirty="0"/>
              <a:t>on Stream (Reader)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sophisticated, recognizes identifiers</a:t>
            </a:r>
            <a:r>
              <a:rPr lang="en-US" dirty="0" smtClean="0"/>
              <a:t>, comments</a:t>
            </a:r>
            <a:r>
              <a:rPr lang="en-US" dirty="0"/>
              <a:t>, quoted string, numbers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symbol table and flag</a:t>
            </a:r>
          </a:p>
          <a:p>
            <a:pPr lvl="1"/>
            <a:r>
              <a:rPr lang="en-US" dirty="0" err="1" smtClean="0"/>
              <a:t>nextToken</a:t>
            </a:r>
            <a:r>
              <a:rPr lang="en-US" dirty="0"/>
              <a:t>(), TT_EOF if at the end</a:t>
            </a:r>
          </a:p>
        </p:txBody>
      </p:sp>
    </p:spTree>
    <p:extLst>
      <p:ext uri="{BB962C8B-B14F-4D97-AF65-F5344CB8AC3E}">
        <p14:creationId xmlns:p14="http://schemas.microsoft.com/office/powerpoint/2010/main" val="30655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Deep/Shallow Copy</a:t>
            </a:r>
            <a:endParaRPr lang="en-US" dirty="0"/>
          </a:p>
        </p:txBody>
      </p:sp>
      <p:pic>
        <p:nvPicPr>
          <p:cNvPr id="4" name="Picture 3" descr="Screen Shot 2016-03-05 at 14.56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58" y="2188709"/>
            <a:ext cx="4406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07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Deep/Shallow Copy</a:t>
            </a:r>
            <a:endParaRPr lang="en-US" dirty="0"/>
          </a:p>
        </p:txBody>
      </p:sp>
      <p:pic>
        <p:nvPicPr>
          <p:cNvPr id="3" name="Picture 2" descr="Screen Shot 2016-03-05 at 14.5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290310"/>
            <a:ext cx="583565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Deep/Shallow Copy</a:t>
            </a:r>
          </a:p>
        </p:txBody>
      </p:sp>
      <p:pic>
        <p:nvPicPr>
          <p:cNvPr id="4" name="Content Placeholder 3" descr="Screen Shot 2016-03-05 at 14.56.07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01" b="-3601"/>
          <a:stretch>
            <a:fillRect/>
          </a:stretch>
        </p:blipFill>
        <p:spPr>
          <a:xfrm>
            <a:off x="1443549" y="2086558"/>
            <a:ext cx="6352665" cy="3493721"/>
          </a:xfrm>
        </p:spPr>
      </p:pic>
    </p:spTree>
    <p:extLst>
      <p:ext uri="{BB962C8B-B14F-4D97-AF65-F5344CB8AC3E}">
        <p14:creationId xmlns:p14="http://schemas.microsoft.com/office/powerpoint/2010/main" val="284678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I/O operations rely on the abstraction of STREAM (“bytes flow”)</a:t>
            </a:r>
          </a:p>
          <a:p>
            <a:r>
              <a:rPr lang="en-US" dirty="0"/>
              <a:t>A stream can be:</a:t>
            </a:r>
          </a:p>
          <a:p>
            <a:pPr lvl="1"/>
            <a:r>
              <a:rPr lang="en-US" dirty="0"/>
              <a:t>A file on the disk</a:t>
            </a:r>
          </a:p>
          <a:p>
            <a:pPr lvl="1"/>
            <a:r>
              <a:rPr lang="en-US" dirty="0"/>
              <a:t>standard input, output, error</a:t>
            </a:r>
          </a:p>
          <a:p>
            <a:pPr lvl="1"/>
            <a:r>
              <a:rPr lang="en-US" dirty="0"/>
              <a:t>A network connection</a:t>
            </a:r>
          </a:p>
          <a:p>
            <a:pPr lvl="1"/>
            <a:r>
              <a:rPr lang="en-US" dirty="0"/>
              <a:t>A data-flow from/to whichever hardware device</a:t>
            </a:r>
          </a:p>
          <a:p>
            <a:r>
              <a:rPr lang="en-US" dirty="0"/>
              <a:t>I/O operations work in the same way with ALL kinds of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0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 / write of an object imply:</a:t>
            </a:r>
          </a:p>
          <a:p>
            <a:pPr lvl="1"/>
            <a:r>
              <a:rPr lang="en-US" dirty="0" smtClean="0"/>
              <a:t>read</a:t>
            </a:r>
            <a:r>
              <a:rPr lang="en-US" dirty="0"/>
              <a:t>/write attributes (and optionally the type) </a:t>
            </a:r>
            <a:r>
              <a:rPr lang="en-US" dirty="0" smtClean="0"/>
              <a:t>of the </a:t>
            </a:r>
            <a:r>
              <a:rPr lang="en-US" dirty="0"/>
              <a:t>object</a:t>
            </a:r>
          </a:p>
          <a:p>
            <a:pPr lvl="1"/>
            <a:r>
              <a:rPr lang="en-US" dirty="0" smtClean="0"/>
              <a:t>Correctly </a:t>
            </a:r>
            <a:r>
              <a:rPr lang="en-US" dirty="0"/>
              <a:t>separating different elements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reading, create an object and set </a:t>
            </a:r>
            <a:r>
              <a:rPr lang="en-US" dirty="0" smtClean="0"/>
              <a:t>all attributes values </a:t>
            </a:r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operations (serialization) </a:t>
            </a:r>
            <a:r>
              <a:rPr lang="en-US" dirty="0" smtClean="0"/>
              <a:t>are automated </a:t>
            </a:r>
            <a:r>
              <a:rPr lang="en-US" dirty="0"/>
              <a:t>by</a:t>
            </a:r>
          </a:p>
          <a:p>
            <a:pPr lvl="1"/>
            <a:r>
              <a:rPr lang="en-US" dirty="0" err="1" smtClean="0"/>
              <a:t>ObjectInputStream</a:t>
            </a:r>
            <a:endParaRPr lang="en-US" dirty="0"/>
          </a:p>
          <a:p>
            <a:pPr lvl="1"/>
            <a:r>
              <a:rPr lang="en-US" dirty="0" err="1" smtClean="0"/>
              <a:t>ObjectOutputStream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8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read/write objects are: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writeObject</a:t>
            </a:r>
            <a:r>
              <a:rPr lang="en-US" dirty="0"/>
              <a:t>(Object)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readObject</a:t>
            </a:r>
            <a:r>
              <a:rPr lang="en-US" dirty="0"/>
              <a:t>()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ONLY </a:t>
            </a:r>
            <a:r>
              <a:rPr lang="en-US" dirty="0">
                <a:solidFill>
                  <a:srgbClr val="F79646"/>
                </a:solidFill>
              </a:rPr>
              <a:t>objects implementing </a:t>
            </a:r>
            <a:r>
              <a:rPr lang="en-US" dirty="0" smtClean="0">
                <a:solidFill>
                  <a:srgbClr val="F79646"/>
                </a:solidFill>
              </a:rPr>
              <a:t>interface </a:t>
            </a:r>
            <a:r>
              <a:rPr lang="en-US" dirty="0" err="1" smtClean="0">
                <a:solidFill>
                  <a:srgbClr val="F79646"/>
                </a:solidFill>
              </a:rPr>
              <a:t>Serializable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can be serialized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interface is </a:t>
            </a:r>
            <a:r>
              <a:rPr lang="en-US" dirty="0" smtClean="0"/>
              <a:t>empty. Just </a:t>
            </a:r>
            <a:r>
              <a:rPr lang="en-US" dirty="0"/>
              <a:t>used to avoid serialization of objects</a:t>
            </a:r>
            <a:r>
              <a:rPr lang="en-US" dirty="0" smtClean="0"/>
              <a:t>, without </a:t>
            </a:r>
            <a:r>
              <a:rPr lang="en-US" dirty="0"/>
              <a:t>permission of the class developer</a:t>
            </a:r>
          </a:p>
        </p:txBody>
      </p:sp>
    </p:spTree>
    <p:extLst>
      <p:ext uri="{BB962C8B-B14F-4D97-AF65-F5344CB8AC3E}">
        <p14:creationId xmlns:p14="http://schemas.microsoft.com/office/powerpoint/2010/main" val="324155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Serialization, </a:t>
            </a:r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 err="1"/>
              <a:t>ObjectOutputStream</a:t>
            </a:r>
            <a:r>
              <a:rPr lang="en-US" dirty="0"/>
              <a:t> saves automatically </a:t>
            </a:r>
            <a:r>
              <a:rPr lang="en-US" dirty="0" smtClean="0"/>
              <a:t>all objects </a:t>
            </a:r>
            <a:r>
              <a:rPr lang="en-US" dirty="0"/>
              <a:t>referred by its attributes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serialized are numbered in the stream</a:t>
            </a:r>
          </a:p>
          <a:p>
            <a:pPr lvl="1"/>
            <a:r>
              <a:rPr lang="en-US" dirty="0" smtClean="0"/>
              <a:t>references </a:t>
            </a:r>
            <a:r>
              <a:rPr lang="en-US" dirty="0"/>
              <a:t>are saved like ordering numbers in </a:t>
            </a:r>
            <a:r>
              <a:rPr lang="en-US" dirty="0" smtClean="0"/>
              <a:t>the stream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I save 2 objects pointing to a third one, this </a:t>
            </a:r>
            <a:r>
              <a:rPr lang="en-US" dirty="0" smtClean="0"/>
              <a:t>is saved </a:t>
            </a:r>
            <a:r>
              <a:rPr lang="en-US" dirty="0"/>
              <a:t>just once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saving an object, </a:t>
            </a:r>
            <a:r>
              <a:rPr lang="en-US" dirty="0" err="1"/>
              <a:t>ObjectOutputStream</a:t>
            </a:r>
            <a:r>
              <a:rPr lang="en-US" dirty="0"/>
              <a:t> checks if </a:t>
            </a:r>
            <a:r>
              <a:rPr lang="en-US" dirty="0" smtClean="0"/>
              <a:t>it has </a:t>
            </a:r>
            <a:r>
              <a:rPr lang="en-US" dirty="0"/>
              <a:t>not been already saved</a:t>
            </a:r>
          </a:p>
          <a:p>
            <a:pPr lvl="1"/>
            <a:r>
              <a:rPr lang="en-US" dirty="0" smtClean="0"/>
              <a:t>Otherwise </a:t>
            </a:r>
            <a:r>
              <a:rPr lang="en-US" dirty="0"/>
              <a:t>it saves just the reference (as a number)</a:t>
            </a:r>
          </a:p>
        </p:txBody>
      </p:sp>
    </p:spTree>
    <p:extLst>
      <p:ext uri="{BB962C8B-B14F-4D97-AF65-F5344CB8AC3E}">
        <p14:creationId xmlns:p14="http://schemas.microsoft.com/office/powerpoint/2010/main" val="1887123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Serialization, type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reading, an object is created</a:t>
            </a:r>
          </a:p>
          <a:p>
            <a:r>
              <a:rPr lang="en-US" dirty="0" smtClean="0"/>
              <a:t>.</a:t>
            </a:r>
            <a:r>
              <a:rPr lang="en-US" dirty="0"/>
              <a:t>.. but which is its type?</a:t>
            </a:r>
          </a:p>
          <a:p>
            <a:r>
              <a:rPr lang="en-US" dirty="0" smtClean="0"/>
              <a:t>Down casting to the exact type is useful only to send specific messages</a:t>
            </a:r>
          </a:p>
          <a:p>
            <a:r>
              <a:rPr lang="en-US" dirty="0" smtClean="0"/>
              <a:t>A viable solution could be down casting to a common ancestor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7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Reader </a:t>
            </a:r>
            <a:r>
              <a:rPr lang="en-US" dirty="0"/>
              <a:t>Writer</a:t>
            </a:r>
          </a:p>
          <a:p>
            <a:pPr lvl="1"/>
            <a:r>
              <a:rPr lang="en-US" dirty="0"/>
              <a:t>stream of chars (Unicode C</a:t>
            </a:r>
            <a:r>
              <a:rPr lang="en-US" dirty="0" smtClean="0"/>
              <a:t>hars 16 </a:t>
            </a:r>
            <a:r>
              <a:rPr lang="en-US" dirty="0"/>
              <a:t>bit)</a:t>
            </a:r>
          </a:p>
          <a:p>
            <a:pPr lvl="2"/>
            <a:r>
              <a:rPr lang="en-US" dirty="0"/>
              <a:t>All characters</a:t>
            </a:r>
          </a:p>
          <a:p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/>
            <a:r>
              <a:rPr lang="en-US" dirty="0"/>
              <a:t>stream of bytes (8 bit)</a:t>
            </a:r>
          </a:p>
          <a:p>
            <a:pPr lvl="2"/>
            <a:r>
              <a:rPr lang="en-US" dirty="0"/>
              <a:t>Binary data, sounds, images</a:t>
            </a:r>
          </a:p>
          <a:p>
            <a:r>
              <a:rPr lang="en-US" dirty="0"/>
              <a:t>package </a:t>
            </a:r>
            <a:r>
              <a:rPr lang="en-US" dirty="0" err="1"/>
              <a:t>java.io</a:t>
            </a:r>
            <a:endParaRPr lang="en-US" dirty="0"/>
          </a:p>
          <a:p>
            <a:r>
              <a:rPr lang="en-US" dirty="0"/>
              <a:t>All related exceptions are subclasses of </a:t>
            </a:r>
            <a:r>
              <a:rPr lang="en-US" dirty="0" err="1"/>
              <a:t>IOException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5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classes in </a:t>
            </a:r>
            <a:r>
              <a:rPr lang="en-US" dirty="0" err="1"/>
              <a:t>java.io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Screen Shot 2016-03-05 at 13.38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29" b="-20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118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ava.io.Reader</a:t>
            </a:r>
            <a:endParaRPr lang="en-US" dirty="0"/>
          </a:p>
        </p:txBody>
      </p:sp>
      <p:pic>
        <p:nvPicPr>
          <p:cNvPr id="4" name="Content Placeholder 3" descr="Screen Shot 2016-03-05 at 13.38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66" b="-24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000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java.io.Reader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void close()</a:t>
            </a:r>
          </a:p>
          <a:p>
            <a:pPr lvl="1"/>
            <a:r>
              <a:rPr lang="en-US" dirty="0"/>
              <a:t>Close the stream.</a:t>
            </a:r>
          </a:p>
          <a:p>
            <a:r>
              <a:rPr lang="en-US" dirty="0" err="1" smtClean="0">
                <a:solidFill>
                  <a:srgbClr val="F79646"/>
                </a:solidFill>
              </a:rPr>
              <a:t>int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read()</a:t>
            </a:r>
          </a:p>
          <a:p>
            <a:pPr lvl="1"/>
            <a:r>
              <a:rPr lang="en-US" dirty="0"/>
              <a:t>Read a single character: -1 when end of </a:t>
            </a:r>
            <a:r>
              <a:rPr lang="en-US" dirty="0" smtClean="0"/>
              <a:t>stream. Block </a:t>
            </a:r>
            <a:r>
              <a:rPr lang="en-US" dirty="0"/>
              <a:t>until char is available, I/O error, end of </a:t>
            </a:r>
            <a:r>
              <a:rPr lang="en-US" dirty="0" smtClean="0"/>
              <a:t>stream.</a:t>
            </a:r>
            <a:endParaRPr lang="en-US" dirty="0"/>
          </a:p>
          <a:p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read(char[] </a:t>
            </a:r>
            <a:r>
              <a:rPr lang="en-US" dirty="0" err="1">
                <a:solidFill>
                  <a:srgbClr val="F79646"/>
                </a:solidFill>
              </a:rPr>
              <a:t>cbuf</a:t>
            </a:r>
            <a:r>
              <a:rPr lang="en-US" dirty="0">
                <a:solidFill>
                  <a:srgbClr val="F79646"/>
                </a:solidFill>
              </a:rPr>
              <a:t>)</a:t>
            </a:r>
          </a:p>
          <a:p>
            <a:pPr lvl="1"/>
            <a:r>
              <a:rPr lang="en-US" dirty="0"/>
              <a:t>Read characters into an array.</a:t>
            </a:r>
          </a:p>
          <a:p>
            <a:r>
              <a:rPr lang="en-US" dirty="0">
                <a:solidFill>
                  <a:srgbClr val="F79646"/>
                </a:solidFill>
              </a:rPr>
              <a:t>abstract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read(char[] </a:t>
            </a:r>
            <a:r>
              <a:rPr lang="en-US" dirty="0" err="1">
                <a:solidFill>
                  <a:srgbClr val="F79646"/>
                </a:solidFill>
              </a:rPr>
              <a:t>cbuf</a:t>
            </a:r>
            <a:r>
              <a:rPr lang="en-US" dirty="0">
                <a:solidFill>
                  <a:srgbClr val="F79646"/>
                </a:solidFill>
              </a:rPr>
              <a:t>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off,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len</a:t>
            </a:r>
            <a:r>
              <a:rPr lang="en-US" dirty="0">
                <a:solidFill>
                  <a:srgbClr val="F79646"/>
                </a:solidFill>
              </a:rPr>
              <a:t>)</a:t>
            </a:r>
          </a:p>
          <a:p>
            <a:pPr lvl="1"/>
            <a:r>
              <a:rPr lang="en-US" dirty="0"/>
              <a:t>Read characters into a portion of an array.</a:t>
            </a:r>
          </a:p>
          <a:p>
            <a:r>
              <a:rPr lang="en-US" dirty="0" err="1">
                <a:solidFill>
                  <a:srgbClr val="F79646"/>
                </a:solidFill>
              </a:rPr>
              <a:t>boolean</a:t>
            </a:r>
            <a:r>
              <a:rPr lang="en-US" dirty="0">
                <a:solidFill>
                  <a:srgbClr val="F79646"/>
                </a:solidFill>
              </a:rPr>
              <a:t> ready()</a:t>
            </a:r>
          </a:p>
          <a:p>
            <a:pPr lvl="1"/>
            <a:r>
              <a:rPr lang="en-US" dirty="0"/>
              <a:t>Tell whether this stream is ready to be read.</a:t>
            </a:r>
          </a:p>
          <a:p>
            <a:r>
              <a:rPr lang="en-US" dirty="0">
                <a:solidFill>
                  <a:srgbClr val="F79646"/>
                </a:solidFill>
              </a:rPr>
              <a:t>void reset()</a:t>
            </a:r>
          </a:p>
          <a:p>
            <a:pPr lvl="1"/>
            <a:r>
              <a:rPr lang="en-US" dirty="0"/>
              <a:t>Reset the stream.</a:t>
            </a:r>
          </a:p>
          <a:p>
            <a:r>
              <a:rPr lang="en-US" dirty="0">
                <a:solidFill>
                  <a:srgbClr val="F79646"/>
                </a:solidFill>
              </a:rPr>
              <a:t>long skip(long n)</a:t>
            </a:r>
          </a:p>
          <a:p>
            <a:pPr lvl="1"/>
            <a:r>
              <a:rPr lang="en-US" dirty="0"/>
              <a:t>Skip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java.io.Writer</a:t>
            </a:r>
            <a:endParaRPr lang="en-US" dirty="0"/>
          </a:p>
        </p:txBody>
      </p:sp>
      <p:pic>
        <p:nvPicPr>
          <p:cNvPr id="4" name="Content Placeholder 3" descr="Screen Shot 2016-03-05 at 14.04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98" b="-83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129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close</a:t>
            </a:r>
            <a:r>
              <a:rPr lang="en-US" dirty="0">
                <a:solidFill>
                  <a:srgbClr val="F79646"/>
                </a:solidFill>
              </a:rPr>
              <a:t>()</a:t>
            </a:r>
          </a:p>
          <a:p>
            <a:pPr lvl="1"/>
            <a:r>
              <a:rPr lang="en-US" dirty="0" smtClean="0"/>
              <a:t>Close </a:t>
            </a:r>
            <a:r>
              <a:rPr lang="en-US" dirty="0"/>
              <a:t>the stream, flushing it first.</a:t>
            </a:r>
          </a:p>
          <a:p>
            <a:r>
              <a:rPr lang="en-US" dirty="0">
                <a:solidFill>
                  <a:srgbClr val="F79646"/>
                </a:solidFill>
              </a:rPr>
              <a:t>abstract void flush()</a:t>
            </a:r>
          </a:p>
          <a:p>
            <a:pPr lvl="1"/>
            <a:r>
              <a:rPr lang="en-US" dirty="0"/>
              <a:t>Flush the stream.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void </a:t>
            </a:r>
            <a:r>
              <a:rPr lang="en-US" dirty="0">
                <a:solidFill>
                  <a:srgbClr val="F79646"/>
                </a:solidFill>
              </a:rPr>
              <a:t>write(char[] </a:t>
            </a:r>
            <a:r>
              <a:rPr lang="en-US" dirty="0" err="1">
                <a:solidFill>
                  <a:srgbClr val="F79646"/>
                </a:solidFill>
              </a:rPr>
              <a:t>cbuf</a:t>
            </a:r>
            <a:r>
              <a:rPr lang="en-US" dirty="0">
                <a:solidFill>
                  <a:srgbClr val="F79646"/>
                </a:solidFill>
              </a:rPr>
              <a:t>)</a:t>
            </a:r>
          </a:p>
          <a:p>
            <a:pPr lvl="1"/>
            <a:r>
              <a:rPr lang="en-US" dirty="0"/>
              <a:t>Write an array of characters.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abstract </a:t>
            </a:r>
            <a:r>
              <a:rPr lang="en-US" dirty="0">
                <a:solidFill>
                  <a:srgbClr val="F79646"/>
                </a:solidFill>
              </a:rPr>
              <a:t>void write(char[] </a:t>
            </a:r>
            <a:r>
              <a:rPr lang="en-US" dirty="0" err="1">
                <a:solidFill>
                  <a:srgbClr val="F79646"/>
                </a:solidFill>
              </a:rPr>
              <a:t>cbuf</a:t>
            </a:r>
            <a:r>
              <a:rPr lang="en-US" dirty="0">
                <a:solidFill>
                  <a:srgbClr val="F79646"/>
                </a:solidFill>
              </a:rPr>
              <a:t>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off,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len</a:t>
            </a:r>
            <a:r>
              <a:rPr lang="en-US" dirty="0">
                <a:solidFill>
                  <a:srgbClr val="F79646"/>
                </a:solidFill>
              </a:rPr>
              <a:t>)</a:t>
            </a:r>
          </a:p>
          <a:p>
            <a:pPr lvl="1"/>
            <a:r>
              <a:rPr lang="en-US" dirty="0"/>
              <a:t>Write a portion of an array of characters.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void </a:t>
            </a:r>
            <a:r>
              <a:rPr lang="en-US" dirty="0">
                <a:solidFill>
                  <a:srgbClr val="F79646"/>
                </a:solidFill>
              </a:rPr>
              <a:t>write(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c)</a:t>
            </a:r>
          </a:p>
          <a:p>
            <a:pPr lvl="1"/>
            <a:r>
              <a:rPr lang="en-US" dirty="0"/>
              <a:t>Write a single character.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void </a:t>
            </a:r>
            <a:r>
              <a:rPr lang="en-US" dirty="0">
                <a:solidFill>
                  <a:srgbClr val="F79646"/>
                </a:solidFill>
              </a:rPr>
              <a:t>write(String </a:t>
            </a:r>
            <a:r>
              <a:rPr lang="en-US" dirty="0" err="1">
                <a:solidFill>
                  <a:srgbClr val="F79646"/>
                </a:solidFill>
              </a:rPr>
              <a:t>str</a:t>
            </a:r>
            <a:r>
              <a:rPr lang="en-US" dirty="0">
                <a:solidFill>
                  <a:srgbClr val="F79646"/>
                </a:solidFill>
              </a:rPr>
              <a:t>)</a:t>
            </a:r>
          </a:p>
          <a:p>
            <a:pPr lvl="1"/>
            <a:r>
              <a:rPr lang="en-US" dirty="0"/>
              <a:t>Write a string.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void </a:t>
            </a:r>
            <a:r>
              <a:rPr lang="en-US" dirty="0">
                <a:solidFill>
                  <a:srgbClr val="F79646"/>
                </a:solidFill>
              </a:rPr>
              <a:t>write(String </a:t>
            </a:r>
            <a:r>
              <a:rPr lang="en-US" dirty="0" err="1">
                <a:solidFill>
                  <a:srgbClr val="F79646"/>
                </a:solidFill>
              </a:rPr>
              <a:t>str</a:t>
            </a:r>
            <a:r>
              <a:rPr lang="en-US" dirty="0">
                <a:solidFill>
                  <a:srgbClr val="F79646"/>
                </a:solidFill>
              </a:rPr>
              <a:t>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off, </a:t>
            </a:r>
            <a:r>
              <a:rPr lang="en-US" dirty="0" err="1">
                <a:solidFill>
                  <a:srgbClr val="F79646"/>
                </a:solidFill>
              </a:rPr>
              <a:t>int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len</a:t>
            </a:r>
            <a:r>
              <a:rPr lang="en-US" dirty="0">
                <a:solidFill>
                  <a:srgbClr val="F79646"/>
                </a:solidFill>
              </a:rPr>
              <a:t>)</a:t>
            </a:r>
          </a:p>
          <a:p>
            <a:pPr lvl="1"/>
            <a:r>
              <a:rPr lang="en-US" dirty="0"/>
              <a:t>Write a portion of a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4618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4439</TotalTime>
  <Words>1324</Words>
  <Application>Microsoft Macintosh PowerPoint</Application>
  <PresentationFormat>On-screen Show (4:3)</PresentationFormat>
  <Paragraphs>224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ING</vt:lpstr>
      <vt:lpstr>Java I/O</vt:lpstr>
      <vt:lpstr>Java I/O</vt:lpstr>
      <vt:lpstr>Stream</vt:lpstr>
      <vt:lpstr>Stream</vt:lpstr>
      <vt:lpstr>Base classes in java.io </vt:lpstr>
      <vt:lpstr>java.io.Reader</vt:lpstr>
      <vt:lpstr>java.io.Reader</vt:lpstr>
      <vt:lpstr>java.io.Writer</vt:lpstr>
      <vt:lpstr>java.io.Writer</vt:lpstr>
      <vt:lpstr>java.io.InputStream</vt:lpstr>
      <vt:lpstr>java.io.InputStream</vt:lpstr>
      <vt:lpstr>java.io.OutputStream</vt:lpstr>
      <vt:lpstr>java.io.OutputStream</vt:lpstr>
      <vt:lpstr>System.in and System.out</vt:lpstr>
      <vt:lpstr>Stream specializations</vt:lpstr>
      <vt:lpstr>Read/Write in memory </vt:lpstr>
      <vt:lpstr>Read/Write of pipes </vt:lpstr>
      <vt:lpstr>Read/Write of files</vt:lpstr>
      <vt:lpstr>Buffered Streams</vt:lpstr>
      <vt:lpstr>Printed Streams</vt:lpstr>
      <vt:lpstr>Interpreted Streams</vt:lpstr>
      <vt:lpstr>File</vt:lpstr>
      <vt:lpstr>Example: text file copy</vt:lpstr>
      <vt:lpstr>Conversion byte &lt;--&gt; char</vt:lpstr>
      <vt:lpstr>Tokenizers</vt:lpstr>
      <vt:lpstr>Tokenizers</vt:lpstr>
      <vt:lpstr>Deep/Shallow Copy</vt:lpstr>
      <vt:lpstr>Deep/Shallow Copy</vt:lpstr>
      <vt:lpstr>Deep/Shallow Copy</vt:lpstr>
      <vt:lpstr>Serialization</vt:lpstr>
      <vt:lpstr>Serialization</vt:lpstr>
      <vt:lpstr>Serialization, deep copy</vt:lpstr>
      <vt:lpstr>Serialization, type recovery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Nicola Bicocchi</cp:lastModifiedBy>
  <cp:revision>41</cp:revision>
  <dcterms:created xsi:type="dcterms:W3CDTF">2014-11-10T17:10:18Z</dcterms:created>
  <dcterms:modified xsi:type="dcterms:W3CDTF">2016-03-05T14:31:51Z</dcterms:modified>
</cp:coreProperties>
</file>