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5" r:id="rId1"/>
  </p:sldMasterIdLst>
  <p:notesMasterIdLst>
    <p:notesMasterId r:id="rId50"/>
  </p:notesMasterIdLst>
  <p:sldIdLst>
    <p:sldId id="256" r:id="rId2"/>
    <p:sldId id="331" r:id="rId3"/>
    <p:sldId id="259" r:id="rId4"/>
    <p:sldId id="277" r:id="rId5"/>
    <p:sldId id="287" r:id="rId6"/>
    <p:sldId id="307" r:id="rId7"/>
    <p:sldId id="308" r:id="rId8"/>
    <p:sldId id="297" r:id="rId9"/>
    <p:sldId id="288" r:id="rId10"/>
    <p:sldId id="310" r:id="rId11"/>
    <p:sldId id="289" r:id="rId12"/>
    <p:sldId id="309" r:id="rId13"/>
    <p:sldId id="316" r:id="rId14"/>
    <p:sldId id="290" r:id="rId15"/>
    <p:sldId id="317" r:id="rId16"/>
    <p:sldId id="326" r:id="rId17"/>
    <p:sldId id="333" r:id="rId18"/>
    <p:sldId id="291" r:id="rId19"/>
    <p:sldId id="325" r:id="rId20"/>
    <p:sldId id="328" r:id="rId21"/>
    <p:sldId id="273" r:id="rId22"/>
    <p:sldId id="322" r:id="rId23"/>
    <p:sldId id="292" r:id="rId24"/>
    <p:sldId id="321" r:id="rId25"/>
    <p:sldId id="262" r:id="rId26"/>
    <p:sldId id="320" r:id="rId27"/>
    <p:sldId id="323" r:id="rId28"/>
    <p:sldId id="300" r:id="rId29"/>
    <p:sldId id="319" r:id="rId30"/>
    <p:sldId id="278" r:id="rId31"/>
    <p:sldId id="279" r:id="rId32"/>
    <p:sldId id="296" r:id="rId33"/>
    <p:sldId id="280" r:id="rId34"/>
    <p:sldId id="281" r:id="rId35"/>
    <p:sldId id="324" r:id="rId36"/>
    <p:sldId id="329" r:id="rId37"/>
    <p:sldId id="272" r:id="rId38"/>
    <p:sldId id="330" r:id="rId39"/>
    <p:sldId id="302" r:id="rId40"/>
    <p:sldId id="304" r:id="rId41"/>
    <p:sldId id="293" r:id="rId42"/>
    <p:sldId id="306" r:id="rId43"/>
    <p:sldId id="311" r:id="rId44"/>
    <p:sldId id="312" r:id="rId45"/>
    <p:sldId id="313" r:id="rId46"/>
    <p:sldId id="314" r:id="rId47"/>
    <p:sldId id="315" r:id="rId48"/>
    <p:sldId id="264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3399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A7FBDD-6EF3-EE41-9474-4DB330CAD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70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049F4-8F92-E44D-ADDC-945418A87489}" type="slidenum">
              <a:rPr lang="en-US"/>
              <a:pPr/>
              <a:t>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049F4-8F92-E44D-ADDC-945418A87489}" type="slidenum">
              <a:rPr lang="en-US"/>
              <a:pPr/>
              <a:t>39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049F4-8F92-E44D-ADDC-945418A87489}" type="slidenum">
              <a:rPr lang="en-US"/>
              <a:pPr/>
              <a:t>43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0B488909-6630-114E-8098-1CCF42BAC09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4433808-0E3D-4B49-8322-3C42E4F631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5CB54CD4-96AF-DD47-9E62-43F35CB95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4C5F9F1B-9DEF-0147-BEFB-CE1B18546A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5A5D66FD-6E6D-3445-8854-E8A413706A8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86538AA7-50AF-FD4D-B317-B3F9892DB4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02DFDA33-F219-C642-82B0-494DAC3FBD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6A7EAF8-0847-4E47-B177-A7F99F94E2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2B9166F-2F6B-B74F-AF11-234B40A47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3B57E658-6B7F-F54F-9CF5-CA0302F38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5CD58985-84FA-7F4D-BB15-5DE6A89A5C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EC811B4-79D6-5849-B824-4319BCC18A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jdbc/index.html" TargetMode="External"/><Relationship Id="rId4" Type="http://schemas.openxmlformats.org/officeDocument/2006/relationships/hyperlink" Target="http://java.sun.com/j2se/1.4.2/docs/guide/jdbc/index.html" TargetMode="External"/><Relationship Id="rId5" Type="http://schemas.openxmlformats.org/officeDocument/2006/relationships/hyperlink" Target="http://java.sun.com/j2se/1.4.2/docs/api/java/sql/package-summary.html" TargetMode="External"/><Relationship Id="rId6" Type="http://schemas.openxmlformats.org/officeDocument/2006/relationships/hyperlink" Target="http://java.sun.com/j2se/1.4.2/docs/guide/jdbc/getstart/GettingStartedTOC.fm.html" TargetMode="External"/><Relationship Id="rId7" Type="http://schemas.openxmlformats.org/officeDocument/2006/relationships/hyperlink" Target="http://java.sun.com/docs/books/jdb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products/jdbc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erial/sqlite-jdb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6999287" cy="2133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JDBC – </a:t>
            </a:r>
            <a:r>
              <a:rPr lang="en-US" sz="4000" dirty="0" smtClean="0"/>
              <a:t>Java DB </a:t>
            </a:r>
            <a:r>
              <a:rPr lang="en-US" sz="4000" dirty="0"/>
              <a:t>Connectivity</a:t>
            </a:r>
            <a:r>
              <a:rPr lang="en-US" dirty="0"/>
              <a:t> </a:t>
            </a:r>
            <a:br>
              <a:rPr lang="en-US" dirty="0"/>
            </a:br>
            <a:endParaRPr lang="en-US" sz="3600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Establish </a:t>
            </a:r>
            <a:r>
              <a:rPr lang="en-US" dirty="0"/>
              <a:t>a C</a:t>
            </a:r>
            <a:r>
              <a:rPr lang="en-US" dirty="0" smtClean="0"/>
              <a:t>onnection (with URL)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889A-6288-F942-BB21-FEAA21406FE8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/* this is for </a:t>
            </a:r>
            <a:r>
              <a:rPr lang="en-US" sz="2000" dirty="0" smtClean="0">
                <a:latin typeface="Consolas"/>
                <a:cs typeface="Consolas"/>
              </a:rPr>
              <a:t>MySQL*/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Connection </a:t>
            </a:r>
            <a:r>
              <a:rPr lang="en-US" sz="2200" dirty="0">
                <a:latin typeface="Consolas"/>
                <a:cs typeface="Consolas"/>
              </a:rPr>
              <a:t>c = </a:t>
            </a:r>
            <a:r>
              <a:rPr lang="en-US" sz="2200" dirty="0" err="1">
                <a:latin typeface="Consolas"/>
                <a:cs typeface="Consolas"/>
              </a:rPr>
              <a:t>DriverManager.getConnection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“</a:t>
            </a:r>
            <a:r>
              <a:rPr lang="en-US" sz="2200" dirty="0" err="1" smtClean="0">
                <a:latin typeface="Consolas"/>
                <a:cs typeface="Consolas"/>
              </a:rPr>
              <a:t>jdbc</a:t>
            </a:r>
            <a:r>
              <a:rPr lang="en-US" sz="2200" dirty="0" err="1">
                <a:latin typeface="Consolas"/>
                <a:cs typeface="Consolas"/>
              </a:rPr>
              <a:t>:mysql</a:t>
            </a:r>
            <a:r>
              <a:rPr lang="en-US" sz="2200" dirty="0">
                <a:latin typeface="Consolas"/>
                <a:cs typeface="Consolas"/>
              </a:rPr>
              <a:t>://</a:t>
            </a:r>
            <a:r>
              <a:rPr lang="en-US" sz="2200" dirty="0" err="1">
                <a:latin typeface="Consolas"/>
                <a:cs typeface="Consolas"/>
              </a:rPr>
              <a:t>localhost</a:t>
            </a:r>
            <a:r>
              <a:rPr lang="en-US" sz="2200" dirty="0">
                <a:latin typeface="Consolas"/>
                <a:cs typeface="Consolas"/>
              </a:rPr>
              <a:t>/</a:t>
            </a:r>
            <a:r>
              <a:rPr lang="en-US" sz="2200" b="1" dirty="0" err="1">
                <a:latin typeface="Consolas"/>
                <a:cs typeface="Consolas"/>
              </a:rPr>
              <a:t>dbname</a:t>
            </a:r>
            <a:r>
              <a:rPr lang="en-US" sz="2200" dirty="0" err="1">
                <a:latin typeface="Consolas"/>
                <a:cs typeface="Consolas"/>
              </a:rPr>
              <a:t>?user</a:t>
            </a:r>
            <a:r>
              <a:rPr lang="en-US" sz="2200" dirty="0">
                <a:latin typeface="Consolas"/>
                <a:cs typeface="Consolas"/>
              </a:rPr>
              <a:t>=</a:t>
            </a:r>
            <a:r>
              <a:rPr lang="en-US" sz="2200" b="1" dirty="0" err="1">
                <a:latin typeface="Consolas"/>
                <a:cs typeface="Consolas"/>
              </a:rPr>
              <a:t>user</a:t>
            </a:r>
            <a:r>
              <a:rPr lang="en-US" sz="2200" dirty="0" err="1">
                <a:latin typeface="Consolas"/>
                <a:cs typeface="Consolas"/>
              </a:rPr>
              <a:t>&amp;password</a:t>
            </a:r>
            <a:r>
              <a:rPr lang="en-US" sz="2200" dirty="0">
                <a:latin typeface="Consolas"/>
                <a:cs typeface="Consolas"/>
              </a:rPr>
              <a:t>=</a:t>
            </a:r>
            <a:r>
              <a:rPr lang="en-US" sz="2200" b="1" dirty="0" smtClean="0">
                <a:latin typeface="Consolas"/>
                <a:cs typeface="Consolas"/>
              </a:rPr>
              <a:t>pass</a:t>
            </a:r>
            <a:r>
              <a:rPr lang="en-US" sz="2200" dirty="0" smtClean="0">
                <a:latin typeface="Consolas"/>
                <a:cs typeface="Consolas"/>
              </a:rPr>
              <a:t>”)</a:t>
            </a:r>
            <a:r>
              <a:rPr lang="en-US" sz="2200" dirty="0">
                <a:latin typeface="Consolas"/>
                <a:cs typeface="Consolas"/>
              </a:rPr>
              <a:t>; 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/* this is for </a:t>
            </a:r>
            <a:r>
              <a:rPr lang="en-US" sz="2000" dirty="0" smtClean="0">
                <a:latin typeface="Consolas"/>
                <a:cs typeface="Consolas"/>
              </a:rPr>
              <a:t>SQLite </a:t>
            </a:r>
            <a:r>
              <a:rPr lang="en-US" sz="2000" dirty="0">
                <a:latin typeface="Consolas"/>
                <a:cs typeface="Consolas"/>
              </a:rPr>
              <a:t>*</a:t>
            </a:r>
            <a:r>
              <a:rPr lang="en-US" sz="2000" dirty="0" smtClean="0">
                <a:latin typeface="Consolas"/>
                <a:cs typeface="Consolas"/>
              </a:rPr>
              <a:t>/</a:t>
            </a:r>
            <a:endParaRPr lang="en-US" sz="2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Connection c = </a:t>
            </a:r>
            <a:r>
              <a:rPr lang="en-US" sz="2200" dirty="0" err="1">
                <a:latin typeface="Consolas"/>
                <a:cs typeface="Consolas"/>
              </a:rPr>
              <a:t>DriverManager.getConnection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 smtClean="0">
                <a:latin typeface="Consolas"/>
                <a:cs typeface="Consolas"/>
              </a:rPr>
              <a:t>“</a:t>
            </a:r>
            <a:r>
              <a:rPr lang="en-US" sz="2200" dirty="0" err="1" smtClean="0">
                <a:latin typeface="Consolas"/>
                <a:cs typeface="Consolas"/>
              </a:rPr>
              <a:t>jdbc:sqlite:filename.db</a:t>
            </a:r>
            <a:r>
              <a:rPr lang="en-US" sz="2200" dirty="0" smtClean="0">
                <a:latin typeface="Consolas"/>
                <a:cs typeface="Consolas"/>
              </a:rPr>
              <a:t>”);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Establishes a connection to a database mediated by </a:t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>
                <a:solidFill>
                  <a:srgbClr val="E46C0A"/>
                </a:solidFill>
              </a:rPr>
              <a:t>interface</a:t>
            </a:r>
            <a:r>
              <a:rPr lang="en-US" dirty="0" smtClean="0"/>
              <a:t>. The driver implements the </a:t>
            </a:r>
            <a:r>
              <a:rPr lang="en-US" dirty="0" smtClean="0">
                <a:solidFill>
                  <a:srgbClr val="E46C0A"/>
                </a:solidFill>
              </a:rPr>
              <a:t>Connection interface </a:t>
            </a:r>
            <a:r>
              <a:rPr lang="en-US" dirty="0" smtClean="0"/>
              <a:t>provided </a:t>
            </a:r>
            <a:r>
              <a:rPr lang="en-US" dirty="0" smtClean="0"/>
              <a:t>by JDBC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0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Create </a:t>
            </a:r>
            <a:r>
              <a:rPr lang="en-US" dirty="0"/>
              <a:t>JDBC </a:t>
            </a:r>
            <a:r>
              <a:rPr lang="en-US" dirty="0" smtClean="0"/>
              <a:t>Statement</a:t>
            </a:r>
            <a:r>
              <a:rPr lang="en-US" dirty="0"/>
              <a:t>(s)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Statement </a:t>
            </a:r>
            <a:r>
              <a:rPr lang="en-US" sz="2400" dirty="0" smtClean="0">
                <a:latin typeface="Consolas"/>
                <a:cs typeface="Consolas"/>
              </a:rPr>
              <a:t>statement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 smtClean="0">
                <a:latin typeface="Consolas"/>
                <a:cs typeface="Consolas"/>
              </a:rPr>
              <a:t>c.createStatement</a:t>
            </a:r>
            <a:r>
              <a:rPr lang="en-US" sz="2400" dirty="0">
                <a:latin typeface="Consolas"/>
                <a:cs typeface="Consolas"/>
              </a:rPr>
              <a:t>() ;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JDBC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Statement, </a:t>
            </a:r>
            <a:r>
              <a:rPr lang="en-US" sz="2800" dirty="0" err="1"/>
              <a:t>CallableStatement</a:t>
            </a:r>
            <a:r>
              <a:rPr lang="en-US" sz="2800" dirty="0"/>
              <a:t>, and </a:t>
            </a:r>
            <a:r>
              <a:rPr lang="en-US" sz="2800" dirty="0" err="1"/>
              <a:t>PreparedStatement</a:t>
            </a:r>
            <a:r>
              <a:rPr lang="en-US" sz="2800" dirty="0"/>
              <a:t> interfaces define the methods and properties that enable you to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send SQL or PL/SQL commands and receive data</a:t>
            </a:r>
            <a:r>
              <a:rPr lang="en-US" sz="2800" dirty="0"/>
              <a:t> from your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They also define methods that help </a:t>
            </a:r>
            <a:r>
              <a:rPr lang="en-US" sz="2800" dirty="0">
                <a:solidFill>
                  <a:srgbClr val="E46C0A"/>
                </a:solidFill>
              </a:rPr>
              <a:t>bridge data type differences between Java and SQL data types</a:t>
            </a:r>
            <a:r>
              <a:rPr lang="en-US" sz="2800" dirty="0"/>
              <a:t> used in a database.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C18-1232-404A-8701-4A53C9CEBED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Create </a:t>
            </a:r>
            <a:r>
              <a:rPr lang="en-US" dirty="0"/>
              <a:t>JDBC </a:t>
            </a:r>
            <a:r>
              <a:rPr lang="en-US" dirty="0" smtClean="0"/>
              <a:t>Statement</a:t>
            </a:r>
            <a:r>
              <a:rPr lang="en-US" dirty="0"/>
              <a:t>(s)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C18-1232-404A-8701-4A53C9CEBED2}" type="slidenum">
              <a:rPr lang="en-US"/>
              <a:pPr/>
              <a:t>12</a:t>
            </a:fld>
            <a:endParaRPr lang="en-US"/>
          </a:p>
        </p:txBody>
      </p:sp>
      <p:pic>
        <p:nvPicPr>
          <p:cNvPr id="4" name="Content Placeholder 3" descr="Screen Shot 2017-12-22 at 15.57.20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38" b="-56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877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4. Execute </a:t>
            </a:r>
            <a:r>
              <a:rPr lang="en-US" b="0" dirty="0"/>
              <a:t>SQL Statements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24-24F5-FD46-8622-AD520763FDEC}" type="slidenum">
              <a:rPr lang="en-US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Once you've created a Statement object, you can then use it to execute an SQL statement with one of its </a:t>
            </a:r>
            <a:r>
              <a:rPr lang="en-US" dirty="0" smtClean="0"/>
              <a:t>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 err="1">
                <a:solidFill>
                  <a:srgbClr val="E46C0A"/>
                </a:solidFill>
              </a:rPr>
              <a:t>executeUpdate</a:t>
            </a:r>
            <a:r>
              <a:rPr lang="en-US" dirty="0">
                <a:solidFill>
                  <a:srgbClr val="E46C0A"/>
                </a:solidFill>
              </a:rPr>
              <a:t> (String SQL)</a:t>
            </a:r>
            <a:r>
              <a:rPr lang="en-US" dirty="0"/>
              <a:t>: Returns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number of rows</a:t>
            </a:r>
            <a:r>
              <a:rPr lang="en-US" dirty="0"/>
              <a:t> affected by the execution of the SQL statement. Use this method to execute SQL statements for which you expect to get a number of rows affected - for example, an </a:t>
            </a:r>
            <a:r>
              <a:rPr lang="en-US" dirty="0">
                <a:solidFill>
                  <a:srgbClr val="E46C0A"/>
                </a:solidFill>
              </a:rPr>
              <a:t>INSERT, UPDATE, or DELETE </a:t>
            </a:r>
            <a:r>
              <a:rPr lang="en-US" dirty="0"/>
              <a:t>statement.</a:t>
            </a:r>
          </a:p>
          <a:p>
            <a:endParaRPr lang="en-US" dirty="0"/>
          </a:p>
          <a:p>
            <a:r>
              <a:rPr lang="en-US" smtClean="0">
                <a:solidFill>
                  <a:srgbClr val="E46C0A"/>
                </a:solidFill>
              </a:rPr>
              <a:t>ResultSet </a:t>
            </a:r>
            <a:r>
              <a:rPr lang="en-US" dirty="0" err="1">
                <a:solidFill>
                  <a:srgbClr val="E46C0A"/>
                </a:solidFill>
              </a:rPr>
              <a:t>executeQuery</a:t>
            </a:r>
            <a:r>
              <a:rPr lang="en-US" dirty="0">
                <a:solidFill>
                  <a:srgbClr val="E46C0A"/>
                </a:solidFill>
              </a:rPr>
              <a:t> (String SQL)</a:t>
            </a:r>
            <a:r>
              <a:rPr lang="en-US" dirty="0"/>
              <a:t>: Returns </a:t>
            </a:r>
            <a:r>
              <a:rPr lang="en-US"/>
              <a:t>a </a:t>
            </a:r>
            <a:r>
              <a:rPr lang="en-US" smtClean="0">
                <a:solidFill>
                  <a:srgbClr val="E46C0A"/>
                </a:solidFill>
              </a:rPr>
              <a:t>ResultSet</a:t>
            </a:r>
            <a:r>
              <a:rPr lang="en-US" smtClean="0"/>
              <a:t> </a:t>
            </a:r>
            <a:r>
              <a:rPr lang="en-US" dirty="0"/>
              <a:t>object. Use this method when you expect to get </a:t>
            </a:r>
            <a:r>
              <a:rPr lang="en-US"/>
              <a:t>a </a:t>
            </a:r>
            <a:r>
              <a:rPr lang="en-US" smtClean="0"/>
              <a:t>result </a:t>
            </a:r>
            <a:r>
              <a:rPr lang="en-US" dirty="0"/>
              <a:t>set, as you would with a </a:t>
            </a:r>
            <a:r>
              <a:rPr lang="en-US" dirty="0">
                <a:solidFill>
                  <a:srgbClr val="E46C0A"/>
                </a:solidFill>
              </a:rPr>
              <a:t>SELECT</a:t>
            </a:r>
            <a:r>
              <a:rPr lang="en-US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409943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4. Execute </a:t>
            </a:r>
            <a:r>
              <a:rPr lang="en-US" b="0" dirty="0"/>
              <a:t>SQL Statements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nsolas"/>
                <a:cs typeface="Consolas"/>
              </a:rPr>
              <a:t>statement.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executeUpdate</a:t>
            </a:r>
            <a:r>
              <a:rPr lang="en-US" sz="2000" dirty="0">
                <a:latin typeface="Consolas"/>
                <a:cs typeface="Consolas"/>
              </a:rPr>
              <a:t>("CREATE TABLE person ("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				"_id INTEGER PRIMARY KEY AUTOINCREMENT, 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				"</a:t>
            </a:r>
            <a:r>
              <a:rPr lang="en-US" sz="2000" dirty="0" err="1">
                <a:latin typeface="Consolas"/>
                <a:cs typeface="Consolas"/>
              </a:rPr>
              <a:t>cf</a:t>
            </a:r>
            <a:r>
              <a:rPr lang="en-US" sz="2000" dirty="0">
                <a:latin typeface="Consolas"/>
                <a:cs typeface="Consolas"/>
              </a:rPr>
              <a:t> VARCHAR(30) UNIQUE, 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				"name VARCHAR(30), "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nsolas"/>
                <a:cs typeface="Consolas"/>
              </a:rPr>
              <a:t>				"surname VARCHAR(30))")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nsolas"/>
                <a:cs typeface="Consolas"/>
              </a:rPr>
              <a:t>statement.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executeUpdate</a:t>
            </a:r>
            <a:r>
              <a:rPr lang="en-US" sz="2000" dirty="0">
                <a:latin typeface="Consolas"/>
                <a:cs typeface="Consolas"/>
              </a:rPr>
              <a:t>("INSERT INTO item (year, title, type, </a:t>
            </a:r>
            <a:r>
              <a:rPr lang="en-US" sz="2000" dirty="0" err="1">
                <a:latin typeface="Consolas"/>
                <a:cs typeface="Consolas"/>
              </a:rPr>
              <a:t>lenght</a:t>
            </a:r>
            <a:r>
              <a:rPr lang="en-US" sz="2000" dirty="0">
                <a:latin typeface="Consolas"/>
                <a:cs typeface="Consolas"/>
              </a:rPr>
              <a:t>) VALUES(2002, '</a:t>
            </a:r>
            <a:r>
              <a:rPr lang="en-US" sz="2000" dirty="0" err="1">
                <a:latin typeface="Consolas"/>
                <a:cs typeface="Consolas"/>
              </a:rPr>
              <a:t>Soffocare</a:t>
            </a:r>
            <a:r>
              <a:rPr lang="en-US" sz="2000" dirty="0">
                <a:latin typeface="Consolas"/>
                <a:cs typeface="Consolas"/>
              </a:rPr>
              <a:t>', 'Book', 170)");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nsolas"/>
                <a:cs typeface="Consolas"/>
              </a:rPr>
              <a:t>statement.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executeQuery</a:t>
            </a:r>
            <a:r>
              <a:rPr lang="en-US" sz="2000" dirty="0">
                <a:latin typeface="Consolas"/>
                <a:cs typeface="Consolas"/>
              </a:rPr>
              <a:t>("SELECT * FROM person");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The String passed to the Statement methods depends on the specific </a:t>
            </a:r>
            <a:r>
              <a:rPr lang="en-US" sz="2400" dirty="0" smtClean="0">
                <a:solidFill>
                  <a:srgbClr val="E46C0A"/>
                </a:solidFill>
                <a:latin typeface="Calibri"/>
                <a:cs typeface="Calibri"/>
              </a:rPr>
              <a:t>SQL dialect </a:t>
            </a:r>
            <a:r>
              <a:rPr lang="en-US" sz="2400" dirty="0" smtClean="0">
                <a:latin typeface="Calibri"/>
                <a:cs typeface="Calibri"/>
              </a:rPr>
              <a:t>used by the database.</a:t>
            </a:r>
            <a:r>
              <a:rPr lang="en-US" sz="2400" dirty="0" smtClean="0">
                <a:solidFill>
                  <a:srgbClr val="E46C0A"/>
                </a:solidFill>
                <a:latin typeface="Calibri"/>
                <a:cs typeface="Calibri"/>
              </a:rPr>
              <a:t> It is not Java!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7C24-24F5-FD46-8622-AD520763FDE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7543800" cy="12954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smtClean="0"/>
              <a:t>Get ResultSet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99AD-1364-ED49-B121-8E8AD5D3D49C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</a:t>
            </a:r>
            <a:r>
              <a:rPr lang="en-US" smtClean="0">
                <a:solidFill>
                  <a:srgbClr val="E46C0A"/>
                </a:solidFill>
              </a:rPr>
              <a:t>java.sql.ResultSet</a:t>
            </a:r>
            <a:r>
              <a:rPr lang="en-US" smtClean="0"/>
              <a:t> </a:t>
            </a:r>
            <a:r>
              <a:rPr lang="en-US" dirty="0"/>
              <a:t>interface represents </a:t>
            </a:r>
            <a:r>
              <a:rPr lang="en-US"/>
              <a:t>the </a:t>
            </a:r>
            <a:r>
              <a:rPr lang="en-US" smtClean="0">
                <a:solidFill>
                  <a:srgbClr val="E46C0A"/>
                </a:solidFill>
              </a:rPr>
              <a:t>result </a:t>
            </a:r>
            <a:r>
              <a:rPr lang="en-US" dirty="0">
                <a:solidFill>
                  <a:srgbClr val="E46C0A"/>
                </a:solidFill>
              </a:rPr>
              <a:t>set of a database query</a:t>
            </a:r>
            <a:r>
              <a:rPr lang="en-US" dirty="0"/>
              <a:t>. </a:t>
            </a:r>
            <a:r>
              <a:rPr lang="en-US"/>
              <a:t>A </a:t>
            </a:r>
            <a:r>
              <a:rPr lang="en-US" smtClean="0"/>
              <a:t>ResultSet </a:t>
            </a:r>
            <a:r>
              <a:rPr lang="en-US" dirty="0"/>
              <a:t>object maintains a </a:t>
            </a:r>
            <a:r>
              <a:rPr lang="en-US" dirty="0">
                <a:solidFill>
                  <a:srgbClr val="E46C0A"/>
                </a:solidFill>
              </a:rPr>
              <a:t>cursor that points to the current row</a:t>
            </a:r>
            <a:r>
              <a:rPr lang="en-US" dirty="0"/>
              <a:t> in </a:t>
            </a:r>
            <a:r>
              <a:rPr lang="en-US"/>
              <a:t>the </a:t>
            </a:r>
            <a:r>
              <a:rPr lang="en-US" smtClean="0"/>
              <a:t>result </a:t>
            </a:r>
            <a:r>
              <a:rPr lang="en-US" dirty="0"/>
              <a:t>set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Navigational methods</a:t>
            </a:r>
            <a:r>
              <a:rPr lang="en-US" dirty="0"/>
              <a:t>: Used to move the cursor around </a:t>
            </a:r>
            <a:r>
              <a:rPr lang="en-US"/>
              <a:t>the </a:t>
            </a:r>
            <a:r>
              <a:rPr lang="en-US" smtClean="0"/>
              <a:t>ResultSet</a:t>
            </a:r>
            <a:endParaRPr lang="en-US" dirty="0"/>
          </a:p>
          <a:p>
            <a:pPr lvl="1"/>
            <a:r>
              <a:rPr lang="en-US" dirty="0">
                <a:solidFill>
                  <a:srgbClr val="E46C0A"/>
                </a:solidFill>
              </a:rPr>
              <a:t>Get methods</a:t>
            </a:r>
            <a:r>
              <a:rPr lang="en-US" dirty="0"/>
              <a:t>: Used to view the data in the columns of the current row being pointed by the cursor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rgbClr val="E46C0A"/>
                </a:solidFill>
              </a:rPr>
              <a:t>Update methods</a:t>
            </a:r>
            <a:r>
              <a:rPr lang="en-US" dirty="0"/>
              <a:t>: Used to update the data in the columns of the current row. The updates can then be updated in the underlying database as well.</a:t>
            </a:r>
          </a:p>
        </p:txBody>
      </p:sp>
    </p:spTree>
    <p:extLst>
      <p:ext uri="{BB962C8B-B14F-4D97-AF65-F5344CB8AC3E}">
        <p14:creationId xmlns:p14="http://schemas.microsoft.com/office/powerpoint/2010/main" val="357182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Screen Shot 2017-12-23 at 13.54.45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162800" cy="2797364"/>
          </a:xfrm>
          <a:prstGeom prst="rect">
            <a:avLst/>
          </a:prstGeom>
        </p:spPr>
      </p:pic>
      <p:pic>
        <p:nvPicPr>
          <p:cNvPr id="8" name="Picture 7" descr="Screen Shot 2017-12-23 at 13.55.02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419600"/>
            <a:ext cx="7239001" cy="15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1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resultSet.get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XXX</a:t>
            </a:r>
            <a:r>
              <a:rPr lang="en-US" sz="2800" dirty="0"/>
              <a:t>(</a:t>
            </a:r>
            <a:r>
              <a:rPr lang="en-US" sz="2800" dirty="0" smtClean="0"/>
              <a:t>), where </a:t>
            </a:r>
            <a:r>
              <a:rPr lang="en-US" sz="2800" dirty="0">
                <a:solidFill>
                  <a:srgbClr val="E46C0A"/>
                </a:solidFill>
              </a:rPr>
              <a:t>XXX</a:t>
            </a:r>
            <a:r>
              <a:rPr lang="en-US" sz="2800" dirty="0"/>
              <a:t> is a </a:t>
            </a:r>
            <a:r>
              <a:rPr lang="en-US" sz="2800" dirty="0">
                <a:solidFill>
                  <a:srgbClr val="E46C0A"/>
                </a:solidFill>
              </a:rPr>
              <a:t>primitive data </a:t>
            </a:r>
            <a:r>
              <a:rPr lang="en-US" sz="2800" dirty="0" smtClean="0">
                <a:solidFill>
                  <a:srgbClr val="E46C0A"/>
                </a:solidFill>
              </a:rPr>
              <a:t>type</a:t>
            </a:r>
          </a:p>
          <a:p>
            <a:pPr lvl="1"/>
            <a:r>
              <a:rPr lang="en-US" sz="2400" dirty="0" err="1" smtClean="0"/>
              <a:t>rs.getString</a:t>
            </a:r>
            <a:r>
              <a:rPr lang="en-US" sz="2400" dirty="0" smtClean="0"/>
              <a:t>(“</a:t>
            </a:r>
            <a:r>
              <a:rPr lang="en-US" sz="2400" dirty="0" err="1" smtClean="0"/>
              <a:t>columnName</a:t>
            </a:r>
            <a:r>
              <a:rPr lang="en-US" sz="2400" dirty="0" smtClean="0"/>
              <a:t>”)</a:t>
            </a:r>
          </a:p>
          <a:p>
            <a:pPr lvl="1"/>
            <a:r>
              <a:rPr lang="en-US" sz="2400" dirty="0" err="1" smtClean="0"/>
              <a:t>rs.getLong</a:t>
            </a:r>
            <a:r>
              <a:rPr lang="en-US" sz="2400" dirty="0"/>
              <a:t>(“</a:t>
            </a:r>
            <a:r>
              <a:rPr lang="en-US" sz="2400" dirty="0" err="1"/>
              <a:t>columnName</a:t>
            </a:r>
            <a:r>
              <a:rPr lang="en-US" sz="2400" dirty="0"/>
              <a:t>”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rs.getInt</a:t>
            </a:r>
            <a:r>
              <a:rPr lang="en-US" sz="2400" dirty="0"/>
              <a:t>(“</a:t>
            </a:r>
            <a:r>
              <a:rPr lang="en-US" sz="2400" dirty="0" err="1"/>
              <a:t>columnName</a:t>
            </a:r>
            <a:r>
              <a:rPr lang="en-US" sz="2400" dirty="0"/>
              <a:t>”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rs.getDouble</a:t>
            </a:r>
            <a:r>
              <a:rPr lang="en-US" sz="2400" dirty="0"/>
              <a:t>(“</a:t>
            </a:r>
            <a:r>
              <a:rPr lang="en-US" sz="2400" dirty="0" err="1"/>
              <a:t>columnName</a:t>
            </a:r>
            <a:r>
              <a:rPr lang="en-US" sz="2400" dirty="0"/>
              <a:t>”</a:t>
            </a:r>
            <a:r>
              <a:rPr lang="en-US" sz="2400" dirty="0" smtClean="0"/>
              <a:t>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err="1"/>
              <a:t>rs.getString</a:t>
            </a:r>
            <a:r>
              <a:rPr lang="en-US" sz="2400" dirty="0" smtClean="0"/>
              <a:t>(1)</a:t>
            </a:r>
            <a:endParaRPr lang="en-US" sz="2400" dirty="0"/>
          </a:p>
          <a:p>
            <a:pPr lvl="1"/>
            <a:r>
              <a:rPr lang="en-US" sz="2400" dirty="0" err="1"/>
              <a:t>rs.getLong</a:t>
            </a:r>
            <a:r>
              <a:rPr lang="en-US" sz="2400" dirty="0" smtClean="0"/>
              <a:t>(</a:t>
            </a:r>
            <a:r>
              <a:rPr lang="en-US" sz="2400" dirty="0"/>
              <a:t>2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err="1"/>
              <a:t>rs.getInt</a:t>
            </a:r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err="1"/>
              <a:t>rs.getDouble</a:t>
            </a:r>
            <a:r>
              <a:rPr lang="en-US" sz="2400" dirty="0" smtClean="0"/>
              <a:t>(</a:t>
            </a:r>
            <a:r>
              <a:rPr lang="en-US" sz="2400" dirty="0"/>
              <a:t>4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7543800" cy="12954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smtClean="0"/>
              <a:t>Get ResultSet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4338"/>
            <a:ext cx="8534400" cy="441166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smtClean="0">
                <a:latin typeface="Consolas"/>
                <a:cs typeface="Consolas"/>
              </a:rPr>
              <a:t>ResultSet </a:t>
            </a:r>
            <a:r>
              <a:rPr lang="en-US" sz="2400" dirty="0" err="1">
                <a:latin typeface="Consolas"/>
                <a:cs typeface="Consolas"/>
              </a:rPr>
              <a:t>rs</a:t>
            </a:r>
            <a:r>
              <a:rPr lang="en-US" sz="2400" dirty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statement.executeQuery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SELECT * FROM person");</a:t>
            </a:r>
          </a:p>
          <a:p>
            <a:pPr>
              <a:buFont typeface="Wingdings" charset="0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Consolas"/>
                <a:cs typeface="Consolas"/>
              </a:rPr>
              <a:t>while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rs.next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  <a:r>
              <a:rPr lang="en-US" sz="2400" dirty="0">
                <a:latin typeface="Consolas"/>
                <a:cs typeface="Consolas"/>
              </a:rPr>
              <a:t>) </a:t>
            </a: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getInt</a:t>
            </a:r>
            <a:r>
              <a:rPr lang="en-US" sz="2400" dirty="0" smtClean="0">
                <a:latin typeface="Consolas"/>
                <a:cs typeface="Consolas"/>
              </a:rPr>
              <a:t>(“_id”);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(“</a:t>
            </a:r>
            <a:r>
              <a:rPr lang="en-US" sz="2400" dirty="0" err="1" smtClean="0">
                <a:latin typeface="Consolas"/>
                <a:cs typeface="Consolas"/>
              </a:rPr>
              <a:t>cf</a:t>
            </a:r>
            <a:r>
              <a:rPr lang="en-US" sz="2400" dirty="0" smtClean="0">
                <a:latin typeface="Consolas"/>
                <a:cs typeface="Consolas"/>
              </a:rPr>
              <a:t>”);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(“name”);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(“surname”);</a:t>
            </a: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>
              <a:buFont typeface="Wingdings" charset="0"/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99AD-1364-ED49-B121-8E8AD5D3D49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7543800" cy="12954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smtClean="0"/>
              <a:t>Get ResultSet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4338"/>
            <a:ext cx="8534400" cy="441166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smtClean="0">
                <a:latin typeface="Consolas"/>
                <a:cs typeface="Consolas"/>
              </a:rPr>
              <a:t>ResultSet </a:t>
            </a:r>
            <a:r>
              <a:rPr lang="en-US" sz="2400" dirty="0" err="1">
                <a:latin typeface="Consolas"/>
                <a:cs typeface="Consolas"/>
              </a:rPr>
              <a:t>rs</a:t>
            </a:r>
            <a:r>
              <a:rPr lang="en-US" sz="2400" dirty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statement.executeQuery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SELECT * FROM person");</a:t>
            </a:r>
          </a:p>
          <a:p>
            <a:pPr>
              <a:buFont typeface="Wingdings" charset="0"/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Consolas"/>
                <a:cs typeface="Consolas"/>
              </a:rPr>
              <a:t>while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rs.next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</a:t>
            </a:r>
            <a:r>
              <a:rPr lang="en-US" sz="2400" dirty="0">
                <a:latin typeface="Consolas"/>
                <a:cs typeface="Consolas"/>
              </a:rPr>
              <a:t>) </a:t>
            </a: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getInt</a:t>
            </a:r>
            <a:r>
              <a:rPr lang="en-US" sz="2400" dirty="0" smtClean="0">
                <a:latin typeface="Consolas"/>
                <a:cs typeface="Consolas"/>
              </a:rPr>
              <a:t>(1);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(2);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(3);</a:t>
            </a:r>
            <a:endParaRPr lang="en-US" sz="2400" dirty="0">
              <a:latin typeface="Consolas"/>
              <a:cs typeface="Consolas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rs.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getString</a:t>
            </a:r>
            <a:r>
              <a:rPr lang="en-US" sz="2400" dirty="0" smtClean="0">
                <a:latin typeface="Consolas"/>
                <a:cs typeface="Consolas"/>
              </a:rPr>
              <a:t>(4);</a:t>
            </a:r>
          </a:p>
          <a:p>
            <a:pPr>
              <a:buFont typeface="Wingdings" charset="0"/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>
              <a:buFont typeface="Wingdings" charset="0"/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99AD-1364-ED49-B121-8E8AD5D3D49C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8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most of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DBMS</a:t>
            </a:r>
            <a:r>
              <a:rPr lang="en-US" sz="2800" dirty="0" smtClean="0"/>
              <a:t> make use of the </a:t>
            </a:r>
            <a:r>
              <a:rPr lang="en-US" sz="2800" dirty="0" smtClean="0">
                <a:solidFill>
                  <a:srgbClr val="E46C0A"/>
                </a:solidFill>
              </a:rPr>
              <a:t>TCP transport protocol</a:t>
            </a:r>
            <a:r>
              <a:rPr lang="en-US" sz="2800" dirty="0" smtClean="0"/>
              <a:t> and accept incoming connections on a </a:t>
            </a:r>
            <a:r>
              <a:rPr lang="en-US" sz="2800" dirty="0" smtClean="0">
                <a:solidFill>
                  <a:srgbClr val="E46C0A"/>
                </a:solidFill>
              </a:rPr>
              <a:t>specific port</a:t>
            </a:r>
            <a:r>
              <a:rPr lang="en-US" sz="2800" dirty="0" smtClean="0"/>
              <a:t>. This allows both </a:t>
            </a:r>
            <a:r>
              <a:rPr lang="en-US" sz="2800" dirty="0" smtClean="0">
                <a:solidFill>
                  <a:srgbClr val="E46C0A"/>
                </a:solidFill>
              </a:rPr>
              <a:t>local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E46C0A"/>
                </a:solidFill>
              </a:rPr>
              <a:t>remote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E46C0A"/>
                </a:solidFill>
              </a:rPr>
              <a:t>connections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MS SQL Server (TCP:1433)</a:t>
            </a:r>
          </a:p>
          <a:p>
            <a:pPr lvl="1"/>
            <a:r>
              <a:rPr lang="en-US" sz="2400" dirty="0" err="1" smtClean="0"/>
              <a:t>PostGreSQL</a:t>
            </a:r>
            <a:r>
              <a:rPr lang="en-US" sz="2400" dirty="0" smtClean="0"/>
              <a:t> (TCP:5432)</a:t>
            </a:r>
            <a:endParaRPr lang="en-US" sz="2400" dirty="0"/>
          </a:p>
          <a:p>
            <a:pPr lvl="1"/>
            <a:r>
              <a:rPr lang="en-US" sz="2400" dirty="0" smtClean="0"/>
              <a:t>MySQL (TCP:3306)</a:t>
            </a:r>
            <a:endParaRPr lang="en-US" sz="2400" dirty="0"/>
          </a:p>
          <a:p>
            <a:pPr lvl="1"/>
            <a:r>
              <a:rPr lang="en-US" sz="2400" dirty="0" smtClean="0"/>
              <a:t>Oracle (TCP:1521)</a:t>
            </a:r>
          </a:p>
          <a:p>
            <a:pPr lvl="1"/>
            <a:r>
              <a:rPr lang="en-US" sz="2400" dirty="0" smtClean="0"/>
              <a:t>SQLite (</a:t>
            </a:r>
            <a:r>
              <a:rPr lang="en-US" sz="2400" i="1" dirty="0" smtClean="0"/>
              <a:t>in-process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Content Placeholder 5" descr="Screen Shot 2017-12-22 at 16.23.21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37" r="-31137"/>
          <a:stretch>
            <a:fillRect/>
          </a:stretch>
        </p:blipFill>
        <p:spPr>
          <a:xfrm>
            <a:off x="3712980" y="3124200"/>
            <a:ext cx="6151271" cy="33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 err="1" smtClean="0">
                <a:latin typeface="Consolas"/>
                <a:cs typeface="Consolas"/>
              </a:rPr>
              <a:t>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idIndex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findColumn</a:t>
            </a:r>
            <a:r>
              <a:rPr lang="en-US" sz="1800" dirty="0" smtClean="0">
                <a:latin typeface="Consolas"/>
                <a:cs typeface="Consolas"/>
              </a:rPr>
              <a:t>(“_id”)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cfIndex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findColumn</a:t>
            </a:r>
            <a:r>
              <a:rPr lang="en-US" sz="1800" dirty="0" smtClean="0">
                <a:latin typeface="Consolas"/>
                <a:cs typeface="Consolas"/>
              </a:rPr>
              <a:t>(“</a:t>
            </a:r>
            <a:r>
              <a:rPr lang="en-US" sz="1800" dirty="0" err="1" smtClean="0">
                <a:latin typeface="Consolas"/>
                <a:cs typeface="Consolas"/>
              </a:rPr>
              <a:t>cf</a:t>
            </a:r>
            <a:r>
              <a:rPr lang="en-US" sz="1800" dirty="0" smtClean="0">
                <a:latin typeface="Consolas"/>
                <a:cs typeface="Consolas"/>
              </a:rPr>
              <a:t>”)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nameIndex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findColumn</a:t>
            </a:r>
            <a:r>
              <a:rPr lang="en-US" sz="1800" dirty="0" smtClean="0">
                <a:latin typeface="Consolas"/>
                <a:cs typeface="Consolas"/>
              </a:rPr>
              <a:t>(“name”);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surnameIndex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</a:t>
            </a:r>
            <a:r>
              <a:rPr lang="en-US" sz="1800" dirty="0" err="1" smtClean="0">
                <a:solidFill>
                  <a:srgbClr val="E46C0A"/>
                </a:solidFill>
                <a:latin typeface="Consolas"/>
                <a:cs typeface="Consolas"/>
              </a:rPr>
              <a:t>findColumn</a:t>
            </a:r>
            <a:r>
              <a:rPr lang="en-US" sz="1800" dirty="0" smtClean="0">
                <a:latin typeface="Consolas"/>
                <a:cs typeface="Consolas"/>
              </a:rPr>
              <a:t>(“surname”)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while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result.next</a:t>
            </a:r>
            <a:r>
              <a:rPr lang="en-US" sz="18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id = </a:t>
            </a:r>
            <a:r>
              <a:rPr lang="en-US" sz="1800" dirty="0" err="1" smtClean="0">
                <a:latin typeface="Consolas"/>
                <a:cs typeface="Consolas"/>
              </a:rPr>
              <a:t>rs.getInt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idIndex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smtClean="0">
                <a:latin typeface="Consolas"/>
                <a:cs typeface="Consolas"/>
              </a:rPr>
              <a:t>String </a:t>
            </a:r>
            <a:r>
              <a:rPr lang="en-US" sz="1800" dirty="0" err="1" smtClean="0">
                <a:latin typeface="Consolas"/>
                <a:cs typeface="Consolas"/>
              </a:rPr>
              <a:t>cf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rs.getString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cfIndex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String name = </a:t>
            </a:r>
            <a:r>
              <a:rPr lang="en-US" sz="1800" dirty="0" err="1" smtClean="0">
                <a:latin typeface="Consolas"/>
                <a:cs typeface="Consolas"/>
              </a:rPr>
              <a:t>rs.getString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nameIndex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String surname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 smtClean="0">
                <a:latin typeface="Consolas"/>
                <a:cs typeface="Consolas"/>
              </a:rPr>
              <a:t>rs.getString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surnameIndex</a:t>
            </a:r>
            <a:r>
              <a:rPr lang="en-US" sz="1800" dirty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i="1" dirty="0" smtClean="0">
                <a:latin typeface="Calibri"/>
                <a:cs typeface="Calibri"/>
              </a:rPr>
              <a:t>* If you need to access by ID but know only the column names</a:t>
            </a:r>
            <a:endParaRPr lang="en-US" sz="1800" i="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Close Connection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E46C0A"/>
                </a:solidFill>
                <a:latin typeface="Consolas"/>
                <a:cs typeface="Consolas"/>
              </a:rPr>
              <a:t>statement.close</a:t>
            </a:r>
            <a:r>
              <a:rPr lang="en-US" sz="28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E46C0A"/>
                </a:solidFill>
                <a:latin typeface="Consolas"/>
                <a:cs typeface="Consolas"/>
              </a:rPr>
              <a:t>connection.close</a:t>
            </a:r>
            <a:r>
              <a:rPr lang="en-US" sz="2800" dirty="0">
                <a:solidFill>
                  <a:srgbClr val="E46C0A"/>
                </a:solidFill>
                <a:latin typeface="Consolas"/>
                <a:cs typeface="Consolas"/>
              </a:rPr>
              <a:t>()</a:t>
            </a:r>
            <a:r>
              <a:rPr lang="en-US" sz="2800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However</a:t>
            </a:r>
            <a:r>
              <a:rPr lang="mr-IN" sz="2800" dirty="0" smtClean="0">
                <a:latin typeface="Calibri"/>
                <a:cs typeface="Calibri"/>
              </a:rPr>
              <a:t>…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9C5C-15AF-1047-9ECF-42B4BBF28B58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Close Connection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Programs should recover </a:t>
            </a:r>
            <a:r>
              <a:rPr lang="en-US" sz="2800" dirty="0" smtClean="0">
                <a:solidFill>
                  <a:srgbClr val="000000"/>
                </a:solidFill>
              </a:rPr>
              <a:t>from errors and </a:t>
            </a:r>
            <a:r>
              <a:rPr lang="en-US" sz="2800" dirty="0">
                <a:solidFill>
                  <a:srgbClr val="000000"/>
                </a:solidFill>
              </a:rPr>
              <a:t>leave the database in a consistent state.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Runtime errors must be minimized in industrial applications!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/>
              <a:t>If a statement in the try block throws an exception or warning, it </a:t>
            </a:r>
            <a:r>
              <a:rPr lang="en-US" sz="2800" dirty="0" smtClean="0"/>
              <a:t>must be </a:t>
            </a:r>
            <a:r>
              <a:rPr lang="en-US" sz="2800" dirty="0"/>
              <a:t>caught in one of the corresponding catch </a:t>
            </a:r>
            <a:r>
              <a:rPr lang="en-US" sz="2800" dirty="0" smtClean="0"/>
              <a:t>statements.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E46C0A"/>
                </a:solidFill>
              </a:rPr>
              <a:t>finally </a:t>
            </a:r>
            <a:r>
              <a:rPr lang="en-US" sz="2800" dirty="0">
                <a:solidFill>
                  <a:srgbClr val="E46C0A"/>
                </a:solidFill>
              </a:rPr>
              <a:t>{…} </a:t>
            </a:r>
            <a:r>
              <a:rPr lang="en-US" sz="2800" dirty="0" smtClean="0"/>
              <a:t>clause can be used to leave the database in a consistent state.</a:t>
            </a: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9C5C-15AF-1047-9ECF-42B4BBF28B58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Close </a:t>
            </a:r>
            <a:r>
              <a:rPr lang="en-US" dirty="0"/>
              <a:t>C</a:t>
            </a:r>
            <a:r>
              <a:rPr lang="en-US" dirty="0" smtClean="0"/>
              <a:t>onnection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connection = null;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tatement = null;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try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it-IT" dirty="0" smtClean="0">
                <a:latin typeface="Consolas"/>
                <a:cs typeface="Consolas"/>
              </a:rPr>
              <a:t>. . .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catch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SQLException</a:t>
            </a:r>
            <a:r>
              <a:rPr lang="en-US" dirty="0">
                <a:latin typeface="Consolas"/>
                <a:cs typeface="Consolas"/>
              </a:rPr>
              <a:t> e)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do something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finally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(connection </a:t>
            </a:r>
            <a:r>
              <a:rPr lang="en-US" dirty="0">
                <a:latin typeface="Consolas"/>
                <a:cs typeface="Consolas"/>
              </a:rPr>
              <a:t>!= null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statement.close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connection.close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D4FF-1D9E-B94E-8765-6A8EB3884F01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are significant variations between the SQL types supported by different database products</a:t>
            </a:r>
            <a:r>
              <a:rPr lang="en-US" dirty="0"/>
              <a:t>. </a:t>
            </a:r>
            <a:r>
              <a:rPr lang="en-US" dirty="0" smtClean="0"/>
              <a:t>For </a:t>
            </a:r>
            <a:r>
              <a:rPr lang="en-US" dirty="0"/>
              <a:t>example, most of the major databases support an SQL data type for large binary values, but Oracle calls this type LONG RAW, Sybase calls it </a:t>
            </a:r>
            <a:r>
              <a:rPr lang="en-US" dirty="0" smtClean="0"/>
              <a:t>IMAGE and </a:t>
            </a:r>
            <a:r>
              <a:rPr lang="en-US" dirty="0"/>
              <a:t>Informix calls it </a:t>
            </a:r>
            <a:r>
              <a:rPr lang="en-US" dirty="0" smtClean="0"/>
              <a:t>BYTE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JDBC </a:t>
            </a:r>
            <a:r>
              <a:rPr lang="en-US" dirty="0"/>
              <a:t>programmers </a:t>
            </a:r>
            <a:r>
              <a:rPr lang="en-US" dirty="0" smtClean="0"/>
              <a:t>mostly program with existing </a:t>
            </a:r>
            <a:r>
              <a:rPr lang="en-US" dirty="0"/>
              <a:t>database tables, and they need not concern themselves with the exact SQL type names that were </a:t>
            </a:r>
            <a:r>
              <a:rPr lang="en-US" dirty="0" smtClean="0"/>
              <a:t>used.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The </a:t>
            </a:r>
            <a:r>
              <a:rPr lang="en-US" dirty="0">
                <a:solidFill>
                  <a:srgbClr val="E46C0A"/>
                </a:solidFill>
              </a:rPr>
              <a:t>one major place where programmers may need to use SQL type names is in the SQL CREATE TABLE statement when they are creating a new database table. </a:t>
            </a:r>
            <a:r>
              <a:rPr lang="en-US" dirty="0"/>
              <a:t>In this case programmers must take care to use SQL type names that are supported by their target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0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JDBC to Java </a:t>
            </a:r>
            <a:r>
              <a:rPr lang="en-US" dirty="0"/>
              <a:t>t</a:t>
            </a:r>
            <a:r>
              <a:rPr lang="en-US" dirty="0" smtClean="0"/>
              <a:t>ypes</a:t>
            </a:r>
            <a:endParaRPr lang="en-US" dirty="0"/>
          </a:p>
        </p:txBody>
      </p:sp>
      <p:pic>
        <p:nvPicPr>
          <p:cNvPr id="9" name="Content Placeholder 8" descr="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53" b="-18253"/>
          <a:stretch>
            <a:fillRect/>
          </a:stretch>
        </p:blipFill>
        <p:spPr>
          <a:xfrm>
            <a:off x="914400" y="960437"/>
            <a:ext cx="4038600" cy="4525963"/>
          </a:xfrm>
        </p:spPr>
      </p:pic>
      <p:pic>
        <p:nvPicPr>
          <p:cNvPr id="10" name="Content Placeholder 9" descr="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8" r="-18628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36D-B11A-6049-904D-7EBAC427E980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JDBC to Java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836D-B11A-6049-904D-7EBAC427E980}" type="slidenum">
              <a:rPr lang="en-US"/>
              <a:pPr/>
              <a:t>26</a:t>
            </a:fld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96" b="-27096"/>
          <a:stretch>
            <a:fillRect/>
          </a:stretch>
        </p:blipFill>
        <p:spPr>
          <a:xfrm>
            <a:off x="914400" y="731837"/>
            <a:ext cx="4038600" cy="4525963"/>
          </a:xfrm>
        </p:spPr>
      </p:pic>
      <p:pic>
        <p:nvPicPr>
          <p:cNvPr id="5" name="Content Placeholder 4" descr="4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89" r="-19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163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ResultSet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AA7-50AF-FD4D-B317-B3F9892DB41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ResultSet </a:t>
            </a:r>
            <a:r>
              <a:rPr lang="en-US" sz="2800" dirty="0" smtClean="0"/>
              <a:t>is an </a:t>
            </a:r>
            <a:r>
              <a:rPr lang="en-US" sz="2800" dirty="0" err="1" smtClean="0"/>
              <a:t>Iterable</a:t>
            </a:r>
            <a:r>
              <a:rPr lang="en-US" sz="2800" dirty="0" smtClean="0"/>
              <a:t> class.</a:t>
            </a:r>
          </a:p>
          <a:p>
            <a:r>
              <a:rPr lang="en-US" sz="2800" dirty="0" smtClean="0"/>
              <a:t>It is </a:t>
            </a:r>
            <a:r>
              <a:rPr lang="en-US" sz="2800" dirty="0" smtClean="0">
                <a:solidFill>
                  <a:srgbClr val="E46C0A"/>
                </a:solidFill>
              </a:rPr>
              <a:t>not possible to move back and forth </a:t>
            </a:r>
            <a:r>
              <a:rPr lang="en-US" sz="2800" dirty="0" smtClean="0"/>
              <a:t>within a default (</a:t>
            </a:r>
            <a:r>
              <a:rPr lang="en-US" sz="2800" dirty="0" smtClean="0">
                <a:latin typeface="Consolas"/>
                <a:cs typeface="Consolas"/>
              </a:rPr>
              <a:t>TYPE_FORWARD_ONLY</a:t>
            </a:r>
            <a:r>
              <a:rPr lang="en-US" sz="2800" smtClean="0"/>
              <a:t>) ResultSet </a:t>
            </a:r>
            <a:endParaRPr lang="en-US" sz="2800" dirty="0" smtClean="0"/>
          </a:p>
          <a:p>
            <a:pPr lvl="1"/>
            <a:r>
              <a:rPr lang="en-US" sz="2400" dirty="0"/>
              <a:t>O</a:t>
            </a:r>
            <a:r>
              <a:rPr lang="en-US" sz="2400" dirty="0" smtClean="0"/>
              <a:t>nly </a:t>
            </a:r>
            <a:r>
              <a:rPr lang="en-US" sz="2400" dirty="0" smtClean="0">
                <a:solidFill>
                  <a:srgbClr val="E46C0A"/>
                </a:solidFill>
              </a:rPr>
              <a:t>next()</a:t>
            </a:r>
            <a:r>
              <a:rPr lang="en-US" sz="2400" dirty="0" smtClean="0"/>
              <a:t> can be called</a:t>
            </a:r>
          </a:p>
          <a:p>
            <a:r>
              <a:rPr lang="en-US" sz="2800" dirty="0" smtClean="0"/>
              <a:t>It is </a:t>
            </a:r>
            <a:r>
              <a:rPr lang="en-US" sz="2800" dirty="0" smtClean="0">
                <a:solidFill>
                  <a:srgbClr val="E46C0A"/>
                </a:solidFill>
              </a:rPr>
              <a:t>not possible to modify the data </a:t>
            </a:r>
            <a:r>
              <a:rPr lang="en-US" sz="2800" dirty="0" smtClean="0"/>
              <a:t>and, transparently, the database</a:t>
            </a:r>
          </a:p>
          <a:p>
            <a:pPr lvl="1"/>
            <a:r>
              <a:rPr lang="en-US" sz="2400" dirty="0" smtClean="0"/>
              <a:t>Data have to be manipulated in memory and stored back with another operation 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statement.executeUpdate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7543800" cy="129540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smtClean="0"/>
              <a:t>Get ResultSet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99AD-1364-ED49-B121-8E8AD5D3D49C}" type="slidenum">
              <a:rPr lang="en-US"/>
              <a:pPr/>
              <a:t>29</a:t>
            </a:fld>
            <a:endParaRPr lang="en-US"/>
          </a:p>
        </p:txBody>
      </p:sp>
      <p:pic>
        <p:nvPicPr>
          <p:cNvPr id="4" name="Content Placeholder 3" descr="Screen Shot 2017-12-23 at 10.42.20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r="-3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087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標楷體" charset="0"/>
                <a:cs typeface="標楷體" charset="0"/>
              </a:rPr>
              <a:t>What is JDBC?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i="1" dirty="0">
                <a:ea typeface="標楷體" charset="0"/>
                <a:cs typeface="標楷體" charset="0"/>
              </a:rPr>
              <a:t>“An </a:t>
            </a:r>
            <a:r>
              <a:rPr lang="en-US" altLang="zh-TW" sz="2400" i="1" dirty="0">
                <a:solidFill>
                  <a:srgbClr val="E46C0A"/>
                </a:solidFill>
                <a:ea typeface="標楷體" charset="0"/>
                <a:cs typeface="標楷體" charset="0"/>
              </a:rPr>
              <a:t>API</a:t>
            </a:r>
            <a:r>
              <a:rPr lang="en-US" altLang="zh-TW" sz="2400" i="1" dirty="0">
                <a:ea typeface="標楷體" charset="0"/>
                <a:cs typeface="標楷體" charset="0"/>
              </a:rPr>
              <a:t> that lets you access virtually </a:t>
            </a:r>
            <a:r>
              <a:rPr lang="en-US" altLang="zh-TW" sz="2400" i="1" dirty="0">
                <a:solidFill>
                  <a:schemeClr val="accent6">
                    <a:lumMod val="75000"/>
                  </a:schemeClr>
                </a:solidFill>
                <a:ea typeface="標楷體" charset="0"/>
                <a:cs typeface="標楷體" charset="0"/>
              </a:rPr>
              <a:t>any tabular data source </a:t>
            </a:r>
            <a:r>
              <a:rPr lang="en-US" altLang="zh-TW" sz="2400" i="1" dirty="0">
                <a:ea typeface="標楷體" charset="0"/>
                <a:cs typeface="標楷體" charset="0"/>
              </a:rPr>
              <a:t>from the Java programming language”</a:t>
            </a:r>
          </a:p>
          <a:p>
            <a:pPr lvl="1"/>
            <a:r>
              <a:rPr lang="en-US" altLang="zh-TW" sz="2400" dirty="0" smtClean="0">
                <a:ea typeface="標楷體" charset="0"/>
                <a:cs typeface="標楷體" charset="0"/>
              </a:rPr>
              <a:t>What’s </a:t>
            </a:r>
            <a:r>
              <a:rPr lang="en-US" altLang="zh-TW" sz="2400" dirty="0">
                <a:ea typeface="標楷體" charset="0"/>
                <a:cs typeface="標楷體" charset="0"/>
              </a:rPr>
              <a:t>an API? </a:t>
            </a:r>
            <a:r>
              <a:rPr lang="en-US" altLang="zh-TW" sz="2400" i="1" dirty="0" smtClean="0">
                <a:ea typeface="標楷體" charset="0"/>
                <a:cs typeface="標楷體" charset="0"/>
              </a:rPr>
              <a:t>Application Programming Interface</a:t>
            </a:r>
          </a:p>
          <a:p>
            <a:pPr lvl="1"/>
            <a:r>
              <a:rPr lang="en-US" altLang="zh-TW" sz="2400" dirty="0" smtClean="0">
                <a:ea typeface="標楷體" charset="0"/>
                <a:cs typeface="標楷體" charset="0"/>
              </a:rPr>
              <a:t>What’s a tabular data source? </a:t>
            </a:r>
            <a:r>
              <a:rPr lang="en-US" altLang="zh-TW" sz="2400" dirty="0">
                <a:solidFill>
                  <a:srgbClr val="E46C0A"/>
                </a:solidFill>
                <a:ea typeface="標楷體" charset="0"/>
                <a:cs typeface="標楷體" charset="0"/>
              </a:rPr>
              <a:t>R</a:t>
            </a:r>
            <a:r>
              <a:rPr lang="en-US" altLang="zh-TW" sz="2400" dirty="0" smtClean="0">
                <a:solidFill>
                  <a:srgbClr val="E46C0A"/>
                </a:solidFill>
                <a:ea typeface="標楷體" charset="0"/>
                <a:cs typeface="標楷體" charset="0"/>
              </a:rPr>
              <a:t>elational</a:t>
            </a:r>
            <a:r>
              <a:rPr lang="en-US" altLang="zh-TW" sz="2400" dirty="0" smtClean="0">
                <a:solidFill>
                  <a:srgbClr val="0000FF"/>
                </a:solidFill>
                <a:ea typeface="標楷體" charset="0"/>
                <a:cs typeface="標楷體" charset="0"/>
              </a:rPr>
              <a:t> </a:t>
            </a:r>
            <a:r>
              <a:rPr lang="en-US" altLang="zh-TW" sz="2400" dirty="0" smtClean="0">
                <a:solidFill>
                  <a:srgbClr val="E46C0A"/>
                </a:solidFill>
                <a:ea typeface="標楷體" charset="0"/>
                <a:cs typeface="標楷體" charset="0"/>
              </a:rPr>
              <a:t>databases,</a:t>
            </a:r>
            <a:r>
              <a:rPr lang="en-US" altLang="zh-TW" sz="2400" dirty="0">
                <a:ea typeface="標楷體" charset="0"/>
                <a:cs typeface="標楷體" charset="0"/>
              </a:rPr>
              <a:t> </a:t>
            </a:r>
            <a:r>
              <a:rPr lang="en-US" altLang="zh-TW" sz="2400" dirty="0" smtClean="0">
                <a:solidFill>
                  <a:srgbClr val="E46C0A"/>
                </a:solidFill>
                <a:ea typeface="標楷體" charset="0"/>
                <a:cs typeface="標楷體" charset="0"/>
              </a:rPr>
              <a:t>spreadsheets, flat files</a:t>
            </a:r>
            <a:endParaRPr lang="en-US" altLang="zh-TW" sz="2400" dirty="0">
              <a:ea typeface="標楷體" charset="0"/>
              <a:cs typeface="標楷體" charset="0"/>
            </a:endParaRPr>
          </a:p>
          <a:p>
            <a:r>
              <a:rPr lang="en-US" altLang="zh-TW" sz="2400" dirty="0" smtClean="0">
                <a:ea typeface="標楷體" charset="0"/>
                <a:cs typeface="標楷體" charset="0"/>
              </a:rPr>
              <a:t>We’ll </a:t>
            </a:r>
            <a:r>
              <a:rPr lang="en-US" altLang="zh-TW" sz="2400" dirty="0">
                <a:ea typeface="標楷體" charset="0"/>
                <a:cs typeface="標楷體" charset="0"/>
              </a:rPr>
              <a:t>focus on accessing </a:t>
            </a:r>
            <a:r>
              <a:rPr lang="en-US" altLang="zh-TW" sz="2400" dirty="0" smtClean="0">
                <a:ea typeface="標楷體" charset="0"/>
                <a:cs typeface="標楷體" charset="0"/>
              </a:rPr>
              <a:t>relational databases. Nevertheless, </a:t>
            </a:r>
            <a:r>
              <a:rPr lang="en-US" altLang="zh-TW" sz="2400" b="1" dirty="0" smtClean="0">
                <a:ea typeface="標楷體" charset="0"/>
                <a:cs typeface="標楷體" charset="0"/>
              </a:rPr>
              <a:t>using the same principles </a:t>
            </a:r>
            <a:r>
              <a:rPr lang="en-US" altLang="zh-TW" sz="2400" dirty="0" smtClean="0">
                <a:ea typeface="標楷體" charset="0"/>
                <a:cs typeface="標楷體" charset="0"/>
              </a:rPr>
              <a:t>all the others can be accessed</a:t>
            </a:r>
            <a:endParaRPr lang="en-US" altLang="zh-TW" sz="2400" dirty="0">
              <a:ea typeface="標楷體" charset="0"/>
              <a:cs typeface="標楷體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1341-EF06-1342-9A48-428369D4793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</a:t>
            </a:r>
            <a:r>
              <a:rPr lang="en-US" dirty="0" smtClean="0"/>
              <a:t>– </a:t>
            </a:r>
            <a:r>
              <a:rPr lang="en-US"/>
              <a:t>Scrollable </a:t>
            </a:r>
            <a:r>
              <a:rPr lang="en-US" smtClean="0"/>
              <a:t>ResultSet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 smtClean="0">
                <a:latin typeface="Consolas"/>
                <a:cs typeface="Consolas"/>
              </a:rPr>
              <a:t>Statement</a:t>
            </a:r>
            <a:r>
              <a:rPr lang="en-US" sz="1600" dirty="0" smtClean="0">
                <a:latin typeface="Consolas"/>
                <a:cs typeface="Consolas"/>
              </a:rPr>
              <a:t> s =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c.</a:t>
            </a:r>
            <a:r>
              <a:rPr lang="en-US" sz="1600" b="1" dirty="0" err="1" smtClean="0">
                <a:latin typeface="Consolas"/>
                <a:cs typeface="Consolas"/>
              </a:rPr>
              <a:t>createStatement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ResultSet.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TYPE_SCROLL_INSENSITIVE</a:t>
            </a:r>
            <a:r>
              <a:rPr lang="en-US" sz="1600" dirty="0" smtClean="0">
                <a:latin typeface="Consolas"/>
                <a:cs typeface="Consolas"/>
              </a:rPr>
              <a:t>|ResultSet.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TYPE_SCROLL_SENSITIVE</a:t>
            </a:r>
            <a:r>
              <a:rPr lang="en-US" sz="1600" dirty="0" smtClean="0">
                <a:latin typeface="Consolas"/>
                <a:cs typeface="Consolas"/>
              </a:rPr>
              <a:t>,</a:t>
            </a:r>
            <a:endParaRPr lang="en-US" sz="16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ResultSet.CONCUR_READ_ONLY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dirty="0" err="1" smtClean="0">
                <a:latin typeface="Consolas"/>
                <a:cs typeface="Consolas"/>
              </a:rPr>
              <a:t>ResultSet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rs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s.</a:t>
            </a:r>
            <a:r>
              <a:rPr lang="en-US" sz="1600" b="1" dirty="0" err="1" smtClean="0">
                <a:latin typeface="Consolas"/>
                <a:cs typeface="Consolas"/>
              </a:rPr>
              <a:t>executeQuery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it-IT" sz="1600" dirty="0">
                <a:latin typeface="Consolas"/>
                <a:cs typeface="Consolas"/>
              </a:rPr>
              <a:t>“</a:t>
            </a:r>
            <a:r>
              <a:rPr lang="en-US" sz="1600" dirty="0">
                <a:latin typeface="Consolas"/>
                <a:cs typeface="Consolas"/>
              </a:rPr>
              <a:t>SELECT </a:t>
            </a:r>
            <a:r>
              <a:rPr lang="it-IT" sz="1600" dirty="0">
                <a:latin typeface="Consolas"/>
                <a:cs typeface="Consolas"/>
              </a:rPr>
              <a:t>* FROM </a:t>
            </a:r>
            <a:r>
              <a:rPr lang="it-IT" sz="1600" dirty="0" err="1">
                <a:latin typeface="Consolas"/>
                <a:cs typeface="Consolas"/>
              </a:rPr>
              <a:t>person</a:t>
            </a:r>
            <a:r>
              <a:rPr lang="en-US" altLang="ja-JP" sz="1600" dirty="0">
                <a:latin typeface="Consolas"/>
                <a:cs typeface="Consolas"/>
              </a:rPr>
              <a:t>”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rs.</a:t>
            </a:r>
            <a:r>
              <a:rPr lang="en-US" sz="1600" b="1" dirty="0" err="1">
                <a:latin typeface="Consolas"/>
                <a:cs typeface="Consolas"/>
              </a:rPr>
              <a:t>previous</a:t>
            </a:r>
            <a:r>
              <a:rPr lang="en-US" sz="1600" dirty="0">
                <a:latin typeface="Consolas"/>
                <a:cs typeface="Consolas"/>
              </a:rPr>
              <a:t>(); </a:t>
            </a:r>
            <a:r>
              <a:rPr lang="en-US" sz="1600" dirty="0" smtClean="0">
                <a:latin typeface="Consolas"/>
                <a:cs typeface="Consolas"/>
              </a:rPr>
              <a:t> 	  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go 1 record back</a:t>
            </a:r>
            <a:endParaRPr lang="en-US" sz="1600" dirty="0">
              <a:solidFill>
                <a:schemeClr val="tx2"/>
              </a:solidFill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rs.</a:t>
            </a:r>
            <a:r>
              <a:rPr lang="en-US" sz="1600" b="1" dirty="0" err="1">
                <a:latin typeface="Consolas"/>
                <a:cs typeface="Consolas"/>
              </a:rPr>
              <a:t>relative</a:t>
            </a:r>
            <a:r>
              <a:rPr lang="en-US" sz="1600" dirty="0">
                <a:latin typeface="Consolas"/>
                <a:cs typeface="Consolas"/>
              </a:rPr>
              <a:t>(-5); 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go 5 records back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rs.</a:t>
            </a:r>
            <a:r>
              <a:rPr lang="en-US" sz="1600" b="1" dirty="0" err="1">
                <a:latin typeface="Consolas"/>
                <a:cs typeface="Consolas"/>
              </a:rPr>
              <a:t>relative</a:t>
            </a:r>
            <a:r>
              <a:rPr lang="en-US" sz="1600" dirty="0">
                <a:latin typeface="Consolas"/>
                <a:cs typeface="Consolas"/>
              </a:rPr>
              <a:t>(7); </a:t>
            </a:r>
            <a:r>
              <a:rPr lang="en-US" sz="1600" dirty="0" smtClean="0">
                <a:latin typeface="Consolas"/>
                <a:cs typeface="Consolas"/>
              </a:rPr>
              <a:t>	  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go 7 records forward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dirty="0" err="1">
                <a:latin typeface="Consolas"/>
                <a:cs typeface="Consolas"/>
              </a:rPr>
              <a:t>rs.</a:t>
            </a:r>
            <a:r>
              <a:rPr lang="en-US" sz="1600" b="1" dirty="0" err="1">
                <a:latin typeface="Consolas"/>
                <a:cs typeface="Consolas"/>
              </a:rPr>
              <a:t>absolute</a:t>
            </a:r>
            <a:r>
              <a:rPr lang="en-US" sz="1600" dirty="0">
                <a:latin typeface="Consolas"/>
                <a:cs typeface="Consolas"/>
              </a:rPr>
              <a:t>(100);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go to 100th 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record</a:t>
            </a:r>
            <a:endParaRPr lang="en-US" sz="1600" dirty="0">
              <a:solidFill>
                <a:srgbClr val="E46C0A"/>
              </a:solidFill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6430-B4E4-924F-A61D-47398852F3DB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153400" cy="1295400"/>
          </a:xfrm>
        </p:spPr>
        <p:txBody>
          <a:bodyPr/>
          <a:lstStyle/>
          <a:p>
            <a:r>
              <a:rPr lang="en-US" dirty="0"/>
              <a:t>JDBC </a:t>
            </a:r>
            <a:r>
              <a:rPr lang="en-US" dirty="0" smtClean="0"/>
              <a:t>– </a:t>
            </a:r>
            <a:r>
              <a:rPr lang="en-US"/>
              <a:t>Updateable </a:t>
            </a:r>
            <a:r>
              <a:rPr lang="en-US" smtClean="0"/>
              <a:t>ResultSet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Consolas"/>
                <a:cs typeface="Consolas"/>
              </a:rPr>
              <a:t>Statement s = </a:t>
            </a:r>
            <a:r>
              <a:rPr lang="en-US" sz="2000" dirty="0" err="1" smtClean="0">
                <a:latin typeface="Consolas"/>
                <a:cs typeface="Consolas"/>
              </a:rPr>
              <a:t>c.createStatement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ResultSet.TYPE_FORWARD_ONLY</a:t>
            </a:r>
            <a:r>
              <a:rPr lang="en-US" sz="2000" dirty="0">
                <a:latin typeface="Consolas"/>
                <a:cs typeface="Consolas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ResultSet.CONCUR_UPDATABLE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b="1" dirty="0" err="1">
                <a:latin typeface="Consolas"/>
                <a:cs typeface="Consolas"/>
              </a:rPr>
              <a:t>ResultSet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rs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s.</a:t>
            </a:r>
            <a:r>
              <a:rPr lang="en-US" sz="2000" b="1" dirty="0" err="1">
                <a:latin typeface="Consolas"/>
                <a:cs typeface="Consolas"/>
              </a:rPr>
              <a:t>executeQuery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it-IT" sz="2000" dirty="0">
                <a:latin typeface="Consolas"/>
                <a:cs typeface="Consolas"/>
              </a:rPr>
              <a:t>“</a:t>
            </a: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it-IT" sz="2000" dirty="0">
                <a:latin typeface="Consolas"/>
                <a:cs typeface="Consolas"/>
              </a:rPr>
              <a:t>* FROM </a:t>
            </a:r>
            <a:r>
              <a:rPr lang="it-IT" sz="2000" dirty="0" err="1" smtClean="0">
                <a:latin typeface="Consolas"/>
                <a:cs typeface="Consolas"/>
              </a:rPr>
              <a:t>students</a:t>
            </a:r>
            <a:r>
              <a:rPr lang="it-IT" sz="2000" dirty="0" smtClean="0">
                <a:latin typeface="Consolas"/>
                <a:cs typeface="Consolas"/>
              </a:rPr>
              <a:t> WHERE </a:t>
            </a:r>
            <a:r>
              <a:rPr lang="it-IT" sz="2000" dirty="0" err="1" smtClean="0">
                <a:latin typeface="Consolas"/>
                <a:cs typeface="Consolas"/>
              </a:rPr>
              <a:t>type</a:t>
            </a:r>
            <a:r>
              <a:rPr lang="it-IT" sz="2000" dirty="0" smtClean="0">
                <a:latin typeface="Consolas"/>
                <a:cs typeface="Consolas"/>
              </a:rPr>
              <a:t>=‘</a:t>
            </a:r>
            <a:r>
              <a:rPr lang="it-IT" sz="2000" dirty="0" err="1" smtClean="0">
                <a:latin typeface="Consolas"/>
                <a:cs typeface="Consolas"/>
              </a:rPr>
              <a:t>listening</a:t>
            </a:r>
            <a:r>
              <a:rPr lang="it-IT" sz="2000" dirty="0" smtClean="0">
                <a:latin typeface="Consolas"/>
                <a:cs typeface="Consolas"/>
              </a:rPr>
              <a:t>’</a:t>
            </a:r>
            <a:r>
              <a:rPr lang="en-US" altLang="ja-JP" sz="2000" dirty="0" smtClean="0"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Consolas"/>
                <a:cs typeface="Consolas"/>
              </a:rPr>
              <a:t>while (</a:t>
            </a:r>
            <a:r>
              <a:rPr lang="en-US" sz="2000" dirty="0" err="1" smtClean="0">
                <a:latin typeface="Consolas"/>
                <a:cs typeface="Consolas"/>
              </a:rPr>
              <a:t>rs.next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grade = </a:t>
            </a:r>
            <a:r>
              <a:rPr lang="en-US" sz="2000" dirty="0" err="1">
                <a:latin typeface="Consolas"/>
                <a:cs typeface="Consolas"/>
              </a:rPr>
              <a:t>rs.getInt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ja-JP" altLang="en-US" sz="2000" dirty="0">
                <a:latin typeface="Consolas"/>
                <a:cs typeface="Consolas"/>
              </a:rPr>
              <a:t>“</a:t>
            </a:r>
            <a:r>
              <a:rPr lang="en-US" sz="2000" dirty="0">
                <a:latin typeface="Consolas"/>
                <a:cs typeface="Consolas"/>
              </a:rPr>
              <a:t>grade</a:t>
            </a:r>
            <a:r>
              <a:rPr lang="ja-JP" altLang="en-US" sz="2000" dirty="0"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rs.updateInt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ja-JP" altLang="en-US" sz="2000" dirty="0">
                <a:latin typeface="Consolas"/>
                <a:cs typeface="Consolas"/>
              </a:rPr>
              <a:t>“</a:t>
            </a:r>
            <a:r>
              <a:rPr lang="en-US" sz="2000" dirty="0">
                <a:latin typeface="Consolas"/>
                <a:cs typeface="Consolas"/>
              </a:rPr>
              <a:t>grade</a:t>
            </a:r>
            <a:r>
              <a:rPr lang="ja-JP" altLang="en-US" sz="2000" dirty="0"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smtClean="0">
                <a:latin typeface="Consolas"/>
                <a:cs typeface="Consolas"/>
              </a:rPr>
              <a:t>grade + 1)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rs.updateRow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7C17A-E81C-2C4A-AF96-106FB6D9130F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DatabaseMetaData</a:t>
            </a:r>
            <a:r>
              <a:rPr lang="en-US" dirty="0">
                <a:latin typeface="Calibri"/>
                <a:cs typeface="Calibri"/>
              </a:rPr>
              <a:t> object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 smtClean="0">
                <a:solidFill>
                  <a:srgbClr val="E46C0A"/>
                </a:solidFill>
              </a:rPr>
              <a:t>Connection </a:t>
            </a:r>
            <a:r>
              <a:rPr lang="en-US" sz="2800" dirty="0" smtClean="0">
                <a:solidFill>
                  <a:srgbClr val="000000"/>
                </a:solidFill>
              </a:rPr>
              <a:t>object</a:t>
            </a:r>
            <a:r>
              <a:rPr lang="en-US" sz="2800" dirty="0" smtClean="0">
                <a:solidFill>
                  <a:srgbClr val="E46C0A"/>
                </a:solidFill>
              </a:rPr>
              <a:t> </a:t>
            </a:r>
            <a:r>
              <a:rPr lang="en-US" sz="2800" dirty="0" smtClean="0"/>
              <a:t>provides a </a:t>
            </a:r>
            <a:r>
              <a:rPr lang="en-US" sz="2800" dirty="0" err="1">
                <a:solidFill>
                  <a:srgbClr val="E46C0A"/>
                </a:solidFill>
              </a:rPr>
              <a:t>DatabaseMetaData</a:t>
            </a:r>
            <a:r>
              <a:rPr lang="en-US" sz="2800" dirty="0">
                <a:solidFill>
                  <a:srgbClr val="E46C0A"/>
                </a:solidFill>
              </a:rPr>
              <a:t> </a:t>
            </a:r>
            <a:r>
              <a:rPr lang="en-US" sz="2800" dirty="0" smtClean="0"/>
              <a:t>object which is </a:t>
            </a:r>
            <a:r>
              <a:rPr lang="en-US" sz="2800" dirty="0"/>
              <a:t>able </a:t>
            </a:r>
            <a:r>
              <a:rPr lang="en-US" sz="2800" dirty="0" smtClean="0"/>
              <a:t>to </a:t>
            </a:r>
            <a:r>
              <a:rPr lang="en-US" sz="2800" dirty="0"/>
              <a:t>provide </a:t>
            </a:r>
            <a:r>
              <a:rPr lang="en-US" sz="2800" dirty="0">
                <a:solidFill>
                  <a:srgbClr val="E46C0A"/>
                </a:solidFill>
              </a:rPr>
              <a:t>schema </a:t>
            </a:r>
            <a:r>
              <a:rPr lang="en-US" sz="2800" dirty="0"/>
              <a:t>information </a:t>
            </a:r>
            <a:r>
              <a:rPr lang="en-US" sz="2800" dirty="0" smtClean="0"/>
              <a:t>describing: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tables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supported </a:t>
            </a:r>
            <a:r>
              <a:rPr lang="en-US" sz="2400" dirty="0"/>
              <a:t>SQL </a:t>
            </a:r>
            <a:r>
              <a:rPr lang="en-US" sz="2400" dirty="0" smtClean="0"/>
              <a:t>grammar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supported capabilities of the connection </a:t>
            </a:r>
            <a:endParaRPr lang="en-US" sz="2400" i="1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stored procedures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i="1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i="1" dirty="0"/>
          </a:p>
          <a:p>
            <a:pPr marL="0" indent="0">
              <a:lnSpc>
                <a:spcPct val="80000"/>
              </a:lnSpc>
              <a:buNone/>
            </a:pPr>
            <a:endParaRPr lang="en-US" sz="2000" i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i="1" dirty="0" smtClean="0"/>
              <a:t>* What </a:t>
            </a:r>
            <a:r>
              <a:rPr lang="en-US" sz="2000" i="1" dirty="0"/>
              <a:t>is a stored procedure</a:t>
            </a:r>
            <a:r>
              <a:rPr lang="en-US" sz="2000" i="1" dirty="0" smtClean="0"/>
              <a:t>? A group </a:t>
            </a:r>
            <a:r>
              <a:rPr lang="en-US" sz="2000" i="1" dirty="0"/>
              <a:t>of SQL statements </a:t>
            </a:r>
            <a:r>
              <a:rPr lang="en-US" sz="2000" i="1" dirty="0" smtClean="0"/>
              <a:t>forming </a:t>
            </a:r>
            <a:r>
              <a:rPr lang="en-US" sz="2000" i="1" dirty="0"/>
              <a:t>a logical unit </a:t>
            </a:r>
            <a:r>
              <a:rPr lang="en-US" sz="2000" i="1" dirty="0" smtClean="0"/>
              <a:t>aimed at performing a specific task </a:t>
            </a:r>
            <a:endParaRPr lang="en-US" sz="2000" i="1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ED8-EBC3-3044-BC9D-FF05048CE1C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/>
                <a:cs typeface="Calibri"/>
              </a:rPr>
              <a:t>DatabaseMetaData</a:t>
            </a:r>
            <a:r>
              <a:rPr lang="en-US" dirty="0" smtClean="0">
                <a:latin typeface="Calibri"/>
                <a:cs typeface="Calibri"/>
              </a:rPr>
              <a:t> object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// Establish Connection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Class.</a:t>
            </a:r>
            <a:r>
              <a:rPr lang="en-US" sz="1400" i="1" dirty="0" err="1" smtClean="0">
                <a:latin typeface="Consolas"/>
                <a:cs typeface="Consolas"/>
              </a:rPr>
              <a:t>forName</a:t>
            </a:r>
            <a:r>
              <a:rPr lang="en-US" sz="1400" i="1" dirty="0">
                <a:latin typeface="Consolas"/>
                <a:cs typeface="Consolas"/>
              </a:rPr>
              <a:t>("</a:t>
            </a:r>
            <a:r>
              <a:rPr lang="en-US" sz="1400" i="1" dirty="0" err="1">
                <a:latin typeface="Consolas"/>
                <a:cs typeface="Consolas"/>
              </a:rPr>
              <a:t>org.sqlite.JDBC</a:t>
            </a:r>
            <a:r>
              <a:rPr lang="en-US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Connection connection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>
                <a:latin typeface="Consolas"/>
                <a:cs typeface="Consolas"/>
              </a:rPr>
              <a:t>DriverManager.</a:t>
            </a:r>
            <a:r>
              <a:rPr lang="en-US" sz="1400" i="1" dirty="0" err="1">
                <a:latin typeface="Consolas"/>
                <a:cs typeface="Consolas"/>
              </a:rPr>
              <a:t>getConnection</a:t>
            </a:r>
            <a:r>
              <a:rPr lang="en-US" sz="1400" i="1" dirty="0">
                <a:latin typeface="Consolas"/>
                <a:cs typeface="Consolas"/>
              </a:rPr>
              <a:t>("</a:t>
            </a:r>
            <a:r>
              <a:rPr lang="en-US" sz="1400" i="1" dirty="0" err="1">
                <a:latin typeface="Consolas"/>
                <a:cs typeface="Consolas"/>
              </a:rPr>
              <a:t>jdbc:sqlite:sample.db</a:t>
            </a:r>
            <a:r>
              <a:rPr lang="en-US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>
                <a:latin typeface="Consolas"/>
                <a:cs typeface="Consolas"/>
              </a:rPr>
              <a:t>/ Get </a:t>
            </a:r>
            <a:r>
              <a:rPr lang="en-US" sz="1400" u="sng" dirty="0" smtClean="0">
                <a:latin typeface="Consolas"/>
                <a:cs typeface="Consolas"/>
              </a:rPr>
              <a:t>metadata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DatabaseMetaData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md = </a:t>
            </a:r>
            <a:r>
              <a:rPr lang="en-US" sz="1400" dirty="0" err="1" smtClean="0">
                <a:latin typeface="Consolas"/>
                <a:cs typeface="Consolas"/>
              </a:rPr>
              <a:t>connection.getMetaData</a:t>
            </a:r>
            <a:r>
              <a:rPr lang="en-US" sz="1400" dirty="0">
                <a:latin typeface="Consolas"/>
                <a:cs typeface="Consolas"/>
              </a:rPr>
              <a:t>(); 		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/</a:t>
            </a:r>
            <a:r>
              <a:rPr lang="en-US" sz="1400" dirty="0">
                <a:latin typeface="Consolas"/>
                <a:cs typeface="Consolas"/>
              </a:rPr>
              <a:t>/ </a:t>
            </a:r>
            <a:r>
              <a:rPr lang="en-US" sz="1400">
                <a:latin typeface="Consolas"/>
                <a:cs typeface="Consolas"/>
              </a:rPr>
              <a:t>Verify </a:t>
            </a:r>
            <a:r>
              <a:rPr lang="en-US" sz="1400" smtClean="0">
                <a:latin typeface="Consolas"/>
                <a:cs typeface="Consolas"/>
              </a:rPr>
              <a:t>ResultSet </a:t>
            </a:r>
            <a:r>
              <a:rPr lang="en-US" sz="1400" dirty="0" smtClean="0">
                <a:latin typeface="Consolas"/>
                <a:cs typeface="Consolas"/>
              </a:rPr>
              <a:t>supported types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System.</a:t>
            </a:r>
            <a:r>
              <a:rPr lang="en-US" sz="1400" b="1" i="1" dirty="0" err="1" smtClean="0">
                <a:latin typeface="Consolas"/>
                <a:cs typeface="Consolas"/>
              </a:rPr>
              <a:t>out.println</a:t>
            </a:r>
            <a:r>
              <a:rPr lang="en-US" sz="1400" b="1" i="1" dirty="0">
                <a:latin typeface="Consolas"/>
                <a:cs typeface="Consolas"/>
              </a:rPr>
              <a:t>("-</a:t>
            </a:r>
            <a:r>
              <a:rPr lang="en-US" sz="1400" b="1" i="1">
                <a:latin typeface="Consolas"/>
                <a:cs typeface="Consolas"/>
              </a:rPr>
              <a:t>- </a:t>
            </a:r>
            <a:r>
              <a:rPr lang="en-US" sz="1400" b="1" i="1" smtClean="0">
                <a:latin typeface="Consolas"/>
                <a:cs typeface="Consolas"/>
              </a:rPr>
              <a:t>ResultSet </a:t>
            </a:r>
            <a:r>
              <a:rPr lang="en-US" sz="1400" b="1" i="1" dirty="0">
                <a:latin typeface="Consolas"/>
                <a:cs typeface="Consolas"/>
              </a:rPr>
              <a:t>Type --");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System.</a:t>
            </a:r>
            <a:r>
              <a:rPr lang="en-US" sz="1400" b="1" i="1" dirty="0" err="1" smtClean="0">
                <a:latin typeface="Consolas"/>
                <a:cs typeface="Consolas"/>
              </a:rPr>
              <a:t>out.println</a:t>
            </a:r>
            <a:r>
              <a:rPr lang="en-US" sz="1400" b="1" i="1" dirty="0">
                <a:latin typeface="Consolas"/>
                <a:cs typeface="Consolas"/>
              </a:rPr>
              <a:t>("Supports TYPE_FORWARD_ONLY: </a:t>
            </a:r>
            <a:r>
              <a:rPr lang="en-US" sz="1400" b="1" i="1" dirty="0" smtClean="0">
                <a:latin typeface="Consolas"/>
                <a:cs typeface="Consolas"/>
              </a:rPr>
              <a:t>”</a:t>
            </a:r>
            <a:endParaRPr lang="en-US" sz="14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+ md.supportsResultSetType(ResultSet.</a:t>
            </a:r>
            <a:r>
              <a:rPr lang="en-US" sz="1400" b="1" i="1" smtClean="0">
                <a:latin typeface="Consolas"/>
                <a:cs typeface="Consolas"/>
              </a:rPr>
              <a:t>TYPE_FORWARD_ONLY</a:t>
            </a:r>
            <a:r>
              <a:rPr lang="en-US" sz="1400" b="1" i="1" dirty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System.</a:t>
            </a:r>
            <a:r>
              <a:rPr lang="en-US" sz="1400" b="1" i="1" dirty="0" err="1" smtClean="0">
                <a:latin typeface="Consolas"/>
                <a:cs typeface="Consolas"/>
              </a:rPr>
              <a:t>out.println</a:t>
            </a:r>
            <a:r>
              <a:rPr lang="en-US" sz="1400" b="1" i="1" dirty="0">
                <a:latin typeface="Consolas"/>
                <a:cs typeface="Consolas"/>
              </a:rPr>
              <a:t>("Supports TYPE_SCROLL_INSENSITIVE: </a:t>
            </a:r>
            <a:r>
              <a:rPr lang="en-US" sz="1400" b="1" i="1" dirty="0" smtClean="0">
                <a:latin typeface="Consolas"/>
                <a:cs typeface="Consolas"/>
              </a:rPr>
              <a:t>”</a:t>
            </a:r>
            <a:endParaRPr lang="en-US" sz="14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+ md.supportsResultSetType(ResultSet.</a:t>
            </a:r>
            <a:r>
              <a:rPr lang="en-US" sz="1400" b="1" i="1" smtClean="0">
                <a:latin typeface="Consolas"/>
                <a:cs typeface="Consolas"/>
              </a:rPr>
              <a:t>TYPE_SCROLL_INSENSITIVE</a:t>
            </a:r>
            <a:r>
              <a:rPr lang="en-US" sz="1400" b="1" i="1" dirty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System.</a:t>
            </a:r>
            <a:r>
              <a:rPr lang="en-US" sz="1400" b="1" i="1" dirty="0" err="1" smtClean="0">
                <a:latin typeface="Consolas"/>
                <a:cs typeface="Consolas"/>
              </a:rPr>
              <a:t>out.println</a:t>
            </a:r>
            <a:r>
              <a:rPr lang="en-US" sz="1400" b="1" i="1" dirty="0">
                <a:latin typeface="Consolas"/>
                <a:cs typeface="Consolas"/>
              </a:rPr>
              <a:t>("Supports TYPE_SCROLL_SENSITIVE: </a:t>
            </a:r>
            <a:r>
              <a:rPr lang="en-US" sz="1400" b="1" i="1" dirty="0" smtClean="0">
                <a:latin typeface="Consolas"/>
                <a:cs typeface="Consolas"/>
              </a:rPr>
              <a:t>”</a:t>
            </a:r>
            <a:endParaRPr lang="en-US" sz="14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+ md.supportsResultSetType(ResultSet.</a:t>
            </a:r>
            <a:r>
              <a:rPr lang="en-US" sz="1400" b="1" i="1" smtClean="0">
                <a:latin typeface="Consolas"/>
                <a:cs typeface="Consolas"/>
              </a:rPr>
              <a:t>TYPE_SCROLL_SENSITIVE</a:t>
            </a:r>
            <a:r>
              <a:rPr lang="en-US" sz="1400" b="1" i="1" dirty="0">
                <a:latin typeface="Consolas"/>
                <a:cs typeface="Consolas"/>
              </a:rPr>
              <a:t>));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A00C-7031-734C-BE74-43AD22F6B79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t>ResultSetMetaData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3D74-34D2-0A44-9CD9-0D558E1C743E}" type="slidenum">
              <a:rPr lang="en-US"/>
              <a:pPr/>
              <a:t>34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/>
              <a:t>A </a:t>
            </a:r>
            <a:r>
              <a:rPr lang="en-US" smtClean="0">
                <a:solidFill>
                  <a:srgbClr val="E46C0A"/>
                </a:solidFill>
              </a:rPr>
              <a:t>ResultSet </a:t>
            </a:r>
            <a:r>
              <a:rPr lang="en-US" dirty="0"/>
              <a:t>object is able to provide </a:t>
            </a:r>
            <a:r>
              <a:rPr lang="en-US" dirty="0">
                <a:solidFill>
                  <a:srgbClr val="E46C0A"/>
                </a:solidFill>
              </a:rPr>
              <a:t>schema </a:t>
            </a:r>
            <a:r>
              <a:rPr lang="en-US" dirty="0"/>
              <a:t>information describing its columns.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Useful for writing code running on different </a:t>
            </a:r>
            <a:r>
              <a:rPr lang="en-US" dirty="0" smtClean="0"/>
              <a:t>tables. For example, converting in JSON or XML the output of different queries.</a:t>
            </a: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public static void </a:t>
            </a:r>
            <a:r>
              <a:rPr lang="en-US" sz="1900" err="1">
                <a:solidFill>
                  <a:srgbClr val="000000"/>
                </a:solidFill>
                <a:latin typeface="Consolas"/>
                <a:cs typeface="Consolas"/>
              </a:rPr>
              <a:t>printRS</a:t>
            </a:r>
            <a:r>
              <a:rPr lang="en-US" sz="1900" smtClean="0">
                <a:solidFill>
                  <a:srgbClr val="000000"/>
                </a:solidFill>
                <a:latin typeface="Consolas"/>
                <a:cs typeface="Consolas"/>
              </a:rPr>
              <a:t>(ResultSet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rs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) throws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SQLException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900" b="1" smtClean="0">
                <a:solidFill>
                  <a:srgbClr val="000000"/>
                </a:solidFill>
                <a:latin typeface="Consolas"/>
                <a:cs typeface="Consolas"/>
              </a:rPr>
              <a:t>ResultSetMetaData 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md =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rs.</a:t>
            </a:r>
            <a:r>
              <a:rPr lang="en-US" sz="1900" b="1" dirty="0" err="1">
                <a:solidFill>
                  <a:srgbClr val="000000"/>
                </a:solidFill>
                <a:latin typeface="Consolas"/>
                <a:cs typeface="Consolas"/>
              </a:rPr>
              <a:t>getMetaData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// get number of columns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nCols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md.</a:t>
            </a:r>
            <a:r>
              <a:rPr lang="en-US" sz="1900" b="1" dirty="0" err="1">
                <a:solidFill>
                  <a:srgbClr val="000000"/>
                </a:solidFill>
                <a:latin typeface="Consolas"/>
                <a:cs typeface="Consolas"/>
              </a:rPr>
              <a:t>getColumnCount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// print column names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for(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=1;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nCols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; ++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		</a:t>
            </a:r>
            <a:r>
              <a:rPr lang="en-US" sz="1900" dirty="0" err="1">
                <a:solidFill>
                  <a:srgbClr val="000000"/>
                </a:solidFill>
                <a:latin typeface="Consolas"/>
                <a:cs typeface="Consolas"/>
              </a:rPr>
              <a:t>System.out.print</a:t>
            </a:r>
            <a:r>
              <a:rPr lang="en-US" sz="19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latin typeface="Consolas"/>
                <a:cs typeface="Consolas"/>
              </a:rPr>
              <a:t>md.</a:t>
            </a:r>
            <a:r>
              <a:rPr lang="en-US" sz="19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getColumnName</a:t>
            </a:r>
            <a:r>
              <a:rPr lang="en-US" sz="1900" b="1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900" b="1" dirty="0" err="1" smtClean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+",");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0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transaction is a set of actions to be carried out as a single, atomic action. Either all of the actions are carried out, or none of them are.</a:t>
            </a:r>
          </a:p>
          <a:p>
            <a:endParaRPr lang="en-US" dirty="0"/>
          </a:p>
          <a:p>
            <a:r>
              <a:rPr lang="en-US" dirty="0"/>
              <a:t>The classic example of when transactions are necessary is the example of bank accounts. You need to transfer $100 from one account to the other. You do so by subtracting $100 from the first account, and adding $100 to the second account. If this process fails after you have subtracted the $100 </a:t>
            </a:r>
            <a:r>
              <a:rPr lang="en-US" dirty="0" smtClean="0"/>
              <a:t>from </a:t>
            </a:r>
            <a:r>
              <a:rPr lang="en-US" dirty="0"/>
              <a:t>the first bank account, the $100 are never added to the second bank account. The money is lost in cyber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6FD-6E6D-3445-8854-E8A413706A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2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Transactions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JDBC allows SQL statements to be grouped together into a single transaction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Transaction control is performed by the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Connection</a:t>
            </a:r>
            <a:r>
              <a:rPr lang="en-US" sz="2100" dirty="0">
                <a:solidFill>
                  <a:srgbClr val="F79646"/>
                </a:solidFill>
              </a:rPr>
              <a:t> </a:t>
            </a:r>
            <a:r>
              <a:rPr lang="en-US" sz="2100" dirty="0"/>
              <a:t>object, default mode is auto-commit, I.e., each </a:t>
            </a:r>
            <a:r>
              <a:rPr lang="en-US" sz="2100" dirty="0" err="1"/>
              <a:t>sql</a:t>
            </a:r>
            <a:r>
              <a:rPr lang="en-US" sz="2100" dirty="0"/>
              <a:t> statement is treated as a transaction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We can turn off the auto-commit mode with </a:t>
            </a:r>
            <a:r>
              <a:rPr lang="en-US" sz="2100" dirty="0" err="1" smtClean="0">
                <a:solidFill>
                  <a:srgbClr val="E46C0A"/>
                </a:solidFill>
              </a:rPr>
              <a:t>connection.setAutoCommit</a:t>
            </a:r>
            <a:r>
              <a:rPr lang="en-US" sz="2100" dirty="0">
                <a:solidFill>
                  <a:srgbClr val="E46C0A"/>
                </a:solidFill>
              </a:rPr>
              <a:t>(false);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And turn it back on with </a:t>
            </a:r>
            <a:r>
              <a:rPr lang="en-US" sz="2100" dirty="0" err="1" smtClean="0">
                <a:solidFill>
                  <a:srgbClr val="E46C0A"/>
                </a:solidFill>
              </a:rPr>
              <a:t>connection.setAutoCommit</a:t>
            </a:r>
            <a:r>
              <a:rPr lang="en-US" sz="2100" dirty="0">
                <a:solidFill>
                  <a:srgbClr val="E46C0A"/>
                </a:solidFill>
              </a:rPr>
              <a:t>(true);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E46C0A"/>
                </a:solidFill>
              </a:rPr>
              <a:t>Once auto-commit is off, no SQL statement will be committed until an explicit is invoked </a:t>
            </a:r>
            <a:r>
              <a:rPr lang="en-US" sz="2100" dirty="0" err="1" smtClean="0">
                <a:solidFill>
                  <a:srgbClr val="E46C0A"/>
                </a:solidFill>
              </a:rPr>
              <a:t>connection.commit</a:t>
            </a:r>
            <a:r>
              <a:rPr lang="en-US" sz="2100" dirty="0">
                <a:solidFill>
                  <a:srgbClr val="E46C0A"/>
                </a:solidFill>
              </a:rPr>
              <a:t>(</a:t>
            </a:r>
            <a:r>
              <a:rPr lang="en-US" sz="2100" dirty="0" smtClean="0">
                <a:solidFill>
                  <a:srgbClr val="E46C0A"/>
                </a:solidFill>
              </a:rPr>
              <a:t>). </a:t>
            </a:r>
            <a:r>
              <a:rPr lang="en-US" sz="2100" dirty="0" smtClean="0"/>
              <a:t>At </a:t>
            </a:r>
            <a:r>
              <a:rPr lang="en-US" sz="2100" dirty="0"/>
              <a:t>this point all changes done by the SQL statements will be made permanent in the database.</a:t>
            </a:r>
            <a:r>
              <a:rPr lang="en-US" sz="2600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CCC7-7969-E241-9A05-10AF2C05AB3C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Connection connection =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try{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connection.setAutoCommit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(false);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// create and execute statements etc.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connection.commit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catch(Exception e)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connection.rollback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finally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if(connection != null)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connection.close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JDBC-ODBC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3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7543800" cy="1295400"/>
          </a:xfrm>
        </p:spPr>
        <p:txBody>
          <a:bodyPr/>
          <a:lstStyle/>
          <a:p>
            <a:r>
              <a:rPr lang="en-US"/>
              <a:t>General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8229-3126-9B4A-8B00-1ED9660AC9D7}" type="slidenum">
              <a:rPr lang="en-US"/>
              <a:pPr/>
              <a:t>4</a:t>
            </a:fld>
            <a:endParaRPr lang="en-US"/>
          </a:p>
        </p:txBody>
      </p:sp>
      <p:pic>
        <p:nvPicPr>
          <p:cNvPr id="3" name="Picture 2" descr="maxresdefaul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" b="2087"/>
          <a:stretch/>
        </p:blipFill>
        <p:spPr>
          <a:xfrm>
            <a:off x="685799" y="1530095"/>
            <a:ext cx="8153401" cy="456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happens if I need to use a </a:t>
            </a:r>
            <a:r>
              <a:rPr lang="en-US" i="1" dirty="0" smtClean="0"/>
              <a:t>rare</a:t>
            </a:r>
            <a:r>
              <a:rPr lang="en-US" dirty="0" smtClean="0"/>
              <a:t> DBMS which is not supported by JDBC? (e.g., no driver released) ? Use </a:t>
            </a:r>
            <a:r>
              <a:rPr lang="en-US" dirty="0" smtClean="0">
                <a:solidFill>
                  <a:srgbClr val="E46C0A"/>
                </a:solidFill>
              </a:rPr>
              <a:t>ODBC</a:t>
            </a:r>
            <a:r>
              <a:rPr lang="en-US" dirty="0" smtClean="0"/>
              <a:t>!</a:t>
            </a:r>
          </a:p>
          <a:p>
            <a:r>
              <a:rPr lang="en-US" dirty="0"/>
              <a:t>Open Database Connectivity </a:t>
            </a:r>
            <a:r>
              <a:rPr lang="en-US" dirty="0">
                <a:solidFill>
                  <a:srgbClr val="E46C0A"/>
                </a:solidFill>
              </a:rPr>
              <a:t>(ODBC) </a:t>
            </a:r>
            <a:r>
              <a:rPr lang="en-US" dirty="0"/>
              <a:t>is a standard application programming interface </a:t>
            </a:r>
            <a:r>
              <a:rPr lang="en-US" dirty="0">
                <a:solidFill>
                  <a:srgbClr val="E46C0A"/>
                </a:solidFill>
              </a:rPr>
              <a:t>(API) </a:t>
            </a:r>
            <a:r>
              <a:rPr lang="en-US" dirty="0"/>
              <a:t>for accessing database management systems </a:t>
            </a:r>
            <a:r>
              <a:rPr lang="en-US" dirty="0">
                <a:solidFill>
                  <a:srgbClr val="E46C0A"/>
                </a:solidFill>
              </a:rPr>
              <a:t>(DBMS)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Released in 1992, it allows applications to be independent from database-specific details. </a:t>
            </a:r>
            <a:r>
              <a:rPr lang="en-US" dirty="0" smtClean="0"/>
              <a:t>Same goal as </a:t>
            </a:r>
            <a:r>
              <a:rPr lang="en-US" dirty="0"/>
              <a:t>JDBC, released </a:t>
            </a:r>
            <a:r>
              <a:rPr lang="en-US" dirty="0" smtClean="0"/>
              <a:t>in </a:t>
            </a:r>
            <a:r>
              <a:rPr lang="en-US" dirty="0"/>
              <a:t>1997.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8229-3126-9B4A-8B00-1ED9660AC9D7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5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JDBC</a:t>
            </a:r>
            <a:r>
              <a:rPr lang="en-US" sz="3500" dirty="0"/>
              <a:t>-</a:t>
            </a:r>
            <a:r>
              <a:rPr lang="en-US" sz="3500" dirty="0" smtClean="0"/>
              <a:t>ODBC</a:t>
            </a:r>
            <a:endParaRPr lang="en-US" sz="35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A46C-3EBE-064F-973A-A423F6292E23}" type="slidenum">
              <a:rPr lang="en-US"/>
              <a:pPr/>
              <a:t>41</a:t>
            </a:fld>
            <a:endParaRPr lang="en-US"/>
          </a:p>
        </p:txBody>
      </p:sp>
      <p:pic>
        <p:nvPicPr>
          <p:cNvPr id="2" name="Picture 1" descr="typ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1572" r="910" b="1985"/>
          <a:stretch/>
        </p:blipFill>
        <p:spPr>
          <a:xfrm>
            <a:off x="1685475" y="1744917"/>
            <a:ext cx="5804208" cy="4202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JDBC-ODBC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E46C0A"/>
                </a:solidFill>
              </a:rPr>
              <a:t>A JDBC-ODBC bridge consists of a JDBC driver which employs an ODBC driver to connect to a target database. </a:t>
            </a:r>
            <a:r>
              <a:rPr lang="en-US" sz="2800" dirty="0"/>
              <a:t>This driver translates JDBC method calls into ODBC function calls. Programmers usually use such a bridge when a given database lacks a JDBC driver, but is accessible through an ODBC driver.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i="1" dirty="0"/>
              <a:t>V</a:t>
            </a:r>
            <a:r>
              <a:rPr lang="en-US" sz="2800" i="1" dirty="0" smtClean="0"/>
              <a:t>endors </a:t>
            </a:r>
            <a:r>
              <a:rPr lang="en-US" sz="2800" i="1" dirty="0"/>
              <a:t>deliver JDBC-ODBC bridges </a:t>
            </a:r>
            <a:r>
              <a:rPr lang="en-US" sz="2800" i="1" dirty="0" smtClean="0"/>
              <a:t>which </a:t>
            </a:r>
            <a:r>
              <a:rPr lang="en-US" sz="2800" i="1" dirty="0"/>
              <a:t>far outperform the JVM built-</a:t>
            </a:r>
            <a:r>
              <a:rPr lang="en-US" sz="2800" i="1" dirty="0" smtClean="0"/>
              <a:t>in (Removed from JVM since Java8).</a:t>
            </a:r>
            <a:endParaRPr lang="en-US" sz="2800" i="1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A46C-3EBE-064F-973A-A423F6292E23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APPENdiX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JDBC Driver</a:t>
            </a:r>
            <a:endParaRPr lang="en-US" dirty="0"/>
          </a:p>
        </p:txBody>
      </p:sp>
      <p:pic>
        <p:nvPicPr>
          <p:cNvPr id="5" name="Content Placeholder 4" descr="Screen Shot 2017-12-22 at 16.24.31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98" r="-2469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0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 JDBC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Content Placeholder 6" descr="Screen Shot 2017-12-22 at 16.24.52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52" r="-260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8463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3 JDBC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Content Placeholder 5" descr="Screen Shot 2017-12-22 at 16.23.19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9" r="-157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2575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4 JDBC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Content Placeholder 5" descr="Screen Shot 2017-12-22 at 16.23.21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37" r="-31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8878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charset="0"/>
                <a:cs typeface="標楷體" charset="0"/>
              </a:rPr>
              <a:t>R</a:t>
            </a:r>
            <a:r>
              <a:rPr lang="en-US" altLang="zh-TW" dirty="0" smtClean="0">
                <a:ea typeface="標楷體" charset="0"/>
                <a:cs typeface="標楷體" charset="0"/>
              </a:rPr>
              <a:t>eferences</a:t>
            </a:r>
            <a:endParaRPr lang="en-US" altLang="zh-TW" dirty="0">
              <a:ea typeface="標楷體" charset="0"/>
              <a:cs typeface="標楷體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Data Access API – JDBC Technology Homepage</a:t>
            </a:r>
          </a:p>
          <a:p>
            <a:pPr lvl="1">
              <a:lnSpc>
                <a:spcPct val="90000"/>
              </a:lnSpc>
            </a:pPr>
            <a:r>
              <a:rPr lang="en-US" altLang="zh-TW" sz="1900">
                <a:ea typeface="標楷體" charset="0"/>
                <a:cs typeface="標楷體" charset="0"/>
                <a:hlinkClick r:id="rId2"/>
              </a:rPr>
              <a:t>http://java.sun.com/products/jdbc/index.html</a:t>
            </a:r>
            <a:endParaRPr lang="en-US" altLang="zh-TW" sz="19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Database Access – The Java Tutorial</a:t>
            </a:r>
          </a:p>
          <a:p>
            <a:pPr lvl="1">
              <a:lnSpc>
                <a:spcPct val="90000"/>
              </a:lnSpc>
            </a:pPr>
            <a:r>
              <a:rPr lang="en-US" altLang="zh-TW" sz="1900">
                <a:ea typeface="標楷體" charset="0"/>
                <a:cs typeface="標楷體" charset="0"/>
                <a:hlinkClick r:id="rId3"/>
              </a:rPr>
              <a:t>http://java.sun.com/docs/books/tutorial/jdbc/index.html</a:t>
            </a:r>
            <a:endParaRPr lang="en-US" altLang="zh-TW" sz="19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Documentation</a:t>
            </a:r>
          </a:p>
          <a:p>
            <a:pPr lvl="1">
              <a:lnSpc>
                <a:spcPct val="90000"/>
              </a:lnSpc>
            </a:pPr>
            <a:r>
              <a:rPr lang="en-US" altLang="zh-TW" sz="1900">
                <a:ea typeface="標楷體" charset="0"/>
                <a:cs typeface="標楷體" charset="0"/>
                <a:hlinkClick r:id="rId4"/>
              </a:rPr>
              <a:t>http://java.sun.com/j2se/1.4.2/docs/guide/jdbc/index.html</a:t>
            </a:r>
            <a:endParaRPr lang="en-US" altLang="zh-TW" sz="19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java.sql package</a:t>
            </a:r>
          </a:p>
          <a:p>
            <a:pPr lvl="1">
              <a:lnSpc>
                <a:spcPct val="90000"/>
              </a:lnSpc>
            </a:pPr>
            <a:r>
              <a:rPr lang="en-US" altLang="zh-TW" sz="1700">
                <a:ea typeface="標楷體" charset="0"/>
                <a:cs typeface="標楷體" charset="0"/>
                <a:hlinkClick r:id="rId5"/>
              </a:rPr>
              <a:t>http://java.sun.com/j2se/1.4.2/docs/api/java/sql/package-summary.html</a:t>
            </a:r>
            <a:endParaRPr lang="en-US" altLang="zh-TW" sz="17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Technology Guide: Getting Started</a:t>
            </a:r>
          </a:p>
          <a:p>
            <a:pPr lvl="1">
              <a:lnSpc>
                <a:spcPct val="90000"/>
              </a:lnSpc>
            </a:pPr>
            <a:r>
              <a:rPr lang="en-US" altLang="zh-TW" sz="1300">
                <a:ea typeface="標楷體" charset="0"/>
                <a:cs typeface="標楷體" charset="0"/>
                <a:hlinkClick r:id="rId6"/>
              </a:rPr>
              <a:t>http://java.sun.com/j2se/1.4.2/docs/guide/jdbc/getstart/GettingStartedTOC.fm.html</a:t>
            </a:r>
            <a:endParaRPr lang="en-US" altLang="zh-TW" sz="1300">
              <a:ea typeface="標楷體" charset="0"/>
              <a:cs typeface="標楷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100">
                <a:ea typeface="標楷體" charset="0"/>
                <a:cs typeface="標楷體" charset="0"/>
              </a:rPr>
              <a:t>JDBC API Tutorial and Reference (book)</a:t>
            </a:r>
          </a:p>
          <a:p>
            <a:pPr lvl="1">
              <a:lnSpc>
                <a:spcPct val="90000"/>
              </a:lnSpc>
            </a:pPr>
            <a:r>
              <a:rPr lang="en-US" altLang="zh-TW" sz="1900">
                <a:ea typeface="標楷體" charset="0"/>
                <a:cs typeface="標楷體" charset="0"/>
                <a:hlinkClick r:id="rId7"/>
              </a:rPr>
              <a:t>http://java.sun.com/docs/books/jdbc/</a:t>
            </a:r>
            <a:endParaRPr lang="en-US" altLang="zh-TW" sz="1900">
              <a:ea typeface="標楷體" charset="0"/>
              <a:cs typeface="標楷體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67B8-C76A-124F-A990-0C58BA3CE8A9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vendor specific </a:t>
            </a:r>
            <a:r>
              <a:rPr lang="en-US" dirty="0" smtClean="0">
                <a:solidFill>
                  <a:srgbClr val="E46C0A"/>
                </a:solidFill>
              </a:rPr>
              <a:t>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</a:t>
            </a:r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C</a:t>
            </a:r>
            <a:r>
              <a:rPr lang="en-US" dirty="0" smtClean="0">
                <a:solidFill>
                  <a:srgbClr val="E46C0A"/>
                </a:solidFill>
              </a:rPr>
              <a:t>onnection</a:t>
            </a:r>
            <a:endParaRPr lang="en-US" dirty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smtClean="0">
                <a:solidFill>
                  <a:srgbClr val="E46C0A"/>
                </a:solidFill>
              </a:rPr>
              <a:t>JDBC Statement</a:t>
            </a:r>
            <a:endParaRPr lang="en-US" dirty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US" dirty="0"/>
              <a:t>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Get </a:t>
            </a:r>
            <a:r>
              <a:rPr lang="en-US" smtClean="0">
                <a:solidFill>
                  <a:srgbClr val="E46C0A"/>
                </a:solidFill>
              </a:rPr>
              <a:t>ResultSet </a:t>
            </a:r>
            <a:endParaRPr lang="en-US" dirty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Connection</a:t>
            </a: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F081-0C2F-E04A-84CF-BAFF5DDABCD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</a:t>
            </a:r>
            <a:r>
              <a:rPr lang="en-US" dirty="0"/>
              <a:t>specific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JDBC drivers </a:t>
            </a:r>
            <a:r>
              <a:rPr lang="en-US" sz="2600" dirty="0" smtClean="0">
                <a:solidFill>
                  <a:srgbClr val="E46C0A"/>
                </a:solidFill>
              </a:rPr>
              <a:t>provide</a:t>
            </a:r>
            <a:r>
              <a:rPr lang="en-US" sz="2600" dirty="0" smtClean="0">
                <a:solidFill>
                  <a:srgbClr val="E46C0A"/>
                </a:solidFill>
              </a:rPr>
              <a:t> </a:t>
            </a:r>
            <a:r>
              <a:rPr lang="en-US" sz="2600" dirty="0">
                <a:solidFill>
                  <a:srgbClr val="E46C0A"/>
                </a:solidFill>
              </a:rPr>
              <a:t>the connection to the database</a:t>
            </a:r>
            <a:r>
              <a:rPr lang="en-US" sz="2600" dirty="0"/>
              <a:t> and </a:t>
            </a:r>
            <a:r>
              <a:rPr lang="en-US" sz="2600" dirty="0" smtClean="0">
                <a:solidFill>
                  <a:srgbClr val="E46C0A"/>
                </a:solidFill>
              </a:rPr>
              <a:t>implement </a:t>
            </a:r>
            <a:r>
              <a:rPr lang="en-US" sz="2600" dirty="0">
                <a:solidFill>
                  <a:srgbClr val="E46C0A"/>
                </a:solidFill>
              </a:rPr>
              <a:t>the protocol for transferring </a:t>
            </a:r>
            <a:r>
              <a:rPr lang="en-US" sz="2600" dirty="0" smtClean="0">
                <a:solidFill>
                  <a:srgbClr val="E46C0A"/>
                </a:solidFill>
              </a:rPr>
              <a:t>queries </a:t>
            </a:r>
            <a:r>
              <a:rPr lang="en-US" sz="2600" dirty="0">
                <a:solidFill>
                  <a:srgbClr val="E46C0A"/>
                </a:solidFill>
              </a:rPr>
              <a:t>and </a:t>
            </a:r>
            <a:r>
              <a:rPr lang="en-US" sz="2600" dirty="0" smtClean="0">
                <a:solidFill>
                  <a:srgbClr val="E46C0A"/>
                </a:solidFill>
              </a:rPr>
              <a:t>results </a:t>
            </a:r>
            <a:r>
              <a:rPr lang="en-US" sz="2600" dirty="0"/>
              <a:t>between </a:t>
            </a:r>
            <a:r>
              <a:rPr lang="en-US" sz="2600" dirty="0" smtClean="0"/>
              <a:t>the client </a:t>
            </a:r>
            <a:r>
              <a:rPr lang="en-US" sz="2600" dirty="0"/>
              <a:t>and </a:t>
            </a:r>
            <a:r>
              <a:rPr lang="en-US" sz="2600" dirty="0" smtClean="0"/>
              <a:t>the database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There are 4 type of drivers. We refer to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Type 4</a:t>
            </a:r>
            <a:r>
              <a:rPr lang="en-US" sz="2600" dirty="0" smtClean="0"/>
              <a:t>: Pure Java (see Appendix)</a:t>
            </a:r>
          </a:p>
          <a:p>
            <a:r>
              <a:rPr lang="en-US" sz="2600" dirty="0" smtClean="0"/>
              <a:t>Each database needs a specific driver. They need to be </a:t>
            </a:r>
            <a:r>
              <a:rPr lang="en-US" sz="2600" dirty="0" smtClean="0">
                <a:solidFill>
                  <a:srgbClr val="E46C0A"/>
                </a:solidFill>
              </a:rPr>
              <a:t>downloaded separately </a:t>
            </a:r>
          </a:p>
          <a:p>
            <a:pPr lvl="1"/>
            <a:r>
              <a:rPr lang="en-US" sz="2000" dirty="0" smtClean="0"/>
              <a:t>[</a:t>
            </a:r>
            <a:r>
              <a:rPr lang="en-US" sz="2000" dirty="0" err="1" smtClean="0"/>
              <a:t>mySQL</a:t>
            </a:r>
            <a:r>
              <a:rPr lang="en-US" sz="2000" dirty="0" smtClean="0"/>
              <a:t>] https</a:t>
            </a:r>
            <a:r>
              <a:rPr lang="en-US" sz="2000" dirty="0"/>
              <a:t>://</a:t>
            </a:r>
            <a:r>
              <a:rPr lang="en-US" sz="2000" dirty="0" err="1"/>
              <a:t>dev.mysql.com</a:t>
            </a:r>
            <a:r>
              <a:rPr lang="en-US" sz="2000" dirty="0"/>
              <a:t>/downloads/connector/j/</a:t>
            </a:r>
          </a:p>
          <a:p>
            <a:pPr lvl="1"/>
            <a:r>
              <a:rPr lang="en-US" sz="2000" dirty="0" smtClean="0"/>
              <a:t>[SQLite]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://github.com/xerial/sqlite-</a:t>
            </a:r>
            <a:r>
              <a:rPr lang="en-US" sz="2000" dirty="0" smtClean="0">
                <a:hlinkClick r:id="rId2"/>
              </a:rPr>
              <a:t>jdbc</a:t>
            </a:r>
            <a:endParaRPr lang="en-US" sz="2000" dirty="0" smtClean="0"/>
          </a:p>
          <a:p>
            <a:r>
              <a:rPr lang="en-US" sz="2600" dirty="0" smtClean="0"/>
              <a:t>Drivers are Java binary libraries and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must be included into the CLASSPATH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</a:t>
            </a:r>
            <a:r>
              <a:rPr lang="en-US" dirty="0"/>
              <a:t>specific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9F1B-9DEF-0147-BEFB-CE1B18546A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Screen Shot 2017-12-22 at 14.43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6096000" cy="45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2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Load vendor specific driver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889A-6288-F942-BB21-FEAA21406FE8}" type="slidenum">
              <a:rPr lang="en-US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latin typeface="Consolas"/>
                <a:cs typeface="Consolas"/>
              </a:rPr>
              <a:t>import </a:t>
            </a:r>
            <a:r>
              <a:rPr lang="en-US" sz="2800" b="1" dirty="0" err="1">
                <a:latin typeface="Consolas"/>
                <a:cs typeface="Consolas"/>
              </a:rPr>
              <a:t>java.sql</a:t>
            </a:r>
            <a:r>
              <a:rPr lang="en-US" sz="2800" b="1" dirty="0">
                <a:latin typeface="Consolas"/>
                <a:cs typeface="Consolas"/>
              </a:rPr>
              <a:t>.*</a:t>
            </a:r>
            <a:r>
              <a:rPr lang="en-US" sz="28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b="1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/* this is for MySQL*/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nsolas"/>
                <a:cs typeface="Consolas"/>
              </a:rPr>
              <a:t>Class.forName</a:t>
            </a:r>
            <a:r>
              <a:rPr lang="en-US" sz="2800" dirty="0">
                <a:latin typeface="Consolas"/>
                <a:cs typeface="Consolas"/>
              </a:rPr>
              <a:t>(“</a:t>
            </a:r>
            <a:r>
              <a:rPr lang="en-US" sz="2800" dirty="0" err="1">
                <a:latin typeface="Consolas"/>
                <a:cs typeface="Consolas"/>
              </a:rPr>
              <a:t>com.mysql.jdbc.Driver</a:t>
            </a:r>
            <a:r>
              <a:rPr lang="en-US" sz="2800" dirty="0">
                <a:latin typeface="Consolas"/>
                <a:cs typeface="Consolas"/>
              </a:rPr>
              <a:t>”)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it-IT" sz="2800" dirty="0">
              <a:latin typeface="Consolas"/>
              <a:cs typeface="Consola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800" dirty="0">
                <a:latin typeface="Consolas"/>
                <a:cs typeface="Consolas"/>
              </a:rPr>
              <a:t>/* </a:t>
            </a:r>
            <a:r>
              <a:rPr lang="it-IT" sz="2800" dirty="0" err="1">
                <a:latin typeface="Consolas"/>
                <a:cs typeface="Consolas"/>
              </a:rPr>
              <a:t>this</a:t>
            </a:r>
            <a:r>
              <a:rPr lang="it-IT" sz="2800" dirty="0">
                <a:latin typeface="Consolas"/>
                <a:cs typeface="Consolas"/>
              </a:rPr>
              <a:t> </a:t>
            </a:r>
            <a:r>
              <a:rPr lang="it-IT" sz="2800" dirty="0" err="1">
                <a:latin typeface="Consolas"/>
                <a:cs typeface="Consolas"/>
              </a:rPr>
              <a:t>is</a:t>
            </a:r>
            <a:r>
              <a:rPr lang="it-IT" sz="2800" dirty="0">
                <a:latin typeface="Consolas"/>
                <a:cs typeface="Consolas"/>
              </a:rPr>
              <a:t> for </a:t>
            </a:r>
            <a:r>
              <a:rPr lang="it-IT" sz="2800" dirty="0" err="1">
                <a:latin typeface="Consolas"/>
                <a:cs typeface="Consolas"/>
              </a:rPr>
              <a:t>SQLite</a:t>
            </a:r>
            <a:r>
              <a:rPr lang="it-IT" sz="2800" dirty="0">
                <a:latin typeface="Consolas"/>
                <a:cs typeface="Consolas"/>
              </a:rPr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nsolas"/>
                <a:cs typeface="Consolas"/>
              </a:rPr>
              <a:t>Class.forName</a:t>
            </a:r>
            <a:r>
              <a:rPr lang="en-US" sz="2800" dirty="0">
                <a:latin typeface="Consolas"/>
                <a:cs typeface="Consolas"/>
              </a:rPr>
              <a:t>(“</a:t>
            </a:r>
            <a:r>
              <a:rPr lang="en-US" sz="2800" dirty="0" err="1">
                <a:latin typeface="Consolas"/>
                <a:cs typeface="Consolas"/>
              </a:rPr>
              <a:t>org.sqlite.jdbc</a:t>
            </a:r>
            <a:r>
              <a:rPr lang="en-US" sz="2800" dirty="0">
                <a:latin typeface="Consolas"/>
                <a:cs typeface="Consolas"/>
              </a:rPr>
              <a:t>”)</a:t>
            </a:r>
            <a:r>
              <a:rPr lang="en-US" sz="2800" dirty="0" smtClean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Arial Unicode MS"/>
              <a:cs typeface="Arial Unicode MS"/>
            </a:endParaRPr>
          </a:p>
          <a:p>
            <a:pPr marL="114300" indent="0">
              <a:lnSpc>
                <a:spcPct val="90000"/>
              </a:lnSpc>
              <a:buNone/>
            </a:pPr>
            <a:endParaRPr lang="en-US" sz="2800" dirty="0">
              <a:solidFill>
                <a:schemeClr val="accent6"/>
              </a:solidFill>
              <a:latin typeface="Arial Unicode MS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2800" dirty="0" smtClean="0">
                <a:latin typeface="Arial Unicode MS" charset="0"/>
              </a:rPr>
              <a:t>JDBC </a:t>
            </a:r>
            <a:r>
              <a:rPr lang="en-US" sz="2800" dirty="0">
                <a:latin typeface="Arial Unicode MS" charset="0"/>
              </a:rPr>
              <a:t>is an abstract API </a:t>
            </a:r>
            <a:r>
              <a:rPr lang="en-US" sz="2800" dirty="0" smtClean="0">
                <a:latin typeface="Arial Unicode MS" charset="0"/>
              </a:rPr>
              <a:t>mostly composed of Java Interfaces. Concrete </a:t>
            </a:r>
            <a:r>
              <a:rPr lang="en-US" sz="2800" dirty="0">
                <a:latin typeface="Arial Unicode MS" charset="0"/>
              </a:rPr>
              <a:t>classes are provided </a:t>
            </a:r>
            <a:r>
              <a:rPr lang="en-US" sz="2800" dirty="0" smtClean="0">
                <a:latin typeface="Arial Unicode MS" charset="0"/>
              </a:rPr>
              <a:t>with drivers.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800" i="1" dirty="0" err="1">
                <a:solidFill>
                  <a:schemeClr val="accent6">
                    <a:lumMod val="75000"/>
                  </a:schemeClr>
                </a:solidFill>
                <a:latin typeface="Arial Unicode MS" charset="0"/>
              </a:rPr>
              <a:t>Class.forname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Arial Unicode MS" charset="0"/>
              </a:rPr>
              <a:t>()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Unicode MS" charset="0"/>
              </a:rPr>
              <a:t> dynamically loads the driver’s classes. </a:t>
            </a:r>
            <a:endParaRPr lang="en-US" sz="2800" dirty="0" smtClean="0">
              <a:latin typeface="Arial Unicode MS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2100" dirty="0" smtClean="0">
                <a:latin typeface="Arial Unicode MS" charset="0"/>
              </a:rPr>
              <a:t>*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throws </a:t>
            </a:r>
            <a:r>
              <a:rPr lang="en-US" sz="2100" i="1" dirty="0" err="1" smtClean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ClassNotFoundException</a:t>
            </a:r>
            <a:r>
              <a:rPr lang="en-US" sz="2100" i="1" dirty="0" smtClean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!</a:t>
            </a:r>
            <a:endParaRPr lang="en-US" sz="2100" i="1" dirty="0">
              <a:solidFill>
                <a:schemeClr val="accent6">
                  <a:lumMod val="75000"/>
                </a:schemeClr>
              </a:solidFill>
              <a:latin typeface="Arial Unicode MS"/>
              <a:cs typeface="Arial Unicode MS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71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2. Establish a </a:t>
            </a:r>
            <a:r>
              <a:rPr lang="en-US" dirty="0" smtClean="0"/>
              <a:t>Connection </a:t>
            </a:r>
            <a:r>
              <a:rPr lang="en-US" dirty="0"/>
              <a:t>(with URL)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491013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/>
                <a:cs typeface="Consolas"/>
              </a:rPr>
              <a:t>DriverManager.getConnection</a:t>
            </a:r>
            <a:r>
              <a:rPr lang="en-US" sz="2400" dirty="0" smtClean="0">
                <a:latin typeface="Consolas"/>
                <a:cs typeface="Consolas"/>
              </a:rPr>
              <a:t>(String </a:t>
            </a:r>
            <a:r>
              <a:rPr lang="en-US" sz="2400" dirty="0" err="1">
                <a:latin typeface="Consolas"/>
                <a:cs typeface="Consolas"/>
              </a:rPr>
              <a:t>url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 err="1">
                <a:latin typeface="Consolas"/>
                <a:cs typeface="Consolas"/>
              </a:rPr>
              <a:t>DriverManager.getConnection</a:t>
            </a:r>
            <a:r>
              <a:rPr lang="en-US" sz="2400" dirty="0" smtClean="0">
                <a:latin typeface="Consolas"/>
                <a:cs typeface="Consolas"/>
              </a:rPr>
              <a:t>(String </a:t>
            </a:r>
            <a:r>
              <a:rPr lang="en-US" sz="2400" dirty="0" err="1">
                <a:latin typeface="Consolas"/>
                <a:cs typeface="Consolas"/>
              </a:rPr>
              <a:t>url</a:t>
            </a:r>
            <a:r>
              <a:rPr lang="en-US" sz="2400" dirty="0">
                <a:latin typeface="Consolas"/>
                <a:cs typeface="Consolas"/>
              </a:rPr>
              <a:t>,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                   Properties </a:t>
            </a:r>
            <a:r>
              <a:rPr lang="en-US" sz="2400" dirty="0">
                <a:latin typeface="Consolas"/>
                <a:cs typeface="Consolas"/>
              </a:rPr>
              <a:t>prop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  <a:endParaRPr lang="en-US" sz="2400" dirty="0">
              <a:latin typeface="Consolas"/>
              <a:cs typeface="Consolas"/>
            </a:endParaRPr>
          </a:p>
          <a:p>
            <a:r>
              <a:rPr lang="en-US" sz="2400" dirty="0" err="1">
                <a:latin typeface="Consolas"/>
                <a:cs typeface="Consolas"/>
              </a:rPr>
              <a:t>DriverManager.getConnection</a:t>
            </a:r>
            <a:r>
              <a:rPr lang="en-US" sz="2400" dirty="0" smtClean="0">
                <a:latin typeface="Consolas"/>
                <a:cs typeface="Consolas"/>
              </a:rPr>
              <a:t>(String </a:t>
            </a:r>
            <a:r>
              <a:rPr lang="en-US" sz="2400" dirty="0" err="1">
                <a:latin typeface="Consolas"/>
                <a:cs typeface="Consolas"/>
              </a:rPr>
              <a:t>url</a:t>
            </a:r>
            <a:r>
              <a:rPr lang="en-US" sz="2400" dirty="0">
                <a:latin typeface="Consolas"/>
                <a:cs typeface="Consolas"/>
              </a:rPr>
              <a:t>,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						           String </a:t>
            </a:r>
            <a:r>
              <a:rPr lang="en-US" sz="2400" dirty="0">
                <a:latin typeface="Consolas"/>
                <a:cs typeface="Consolas"/>
              </a:rPr>
              <a:t>user,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                             String </a:t>
            </a:r>
            <a:r>
              <a:rPr lang="en-US" sz="2400" dirty="0">
                <a:latin typeface="Consolas"/>
                <a:cs typeface="Consolas"/>
              </a:rPr>
              <a:t>password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  <a:endParaRPr lang="en-US" sz="24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 marL="742950" lvl="1" indent="-285750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889A-6288-F942-BB21-FEAA21406FE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uiExpand="1" build="p"/>
    </p:bldLst>
  </p:timing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1021</TotalTime>
  <Words>1998</Words>
  <Application>Microsoft Macintosh PowerPoint</Application>
  <PresentationFormat>On-screen Show (4:3)</PresentationFormat>
  <Paragraphs>336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ING</vt:lpstr>
      <vt:lpstr>  JDBC – Java DB Connectivity  </vt:lpstr>
      <vt:lpstr>DBMS Networking</vt:lpstr>
      <vt:lpstr>What is JDBC?</vt:lpstr>
      <vt:lpstr>General Architecture</vt:lpstr>
      <vt:lpstr>Basic steps</vt:lpstr>
      <vt:lpstr>Vendor specific drivers</vt:lpstr>
      <vt:lpstr>Vendor specific drivers</vt:lpstr>
      <vt:lpstr>1. Load vendor specific driver</vt:lpstr>
      <vt:lpstr>2. Establish a Connection (with URL)</vt:lpstr>
      <vt:lpstr>2. Establish a Connection (with URL)</vt:lpstr>
      <vt:lpstr>3. Create JDBC Statement(s)</vt:lpstr>
      <vt:lpstr>3. Create JDBC Statement(s)</vt:lpstr>
      <vt:lpstr>4. Execute SQL Statements</vt:lpstr>
      <vt:lpstr>4. Execute SQL Statements</vt:lpstr>
      <vt:lpstr>5. Get ResultSet</vt:lpstr>
      <vt:lpstr>Navigational methods</vt:lpstr>
      <vt:lpstr>Get methods</vt:lpstr>
      <vt:lpstr>5. Get ResultSet</vt:lpstr>
      <vt:lpstr>5. Get ResultSet</vt:lpstr>
      <vt:lpstr>Finding Columns</vt:lpstr>
      <vt:lpstr>6. Close Connection</vt:lpstr>
      <vt:lpstr>6. Close Connection</vt:lpstr>
      <vt:lpstr>6. Close Connection</vt:lpstr>
      <vt:lpstr>Types</vt:lpstr>
      <vt:lpstr>Mapping JDBC to Java types</vt:lpstr>
      <vt:lpstr>Mapping JDBC to Java objects</vt:lpstr>
      <vt:lpstr>Advanced ResultSet</vt:lpstr>
      <vt:lpstr>Advanced ResultSet</vt:lpstr>
      <vt:lpstr>5. Get ResultSet</vt:lpstr>
      <vt:lpstr>JDBC – Scrollable ResultSet</vt:lpstr>
      <vt:lpstr>JDBC – Updateable ResultSet</vt:lpstr>
      <vt:lpstr>DatabaseMetaData object </vt:lpstr>
      <vt:lpstr>DatabaseMetaData object </vt:lpstr>
      <vt:lpstr>ResultSetMetaData </vt:lpstr>
      <vt:lpstr>Transactions</vt:lpstr>
      <vt:lpstr>Definition</vt:lpstr>
      <vt:lpstr>JDBC Transactions</vt:lpstr>
      <vt:lpstr>JDBC Transactions</vt:lpstr>
      <vt:lpstr>JDBC-ODBC</vt:lpstr>
      <vt:lpstr>General Architecture</vt:lpstr>
      <vt:lpstr>JDBC-ODBC</vt:lpstr>
      <vt:lpstr>JDBC-ODBC</vt:lpstr>
      <vt:lpstr>APPENdiX</vt:lpstr>
      <vt:lpstr>Type 1 JDBC Driver</vt:lpstr>
      <vt:lpstr>Type 2 JDBC Driver</vt:lpstr>
      <vt:lpstr>Type 3 JDBC Driver</vt:lpstr>
      <vt:lpstr>Type 4 JDBC Driver</vt:lpstr>
      <vt:lpstr>References</vt:lpstr>
    </vt:vector>
  </TitlesOfParts>
  <Company>LEHIGH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 (Java DataBase Connectivity)</dc:title>
  <dc:creator>MURAT CAN GANIZ</dc:creator>
  <cp:lastModifiedBy>Nicola Bicocchi</cp:lastModifiedBy>
  <cp:revision>111</cp:revision>
  <cp:lastPrinted>2017-12-24T10:18:37Z</cp:lastPrinted>
  <dcterms:created xsi:type="dcterms:W3CDTF">2004-04-02T23:37:44Z</dcterms:created>
  <dcterms:modified xsi:type="dcterms:W3CDTF">2017-12-24T10:27:04Z</dcterms:modified>
</cp:coreProperties>
</file>