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70" r:id="rId4"/>
    <p:sldId id="297" r:id="rId5"/>
    <p:sldId id="263" r:id="rId6"/>
    <p:sldId id="268" r:id="rId7"/>
    <p:sldId id="277" r:id="rId8"/>
    <p:sldId id="257" r:id="rId9"/>
    <p:sldId id="258" r:id="rId10"/>
    <p:sldId id="259" r:id="rId11"/>
    <p:sldId id="260" r:id="rId12"/>
    <p:sldId id="265" r:id="rId13"/>
    <p:sldId id="262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3" r:id="rId25"/>
    <p:sldId id="282" r:id="rId26"/>
    <p:sldId id="285" r:id="rId27"/>
    <p:sldId id="286" r:id="rId28"/>
    <p:sldId id="289" r:id="rId29"/>
    <p:sldId id="288" r:id="rId30"/>
    <p:sldId id="291" r:id="rId31"/>
    <p:sldId id="292" r:id="rId32"/>
    <p:sldId id="287" r:id="rId33"/>
    <p:sldId id="290" r:id="rId34"/>
    <p:sldId id="293" r:id="rId35"/>
    <p:sldId id="294" r:id="rId36"/>
    <p:sldId id="296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Threads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single-threaded runtime environment, these actions execute one after another</a:t>
            </a:r>
          </a:p>
          <a:p>
            <a:pPr lvl="1"/>
            <a:r>
              <a:rPr lang="en-US" dirty="0"/>
              <a:t>The next action can happen only when the previous one is finished.</a:t>
            </a:r>
          </a:p>
          <a:p>
            <a:r>
              <a:rPr lang="en-US" dirty="0"/>
              <a:t>If a historical analysis takes half an hour, and the user selects to perform a download and check afterward…</a:t>
            </a:r>
          </a:p>
          <a:p>
            <a:pPr lvl="1"/>
            <a:r>
              <a:rPr lang="en-US" dirty="0"/>
              <a:t>…the result may come too late to buy or </a:t>
            </a:r>
            <a:r>
              <a:rPr lang="en-US" dirty="0" smtClean="0"/>
              <a:t>sell the stock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	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multi-threated scenario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download </a:t>
            </a:r>
            <a:r>
              <a:rPr lang="en-US" dirty="0" smtClean="0"/>
              <a:t>can execute in background </a:t>
            </a:r>
            <a:r>
              <a:rPr lang="en-US" dirty="0" smtClean="0"/>
              <a:t>(</a:t>
            </a:r>
            <a:r>
              <a:rPr lang="en-US" dirty="0"/>
              <a:t>i.e. in another thread).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/>
              <a:t>processes could </a:t>
            </a:r>
            <a:r>
              <a:rPr lang="en-US" dirty="0" smtClean="0"/>
              <a:t>execute at </a:t>
            </a:r>
            <a:r>
              <a:rPr lang="en-US" dirty="0"/>
              <a:t>the same </a:t>
            </a:r>
            <a:r>
              <a:rPr lang="en-US" dirty="0" smtClean="0"/>
              <a:t>time e.g</a:t>
            </a:r>
            <a:r>
              <a:rPr lang="en-US" dirty="0"/>
              <a:t>. a </a:t>
            </a:r>
            <a:r>
              <a:rPr lang="en-US" dirty="0" smtClean="0"/>
              <a:t>notification could </a:t>
            </a:r>
            <a:r>
              <a:rPr lang="en-US" dirty="0"/>
              <a:t>be </a:t>
            </a:r>
            <a:r>
              <a:rPr lang="en-US" dirty="0" smtClean="0"/>
              <a:t>fired instantly, while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user is interacting with other parts of the </a:t>
            </a:r>
            <a:r>
              <a:rPr lang="en-US" dirty="0" smtClean="0"/>
              <a:t>application (remember your phone?) </a:t>
            </a:r>
            <a:endParaRPr lang="en-US" dirty="0"/>
          </a:p>
          <a:p>
            <a:pPr lvl="1"/>
            <a:r>
              <a:rPr lang="en-US" dirty="0"/>
              <a:t>The analysis, too, </a:t>
            </a:r>
            <a:r>
              <a:rPr lang="en-US" dirty="0" smtClean="0"/>
              <a:t>can execute </a:t>
            </a:r>
            <a:r>
              <a:rPr lang="en-US" dirty="0" smtClean="0"/>
              <a:t>in </a:t>
            </a:r>
            <a:r>
              <a:rPr lang="en-US" dirty="0"/>
              <a:t>a separate thread, so the user can work in the rest </a:t>
            </a:r>
            <a:r>
              <a:rPr lang="en-US" dirty="0" smtClean="0"/>
              <a:t>of </a:t>
            </a:r>
            <a:r>
              <a:rPr lang="en-US" dirty="0"/>
              <a:t>the application while the results are being calculated.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</a:t>
            </a:r>
            <a:r>
              <a:rPr lang="en-US" dirty="0" smtClean="0"/>
              <a:t>parallelism </a:t>
            </a:r>
          </a:p>
          <a:p>
            <a:r>
              <a:rPr lang="en-US" dirty="0" smtClean="0"/>
              <a:t>Lighter than processes (i.e., fork(), pipe(),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9846"/>
            <a:ext cx="8229600" cy="18863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</a:t>
            </a:r>
            <a:r>
              <a:rPr lang="en-US" dirty="0" smtClean="0"/>
              <a:t>ard </a:t>
            </a:r>
            <a:r>
              <a:rPr lang="en-US" dirty="0"/>
              <a:t>for most </a:t>
            </a:r>
            <a:r>
              <a:rPr lang="en-US" dirty="0" smtClean="0"/>
              <a:t>programmers</a:t>
            </a:r>
            <a:endParaRPr lang="en-US" dirty="0"/>
          </a:p>
          <a:p>
            <a:r>
              <a:rPr lang="en-US" dirty="0"/>
              <a:t>Even for experts, development is painful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dirty="0"/>
              <a:t>: can't design modules independently.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63700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create </a:t>
            </a:r>
            <a:r>
              <a:rPr lang="en-US" dirty="0"/>
              <a:t>a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</a:t>
            </a:r>
            <a:r>
              <a:rPr lang="en-US" dirty="0"/>
              <a:t>can be created by </a:t>
            </a:r>
            <a:r>
              <a:rPr lang="en-US" dirty="0">
                <a:solidFill>
                  <a:srgbClr val="F79646"/>
                </a:solidFill>
              </a:rPr>
              <a:t>extending Thread </a:t>
            </a:r>
            <a:r>
              <a:rPr lang="en-US" dirty="0"/>
              <a:t>and overriding the run() method.</a:t>
            </a:r>
          </a:p>
          <a:p>
            <a:r>
              <a:rPr lang="en-US" dirty="0"/>
              <a:t>Thread objects can also be created by </a:t>
            </a:r>
            <a:r>
              <a:rPr lang="en-US" dirty="0" smtClean="0"/>
              <a:t>passing to the </a:t>
            </a:r>
            <a:r>
              <a:rPr lang="en-US" dirty="0"/>
              <a:t>Thread </a:t>
            </a:r>
            <a:r>
              <a:rPr lang="en-US" dirty="0" smtClean="0"/>
              <a:t>class constructor a </a:t>
            </a:r>
            <a:r>
              <a:rPr lang="en-US" dirty="0">
                <a:solidFill>
                  <a:srgbClr val="F79646"/>
                </a:solidFill>
              </a:rPr>
              <a:t>Runnable</a:t>
            </a:r>
            <a:r>
              <a:rPr lang="en-US" dirty="0"/>
              <a:t> </a:t>
            </a:r>
            <a:r>
              <a:rPr lang="en-US" dirty="0" smtClean="0"/>
              <a:t>object (</a:t>
            </a:r>
            <a:r>
              <a:rPr lang="en-US" dirty="0"/>
              <a:t>the target of the thread)</a:t>
            </a:r>
          </a:p>
          <a:p>
            <a:r>
              <a:rPr lang="en-US" dirty="0"/>
              <a:t>It is legal to create many Thread objects using the same Runnable object as the target.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create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Extending </a:t>
            </a:r>
            <a:r>
              <a:rPr lang="en-US" dirty="0">
                <a:solidFill>
                  <a:srgbClr val="F79646"/>
                </a:solidFill>
              </a:rPr>
              <a:t>Thread class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Class T </a:t>
            </a:r>
            <a:r>
              <a:rPr lang="en-US" sz="2200" b="1" dirty="0">
                <a:latin typeface="Consolas"/>
                <a:cs typeface="Consolas"/>
              </a:rPr>
              <a:t>extends Thread {}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\\ write code into the run() method (override</a:t>
            </a:r>
            <a:r>
              <a:rPr lang="en-US" sz="2200" b="1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T</a:t>
            </a:r>
            <a:r>
              <a:rPr lang="en-US" sz="2200" b="1" dirty="0" smtClean="0">
                <a:latin typeface="Consolas"/>
                <a:cs typeface="Consolas"/>
              </a:rPr>
              <a:t> </a:t>
            </a:r>
            <a:r>
              <a:rPr lang="en-US" sz="2200" b="1" dirty="0" smtClean="0">
                <a:latin typeface="Consolas"/>
                <a:cs typeface="Consolas"/>
              </a:rPr>
              <a:t>t </a:t>
            </a:r>
            <a:r>
              <a:rPr lang="en-US" sz="2200" b="1" dirty="0">
                <a:latin typeface="Consolas"/>
                <a:cs typeface="Consolas"/>
              </a:rPr>
              <a:t>= new </a:t>
            </a:r>
            <a:r>
              <a:rPr lang="en-US" sz="2200" b="1" dirty="0" smtClean="0">
                <a:latin typeface="Consolas"/>
                <a:cs typeface="Consolas"/>
              </a:rPr>
              <a:t>T(</a:t>
            </a:r>
            <a:r>
              <a:rPr lang="en-US" sz="2200" b="1" dirty="0">
                <a:latin typeface="Consolas"/>
                <a:cs typeface="Consolas"/>
              </a:rPr>
              <a:t>); </a:t>
            </a:r>
            <a:endParaRPr lang="en-US" sz="22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b="1" dirty="0" err="1" smtClean="0">
                <a:latin typeface="Consolas"/>
                <a:cs typeface="Consolas"/>
              </a:rPr>
              <a:t>t.start</a:t>
            </a:r>
            <a:r>
              <a:rPr lang="en-US" sz="2200" b="1" dirty="0">
                <a:latin typeface="Consolas"/>
                <a:cs typeface="Consolas"/>
              </a:rPr>
              <a:t>(); </a:t>
            </a:r>
            <a:endParaRPr lang="en-US" sz="22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79646"/>
                </a:solidFill>
              </a:rPr>
              <a:t>Implementing </a:t>
            </a:r>
            <a:r>
              <a:rPr lang="en-US" dirty="0">
                <a:solidFill>
                  <a:srgbClr val="F79646"/>
                </a:solidFill>
              </a:rPr>
              <a:t>Runnable interface (better)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Class R </a:t>
            </a:r>
            <a:r>
              <a:rPr lang="en-US" sz="2200" b="1" dirty="0">
                <a:latin typeface="Consolas"/>
                <a:cs typeface="Consolas"/>
              </a:rPr>
              <a:t>implements Runnable {</a:t>
            </a: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	public </a:t>
            </a:r>
            <a:r>
              <a:rPr lang="en-US" sz="2200" b="1" dirty="0">
                <a:latin typeface="Consolas"/>
                <a:cs typeface="Consolas"/>
              </a:rPr>
              <a:t>void run() </a:t>
            </a:r>
            <a:r>
              <a:rPr lang="en-US" sz="22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	</a:t>
            </a:r>
            <a:r>
              <a:rPr lang="en-US" sz="2200" b="1" dirty="0" smtClean="0">
                <a:latin typeface="Consolas"/>
                <a:cs typeface="Consolas"/>
              </a:rPr>
              <a:t>	</a:t>
            </a:r>
            <a:r>
              <a:rPr lang="en-US" sz="2200" b="1" dirty="0" smtClean="0">
                <a:latin typeface="Consolas"/>
                <a:cs typeface="Consolas"/>
              </a:rPr>
              <a:t>/</a:t>
            </a:r>
            <a:r>
              <a:rPr lang="en-US" sz="2200" b="1" dirty="0">
                <a:latin typeface="Consolas"/>
                <a:cs typeface="Consolas"/>
              </a:rPr>
              <a:t>/code here   </a:t>
            </a: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	}</a:t>
            </a: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}</a:t>
            </a: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b="1" dirty="0">
                <a:latin typeface="Consolas"/>
                <a:cs typeface="Consolas"/>
              </a:rPr>
              <a:t>Thread </a:t>
            </a:r>
            <a:r>
              <a:rPr lang="en-US" sz="2200" b="1" dirty="0" smtClean="0">
                <a:latin typeface="Consolas"/>
                <a:cs typeface="Consolas"/>
              </a:rPr>
              <a:t>t = new Thread(</a:t>
            </a:r>
            <a:r>
              <a:rPr lang="en-US" sz="2200" b="1" dirty="0">
                <a:latin typeface="Consolas"/>
                <a:cs typeface="Consolas"/>
              </a:rPr>
              <a:t>new </a:t>
            </a:r>
            <a:r>
              <a:rPr lang="en-US" sz="2200" b="1" dirty="0" smtClean="0">
                <a:latin typeface="Consolas"/>
                <a:cs typeface="Consolas"/>
              </a:rPr>
              <a:t>R)</a:t>
            </a:r>
            <a:r>
              <a:rPr lang="en-US" sz="22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200" b="1" dirty="0" err="1" smtClean="0">
                <a:latin typeface="Consolas"/>
                <a:cs typeface="Consolas"/>
              </a:rPr>
              <a:t>t.start</a:t>
            </a:r>
            <a:r>
              <a:rPr lang="en-US" sz="2200" b="1" dirty="0">
                <a:latin typeface="Consolas"/>
                <a:cs typeface="Consolas"/>
              </a:rPr>
              <a:t>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extends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class  </a:t>
            </a:r>
            <a:r>
              <a:rPr lang="en-US" sz="2000" b="1" dirty="0">
                <a:latin typeface="Consolas"/>
                <a:cs typeface="Consolas"/>
              </a:rPr>
              <a:t>Counter  extends  Thread  {  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private  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b="1" dirty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n;  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String  </a:t>
            </a:r>
            <a:r>
              <a:rPr lang="en-US" sz="2000" b="1" dirty="0">
                <a:latin typeface="Consolas"/>
                <a:cs typeface="Consolas"/>
              </a:rPr>
              <a:t>name;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public  </a:t>
            </a:r>
            <a:r>
              <a:rPr lang="en-US" sz="2000" b="1" dirty="0">
                <a:latin typeface="Consolas"/>
                <a:cs typeface="Consolas"/>
              </a:rPr>
              <a:t>Counter(String  </a:t>
            </a:r>
            <a:r>
              <a:rPr lang="en-US" sz="2000" b="1" dirty="0" smtClean="0">
                <a:latin typeface="Consolas"/>
                <a:cs typeface="Consolas"/>
              </a:rPr>
              <a:t>name,  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b="1" dirty="0">
                <a:latin typeface="Consolas"/>
                <a:cs typeface="Consolas"/>
              </a:rPr>
              <a:t>  n)  </a:t>
            </a:r>
            <a:r>
              <a:rPr lang="en-US" sz="2000" b="1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fi-FI" sz="2000" b="1" dirty="0" smtClean="0">
                <a:latin typeface="Consolas"/>
                <a:cs typeface="Consolas"/>
              </a:rPr>
              <a:t>		</a:t>
            </a:r>
            <a:r>
              <a:rPr lang="fi-FI" sz="2000" b="1" dirty="0" err="1" smtClean="0">
                <a:latin typeface="Consolas"/>
                <a:cs typeface="Consolas"/>
              </a:rPr>
              <a:t>this.name</a:t>
            </a:r>
            <a:r>
              <a:rPr lang="fi-FI" sz="2000" b="1" dirty="0" smtClean="0">
                <a:latin typeface="Consolas"/>
                <a:cs typeface="Consolas"/>
              </a:rPr>
              <a:t> =  </a:t>
            </a:r>
            <a:r>
              <a:rPr lang="fi-FI" sz="2000" b="1" dirty="0" err="1" smtClean="0">
                <a:latin typeface="Consolas"/>
                <a:cs typeface="Consolas"/>
              </a:rPr>
              <a:t>name</a:t>
            </a:r>
            <a:r>
              <a:rPr lang="fi-FI" sz="2000" b="1" dirty="0" smtClean="0">
                <a:latin typeface="Consolas"/>
                <a:cs typeface="Consolas"/>
              </a:rPr>
              <a:t>;  </a:t>
            </a:r>
            <a:endParaRPr lang="fi-FI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2000" b="1" dirty="0">
                <a:latin typeface="Consolas"/>
                <a:cs typeface="Consolas"/>
              </a:rPr>
              <a:t>	</a:t>
            </a:r>
            <a:r>
              <a:rPr lang="fi-FI" sz="2000" b="1" dirty="0" smtClean="0">
                <a:latin typeface="Consolas"/>
                <a:cs typeface="Consolas"/>
              </a:rPr>
              <a:t>	</a:t>
            </a:r>
            <a:r>
              <a:rPr lang="fi-FI" sz="2000" b="1" dirty="0" err="1" smtClean="0">
                <a:latin typeface="Consolas"/>
                <a:cs typeface="Consolas"/>
              </a:rPr>
              <a:t>this.n</a:t>
            </a:r>
            <a:r>
              <a:rPr lang="fi-FI" sz="2000" b="1" dirty="0" smtClean="0">
                <a:latin typeface="Consolas"/>
                <a:cs typeface="Consolas"/>
              </a:rPr>
              <a:t>  </a:t>
            </a:r>
            <a:r>
              <a:rPr lang="fi-FI" sz="2000" b="1" dirty="0">
                <a:latin typeface="Consolas"/>
                <a:cs typeface="Consolas"/>
              </a:rPr>
              <a:t>=  n; </a:t>
            </a:r>
            <a:endParaRPr lang="fi-FI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2000" b="1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fi-FI" sz="2000" b="1" dirty="0">
                <a:latin typeface="Consolas"/>
                <a:cs typeface="Consolas"/>
              </a:rPr>
              <a:t>	</a:t>
            </a:r>
            <a:r>
              <a:rPr lang="fi-FI" sz="2000" b="1" dirty="0" err="1" smtClean="0">
                <a:latin typeface="Consolas"/>
                <a:cs typeface="Consolas"/>
              </a:rPr>
              <a:t>public</a:t>
            </a:r>
            <a:r>
              <a:rPr lang="fi-FI" sz="2000" b="1" dirty="0" smtClean="0">
                <a:latin typeface="Consolas"/>
                <a:cs typeface="Consolas"/>
              </a:rPr>
              <a:t>  </a:t>
            </a:r>
            <a:r>
              <a:rPr lang="fi-FI" sz="2000" b="1" dirty="0" err="1">
                <a:latin typeface="Consolas"/>
                <a:cs typeface="Consolas"/>
              </a:rPr>
              <a:t>void</a:t>
            </a:r>
            <a:r>
              <a:rPr lang="fi-FI" sz="2000" b="1" dirty="0">
                <a:latin typeface="Consolas"/>
                <a:cs typeface="Consolas"/>
              </a:rPr>
              <a:t>  </a:t>
            </a:r>
            <a:r>
              <a:rPr lang="fi-FI" sz="2000" b="1" dirty="0" err="1">
                <a:latin typeface="Consolas"/>
                <a:cs typeface="Consolas"/>
              </a:rPr>
              <a:t>run</a:t>
            </a:r>
            <a:r>
              <a:rPr lang="fi-FI" sz="2000" b="1" dirty="0">
                <a:latin typeface="Consolas"/>
                <a:cs typeface="Consolas"/>
              </a:rPr>
              <a:t>(</a:t>
            </a:r>
            <a:r>
              <a:rPr lang="fi-FI" sz="2000" b="1" dirty="0" smtClean="0">
                <a:latin typeface="Consolas"/>
                <a:cs typeface="Consolas"/>
              </a:rPr>
              <a:t>) {</a:t>
            </a:r>
            <a:endParaRPr lang="fi-FI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fi-FI" sz="2000" b="1" dirty="0">
                <a:latin typeface="Consolas"/>
                <a:cs typeface="Consolas"/>
              </a:rPr>
              <a:t>		</a:t>
            </a:r>
            <a:r>
              <a:rPr lang="fi-FI" sz="2000" b="1" dirty="0" err="1" smtClean="0">
                <a:latin typeface="Consolas"/>
                <a:cs typeface="Consolas"/>
              </a:rPr>
              <a:t>for</a:t>
            </a:r>
            <a:r>
              <a:rPr lang="fi-FI" sz="2000" b="1" dirty="0" err="1">
                <a:latin typeface="Consolas"/>
                <a:cs typeface="Consolas"/>
              </a:rPr>
              <a:t>(int</a:t>
            </a:r>
            <a:r>
              <a:rPr lang="fi-FI" sz="2000" b="1" dirty="0">
                <a:latin typeface="Consolas"/>
                <a:cs typeface="Consolas"/>
              </a:rPr>
              <a:t>  i=0;  i&lt;</a:t>
            </a:r>
            <a:r>
              <a:rPr lang="fi-FI" sz="2000" b="1" dirty="0" err="1">
                <a:latin typeface="Consolas"/>
                <a:cs typeface="Consolas"/>
              </a:rPr>
              <a:t>num</a:t>
            </a:r>
            <a:r>
              <a:rPr lang="fi-FI" sz="2000" b="1" dirty="0">
                <a:latin typeface="Consolas"/>
                <a:cs typeface="Consolas"/>
              </a:rPr>
              <a:t>;  ++i)</a:t>
            </a:r>
            <a:r>
              <a:rPr lang="ro-RO" sz="2000" b="1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ro-RO" sz="2000" b="1" dirty="0">
                <a:latin typeface="Consolas"/>
                <a:cs typeface="Consolas"/>
              </a:rPr>
              <a:t>		</a:t>
            </a:r>
            <a:r>
              <a:rPr lang="ro-RO" sz="2000" b="1" dirty="0">
                <a:latin typeface="Consolas"/>
                <a:cs typeface="Consolas"/>
              </a:rPr>
              <a:t>	</a:t>
            </a:r>
            <a:r>
              <a:rPr lang="ro-RO" sz="2000" b="1" dirty="0" smtClean="0">
                <a:latin typeface="Consolas"/>
                <a:cs typeface="Consolas"/>
              </a:rPr>
              <a:t>System.out.println</a:t>
            </a:r>
            <a:r>
              <a:rPr lang="ro-RO" sz="2000" b="1" dirty="0">
                <a:latin typeface="Consolas"/>
                <a:cs typeface="Consolas"/>
              </a:rPr>
              <a:t>(“name :” + i);</a:t>
            </a:r>
          </a:p>
          <a:p>
            <a:pPr marL="0" indent="0">
              <a:buNone/>
            </a:pPr>
            <a:r>
              <a:rPr lang="ro-RO" sz="2000" b="1" dirty="0" smtClean="0">
                <a:latin typeface="Consolas"/>
                <a:cs typeface="Consolas"/>
              </a:rPr>
              <a:t>		}</a:t>
            </a:r>
            <a:endParaRPr lang="ro-RO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ro-RO" sz="2000" b="1" dirty="0" smtClean="0">
                <a:latin typeface="Consolas"/>
                <a:cs typeface="Consolas"/>
              </a:rPr>
              <a:t>	}	</a:t>
            </a:r>
          </a:p>
          <a:p>
            <a:pPr marL="0" indent="0">
              <a:buNone/>
            </a:pPr>
            <a:r>
              <a:rPr lang="ro-RO" sz="2000" b="1" dirty="0">
                <a:latin typeface="Consolas"/>
                <a:cs typeface="Consolas"/>
              </a:rPr>
              <a:t>}</a:t>
            </a:r>
            <a:endParaRPr lang="fi-FI" sz="2000" b="1" dirty="0">
              <a:latin typeface="Consolas"/>
              <a:cs typeface="Consolas"/>
            </a:endParaRPr>
          </a:p>
          <a:p>
            <a:endParaRPr lang="en-US" sz="2000" b="1" dirty="0" smtClean="0">
              <a:latin typeface="Consolas"/>
              <a:cs typeface="Consolas"/>
            </a:endParaRPr>
          </a:p>
          <a:p>
            <a:endParaRPr lang="en-US" sz="2000" b="1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4222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implements </a:t>
            </a:r>
            <a:r>
              <a:rPr lang="en-US" dirty="0" smtClean="0"/>
              <a:t>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class  Counter2  implements  Runnable  {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private String name;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	</a:t>
            </a:r>
            <a:r>
              <a:rPr lang="en-US" sz="2000" b="1" dirty="0" smtClean="0">
                <a:latin typeface="Consolas"/>
                <a:cs typeface="Consolas"/>
              </a:rPr>
              <a:t>private  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b="1" dirty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n;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	public  Counter(String  name,  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b="1" dirty="0">
                <a:latin typeface="Consolas"/>
                <a:cs typeface="Consolas"/>
              </a:rPr>
              <a:t>  n)  {</a:t>
            </a:r>
          </a:p>
          <a:p>
            <a:pPr marL="0" indent="0">
              <a:buNone/>
            </a:pPr>
            <a:r>
              <a:rPr lang="fi-FI" sz="2000" b="1" dirty="0">
                <a:latin typeface="Consolas"/>
                <a:cs typeface="Consolas"/>
              </a:rPr>
              <a:t>		</a:t>
            </a:r>
            <a:r>
              <a:rPr lang="fi-FI" sz="2000" b="1" dirty="0" err="1">
                <a:latin typeface="Consolas"/>
                <a:cs typeface="Consolas"/>
              </a:rPr>
              <a:t>this.name</a:t>
            </a:r>
            <a:r>
              <a:rPr lang="fi-FI" sz="2000" b="1" dirty="0">
                <a:latin typeface="Consolas"/>
                <a:cs typeface="Consolas"/>
              </a:rPr>
              <a:t> =  </a:t>
            </a:r>
            <a:r>
              <a:rPr lang="fi-FI" sz="2000" b="1" dirty="0" err="1">
                <a:latin typeface="Consolas"/>
                <a:cs typeface="Consolas"/>
              </a:rPr>
              <a:t>name</a:t>
            </a:r>
            <a:r>
              <a:rPr lang="fi-FI" sz="2000" b="1" dirty="0">
                <a:latin typeface="Consolas"/>
                <a:cs typeface="Consolas"/>
              </a:rPr>
              <a:t>;  </a:t>
            </a:r>
            <a:r>
              <a:rPr lang="fi-FI" sz="2000" b="1" dirty="0" err="1" smtClean="0">
                <a:latin typeface="Consolas"/>
                <a:cs typeface="Consolas"/>
              </a:rPr>
              <a:t>this.n</a:t>
            </a:r>
            <a:r>
              <a:rPr lang="fi-FI" sz="2000" b="1" dirty="0" smtClean="0">
                <a:latin typeface="Consolas"/>
                <a:cs typeface="Consolas"/>
              </a:rPr>
              <a:t>  </a:t>
            </a:r>
            <a:r>
              <a:rPr lang="fi-FI" sz="2000" b="1" dirty="0">
                <a:latin typeface="Consolas"/>
                <a:cs typeface="Consolas"/>
              </a:rPr>
              <a:t>=  n; </a:t>
            </a:r>
          </a:p>
          <a:p>
            <a:pPr marL="0" indent="0">
              <a:buNone/>
            </a:pPr>
            <a:r>
              <a:rPr lang="fi-FI" sz="20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fi-FI" sz="2000" b="1" dirty="0">
                <a:latin typeface="Consolas"/>
                <a:cs typeface="Consolas"/>
              </a:rPr>
              <a:t>	</a:t>
            </a:r>
            <a:r>
              <a:rPr lang="fi-FI" sz="2000" b="1" dirty="0" err="1" smtClean="0">
                <a:latin typeface="Consolas"/>
                <a:cs typeface="Consolas"/>
              </a:rPr>
              <a:t>public</a:t>
            </a:r>
            <a:r>
              <a:rPr lang="fi-FI" sz="2000" b="1" dirty="0" smtClean="0">
                <a:latin typeface="Consolas"/>
                <a:cs typeface="Consolas"/>
              </a:rPr>
              <a:t>  </a:t>
            </a:r>
            <a:r>
              <a:rPr lang="fi-FI" sz="2000" b="1" dirty="0" err="1">
                <a:latin typeface="Consolas"/>
                <a:cs typeface="Consolas"/>
              </a:rPr>
              <a:t>void</a:t>
            </a:r>
            <a:r>
              <a:rPr lang="fi-FI" sz="2000" b="1" dirty="0">
                <a:latin typeface="Consolas"/>
                <a:cs typeface="Consolas"/>
              </a:rPr>
              <a:t>  </a:t>
            </a:r>
            <a:r>
              <a:rPr lang="fi-FI" sz="2000" b="1" dirty="0" err="1">
                <a:latin typeface="Consolas"/>
                <a:cs typeface="Consolas"/>
              </a:rPr>
              <a:t>run</a:t>
            </a:r>
            <a:r>
              <a:rPr lang="fi-FI" sz="20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2000" b="1" dirty="0">
                <a:latin typeface="Consolas"/>
                <a:cs typeface="Consolas"/>
              </a:rPr>
              <a:t>		</a:t>
            </a:r>
            <a:r>
              <a:rPr lang="fi-FI" sz="2000" b="1" dirty="0" err="1" smtClean="0">
                <a:latin typeface="Consolas"/>
                <a:cs typeface="Consolas"/>
              </a:rPr>
              <a:t>for</a:t>
            </a:r>
            <a:r>
              <a:rPr lang="fi-FI" sz="2000" b="1" dirty="0" err="1">
                <a:latin typeface="Consolas"/>
                <a:cs typeface="Consolas"/>
              </a:rPr>
              <a:t>(int</a:t>
            </a:r>
            <a:r>
              <a:rPr lang="fi-FI" sz="2000" b="1" dirty="0">
                <a:latin typeface="Consolas"/>
                <a:cs typeface="Consolas"/>
              </a:rPr>
              <a:t>  i=0;  i&lt;</a:t>
            </a:r>
            <a:r>
              <a:rPr lang="fi-FI" sz="2000" b="1" dirty="0" err="1">
                <a:latin typeface="Consolas"/>
                <a:cs typeface="Consolas"/>
              </a:rPr>
              <a:t>num</a:t>
            </a:r>
            <a:r>
              <a:rPr lang="fi-FI" sz="2000" b="1" dirty="0">
                <a:latin typeface="Consolas"/>
                <a:cs typeface="Consolas"/>
              </a:rPr>
              <a:t>;  ++i)</a:t>
            </a:r>
            <a:r>
              <a:rPr lang="ro-RO" sz="2000" b="1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ro-RO" sz="2000" b="1" dirty="0">
                <a:latin typeface="Consolas"/>
                <a:cs typeface="Consolas"/>
              </a:rPr>
              <a:t>			</a:t>
            </a:r>
            <a:r>
              <a:rPr lang="ro-RO" sz="2000" b="1" dirty="0" smtClean="0">
                <a:latin typeface="Consolas"/>
                <a:cs typeface="Consolas"/>
              </a:rPr>
              <a:t>System.out.println(“name :” + i)</a:t>
            </a:r>
            <a:r>
              <a:rPr lang="ro-RO" sz="20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ro-RO" sz="2000" b="1" dirty="0">
                <a:latin typeface="Consolas"/>
                <a:cs typeface="Consolas"/>
              </a:rPr>
              <a:t>	</a:t>
            </a:r>
            <a:r>
              <a:rPr lang="ro-RO" sz="2000" b="1" dirty="0" smtClean="0">
                <a:latin typeface="Consolas"/>
                <a:cs typeface="Consolas"/>
              </a:rPr>
              <a:t>}</a:t>
            </a:r>
            <a:endParaRPr lang="ro-RO" sz="20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}</a:t>
            </a:r>
            <a:endParaRPr lang="en-US" sz="2000" b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826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</a:t>
            </a:r>
            <a:r>
              <a:rPr lang="en-US" dirty="0"/>
              <a:t>a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</a:t>
            </a:r>
            <a:r>
              <a:rPr lang="en-US" dirty="0"/>
              <a:t>a Thread object is created, it does not </a:t>
            </a:r>
            <a:r>
              <a:rPr lang="en-US" dirty="0" smtClean="0"/>
              <a:t>start </a:t>
            </a:r>
            <a:r>
              <a:rPr lang="en-US" dirty="0" smtClean="0"/>
              <a:t>executing </a:t>
            </a:r>
            <a:r>
              <a:rPr lang="en-US" dirty="0"/>
              <a:t>until its </a:t>
            </a:r>
            <a:r>
              <a:rPr lang="en-US" dirty="0">
                <a:solidFill>
                  <a:srgbClr val="E46C0A"/>
                </a:solidFill>
              </a:rPr>
              <a:t>start()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method is invoked.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new state and is </a:t>
            </a:r>
            <a:r>
              <a:rPr lang="en-US" dirty="0" smtClean="0">
                <a:solidFill>
                  <a:srgbClr val="E46C0A"/>
                </a:solidFill>
              </a:rPr>
              <a:t>not considered </a:t>
            </a:r>
            <a:r>
              <a:rPr lang="en-US" dirty="0">
                <a:solidFill>
                  <a:srgbClr val="E46C0A"/>
                </a:solidFill>
              </a:rPr>
              <a:t>alive</a:t>
            </a:r>
            <a:r>
              <a:rPr lang="en-US" dirty="0"/>
              <a:t>.</a:t>
            </a:r>
          </a:p>
          <a:p>
            <a:r>
              <a:rPr lang="en-US" dirty="0"/>
              <a:t>Method start() can be called on a Thread object only </a:t>
            </a:r>
            <a:r>
              <a:rPr lang="en-US" dirty="0" smtClean="0"/>
              <a:t>once. If </a:t>
            </a:r>
            <a:r>
              <a:rPr lang="en-US" dirty="0"/>
              <a:t>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</a:t>
            </a:r>
          </a:p>
        </p:txBody>
      </p:sp>
      <p:sp>
        <p:nvSpPr>
          <p:cNvPr id="5" name="object 7"/>
          <p:cNvSpPr/>
          <p:nvPr/>
        </p:nvSpPr>
        <p:spPr>
          <a:xfrm>
            <a:off x="734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12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operating systems (OS), </a:t>
            </a:r>
            <a:r>
              <a:rPr lang="en-US" dirty="0" smtClean="0"/>
              <a:t>a </a:t>
            </a:r>
            <a:r>
              <a:rPr lang="en-US" dirty="0" smtClean="0"/>
              <a:t>process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	</a:t>
            </a:r>
            <a:r>
              <a:rPr lang="en-US" dirty="0" smtClean="0"/>
              <a:t>an instance</a:t>
            </a:r>
            <a:r>
              <a:rPr lang="en-US" dirty="0"/>
              <a:t>	of	</a:t>
            </a:r>
            <a:r>
              <a:rPr lang="en-US" dirty="0" smtClean="0"/>
              <a:t>a running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/>
              <a:t>A  </a:t>
            </a:r>
            <a:r>
              <a:rPr lang="en-US" dirty="0" smtClean="0"/>
              <a:t>process  </a:t>
            </a:r>
            <a:r>
              <a:rPr lang="en-US" dirty="0"/>
              <a:t>has  it  own  private  virtual  address space,  code,  data, </a:t>
            </a:r>
            <a:r>
              <a:rPr lang="en-US" dirty="0" smtClean="0"/>
              <a:t>opened </a:t>
            </a:r>
            <a:r>
              <a:rPr lang="en-US" dirty="0"/>
              <a:t>files, etc.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   process    also    </a:t>
            </a:r>
            <a:r>
              <a:rPr lang="en-US" dirty="0" smtClean="0"/>
              <a:t>might contain    </a:t>
            </a:r>
            <a:r>
              <a:rPr lang="en-US" dirty="0"/>
              <a:t>one    or    more threads   that   run   in   the   context   of   the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multiple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class  </a:t>
            </a:r>
            <a:r>
              <a:rPr lang="en-US" sz="1400" b="1" dirty="0" smtClean="0">
                <a:latin typeface="Consolas"/>
                <a:cs typeface="Consolas"/>
              </a:rPr>
              <a:t>Counter  </a:t>
            </a:r>
            <a:r>
              <a:rPr lang="en-US" sz="1400" b="1" dirty="0">
                <a:latin typeface="Consolas"/>
                <a:cs typeface="Consolas"/>
              </a:rPr>
              <a:t>implements  Runnable  { </a:t>
            </a:r>
          </a:p>
          <a:p>
            <a:pPr marL="0" indent="0">
              <a:buNone/>
            </a:pPr>
            <a:r>
              <a:rPr lang="fi-FI" sz="1400" b="1" dirty="0">
                <a:latin typeface="Consolas"/>
                <a:cs typeface="Consolas"/>
              </a:rPr>
              <a:t>	</a:t>
            </a:r>
            <a:r>
              <a:rPr lang="fi-FI" sz="1400" b="1" dirty="0" err="1">
                <a:latin typeface="Consolas"/>
                <a:cs typeface="Consolas"/>
              </a:rPr>
              <a:t>public</a:t>
            </a:r>
            <a:r>
              <a:rPr lang="fi-FI" sz="1400" b="1" dirty="0">
                <a:latin typeface="Consolas"/>
                <a:cs typeface="Consolas"/>
              </a:rPr>
              <a:t>  </a:t>
            </a:r>
            <a:r>
              <a:rPr lang="fi-FI" sz="1400" b="1" dirty="0" err="1">
                <a:latin typeface="Consolas"/>
                <a:cs typeface="Consolas"/>
              </a:rPr>
              <a:t>void</a:t>
            </a:r>
            <a:r>
              <a:rPr lang="fi-FI" sz="1400" b="1" dirty="0">
                <a:latin typeface="Consolas"/>
                <a:cs typeface="Consolas"/>
              </a:rPr>
              <a:t>  </a:t>
            </a:r>
            <a:r>
              <a:rPr lang="fi-FI" sz="1400" b="1" dirty="0" err="1">
                <a:latin typeface="Consolas"/>
                <a:cs typeface="Consolas"/>
              </a:rPr>
              <a:t>run</a:t>
            </a:r>
            <a:r>
              <a:rPr lang="fi-FI" sz="1400" b="1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400" b="1" dirty="0">
                <a:latin typeface="Consolas"/>
                <a:cs typeface="Consolas"/>
              </a:rPr>
              <a:t>		</a:t>
            </a:r>
            <a:r>
              <a:rPr lang="fi-FI" sz="1400" b="1" dirty="0" err="1">
                <a:latin typeface="Consolas"/>
                <a:cs typeface="Consolas"/>
              </a:rPr>
              <a:t>for(int</a:t>
            </a:r>
            <a:r>
              <a:rPr lang="fi-FI" sz="1400" b="1" dirty="0">
                <a:latin typeface="Consolas"/>
                <a:cs typeface="Consolas"/>
              </a:rPr>
              <a:t>  i=0;  i</a:t>
            </a:r>
            <a:r>
              <a:rPr lang="fi-FI" sz="1400" b="1" dirty="0" smtClean="0">
                <a:latin typeface="Consolas"/>
                <a:cs typeface="Consolas"/>
              </a:rPr>
              <a:t>&lt;10;  i++)</a:t>
            </a:r>
            <a:r>
              <a:rPr lang="ro-RO" sz="1400" b="1" dirty="0" smtClean="0">
                <a:latin typeface="Consolas"/>
                <a:cs typeface="Consolas"/>
              </a:rPr>
              <a:t> </a:t>
            </a:r>
            <a:endParaRPr lang="ro-RO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ro-RO" sz="1400" b="1" dirty="0">
                <a:latin typeface="Consolas"/>
                <a:cs typeface="Consolas"/>
              </a:rPr>
              <a:t>			System.out.println</a:t>
            </a:r>
            <a:r>
              <a:rPr lang="ro-RO" sz="1400" b="1" dirty="0" smtClean="0">
                <a:latin typeface="Consolas"/>
                <a:cs typeface="Consolas"/>
              </a:rPr>
              <a:t>(Thread.currentThread().getName())</a:t>
            </a:r>
            <a:r>
              <a:rPr lang="ro-RO" sz="1400" b="1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ro-RO" sz="14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p</a:t>
            </a:r>
            <a:r>
              <a:rPr lang="en-US" sz="1400" b="1" dirty="0" smtClean="0">
                <a:latin typeface="Consolas"/>
                <a:cs typeface="Consolas"/>
              </a:rPr>
              <a:t>ublic class Runner{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	public static void main(String[] </a:t>
            </a:r>
            <a:r>
              <a:rPr lang="en-US" sz="1400" b="1" dirty="0" err="1" smtClean="0">
                <a:latin typeface="Consolas"/>
                <a:cs typeface="Consolas"/>
              </a:rPr>
              <a:t>args</a:t>
            </a:r>
            <a:r>
              <a:rPr lang="en-US" sz="1400" b="1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smtClean="0">
                <a:latin typeface="Consolas"/>
                <a:cs typeface="Consolas"/>
              </a:rPr>
              <a:t>	Thread t1 = new Thread(new Counter());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		Thread t2 </a:t>
            </a:r>
            <a:r>
              <a:rPr lang="en-US" sz="1400" b="1" dirty="0">
                <a:latin typeface="Consolas"/>
                <a:cs typeface="Consolas"/>
              </a:rPr>
              <a:t>= new Thread(new Counter());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		Thread t2 </a:t>
            </a:r>
            <a:r>
              <a:rPr lang="en-US" sz="1400" b="1" dirty="0">
                <a:latin typeface="Consolas"/>
                <a:cs typeface="Consolas"/>
              </a:rPr>
              <a:t>= new Thread(new Counter())</a:t>
            </a:r>
            <a:r>
              <a:rPr lang="en-US" sz="14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	</a:t>
            </a:r>
            <a:r>
              <a:rPr lang="en-US" sz="1400" b="1" dirty="0" smtClean="0">
                <a:latin typeface="Consolas"/>
                <a:cs typeface="Consolas"/>
              </a:rPr>
              <a:t>	t1.setName(“</a:t>
            </a:r>
            <a:r>
              <a:rPr lang="en-US" sz="1400" b="1" dirty="0" err="1" smtClean="0">
                <a:latin typeface="Consolas"/>
                <a:cs typeface="Consolas"/>
              </a:rPr>
              <a:t>Abramo</a:t>
            </a:r>
            <a:r>
              <a:rPr lang="en-US" sz="1400" b="1" dirty="0" smtClean="0">
                <a:latin typeface="Consolas"/>
                <a:cs typeface="Consolas"/>
              </a:rPr>
              <a:t>”); t2.setName(“Luisa”); t3.setName(“Elvira”);</a:t>
            </a:r>
            <a:endParaRPr lang="en-US" sz="14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		t1.start(); t2.start(); t3.start();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b="1" dirty="0">
                <a:latin typeface="Consolas"/>
                <a:cs typeface="Consolas"/>
              </a:rPr>
              <a:t>}</a:t>
            </a:r>
            <a:endParaRPr lang="en-US" sz="14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b="1" dirty="0">
              <a:latin typeface="Consolas"/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</a:t>
            </a:r>
            <a:r>
              <a:rPr lang="en-US" dirty="0" smtClean="0"/>
              <a:t>multiple </a:t>
            </a:r>
            <a:r>
              <a:rPr lang="en-US" dirty="0"/>
              <a:t>t</a:t>
            </a:r>
            <a:r>
              <a:rPr lang="en-US" dirty="0" smtClean="0"/>
              <a:t>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not guaranteed that threads will start running in the order they were started</a:t>
            </a:r>
          </a:p>
          <a:p>
            <a:r>
              <a:rPr lang="en-US" dirty="0"/>
              <a:t>It is not </a:t>
            </a:r>
            <a:r>
              <a:rPr lang="en-US" dirty="0" smtClean="0"/>
              <a:t>guaranteed that </a:t>
            </a:r>
            <a:r>
              <a:rPr lang="en-US" dirty="0"/>
              <a:t>a thread </a:t>
            </a:r>
            <a:r>
              <a:rPr lang="en-US" dirty="0" smtClean="0"/>
              <a:t>keeps executing </a:t>
            </a:r>
            <a:r>
              <a:rPr lang="en-US" dirty="0"/>
              <a:t>until it's </a:t>
            </a:r>
            <a:r>
              <a:rPr lang="en-US" dirty="0" smtClean="0"/>
              <a:t>done (it </a:t>
            </a:r>
            <a:r>
              <a:rPr lang="en-US" dirty="0"/>
              <a:t>is not </a:t>
            </a:r>
            <a:r>
              <a:rPr lang="en-US" dirty="0" smtClean="0"/>
              <a:t>guaranteed that </a:t>
            </a:r>
            <a:r>
              <a:rPr lang="en-US" dirty="0" smtClean="0"/>
              <a:t>its</a:t>
            </a:r>
            <a:r>
              <a:rPr lang="en-US" dirty="0" smtClean="0"/>
              <a:t> </a:t>
            </a:r>
            <a:r>
              <a:rPr lang="en-US" dirty="0"/>
              <a:t>loop completes before another thread </a:t>
            </a:r>
            <a:r>
              <a:rPr lang="en-US" dirty="0" smtClean="0"/>
              <a:t>begins)</a:t>
            </a:r>
            <a:endParaRPr lang="en-US" dirty="0"/>
          </a:p>
          <a:p>
            <a:r>
              <a:rPr lang="en-US" dirty="0"/>
              <a:t>Nothing is guaranteed except: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Each thread will start, and each thread will run to completion, hopefully.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states</a:t>
            </a:r>
            <a:endParaRPr lang="en-US" dirty="0"/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the state a thread is in when the thread scheduler selects it (from the runnable pool) to be the currently executing process.</a:t>
            </a:r>
          </a:p>
          <a:p>
            <a:r>
              <a:rPr lang="en-US" dirty="0"/>
              <a:t>A thread can transition out of a running state for several reasons, including because “the thread scheduler decided it”</a:t>
            </a:r>
          </a:p>
          <a:p>
            <a:r>
              <a:rPr lang="en-US" dirty="0"/>
              <a:t>Only one way to get to the running state: the scheduler chooses a thread from the runnable pool.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state: Runnable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thread is queued &amp; eligible to run</a:t>
            </a:r>
            <a:r>
              <a:rPr lang="en-US" dirty="0" smtClean="0"/>
              <a:t>, but </a:t>
            </a:r>
            <a:r>
              <a:rPr lang="en-US" dirty="0"/>
              <a:t>the scheduler has not selected it to </a:t>
            </a:r>
            <a:r>
              <a:rPr lang="en-US" dirty="0" smtClean="0"/>
              <a:t>be the </a:t>
            </a:r>
            <a:r>
              <a:rPr lang="en-US" dirty="0"/>
              <a:t>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running or coming back from a blocked, waiting, or sleeping state</a:t>
            </a:r>
          </a:p>
          <a:p>
            <a:r>
              <a:rPr lang="en-US" dirty="0"/>
              <a:t>When the thread is in the runnable state, it</a:t>
            </a:r>
          </a:p>
          <a:p>
            <a:r>
              <a:rPr lang="en-US" dirty="0"/>
              <a:t>is considered alive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state: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is the state a thread is </a:t>
            </a:r>
            <a:r>
              <a:rPr lang="en-US" dirty="0" smtClean="0"/>
              <a:t>in when it is </a:t>
            </a:r>
            <a:r>
              <a:rPr lang="en-US" dirty="0"/>
              <a:t>NOT eligible to run.</a:t>
            </a:r>
          </a:p>
          <a:p>
            <a:pPr lvl="1"/>
            <a:r>
              <a:rPr lang="en-US" dirty="0"/>
              <a:t>It might return to a runnable state later if a particular event occurs.</a:t>
            </a:r>
          </a:p>
          <a:p>
            <a:r>
              <a:rPr lang="en-US" dirty="0"/>
              <a:t>A thread may be blocked waiting for a resource ( I/O or an object's lock</a:t>
            </a:r>
            <a:r>
              <a:rPr lang="en-US" dirty="0" smtClean="0"/>
              <a:t>) e.g.: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data comes in through the input </a:t>
            </a:r>
            <a:r>
              <a:rPr lang="en-US" dirty="0" smtClean="0"/>
              <a:t>stream the </a:t>
            </a:r>
            <a:r>
              <a:rPr lang="en-US" dirty="0"/>
              <a:t>thread code is reading </a:t>
            </a:r>
            <a:r>
              <a:rPr lang="en-US" dirty="0" smtClean="0"/>
              <a:t>from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object's lock suddenly becomes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state: Sleeping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may be sleeping </a:t>
            </a:r>
            <a:r>
              <a:rPr lang="en-US" dirty="0" smtClean="0"/>
              <a:t>because the </a:t>
            </a:r>
            <a:r>
              <a:rPr lang="en-US" dirty="0"/>
              <a:t>thread's run() code tells it to sleep for some period of time,</a:t>
            </a:r>
          </a:p>
          <a:p>
            <a:r>
              <a:rPr lang="en-US" dirty="0"/>
              <a:t>Back to Runnable state when it wakes </a:t>
            </a:r>
            <a:r>
              <a:rPr lang="en-US" dirty="0" smtClean="0"/>
              <a:t>up because </a:t>
            </a:r>
            <a:r>
              <a:rPr lang="en-US" dirty="0"/>
              <a:t>its sleep time has expired.</a:t>
            </a:r>
          </a:p>
          <a:p>
            <a:pPr marL="0" indent="0">
              <a:buNone/>
            </a:pPr>
            <a:r>
              <a:rPr lang="en-US" sz="2800" dirty="0"/>
              <a:t>try {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Thread.sleep</a:t>
            </a:r>
            <a:r>
              <a:rPr lang="en-US" sz="2800" dirty="0"/>
              <a:t>(5*60*1000); // Sleep for 5 min</a:t>
            </a:r>
          </a:p>
          <a:p>
            <a:pPr marL="0" indent="0">
              <a:buNone/>
            </a:pPr>
            <a:r>
              <a:rPr lang="en-US" sz="2800" dirty="0"/>
              <a:t>} catch (</a:t>
            </a:r>
            <a:r>
              <a:rPr lang="en-US" sz="2800" dirty="0" err="1"/>
              <a:t>InterruptedException</a:t>
            </a:r>
            <a:r>
              <a:rPr lang="en-US" sz="2800" dirty="0"/>
              <a:t> ex)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state: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run code causes it to wait</a:t>
            </a:r>
          </a:p>
          <a:p>
            <a:r>
              <a:rPr lang="en-US" dirty="0"/>
              <a:t>It </a:t>
            </a:r>
            <a:r>
              <a:rPr lang="en-US" dirty="0" smtClean="0"/>
              <a:t>comes </a:t>
            </a:r>
            <a:r>
              <a:rPr lang="en-US" dirty="0"/>
              <a:t>back to Runnable state when another thread sends a notification</a:t>
            </a:r>
          </a:p>
          <a:p>
            <a:r>
              <a:rPr lang="en-US" dirty="0"/>
              <a:t>Used for </a:t>
            </a:r>
            <a:r>
              <a:rPr lang="en-US" dirty="0" smtClean="0"/>
              <a:t>synchronization</a:t>
            </a:r>
            <a:endParaRPr lang="en-US" dirty="0"/>
          </a:p>
          <a:p>
            <a:r>
              <a:rPr lang="en-US" dirty="0"/>
              <a:t>Note Well: </a:t>
            </a:r>
            <a:r>
              <a:rPr lang="en-US" dirty="0">
                <a:solidFill>
                  <a:srgbClr val="F79646"/>
                </a:solidFill>
              </a:rPr>
              <a:t>one thread does not tell another thread to block</a:t>
            </a:r>
            <a:r>
              <a:rPr lang="en-US" dirty="0" smtClean="0">
                <a:solidFill>
                  <a:srgbClr val="F79646"/>
                </a:solidFill>
              </a:rPr>
              <a:t>. </a:t>
            </a:r>
            <a:r>
              <a:rPr lang="en-US" dirty="0" smtClean="0">
                <a:solidFill>
                  <a:srgbClr val="F79646"/>
                </a:solidFill>
              </a:rPr>
              <a:t>The OS does!</a:t>
            </a:r>
            <a:endParaRPr lang="en-US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</a:t>
            </a:r>
            <a:r>
              <a:rPr lang="en-US" dirty="0"/>
              <a:t>default, a thread gets the priority of the thread </a:t>
            </a:r>
            <a:r>
              <a:rPr lang="en-US" dirty="0" smtClean="0"/>
              <a:t>creating it</a:t>
            </a:r>
            <a:r>
              <a:rPr lang="en-US" dirty="0"/>
              <a:t>.</a:t>
            </a:r>
          </a:p>
          <a:p>
            <a:r>
              <a:rPr lang="en-US" dirty="0"/>
              <a:t>Priority values are defined between 1 and 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sz="2200" b="1" dirty="0" err="1">
                <a:latin typeface="Consolas"/>
                <a:cs typeface="Consolas"/>
              </a:rPr>
              <a:t>Thread.MIN_PRIORITY</a:t>
            </a:r>
            <a:r>
              <a:rPr lang="en-US" sz="2200" b="1" dirty="0">
                <a:latin typeface="Consolas"/>
                <a:cs typeface="Consolas"/>
              </a:rPr>
              <a:t>	(1)</a:t>
            </a:r>
          </a:p>
          <a:p>
            <a:pPr marL="0" indent="0">
              <a:buNone/>
            </a:pPr>
            <a:r>
              <a:rPr lang="en-US" sz="2200" b="1" dirty="0" err="1">
                <a:latin typeface="Consolas"/>
                <a:cs typeface="Consolas"/>
              </a:rPr>
              <a:t>Thread.NORM_PRIORITY</a:t>
            </a:r>
            <a:r>
              <a:rPr lang="en-US" sz="2200" b="1" dirty="0">
                <a:latin typeface="Consolas"/>
                <a:cs typeface="Consolas"/>
              </a:rPr>
              <a:t> </a:t>
            </a:r>
            <a:r>
              <a:rPr lang="en-US" sz="2200" b="1" dirty="0" smtClean="0">
                <a:latin typeface="Consolas"/>
                <a:cs typeface="Consolas"/>
              </a:rPr>
              <a:t>(</a:t>
            </a:r>
            <a:r>
              <a:rPr lang="en-US" sz="2200" b="1" dirty="0">
                <a:latin typeface="Consolas"/>
                <a:cs typeface="Consolas"/>
              </a:rPr>
              <a:t>5)</a:t>
            </a:r>
          </a:p>
          <a:p>
            <a:pPr marL="0" indent="0">
              <a:buNone/>
            </a:pPr>
            <a:r>
              <a:rPr lang="en-US" sz="2200" b="1" dirty="0" err="1">
                <a:latin typeface="Consolas"/>
                <a:cs typeface="Consolas"/>
              </a:rPr>
              <a:t>Thread.MAX_PRIORITY</a:t>
            </a:r>
            <a:r>
              <a:rPr lang="en-US" sz="2200" b="1" dirty="0">
                <a:latin typeface="Consolas"/>
                <a:cs typeface="Consolas"/>
              </a:rPr>
              <a:t>	(10)</a:t>
            </a:r>
          </a:p>
          <a:p>
            <a:r>
              <a:rPr lang="en-US" dirty="0"/>
              <a:t>Priority can be directly set</a:t>
            </a:r>
          </a:p>
          <a:p>
            <a:pPr marL="0" indent="0">
              <a:buNone/>
            </a:pPr>
            <a:r>
              <a:rPr lang="en-US" sz="2200" b="1" dirty="0" err="1">
                <a:latin typeface="Consolas"/>
                <a:cs typeface="Consolas"/>
              </a:rPr>
              <a:t>FooRunnable</a:t>
            </a:r>
            <a:r>
              <a:rPr lang="en-US" sz="2200" b="1" dirty="0">
                <a:latin typeface="Consolas"/>
                <a:cs typeface="Consolas"/>
              </a:rPr>
              <a:t> r = </a:t>
            </a:r>
            <a:r>
              <a:rPr lang="en-US" sz="2200" b="1" dirty="0" smtClean="0">
                <a:latin typeface="Consolas"/>
                <a:cs typeface="Consolas"/>
              </a:rPr>
              <a:t>new </a:t>
            </a:r>
            <a:r>
              <a:rPr lang="en-US" sz="2200" b="1" dirty="0" err="1" smtClean="0">
                <a:latin typeface="Consolas"/>
                <a:cs typeface="Consolas"/>
              </a:rPr>
              <a:t>FooRunnable</a:t>
            </a:r>
            <a:r>
              <a:rPr lang="en-US" sz="2200" b="1" dirty="0">
                <a:latin typeface="Consolas"/>
                <a:cs typeface="Consolas"/>
              </a:rPr>
              <a:t>(); </a:t>
            </a:r>
            <a:endParaRPr lang="en-US" sz="22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nsolas"/>
                <a:cs typeface="Consolas"/>
              </a:rPr>
              <a:t>Thread </a:t>
            </a:r>
            <a:r>
              <a:rPr lang="en-US" sz="2200" b="1" dirty="0">
                <a:latin typeface="Consolas"/>
                <a:cs typeface="Consolas"/>
              </a:rPr>
              <a:t>t = new Thread(r); </a:t>
            </a:r>
            <a:endParaRPr lang="en-US" sz="22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b="1" dirty="0" err="1" smtClean="0">
                <a:latin typeface="Consolas"/>
                <a:cs typeface="Consolas"/>
              </a:rPr>
              <a:t>t.setPriority</a:t>
            </a:r>
            <a:r>
              <a:rPr lang="en-US" sz="2200" b="1" dirty="0">
                <a:latin typeface="Consolas"/>
                <a:cs typeface="Consolas"/>
              </a:rPr>
              <a:t>(8);	</a:t>
            </a:r>
            <a:endParaRPr lang="en-US" sz="22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b="1" dirty="0" err="1" smtClean="0">
                <a:latin typeface="Consolas"/>
                <a:cs typeface="Consolas"/>
              </a:rPr>
              <a:t>t.start</a:t>
            </a:r>
            <a:r>
              <a:rPr lang="en-US" sz="2200" b="1" dirty="0">
                <a:latin typeface="Consolas"/>
                <a:cs typeface="Consolas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thread always runs with a priority number</a:t>
            </a:r>
          </a:p>
          <a:p>
            <a:r>
              <a:rPr lang="en-US" dirty="0"/>
              <a:t>The scheduler in most JVMs uses </a:t>
            </a:r>
            <a:r>
              <a:rPr lang="en-US" dirty="0" smtClean="0">
                <a:solidFill>
                  <a:srgbClr val="E46C0A"/>
                </a:solidFill>
              </a:rPr>
              <a:t>time-sliced, preemptive</a:t>
            </a:r>
            <a:r>
              <a:rPr lang="en-US" dirty="0">
                <a:solidFill>
                  <a:srgbClr val="E46C0A"/>
                </a:solidFill>
              </a:rPr>
              <a:t>, priority-based</a:t>
            </a:r>
            <a:r>
              <a:rPr lang="en-US" dirty="0"/>
              <a:t> scheduling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is allocated a fair amount of </a:t>
            </a:r>
            <a:r>
              <a:rPr lang="en-US" dirty="0" smtClean="0"/>
              <a:t>time, after </a:t>
            </a:r>
            <a:r>
              <a:rPr lang="en-US" dirty="0"/>
              <a:t>that </a:t>
            </a:r>
            <a:r>
              <a:rPr lang="en-US" dirty="0" smtClean="0"/>
              <a:t>it </a:t>
            </a:r>
            <a:r>
              <a:rPr lang="en-US" dirty="0"/>
              <a:t>is sent back to runnable to give another thread a chance</a:t>
            </a:r>
          </a:p>
          <a:p>
            <a:r>
              <a:rPr lang="en-US" dirty="0">
                <a:solidFill>
                  <a:srgbClr val="E46C0A"/>
                </a:solidFill>
              </a:rPr>
              <a:t>JVM specification does not require a VM to implement a time-slicing scheduler </a:t>
            </a:r>
            <a:r>
              <a:rPr lang="en-US" dirty="0" smtClean="0">
                <a:solidFill>
                  <a:srgbClr val="E46C0A"/>
                </a:solidFill>
              </a:rPr>
              <a:t>!</a:t>
            </a:r>
            <a:endParaRPr lang="en-US" dirty="0">
              <a:solidFill>
                <a:srgbClr val="E46C0A"/>
              </a:solidFill>
            </a:endParaRPr>
          </a:p>
          <a:p>
            <a:pPr lvl="1"/>
            <a:r>
              <a:rPr lang="en-US" dirty="0"/>
              <a:t>some JVM may use a scheduler that lets one thread stay running until </a:t>
            </a:r>
            <a:r>
              <a:rPr lang="en-US" dirty="0" smtClean="0"/>
              <a:t>it </a:t>
            </a:r>
            <a:r>
              <a:rPr lang="en-US" dirty="0" smtClean="0"/>
              <a:t>completes </a:t>
            </a:r>
            <a:r>
              <a:rPr lang="en-US" dirty="0"/>
              <a:t>its run()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5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thread is the basic entity to which the operating system allocates CPU time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A single process can execute multiple threads.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All  threads  of  a  process  share  address space,   global   variables,   and   resources.</a:t>
            </a:r>
          </a:p>
          <a:p>
            <a:endParaRPr lang="en-US" dirty="0"/>
          </a:p>
          <a:p>
            <a:r>
              <a:rPr lang="en-US" dirty="0"/>
              <a:t>A  thread  can  execute  any  part  of  </a:t>
            </a:r>
            <a:r>
              <a:rPr lang="en-US" dirty="0" smtClean="0"/>
              <a:t>application's </a:t>
            </a:r>
            <a:r>
              <a:rPr lang="en-US" dirty="0"/>
              <a:t>code, including </a:t>
            </a:r>
            <a:r>
              <a:rPr lang="en-US" dirty="0" smtClean="0"/>
              <a:t>parts </a:t>
            </a:r>
            <a:r>
              <a:rPr lang="en-US" dirty="0"/>
              <a:t>currently being executed by </a:t>
            </a:r>
            <a:r>
              <a:rPr lang="en-US" dirty="0" smtClean="0"/>
              <a:t>other threads.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92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JVM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public </a:t>
            </a:r>
            <a:r>
              <a:rPr lang="en-US" sz="1500" b="1" dirty="0">
                <a:latin typeface="Consolas"/>
                <a:cs typeface="Consolas"/>
              </a:rPr>
              <a:t>class Hamlet implements Runnable { </a:t>
            </a:r>
            <a:endParaRPr lang="en-US" sz="15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 smtClean="0">
                <a:latin typeface="Consolas"/>
                <a:cs typeface="Consolas"/>
              </a:rPr>
              <a:t>public </a:t>
            </a:r>
            <a:r>
              <a:rPr lang="en-US" sz="1500" b="1" dirty="0">
                <a:latin typeface="Consolas"/>
                <a:cs typeface="Consolas"/>
              </a:rPr>
              <a:t>void run(</a:t>
            </a:r>
            <a:r>
              <a:rPr lang="en-US" sz="1500" b="1" dirty="0" smtClean="0">
                <a:latin typeface="Consolas"/>
                <a:cs typeface="Consolas"/>
              </a:rPr>
              <a:t>){ 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	while(true)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 smtClean="0">
                <a:latin typeface="Consolas"/>
                <a:cs typeface="Consolas"/>
              </a:rPr>
              <a:t>		</a:t>
            </a:r>
            <a:r>
              <a:rPr lang="en-US" sz="1500" b="1" dirty="0" err="1" smtClean="0">
                <a:latin typeface="Consolas"/>
                <a:cs typeface="Consolas"/>
              </a:rPr>
              <a:t>System.out.println</a:t>
            </a:r>
            <a:r>
              <a:rPr lang="en-US" sz="1500" b="1" dirty="0" smtClean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Thread.currentThread</a:t>
            </a:r>
            <a:r>
              <a:rPr lang="en-US" sz="1500" b="1" dirty="0">
                <a:latin typeface="Consolas"/>
                <a:cs typeface="Consolas"/>
              </a:rPr>
              <a:t>().</a:t>
            </a:r>
            <a:r>
              <a:rPr lang="en-US" sz="1500" b="1" dirty="0" err="1">
                <a:latin typeface="Consolas"/>
                <a:cs typeface="Consolas"/>
              </a:rPr>
              <a:t>getName</a:t>
            </a:r>
            <a:r>
              <a:rPr lang="en-US" sz="1500" b="1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}}</a:t>
            </a: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TryHamlet</a:t>
            </a:r>
            <a:r>
              <a:rPr lang="en-US" sz="15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public </a:t>
            </a:r>
            <a:r>
              <a:rPr lang="en-US" sz="1500" b="1" dirty="0">
                <a:latin typeface="Consolas"/>
                <a:cs typeface="Consolas"/>
              </a:rPr>
              <a:t>static void main(String </a:t>
            </a:r>
            <a:r>
              <a:rPr lang="en-US" sz="1500" b="1" dirty="0" err="1">
                <a:latin typeface="Consolas"/>
                <a:cs typeface="Consolas"/>
              </a:rPr>
              <a:t>argv</a:t>
            </a:r>
            <a:r>
              <a:rPr lang="en-US" sz="1500" b="1" dirty="0">
                <a:latin typeface="Consolas"/>
                <a:cs typeface="Consolas"/>
              </a:rPr>
              <a:t>[]) { </a:t>
            </a:r>
            <a:endParaRPr lang="en-US" sz="15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 smtClean="0">
                <a:latin typeface="Consolas"/>
                <a:cs typeface="Consolas"/>
              </a:rPr>
              <a:t>Hamlet </a:t>
            </a:r>
            <a:r>
              <a:rPr lang="en-US" sz="1500" b="1" dirty="0" smtClean="0">
                <a:latin typeface="Consolas"/>
                <a:cs typeface="Consolas"/>
              </a:rPr>
              <a:t>r </a:t>
            </a:r>
            <a:r>
              <a:rPr lang="en-US" sz="1500" b="1" dirty="0" smtClean="0">
                <a:latin typeface="Consolas"/>
                <a:cs typeface="Consolas"/>
              </a:rPr>
              <a:t>= </a:t>
            </a:r>
            <a:r>
              <a:rPr lang="en-US" sz="1500" b="1" dirty="0" smtClean="0">
                <a:latin typeface="Consolas"/>
                <a:cs typeface="Consolas"/>
              </a:rPr>
              <a:t>new Hamlet </a:t>
            </a:r>
            <a:r>
              <a:rPr lang="en-US" sz="1500" b="1" dirty="0">
                <a:latin typeface="Consolas"/>
                <a:cs typeface="Consolas"/>
              </a:rPr>
              <a:t>(); </a:t>
            </a:r>
            <a:endParaRPr lang="en-US" sz="15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</a:t>
            </a:r>
            <a:r>
              <a:rPr lang="en-US" sz="1500" b="1" dirty="0">
                <a:latin typeface="Consolas"/>
                <a:cs typeface="Consolas"/>
              </a:rPr>
              <a:t>	</a:t>
            </a:r>
            <a:r>
              <a:rPr lang="en-US" sz="1500" b="1" dirty="0" smtClean="0">
                <a:latin typeface="Consolas"/>
                <a:cs typeface="Consolas"/>
              </a:rPr>
              <a:t>new </a:t>
            </a:r>
            <a:r>
              <a:rPr lang="en-US" sz="1500" b="1" dirty="0">
                <a:latin typeface="Consolas"/>
                <a:cs typeface="Consolas"/>
              </a:rPr>
              <a:t>Thread</a:t>
            </a:r>
            <a:r>
              <a:rPr lang="en-US" sz="1500" b="1" dirty="0" smtClean="0">
                <a:latin typeface="Consolas"/>
                <a:cs typeface="Consolas"/>
              </a:rPr>
              <a:t>(r, </a:t>
            </a:r>
            <a:r>
              <a:rPr lang="en-US" sz="1500" b="1" dirty="0" smtClean="0">
                <a:latin typeface="Consolas"/>
                <a:cs typeface="Consolas"/>
              </a:rPr>
              <a:t>“To be”)</a:t>
            </a:r>
            <a:r>
              <a:rPr lang="en-US" sz="1500" b="1" dirty="0">
                <a:latin typeface="Consolas"/>
                <a:cs typeface="Consolas"/>
              </a:rPr>
              <a:t>.start();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	new </a:t>
            </a:r>
            <a:r>
              <a:rPr lang="en-US" sz="1500" b="1" dirty="0">
                <a:latin typeface="Consolas"/>
                <a:cs typeface="Consolas"/>
              </a:rPr>
              <a:t>Thread</a:t>
            </a:r>
            <a:r>
              <a:rPr lang="en-US" sz="1500" b="1" dirty="0" smtClean="0">
                <a:latin typeface="Consolas"/>
                <a:cs typeface="Consolas"/>
              </a:rPr>
              <a:t>(r, </a:t>
            </a:r>
            <a:r>
              <a:rPr lang="en-US" sz="1500" b="1" dirty="0">
                <a:latin typeface="Consolas"/>
                <a:cs typeface="Consolas"/>
              </a:rPr>
              <a:t>“</a:t>
            </a:r>
            <a:r>
              <a:rPr lang="en-US" sz="1500" b="1" dirty="0" smtClean="0">
                <a:latin typeface="Consolas"/>
                <a:cs typeface="Consolas"/>
              </a:rPr>
              <a:t>Not to be”)</a:t>
            </a:r>
            <a:r>
              <a:rPr lang="en-US" sz="1500" b="1" dirty="0">
                <a:latin typeface="Consolas"/>
                <a:cs typeface="Consolas"/>
              </a:rPr>
              <a:t>.start();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/>
                <a:cs typeface="Consolas"/>
              </a:rPr>
              <a:t>	}}</a:t>
            </a:r>
            <a:endParaRPr lang="en-US" sz="1500" b="1" dirty="0">
              <a:latin typeface="Consolas"/>
              <a:cs typeface="Consolas"/>
            </a:endParaRPr>
          </a:p>
          <a:p>
            <a:r>
              <a:rPr lang="en-US" dirty="0"/>
              <a:t>If non-preemptive the thread chosen first run forever and it never releases CPU</a:t>
            </a:r>
          </a:p>
          <a:p>
            <a:r>
              <a:rPr lang="en-US" dirty="0"/>
              <a:t>If preemptive threads randomly alternate on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32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Leaving the running state (explicitly)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3 ways for a thread to do it:</a:t>
            </a:r>
          </a:p>
          <a:p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guaranteed to cause the current thread to stop executing for at least the specified sleep duration</a:t>
            </a:r>
          </a:p>
          <a:p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runnable, to give room to other threads with same priority</a:t>
            </a:r>
          </a:p>
          <a:p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stop executing until the thread it joins with completes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oin()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join() method lets one thread "join </a:t>
            </a:r>
            <a:r>
              <a:rPr lang="en-US" dirty="0" smtClean="0"/>
              <a:t>onto the </a:t>
            </a:r>
            <a:r>
              <a:rPr lang="en-US" dirty="0"/>
              <a:t>end” of another thread.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Thread t = new Thread();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nsolas"/>
                <a:cs typeface="Consolas"/>
              </a:rPr>
              <a:t>t.start</a:t>
            </a:r>
            <a:r>
              <a:rPr lang="en-US" sz="2000" b="1" dirty="0">
                <a:latin typeface="Consolas"/>
                <a:cs typeface="Consolas"/>
              </a:rPr>
              <a:t>()</a:t>
            </a:r>
            <a:r>
              <a:rPr lang="en-US" sz="2000" b="1" dirty="0" smtClean="0">
                <a:latin typeface="Consolas"/>
                <a:cs typeface="Consolas"/>
              </a:rPr>
              <a:t>; </a:t>
            </a:r>
            <a:endParaRPr lang="en-US" sz="20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nsolas"/>
                <a:cs typeface="Consolas"/>
              </a:rPr>
              <a:t>t.join</a:t>
            </a:r>
            <a:r>
              <a:rPr lang="en-US" sz="2000" b="1" dirty="0">
                <a:latin typeface="Consolas"/>
                <a:cs typeface="Consolas"/>
              </a:rPr>
              <a:t>( )</a:t>
            </a:r>
            <a:r>
              <a:rPr lang="en-US" sz="2000" b="1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Current thread </a:t>
            </a:r>
            <a:r>
              <a:rPr lang="en-US" dirty="0" smtClean="0"/>
              <a:t>(caller) move </a:t>
            </a:r>
            <a:r>
              <a:rPr lang="en-US" dirty="0"/>
              <a:t>to Waiting state and it will be Runnable when thread t is </a:t>
            </a:r>
            <a:r>
              <a:rPr lang="en-US" dirty="0" smtClean="0"/>
              <a:t>dead. A </a:t>
            </a:r>
            <a:r>
              <a:rPr lang="en-US" dirty="0"/>
              <a:t>timeout can be set to wait for a </a:t>
            </a:r>
            <a:r>
              <a:rPr lang="en-US" dirty="0" smtClean="0"/>
              <a:t>thread’s end</a:t>
            </a: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nsolas"/>
                <a:cs typeface="Consolas"/>
              </a:rPr>
              <a:t>t.join</a:t>
            </a:r>
            <a:r>
              <a:rPr lang="en-US" sz="1800" b="1" dirty="0" smtClean="0">
                <a:latin typeface="Consolas"/>
                <a:cs typeface="Consolas"/>
              </a:rPr>
              <a:t>(5000</a:t>
            </a:r>
            <a:r>
              <a:rPr lang="en-US" sz="1800" b="1" dirty="0">
                <a:latin typeface="Consolas"/>
                <a:cs typeface="Consolas"/>
              </a:rPr>
              <a:t>); </a:t>
            </a:r>
            <a:endParaRPr lang="en-US" sz="18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nsolas"/>
                <a:cs typeface="Consolas"/>
              </a:rPr>
              <a:t>/</a:t>
            </a:r>
            <a:r>
              <a:rPr lang="en-US" sz="1800" b="1" dirty="0">
                <a:latin typeface="Consolas"/>
                <a:cs typeface="Consolas"/>
              </a:rPr>
              <a:t>/ wait t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>
                <a:latin typeface="Consolas"/>
                <a:cs typeface="Consolas"/>
              </a:rPr>
              <a:t>for 5 seconds: if t</a:t>
            </a:r>
            <a:r>
              <a:rPr lang="en-US" sz="1800" b="1" dirty="0" smtClean="0">
                <a:latin typeface="Consolas"/>
                <a:cs typeface="Consolas"/>
              </a:rPr>
              <a:t> </a:t>
            </a:r>
            <a:r>
              <a:rPr lang="en-US" sz="1800" b="1" dirty="0">
                <a:latin typeface="Consolas"/>
                <a:cs typeface="Consolas"/>
              </a:rPr>
              <a:t>is </a:t>
            </a:r>
            <a:r>
              <a:rPr lang="en-US" sz="1800" b="1" dirty="0" smtClean="0">
                <a:latin typeface="Consolas"/>
                <a:cs typeface="Consolas"/>
              </a:rPr>
              <a:t>not finished</a:t>
            </a:r>
          </a:p>
          <a:p>
            <a:pPr marL="0" indent="0">
              <a:buNone/>
            </a:pPr>
            <a:r>
              <a:rPr lang="en-US" sz="1800" b="1" dirty="0" smtClean="0">
                <a:latin typeface="Consolas"/>
                <a:cs typeface="Consolas"/>
              </a:rPr>
              <a:t>// then </a:t>
            </a:r>
            <a:r>
              <a:rPr lang="en-US" sz="1800" b="1" dirty="0">
                <a:latin typeface="Consolas"/>
                <a:cs typeface="Consolas"/>
              </a:rPr>
              <a:t>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ield()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method yield() make the currently running thread back to Runnable state</a:t>
            </a:r>
          </a:p>
          <a:p>
            <a:pPr lvl="1"/>
            <a:r>
              <a:rPr lang="en-US" dirty="0"/>
              <a:t>It allows other threads of the same priority to get their </a:t>
            </a:r>
            <a:r>
              <a:rPr lang="en-US" dirty="0" smtClean="0"/>
              <a:t>turn (e.g., because computation is terminated)</a:t>
            </a:r>
            <a:endParaRPr lang="en-US" dirty="0"/>
          </a:p>
          <a:p>
            <a:r>
              <a:rPr lang="en-US" dirty="0"/>
              <a:t>yield() will cause a thread to go from running to runnable, but it might have no effect at all</a:t>
            </a:r>
          </a:p>
          <a:p>
            <a:pPr lvl="1"/>
            <a:r>
              <a:rPr lang="en-US" dirty="0"/>
              <a:t>There's no guarantee the yielding thread won't just be chosen again over all the others!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Code is less dependent from the scheduler type</a:t>
            </a:r>
            <a:r>
              <a:rPr lang="en-US" dirty="0" smtClean="0"/>
              <a:t>, because </a:t>
            </a:r>
            <a:r>
              <a:rPr lang="en-US" dirty="0" smtClean="0"/>
              <a:t>threads release CPU when needed. </a:t>
            </a:r>
          </a:p>
          <a:p>
            <a:r>
              <a:rPr lang="en-US" dirty="0" smtClean="0"/>
              <a:t>Used when computation is not possible in a specific time slice.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 class Hamlet implements Runnable { </a:t>
            </a:r>
            <a:endParaRPr lang="en-US" sz="1600" b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public </a:t>
            </a:r>
            <a:r>
              <a:rPr lang="en-US" sz="1600" b="1" dirty="0">
                <a:latin typeface="Consolas"/>
                <a:cs typeface="Consolas"/>
              </a:rPr>
              <a:t>void run() {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	while 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smtClean="0">
                <a:latin typeface="Consolas"/>
                <a:cs typeface="Consolas"/>
              </a:rPr>
              <a:t>true</a:t>
            </a:r>
            <a:r>
              <a:rPr lang="en-US" sz="1600" b="1" dirty="0">
                <a:latin typeface="Consolas"/>
                <a:cs typeface="Consolas"/>
              </a:rPr>
              <a:t>)</a:t>
            </a:r>
            <a:r>
              <a:rPr lang="en-US" sz="1600" b="1" dirty="0" smtClean="0">
                <a:latin typeface="Consolas"/>
                <a:cs typeface="Consolas"/>
              </a:rPr>
              <a:t>{ 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/>
                <a:cs typeface="Consolas"/>
              </a:rPr>
              <a:t>		</a:t>
            </a:r>
            <a:r>
              <a:rPr lang="en-US" sz="1600" b="1" dirty="0" err="1" smtClean="0">
                <a:latin typeface="Consolas"/>
                <a:cs typeface="Consolas"/>
              </a:rPr>
              <a:t>System.out.println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Thread.currentThread</a:t>
            </a:r>
            <a:r>
              <a:rPr lang="en-US" sz="1600" b="1" dirty="0">
                <a:latin typeface="Consolas"/>
                <a:cs typeface="Consolas"/>
              </a:rPr>
              <a:t>().</a:t>
            </a:r>
            <a:r>
              <a:rPr lang="en-US" sz="1600" b="1" dirty="0" err="1">
                <a:latin typeface="Consolas"/>
                <a:cs typeface="Consolas"/>
              </a:rPr>
              <a:t>getName</a:t>
            </a:r>
            <a:r>
              <a:rPr lang="en-US" sz="1600" b="1" dirty="0">
                <a:latin typeface="Consolas"/>
                <a:cs typeface="Consolas"/>
              </a:rPr>
              <a:t>()); </a:t>
            </a:r>
            <a:r>
              <a:rPr lang="en-US" sz="1600" b="1" dirty="0" smtClean="0">
                <a:latin typeface="Consolas"/>
                <a:cs typeface="Consolas"/>
              </a:rPr>
              <a:t>			</a:t>
            </a:r>
            <a:r>
              <a:rPr lang="en-US" sz="1600" b="1" dirty="0" err="1" smtClean="0">
                <a:latin typeface="Consolas"/>
                <a:cs typeface="Consolas"/>
              </a:rPr>
              <a:t>Thread.yield</a:t>
            </a:r>
            <a:r>
              <a:rPr lang="en-US" sz="1600" b="1" dirty="0">
                <a:latin typeface="Consolas"/>
                <a:cs typeface="Consolas"/>
              </a:rPr>
              <a:t>()</a:t>
            </a:r>
            <a:r>
              <a:rPr lang="en-US" sz="1600" b="1" dirty="0" smtClean="0">
                <a:latin typeface="Consolas"/>
                <a:cs typeface="Consolas"/>
              </a:rPr>
              <a:t>; /</a:t>
            </a:r>
            <a:r>
              <a:rPr lang="en-US" sz="1600" b="1" dirty="0">
                <a:latin typeface="Consolas"/>
                <a:cs typeface="Consolas"/>
              </a:rPr>
              <a:t>/ allow other thread to </a:t>
            </a:r>
            <a:r>
              <a:rPr lang="en-US" sz="1600" b="1" dirty="0" smtClean="0">
                <a:latin typeface="Consolas"/>
                <a:cs typeface="Consolas"/>
              </a:rPr>
              <a:t>run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</a:t>
            </a:r>
            <a:r>
              <a:rPr lang="en-US" sz="1600" b="1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4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leep()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</a:t>
            </a:r>
            <a:r>
              <a:rPr lang="en-US" sz="2400" dirty="0" smtClean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5 </a:t>
            </a:r>
            <a:r>
              <a:rPr lang="en-US" sz="2400" dirty="0" smtClean="0">
                <a:latin typeface="Consolas"/>
                <a:cs typeface="Consolas"/>
              </a:rPr>
              <a:t>min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>
                <a:latin typeface="Consolas"/>
                <a:cs typeface="Consolas"/>
              </a:rPr>
              <a:t>(</a:t>
            </a:r>
            <a:r>
              <a:rPr lang="en-US" sz="2400" dirty="0" smtClean="0">
                <a:latin typeface="Consolas"/>
                <a:cs typeface="Consolas"/>
              </a:rPr>
              <a:t>5 * 60 * 1000</a:t>
            </a:r>
            <a:r>
              <a:rPr lang="en-US" sz="2400" dirty="0">
                <a:latin typeface="Consolas"/>
                <a:cs typeface="Consolas"/>
              </a:rPr>
              <a:t>)</a:t>
            </a:r>
            <a:r>
              <a:rPr lang="en-US" sz="24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 </a:t>
            </a:r>
            <a:r>
              <a:rPr lang="en-US" sz="2400" dirty="0">
                <a:latin typeface="Consolas"/>
                <a:cs typeface="Consolas"/>
              </a:rPr>
              <a:t>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  <a:endParaRPr lang="en-US" sz="24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	//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</a:t>
            </a:r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</a:t>
            </a:r>
            <a:r>
              <a:rPr lang="en-US" dirty="0"/>
              <a:t>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</a:t>
            </a:r>
            <a:r>
              <a:rPr lang="en-US" dirty="0" smtClean="0">
                <a:solidFill>
                  <a:srgbClr val="000000"/>
                </a:solidFill>
              </a:rPr>
              <a:t>like: </a:t>
            </a:r>
            <a:r>
              <a:rPr lang="en-US" dirty="0" err="1" smtClean="0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are static methods of the Thread </a:t>
            </a:r>
            <a:r>
              <a:rPr lang="en-US" dirty="0"/>
              <a:t>class: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/>
              <a:t>instead they affect the thread in execution</a:t>
            </a:r>
          </a:p>
          <a:p>
            <a:r>
              <a:rPr lang="en-US" dirty="0" smtClean="0"/>
              <a:t>That’s </a:t>
            </a:r>
            <a:r>
              <a:rPr lang="en-US" dirty="0"/>
              <a:t>why it's a bad idea to use an </a:t>
            </a:r>
            <a:r>
              <a:rPr lang="en-US" dirty="0" smtClean="0"/>
              <a:t>instance variable </a:t>
            </a:r>
            <a:r>
              <a:rPr lang="en-US" dirty="0"/>
              <a:t>to access a static </a:t>
            </a:r>
            <a:r>
              <a:rPr lang="en-US" dirty="0" smtClean="0"/>
              <a:t>method ;)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Leaving the running state </a:t>
            </a:r>
            <a:r>
              <a:rPr lang="en-US" dirty="0" smtClean="0"/>
              <a:t>(implicitly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4 cases when JVM scheduler does it:</a:t>
            </a:r>
          </a:p>
          <a:p>
            <a:r>
              <a:rPr lang="en-US" dirty="0"/>
              <a:t>The thread's run() method </a:t>
            </a:r>
            <a:r>
              <a:rPr lang="en-US" dirty="0" smtClean="0"/>
              <a:t>completes</a:t>
            </a:r>
          </a:p>
          <a:p>
            <a:r>
              <a:rPr lang="en-US" dirty="0"/>
              <a:t>The thread scheduler can decide to move the current thread from running to runnable in order to give another thread a chance to run</a:t>
            </a:r>
            <a:endParaRPr lang="en-US" dirty="0"/>
          </a:p>
          <a:p>
            <a:r>
              <a:rPr lang="en-US" dirty="0"/>
              <a:t>Thread calls wait() on an object</a:t>
            </a:r>
          </a:p>
          <a:p>
            <a:r>
              <a:rPr lang="en-US" dirty="0"/>
              <a:t>A thread can't acquire the lock on the </a:t>
            </a:r>
            <a:r>
              <a:rPr lang="en-US" dirty="0" smtClean="0"/>
              <a:t>object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7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Processes do not share memory </a:t>
            </a:r>
            <a:r>
              <a:rPr lang="en-US" dirty="0" smtClean="0"/>
              <a:t>(separate address spaces), thus the must communicate through IPC mechanisms offered by the operative systems (i.e., pipes, signals)</a:t>
            </a:r>
          </a:p>
          <a:p>
            <a:r>
              <a:rPr lang="en-US" dirty="0" smtClean="0"/>
              <a:t>Multiple </a:t>
            </a:r>
            <a:r>
              <a:rPr lang="en-US" dirty="0" smtClean="0">
                <a:solidFill>
                  <a:srgbClr val="E46C0A"/>
                </a:solidFill>
              </a:rPr>
              <a:t>threads belonging to the same process share the same address space</a:t>
            </a:r>
            <a:r>
              <a:rPr lang="en-US" dirty="0" smtClean="0"/>
              <a:t>. Thus, they do need to explicitly communicate. They can use shared variables. </a:t>
            </a:r>
            <a:r>
              <a:rPr lang="en-US" dirty="0" smtClean="0">
                <a:solidFill>
                  <a:srgbClr val="E46C0A"/>
                </a:solidFill>
              </a:rPr>
              <a:t>Fast but dangerous!</a:t>
            </a:r>
            <a:endParaRPr lang="en-US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multitasking</a:t>
            </a:r>
            <a:r>
              <a:rPr lang="en-US" dirty="0"/>
              <a:t>	operating	system	assigns	CPU time </a:t>
            </a:r>
            <a:r>
              <a:rPr lang="en-US" dirty="0" smtClean="0"/>
              <a:t>(slices</a:t>
            </a:r>
            <a:r>
              <a:rPr lang="en-US" dirty="0"/>
              <a:t>) to threads</a:t>
            </a:r>
          </a:p>
          <a:p>
            <a:r>
              <a:rPr lang="en-US" dirty="0">
                <a:solidFill>
                  <a:srgbClr val="E46C0A"/>
                </a:solidFill>
              </a:rPr>
              <a:t>O.S. is   preemptive</a:t>
            </a:r>
            <a:r>
              <a:rPr lang="en-US" dirty="0"/>
              <a:t>, if a thread is executed </a:t>
            </a:r>
            <a:r>
              <a:rPr lang="en-US" dirty="0" smtClean="0"/>
              <a:t>until 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slice is over or it ends its execution;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blocks (synchronization with threads or resources) </a:t>
            </a:r>
            <a:endParaRPr lang="en-US" dirty="0" smtClean="0"/>
          </a:p>
          <a:p>
            <a:pPr lvl="1"/>
            <a:r>
              <a:rPr lang="en-US" dirty="0" smtClean="0"/>
              <a:t>another </a:t>
            </a:r>
            <a:r>
              <a:rPr lang="en-US" dirty="0"/>
              <a:t>thread acquires more priority execution seems to be parallel</a:t>
            </a:r>
          </a:p>
          <a:p>
            <a:r>
              <a:rPr lang="en-US" dirty="0" smtClean="0"/>
              <a:t>Small time-slices (20ms) provide the </a:t>
            </a:r>
            <a:r>
              <a:rPr lang="en-US" dirty="0" smtClean="0">
                <a:solidFill>
                  <a:srgbClr val="E46C0A"/>
                </a:solidFill>
              </a:rPr>
              <a:t>illusion of parallelism </a:t>
            </a:r>
            <a:r>
              <a:rPr lang="en-US" dirty="0" smtClean="0"/>
              <a:t>(on </a:t>
            </a:r>
            <a:r>
              <a:rPr lang="en-US" dirty="0" smtClean="0"/>
              <a:t>multi-core machines it is a partial illusion)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6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JVM gets its turn at the CPU by whatever scheduling mechanism the OS uses</a:t>
            </a:r>
          </a:p>
          <a:p>
            <a:r>
              <a:rPr lang="en-US" dirty="0">
                <a:solidFill>
                  <a:srgbClr val="E46C0A"/>
                </a:solidFill>
              </a:rPr>
              <a:t>JVM operates like a mini-OS and schedules its own </a:t>
            </a:r>
            <a:r>
              <a:rPr lang="en-US" dirty="0" smtClean="0">
                <a:solidFill>
                  <a:srgbClr val="E46C0A"/>
                </a:solidFill>
              </a:rPr>
              <a:t>threads</a:t>
            </a:r>
            <a:endParaRPr lang="en-US" dirty="0"/>
          </a:p>
          <a:p>
            <a:pPr lvl="1"/>
            <a:r>
              <a:rPr lang="en-US" dirty="0" smtClean="0"/>
              <a:t>Most JVMs </a:t>
            </a:r>
            <a:r>
              <a:rPr lang="en-US" dirty="0"/>
              <a:t>use O.S. scheduler (native </a:t>
            </a:r>
            <a:r>
              <a:rPr lang="en-US" dirty="0" smtClean="0"/>
              <a:t>threads, a Java thread is actually mapped to a system thread)</a:t>
            </a:r>
            <a:endParaRPr lang="en-US" dirty="0"/>
          </a:p>
          <a:p>
            <a:r>
              <a:rPr lang="en-US" dirty="0"/>
              <a:t>Assuming a single processor machine:</a:t>
            </a:r>
          </a:p>
          <a:p>
            <a:pPr lvl="1"/>
            <a:r>
              <a:rPr lang="en-US" dirty="0"/>
              <a:t>Only one thread can actually run at a time.</a:t>
            </a:r>
          </a:p>
          <a:p>
            <a:pPr lvl="1"/>
            <a:r>
              <a:rPr lang="en-US" dirty="0"/>
              <a:t>The order in which runnable threads are chosen to be THE ONE running is NOT guaranteed.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threads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General-purpose solution for managing concurrency.</a:t>
            </a:r>
          </a:p>
          <a:p>
            <a:r>
              <a:rPr lang="en-US" dirty="0"/>
              <a:t>Multiple independent execution streams</a:t>
            </a:r>
          </a:p>
          <a:p>
            <a:r>
              <a:rPr lang="en-US" dirty="0"/>
              <a:t>Shared state</a:t>
            </a:r>
          </a:p>
          <a:p>
            <a:endParaRPr lang="en-US" dirty="0"/>
          </a:p>
        </p:txBody>
      </p:sp>
      <p:pic>
        <p:nvPicPr>
          <p:cNvPr id="4" name="Picture 3" descr="Screen Shot 2014-10-23 at 15.36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574800"/>
            <a:ext cx="6400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2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threads used for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Operating systems</a:t>
            </a:r>
            <a:r>
              <a:rPr lang="en-US" dirty="0"/>
              <a:t>: one kernel thread for each user process.</a:t>
            </a:r>
          </a:p>
          <a:p>
            <a:r>
              <a:rPr lang="en-US" dirty="0">
                <a:solidFill>
                  <a:srgbClr val="F79646"/>
                </a:solidFill>
              </a:rPr>
              <a:t>Scientific applications</a:t>
            </a:r>
            <a:r>
              <a:rPr lang="en-US" dirty="0"/>
              <a:t>: one thread per CPU (solve problems more quickly).</a:t>
            </a:r>
          </a:p>
          <a:p>
            <a:r>
              <a:rPr lang="en-US" dirty="0">
                <a:solidFill>
                  <a:srgbClr val="F79646"/>
                </a:solidFill>
              </a:rPr>
              <a:t>Distributed systems</a:t>
            </a:r>
            <a:r>
              <a:rPr lang="en-US" dirty="0"/>
              <a:t>: process requests concurrently (overlap I/</a:t>
            </a:r>
            <a:r>
              <a:rPr lang="en-US" dirty="0" err="1"/>
              <a:t>Os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rgbClr val="F79646"/>
                </a:solidFill>
              </a:rPr>
              <a:t>GUIs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Threads correspond to user actions;  they can help display during long-running computations. Multimedia, animations.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8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threads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stock-broker application with a lot of complex capabilities:</a:t>
            </a:r>
          </a:p>
          <a:p>
            <a:pPr lvl="1"/>
            <a:r>
              <a:rPr lang="en-US" dirty="0"/>
              <a:t>download last stock option prices 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prices for warnings</a:t>
            </a:r>
          </a:p>
          <a:p>
            <a:pPr lvl="1"/>
            <a:r>
              <a:rPr lang="en-US" dirty="0"/>
              <a:t>analyze historical data for </a:t>
            </a:r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98876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383</TotalTime>
  <Words>1641</Words>
  <Application>Microsoft Macintosh PowerPoint</Application>
  <PresentationFormat>On-screen Show (4:3)</PresentationFormat>
  <Paragraphs>245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ING</vt:lpstr>
      <vt:lpstr>Java Threads</vt:lpstr>
      <vt:lpstr>Process</vt:lpstr>
      <vt:lpstr>Thread</vt:lpstr>
      <vt:lpstr>Communication</vt:lpstr>
      <vt:lpstr>Multitasking</vt:lpstr>
      <vt:lpstr>JVM and Operating System</vt:lpstr>
      <vt:lpstr>What are threads ?</vt:lpstr>
      <vt:lpstr>What are threads used for ?</vt:lpstr>
      <vt:lpstr>Why threads ?</vt:lpstr>
      <vt:lpstr>Single-threaded scenario</vt:lpstr>
      <vt:lpstr>Multi-threaded scenario</vt:lpstr>
      <vt:lpstr>The good</vt:lpstr>
      <vt:lpstr>The bad</vt:lpstr>
      <vt:lpstr>How to create a Thread</vt:lpstr>
      <vt:lpstr>How to create a Thread</vt:lpstr>
      <vt:lpstr>Example: extends Thread</vt:lpstr>
      <vt:lpstr>Example: implements Runnable</vt:lpstr>
      <vt:lpstr>Starting a Thread</vt:lpstr>
      <vt:lpstr>Starting a Thread</vt:lpstr>
      <vt:lpstr>Running multiple threads</vt:lpstr>
      <vt:lpstr>Running multiple threads</vt:lpstr>
      <vt:lpstr>Thread states</vt:lpstr>
      <vt:lpstr>Thread state: Running</vt:lpstr>
      <vt:lpstr>Thread state: Runnable</vt:lpstr>
      <vt:lpstr>Thread state: Blocking</vt:lpstr>
      <vt:lpstr>Thread state: Sleeping</vt:lpstr>
      <vt:lpstr>Thread state: Waiting</vt:lpstr>
      <vt:lpstr>Thread priority</vt:lpstr>
      <vt:lpstr>JVM scheduling policy</vt:lpstr>
      <vt:lpstr>Checking JVM scheduler</vt:lpstr>
      <vt:lpstr>Leaving the running state (explicitly)</vt:lpstr>
      <vt:lpstr>join()</vt:lpstr>
      <vt:lpstr>yield()</vt:lpstr>
      <vt:lpstr>yield()</vt:lpstr>
      <vt:lpstr>sleep()</vt:lpstr>
      <vt:lpstr>A word of advice</vt:lpstr>
      <vt:lpstr>Leaving the running state (implicitly)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Nicola Bicocchi</dc:creator>
  <cp:lastModifiedBy>Nicola Bicocchi</cp:lastModifiedBy>
  <cp:revision>53</cp:revision>
  <dcterms:created xsi:type="dcterms:W3CDTF">2014-10-22T20:49:05Z</dcterms:created>
  <dcterms:modified xsi:type="dcterms:W3CDTF">2017-05-22T17:23:10Z</dcterms:modified>
</cp:coreProperties>
</file>