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7" r:id="rId3"/>
    <p:sldId id="258" r:id="rId4"/>
    <p:sldId id="259" r:id="rId5"/>
    <p:sldId id="292" r:id="rId6"/>
    <p:sldId id="261" r:id="rId7"/>
    <p:sldId id="262" r:id="rId8"/>
    <p:sldId id="264" r:id="rId9"/>
    <p:sldId id="266" r:id="rId10"/>
    <p:sldId id="267" r:id="rId11"/>
    <p:sldId id="269" r:id="rId12"/>
    <p:sldId id="268" r:id="rId13"/>
    <p:sldId id="271" r:id="rId14"/>
    <p:sldId id="298" r:id="rId15"/>
    <p:sldId id="290" r:id="rId16"/>
    <p:sldId id="275" r:id="rId17"/>
    <p:sldId id="299" r:id="rId18"/>
    <p:sldId id="277" r:id="rId19"/>
    <p:sldId id="280" r:id="rId20"/>
    <p:sldId id="294" r:id="rId21"/>
    <p:sldId id="274" r:id="rId22"/>
    <p:sldId id="297" r:id="rId23"/>
    <p:sldId id="281" r:id="rId24"/>
    <p:sldId id="282" r:id="rId25"/>
    <p:sldId id="295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Threads - Synchronization</a:t>
            </a:r>
            <a:endParaRPr lang="en-US" dirty="0"/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5191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and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Every object in Java has one built-in lock</a:t>
            </a:r>
          </a:p>
          <a:p>
            <a:r>
              <a:rPr lang="en-US" dirty="0"/>
              <a:t>Enter a synchronized non-static method </a:t>
            </a:r>
            <a:r>
              <a:rPr lang="en-US" dirty="0" smtClean="0"/>
              <a:t>means</a:t>
            </a:r>
            <a:r>
              <a:rPr lang="en-US" dirty="0" smtClean="0"/>
              <a:t> getting </a:t>
            </a:r>
            <a:r>
              <a:rPr lang="en-US" dirty="0"/>
              <a:t>the lock of the </a:t>
            </a:r>
            <a:r>
              <a:rPr lang="en-US" dirty="0" smtClean="0"/>
              <a:t>object.</a:t>
            </a: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one thread </a:t>
            </a:r>
            <a:r>
              <a:rPr lang="en-US" dirty="0" smtClean="0"/>
              <a:t>gets the </a:t>
            </a:r>
            <a:r>
              <a:rPr lang="en-US" dirty="0"/>
              <a:t>lock, </a:t>
            </a:r>
            <a:r>
              <a:rPr lang="en-US" dirty="0" smtClean="0"/>
              <a:t>the other </a:t>
            </a:r>
            <a:r>
              <a:rPr lang="en-US" dirty="0"/>
              <a:t>threads have to </a:t>
            </a:r>
            <a:r>
              <a:rPr lang="en-US" dirty="0">
                <a:solidFill>
                  <a:srgbClr val="F79646"/>
                </a:solidFill>
              </a:rPr>
              <a:t>wait</a:t>
            </a:r>
            <a:r>
              <a:rPr lang="en-US" dirty="0"/>
              <a:t> to enter the synchronized code until the lock </a:t>
            </a:r>
            <a:r>
              <a:rPr lang="en-US" dirty="0" smtClean="0"/>
              <a:t>is </a:t>
            </a:r>
            <a:r>
              <a:rPr lang="en-US" dirty="0" smtClean="0"/>
              <a:t>released </a:t>
            </a:r>
            <a:r>
              <a:rPr lang="en-US" dirty="0"/>
              <a:t>(thread exits the </a:t>
            </a:r>
            <a:r>
              <a:rPr lang="en-US" dirty="0" smtClean="0">
                <a:solidFill>
                  <a:srgbClr val="F79646"/>
                </a:solidFill>
              </a:rPr>
              <a:t>synchronized</a:t>
            </a:r>
            <a:r>
              <a:rPr lang="en-US" dirty="0" smtClean="0"/>
              <a:t> </a:t>
            </a:r>
            <a:r>
              <a:rPr lang="en-US" dirty="0"/>
              <a:t>method)</a:t>
            </a:r>
          </a:p>
          <a:p>
            <a:r>
              <a:rPr lang="en-US" dirty="0"/>
              <a:t>Not all methods in a class need to be synchronized.</a:t>
            </a:r>
          </a:p>
          <a:p>
            <a:r>
              <a:rPr lang="en-US" dirty="0"/>
              <a:t>Once a thread gets the lock on an object, no other thread can enter </a:t>
            </a:r>
            <a:r>
              <a:rPr lang="en-US" dirty="0" smtClean="0">
                <a:solidFill>
                  <a:srgbClr val="F79646"/>
                </a:solidFill>
              </a:rPr>
              <a:t>any</a:t>
            </a:r>
            <a:r>
              <a:rPr lang="en-US" dirty="0" smtClean="0"/>
              <a:t> of </a:t>
            </a:r>
            <a:r>
              <a:rPr lang="en-US" dirty="0"/>
              <a:t>the synchronized methods in that class (for that object).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public synchronized void </a:t>
            </a:r>
            <a:r>
              <a:rPr lang="en-US" sz="2000" b="1" dirty="0" err="1">
                <a:latin typeface="Consolas"/>
                <a:cs typeface="Consolas"/>
              </a:rPr>
              <a:t>doStuff</a:t>
            </a:r>
            <a:r>
              <a:rPr lang="en-US" sz="2000" b="1" dirty="0" smtClean="0">
                <a:latin typeface="Consolas"/>
                <a:cs typeface="Consolas"/>
              </a:rPr>
              <a:t>() { 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	</a:t>
            </a:r>
            <a:r>
              <a:rPr lang="en-US" sz="2000" b="1" dirty="0" err="1" smtClean="0">
                <a:latin typeface="Consolas"/>
                <a:cs typeface="Consolas"/>
              </a:rPr>
              <a:t>System.out.println</a:t>
            </a:r>
            <a:r>
              <a:rPr lang="en-US" sz="2000" b="1" dirty="0">
                <a:latin typeface="Consolas"/>
                <a:cs typeface="Consolas"/>
              </a:rPr>
              <a:t>("synchronized");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Is equivalent to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public void </a:t>
            </a:r>
            <a:r>
              <a:rPr lang="en-US" sz="2000" b="1" dirty="0" err="1">
                <a:latin typeface="Consolas"/>
                <a:cs typeface="Consolas"/>
              </a:rPr>
              <a:t>doStuff</a:t>
            </a:r>
            <a:r>
              <a:rPr lang="en-US" sz="2000" b="1" dirty="0">
                <a:latin typeface="Consolas"/>
                <a:cs typeface="Consolas"/>
              </a:rPr>
              <a:t>() { 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	</a:t>
            </a:r>
            <a:r>
              <a:rPr lang="en-US" sz="2000" b="1" dirty="0" smtClean="0">
                <a:latin typeface="Consolas"/>
                <a:cs typeface="Consolas"/>
              </a:rPr>
              <a:t>synchronized</a:t>
            </a:r>
            <a:r>
              <a:rPr lang="en-US" sz="2000" b="1" dirty="0">
                <a:latin typeface="Consolas"/>
                <a:cs typeface="Consolas"/>
              </a:rPr>
              <a:t>(this) {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	</a:t>
            </a:r>
            <a:r>
              <a:rPr lang="en-US" sz="2000" b="1" dirty="0" err="1" smtClean="0">
                <a:latin typeface="Consolas"/>
                <a:cs typeface="Consolas"/>
              </a:rPr>
              <a:t>System.out.println</a:t>
            </a:r>
            <a:r>
              <a:rPr lang="en-US" sz="2000" b="1" dirty="0">
                <a:latin typeface="Consolas"/>
                <a:cs typeface="Consolas"/>
              </a:rPr>
              <a:t>("synchronized");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}  }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41056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and </a:t>
            </a:r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Multiple </a:t>
            </a:r>
            <a:r>
              <a:rPr lang="en-US" dirty="0">
                <a:solidFill>
                  <a:srgbClr val="E46C0A"/>
                </a:solidFill>
              </a:rPr>
              <a:t>threads can still access the class's non-synchronized methods</a:t>
            </a:r>
          </a:p>
          <a:p>
            <a:pPr lvl="1"/>
            <a:r>
              <a:rPr lang="en-US" dirty="0"/>
              <a:t>Methods that don't access the data to </a:t>
            </a:r>
            <a:r>
              <a:rPr lang="en-US" dirty="0" smtClean="0"/>
              <a:t>be protected</a:t>
            </a:r>
            <a:r>
              <a:rPr lang="en-US" dirty="0"/>
              <a:t>, </a:t>
            </a:r>
            <a:r>
              <a:rPr lang="en-US" dirty="0" smtClean="0"/>
              <a:t>don’t </a:t>
            </a:r>
            <a:r>
              <a:rPr lang="en-US" dirty="0"/>
              <a:t>need to be synchronized</a:t>
            </a:r>
          </a:p>
          <a:p>
            <a:pPr lvl="1"/>
            <a:r>
              <a:rPr lang="en-US" dirty="0" smtClean="0"/>
              <a:t>Threads </a:t>
            </a:r>
            <a:r>
              <a:rPr lang="en-US" dirty="0"/>
              <a:t>going to sleep, </a:t>
            </a:r>
            <a:r>
              <a:rPr lang="en-US" dirty="0" smtClean="0"/>
              <a:t>don't </a:t>
            </a:r>
            <a:r>
              <a:rPr lang="en-US" dirty="0"/>
              <a:t>release locks</a:t>
            </a:r>
          </a:p>
          <a:p>
            <a:r>
              <a:rPr lang="en-US" dirty="0">
                <a:solidFill>
                  <a:srgbClr val="E46C0A"/>
                </a:solidFill>
              </a:rPr>
              <a:t>A thread can acquire more than one lock</a:t>
            </a:r>
            <a:r>
              <a:rPr lang="en-US" dirty="0"/>
              <a:t>, e.g.</a:t>
            </a:r>
          </a:p>
          <a:p>
            <a:pPr lvl="1"/>
            <a:r>
              <a:rPr lang="en-US" dirty="0"/>
              <a:t>a thread can enter a synchronized </a:t>
            </a:r>
            <a:r>
              <a:rPr lang="en-US" dirty="0" smtClean="0"/>
              <a:t>method, then </a:t>
            </a:r>
            <a:r>
              <a:rPr lang="en-US" dirty="0"/>
              <a:t>immediately invoke a synchronized method on another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3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Thread-safe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>
                <a:solidFill>
                  <a:srgbClr val="E46C0A"/>
                </a:solidFill>
              </a:rPr>
              <a:t>thread-safe </a:t>
            </a:r>
            <a:r>
              <a:rPr lang="en-US" dirty="0" smtClean="0">
                <a:solidFill>
                  <a:srgbClr val="E46C0A"/>
                </a:solidFill>
              </a:rPr>
              <a:t>class </a:t>
            </a:r>
            <a:r>
              <a:rPr lang="en-US" dirty="0" smtClean="0"/>
              <a:t>is class that is safe (works properly) when accessed by multiple threads. Critical sections (i.e., sections containing race conditions) ar</a:t>
            </a:r>
            <a:r>
              <a:rPr lang="en-US" dirty="0" smtClean="0"/>
              <a:t>e encapsulated in </a:t>
            </a:r>
            <a:r>
              <a:rPr lang="en-US" dirty="0" smtClean="0">
                <a:solidFill>
                  <a:srgbClr val="E46C0A"/>
                </a:solidFill>
              </a:rPr>
              <a:t>synchronized methods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Vector</a:t>
            </a:r>
            <a:r>
              <a:rPr lang="en-US" dirty="0" smtClean="0"/>
              <a:t> is thread-safe (all methods are synchronized) version of </a:t>
            </a:r>
            <a:r>
              <a:rPr lang="en-US" dirty="0" err="1" smtClean="0">
                <a:solidFill>
                  <a:srgbClr val="E46C0A"/>
                </a:solidFill>
              </a:rPr>
              <a:t>ArrayList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1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common problem of concurrent access is the producer-consumer problem</a:t>
            </a:r>
          </a:p>
          <a:p>
            <a:pPr lvl="1"/>
            <a:r>
              <a:rPr lang="en-US" dirty="0" smtClean="0"/>
              <a:t>The producer thread pushes elements into a shared object. The consumer thread fetches them</a:t>
            </a:r>
          </a:p>
          <a:p>
            <a:r>
              <a:rPr lang="en-US" dirty="0" smtClean="0"/>
              <a:t>There are several ways to synchronize access to a shared object. Basically: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Use synchronize in producers and consumers </a:t>
            </a:r>
            <a:r>
              <a:rPr lang="en-US" dirty="0" smtClean="0"/>
              <a:t>to lock the shared object 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Use thread-safe classes as shared objects</a:t>
            </a:r>
            <a:r>
              <a:rPr lang="en-US" dirty="0" smtClean="0"/>
              <a:t> (they use synchronized on their methods)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1936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Collections.synchronized</a:t>
            </a:r>
            <a:r>
              <a:rPr lang="en-US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public static &lt;T&gt; List&lt;T&gt; </a:t>
            </a:r>
            <a:r>
              <a:rPr lang="en-US" sz="1600" dirty="0" err="1"/>
              <a:t>synchronizedList</a:t>
            </a:r>
            <a:r>
              <a:rPr lang="en-US" sz="1600" dirty="0"/>
              <a:t>(List&lt;T&gt; list)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Returns a synchronized (thread-safe) list backed by the specified list. In order to guarantee serial access, it is critical that all access to the backing list is accomplished through the returned list</a:t>
            </a:r>
            <a:r>
              <a:rPr lang="en-US" sz="1600" dirty="0" smtClean="0"/>
              <a:t>.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It is imperative that the user manually synchronize on the returned list when iterating over it: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 List list = </a:t>
            </a:r>
            <a:r>
              <a:rPr lang="en-US" sz="1600" b="1" dirty="0" err="1"/>
              <a:t>Collections.synchronizedList</a:t>
            </a:r>
            <a:r>
              <a:rPr lang="en-US" sz="1600" b="1" dirty="0"/>
              <a:t>(new </a:t>
            </a:r>
            <a:r>
              <a:rPr lang="en-US" sz="1600" b="1" dirty="0" err="1"/>
              <a:t>ArrayList</a:t>
            </a:r>
            <a:r>
              <a:rPr lang="en-US" sz="1600" b="1" dirty="0"/>
              <a:t>());</a:t>
            </a:r>
          </a:p>
          <a:p>
            <a:pPr marL="0" indent="0">
              <a:buNone/>
            </a:pPr>
            <a:r>
              <a:rPr lang="en-US" sz="1600" b="1" dirty="0"/>
              <a:t>      ...</a:t>
            </a:r>
          </a:p>
          <a:p>
            <a:pPr marL="0" indent="0">
              <a:buNone/>
            </a:pPr>
            <a:r>
              <a:rPr lang="en-US" sz="1600" b="1" dirty="0"/>
              <a:t>  synchronized (list) {</a:t>
            </a:r>
          </a:p>
          <a:p>
            <a:pPr marL="0" indent="0">
              <a:buNone/>
            </a:pPr>
            <a:r>
              <a:rPr lang="en-US" sz="1600" b="1" dirty="0"/>
              <a:t>      Iterator </a:t>
            </a:r>
            <a:r>
              <a:rPr lang="en-US" sz="1600" b="1" dirty="0" err="1"/>
              <a:t>i</a:t>
            </a:r>
            <a:r>
              <a:rPr lang="en-US" sz="1600" b="1" dirty="0"/>
              <a:t> = </a:t>
            </a:r>
            <a:r>
              <a:rPr lang="en-US" sz="1600" b="1" dirty="0" err="1"/>
              <a:t>list.iterator</a:t>
            </a:r>
            <a:r>
              <a:rPr lang="en-US" sz="1600" b="1" dirty="0"/>
              <a:t>(); // Must be in synchronized block</a:t>
            </a:r>
          </a:p>
          <a:p>
            <a:pPr marL="0" indent="0">
              <a:buNone/>
            </a:pPr>
            <a:r>
              <a:rPr lang="en-US" sz="1600" b="1" dirty="0"/>
              <a:t>      while (</a:t>
            </a:r>
            <a:r>
              <a:rPr lang="en-US" sz="1600" b="1" dirty="0" err="1"/>
              <a:t>i.hasNext</a:t>
            </a:r>
            <a:r>
              <a:rPr lang="en-US" sz="1600" b="1" dirty="0"/>
              <a:t>())</a:t>
            </a:r>
          </a:p>
          <a:p>
            <a:pPr marL="0" indent="0">
              <a:buNone/>
            </a:pPr>
            <a:r>
              <a:rPr lang="en-US" sz="1600" b="1" dirty="0"/>
              <a:t>          foo(</a:t>
            </a:r>
            <a:r>
              <a:rPr lang="en-US" sz="1600" b="1" dirty="0" err="1"/>
              <a:t>i.next</a:t>
            </a:r>
            <a:r>
              <a:rPr lang="en-US" sz="1600" b="1" dirty="0"/>
              <a:t>());</a:t>
            </a:r>
          </a:p>
          <a:p>
            <a:pPr marL="0" indent="0">
              <a:buNone/>
            </a:pPr>
            <a:r>
              <a:rPr lang="en-US" sz="1600" b="1" dirty="0"/>
              <a:t>  </a:t>
            </a:r>
            <a:r>
              <a:rPr lang="en-US" sz="1600" b="1" dirty="0" smtClean="0"/>
              <a:t>}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E46C0A"/>
                </a:solidFill>
              </a:rPr>
              <a:t>Failure to follow this advice may result in non-deterministic behavior.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468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</a:t>
            </a:r>
            <a:r>
              <a:rPr lang="en-US" dirty="0" smtClean="0"/>
              <a:t>using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Producers and consumers might be able to lock (acquire exclusive access) a shared resource but still be unable to progress.</a:t>
            </a:r>
          </a:p>
          <a:p>
            <a:pPr lvl="1"/>
            <a:r>
              <a:rPr lang="en-US" dirty="0" smtClean="0"/>
              <a:t>E.g., a producer with a full buffer, a consumer with an empty buffer</a:t>
            </a:r>
          </a:p>
          <a:p>
            <a:r>
              <a:rPr lang="en-US" dirty="0" smtClean="0"/>
              <a:t>For avoiding a waste of computational resources we can use</a:t>
            </a:r>
          </a:p>
          <a:p>
            <a:pPr lvl="1"/>
            <a:r>
              <a:rPr lang="en-US" dirty="0" smtClean="0"/>
              <a:t>yield()</a:t>
            </a:r>
          </a:p>
          <a:p>
            <a:pPr lvl="1"/>
            <a:r>
              <a:rPr lang="en-US" dirty="0" smtClean="0"/>
              <a:t>wait()/notify()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68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</a:t>
            </a:r>
            <a:r>
              <a:rPr lang="en-US" dirty="0" smtClean="0"/>
              <a:t>using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void  </a:t>
            </a:r>
            <a:r>
              <a:rPr lang="en-US" dirty="0">
                <a:solidFill>
                  <a:srgbClr val="F79646"/>
                </a:solidFill>
              </a:rPr>
              <a:t>wait()</a:t>
            </a:r>
          </a:p>
          <a:p>
            <a:pPr lvl="1"/>
            <a:r>
              <a:rPr lang="en-US" dirty="0"/>
              <a:t>Causes current thread to wait until another thread invokes the notify() method or the </a:t>
            </a:r>
            <a:r>
              <a:rPr lang="en-US" dirty="0" err="1"/>
              <a:t>notifyAll</a:t>
            </a:r>
            <a:r>
              <a:rPr lang="en-US" dirty="0"/>
              <a:t>() method for this object.</a:t>
            </a:r>
          </a:p>
          <a:p>
            <a:r>
              <a:rPr lang="en-US" dirty="0"/>
              <a:t>void  </a:t>
            </a:r>
            <a:r>
              <a:rPr lang="en-US" dirty="0">
                <a:solidFill>
                  <a:srgbClr val="F79646"/>
                </a:solidFill>
              </a:rPr>
              <a:t>notify()</a:t>
            </a:r>
          </a:p>
          <a:p>
            <a:pPr lvl="1"/>
            <a:r>
              <a:rPr lang="en-US" dirty="0"/>
              <a:t>Wakes up a single thread that is waiting on this object's lock.</a:t>
            </a:r>
          </a:p>
          <a:p>
            <a:r>
              <a:rPr lang="en-US" dirty="0"/>
              <a:t>void  </a:t>
            </a:r>
            <a:r>
              <a:rPr lang="en-US" dirty="0" err="1">
                <a:solidFill>
                  <a:srgbClr val="F79646"/>
                </a:solidFill>
              </a:rPr>
              <a:t>notifyAll</a:t>
            </a:r>
            <a:r>
              <a:rPr lang="en-US" dirty="0">
                <a:solidFill>
                  <a:srgbClr val="F79646"/>
                </a:solidFill>
              </a:rPr>
              <a:t>()</a:t>
            </a:r>
          </a:p>
          <a:p>
            <a:pPr lvl="1"/>
            <a:r>
              <a:rPr lang="en-US" dirty="0"/>
              <a:t>Wakes up all threads that are waiting on this object's lock.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44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wait() method lets a thread say:</a:t>
            </a:r>
          </a:p>
          <a:p>
            <a:pPr marL="0" indent="0">
              <a:buNone/>
            </a:pPr>
            <a:r>
              <a:rPr lang="en-US" i="1" dirty="0"/>
              <a:t>“There's nothing for me to do now, so put me in your waiting pool and notify me when something happens that I care about.”</a:t>
            </a:r>
          </a:p>
          <a:p>
            <a:r>
              <a:rPr lang="en-US" dirty="0" smtClean="0"/>
              <a:t>When </a:t>
            </a:r>
            <a:r>
              <a:rPr lang="en-US" dirty="0"/>
              <a:t>calling wait() :</a:t>
            </a:r>
          </a:p>
          <a:p>
            <a:pPr lvl="1"/>
            <a:r>
              <a:rPr lang="en-US" dirty="0"/>
              <a:t>On a </a:t>
            </a:r>
            <a:r>
              <a:rPr lang="en-US" dirty="0">
                <a:solidFill>
                  <a:srgbClr val="F79646"/>
                </a:solidFill>
              </a:rPr>
              <a:t>signaled</a:t>
            </a:r>
            <a:r>
              <a:rPr lang="en-US" dirty="0"/>
              <a:t>  object lock thread keeps executing</a:t>
            </a:r>
          </a:p>
          <a:p>
            <a:pPr lvl="1"/>
            <a:r>
              <a:rPr lang="en-US" dirty="0"/>
              <a:t>On a </a:t>
            </a:r>
            <a:r>
              <a:rPr lang="en-US" dirty="0" err="1">
                <a:solidFill>
                  <a:srgbClr val="F79646"/>
                </a:solidFill>
              </a:rPr>
              <a:t>nonsignaled</a:t>
            </a:r>
            <a:r>
              <a:rPr lang="en-US" dirty="0"/>
              <a:t>  object lock thread is suspended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7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F79646"/>
                </a:solidFill>
              </a:rPr>
              <a:t>notify()</a:t>
            </a:r>
            <a:r>
              <a:rPr lang="en-US" dirty="0"/>
              <a:t> method send a signal to one of the threads that are waiting in the same object's waiting pool.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79646"/>
                </a:solidFill>
              </a:rPr>
              <a:t>notify()</a:t>
            </a:r>
            <a:r>
              <a:rPr lang="en-US" dirty="0"/>
              <a:t> method CANNOT </a:t>
            </a:r>
            <a:r>
              <a:rPr lang="en-US" dirty="0" smtClean="0"/>
              <a:t>specify which </a:t>
            </a:r>
            <a:r>
              <a:rPr lang="en-US" dirty="0"/>
              <a:t>waiting thread to notify.</a:t>
            </a:r>
          </a:p>
          <a:p>
            <a:r>
              <a:rPr lang="en-US" dirty="0"/>
              <a:t>The method </a:t>
            </a:r>
            <a:r>
              <a:rPr lang="en-US" dirty="0" err="1">
                <a:solidFill>
                  <a:srgbClr val="F79646"/>
                </a:solidFill>
              </a:rPr>
              <a:t>notifyAll</a:t>
            </a:r>
            <a:r>
              <a:rPr lang="en-US" dirty="0">
                <a:solidFill>
                  <a:srgbClr val="F79646"/>
                </a:solidFill>
              </a:rPr>
              <a:t>()</a:t>
            </a:r>
            <a:r>
              <a:rPr lang="en-US" dirty="0"/>
              <a:t> is similar but only it sends the signal to all of the threads waiting on the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happens when two different threads are accessing the same data ?</a:t>
            </a:r>
          </a:p>
          <a:p>
            <a:r>
              <a:rPr lang="en-US" dirty="0" smtClean="0"/>
              <a:t>Imagine two </a:t>
            </a:r>
            <a:r>
              <a:rPr lang="en-US" dirty="0"/>
              <a:t>people </a:t>
            </a:r>
            <a:r>
              <a:rPr lang="en-US" dirty="0" smtClean="0"/>
              <a:t>(represented by two threads) each one having an ATM card linked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dirty="0" smtClean="0"/>
              <a:t>same</a:t>
            </a:r>
            <a:r>
              <a:rPr lang="en-US" dirty="0" smtClean="0"/>
              <a:t> </a:t>
            </a:r>
            <a:r>
              <a:rPr lang="en-US" dirty="0" smtClean="0"/>
              <a:t>account</a:t>
            </a:r>
            <a:endParaRPr lang="en-US" dirty="0"/>
          </a:p>
          <a:p>
            <a:pPr marL="0" indent="0">
              <a:buNone/>
            </a:pPr>
            <a:endParaRPr lang="en-US" sz="22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class </a:t>
            </a:r>
            <a:r>
              <a:rPr lang="en-US" sz="2200" b="1" dirty="0">
                <a:latin typeface="Consolas"/>
                <a:cs typeface="Consolas"/>
              </a:rPr>
              <a:t>Account {</a:t>
            </a:r>
          </a:p>
          <a:p>
            <a:pPr marL="457200" lvl="1" indent="0">
              <a:buNone/>
            </a:pPr>
            <a:r>
              <a:rPr lang="en-US" sz="2200" b="1" dirty="0">
                <a:latin typeface="Consolas"/>
                <a:cs typeface="Consolas"/>
              </a:rPr>
              <a:t>private </a:t>
            </a:r>
            <a:r>
              <a:rPr lang="en-US" sz="2200" b="1" dirty="0" err="1">
                <a:latin typeface="Consolas"/>
                <a:cs typeface="Consolas"/>
              </a:rPr>
              <a:t>int</a:t>
            </a:r>
            <a:r>
              <a:rPr lang="en-US" sz="2200" b="1" dirty="0">
                <a:latin typeface="Consolas"/>
                <a:cs typeface="Consolas"/>
              </a:rPr>
              <a:t> </a:t>
            </a:r>
            <a:r>
              <a:rPr lang="en-US" sz="2200" b="1" dirty="0" smtClean="0">
                <a:latin typeface="Consolas"/>
                <a:cs typeface="Consolas"/>
              </a:rPr>
              <a:t>balance; </a:t>
            </a:r>
          </a:p>
          <a:p>
            <a:pPr marL="457200" lvl="1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public </a:t>
            </a:r>
            <a:r>
              <a:rPr lang="en-US" sz="2200" b="1" dirty="0" err="1">
                <a:latin typeface="Consolas"/>
                <a:cs typeface="Consolas"/>
              </a:rPr>
              <a:t>int</a:t>
            </a:r>
            <a:r>
              <a:rPr lang="en-US" sz="2200" b="1" dirty="0">
                <a:latin typeface="Consolas"/>
                <a:cs typeface="Consolas"/>
              </a:rPr>
              <a:t> </a:t>
            </a:r>
            <a:r>
              <a:rPr lang="en-US" sz="2200" b="1" dirty="0" err="1">
                <a:latin typeface="Consolas"/>
                <a:cs typeface="Consolas"/>
              </a:rPr>
              <a:t>getBalance</a:t>
            </a:r>
            <a:r>
              <a:rPr lang="en-US" sz="2200" b="1" dirty="0">
                <a:latin typeface="Consolas"/>
                <a:cs typeface="Consolas"/>
              </a:rPr>
              <a:t>() </a:t>
            </a:r>
            <a:r>
              <a:rPr lang="en-US" sz="2200" b="1" dirty="0" smtClean="0">
                <a:latin typeface="Consolas"/>
                <a:cs typeface="Consolas"/>
              </a:rPr>
              <a:t>{return </a:t>
            </a:r>
            <a:r>
              <a:rPr lang="en-US" sz="2200" b="1" dirty="0">
                <a:latin typeface="Consolas"/>
                <a:cs typeface="Consolas"/>
              </a:rPr>
              <a:t>balance</a:t>
            </a:r>
            <a:r>
              <a:rPr lang="en-US" sz="2200" b="1" dirty="0" smtClean="0">
                <a:latin typeface="Consolas"/>
                <a:cs typeface="Consolas"/>
              </a:rPr>
              <a:t>;}</a:t>
            </a:r>
            <a:endParaRPr lang="en-US" sz="22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	public </a:t>
            </a:r>
            <a:r>
              <a:rPr lang="en-US" sz="2200" b="1" dirty="0">
                <a:latin typeface="Consolas"/>
                <a:cs typeface="Consolas"/>
              </a:rPr>
              <a:t>void withdraw(</a:t>
            </a:r>
            <a:r>
              <a:rPr lang="en-US" sz="2200" b="1" dirty="0" err="1">
                <a:latin typeface="Consolas"/>
                <a:cs typeface="Consolas"/>
              </a:rPr>
              <a:t>int</a:t>
            </a:r>
            <a:r>
              <a:rPr lang="en-US" sz="2200" b="1" dirty="0">
                <a:latin typeface="Consolas"/>
                <a:cs typeface="Consolas"/>
              </a:rPr>
              <a:t> amount) </a:t>
            </a:r>
            <a:r>
              <a:rPr lang="en-US" sz="22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	</a:t>
            </a:r>
            <a:r>
              <a:rPr lang="en-US" sz="2200" b="1" dirty="0" smtClean="0">
                <a:latin typeface="Consolas"/>
                <a:cs typeface="Consolas"/>
              </a:rPr>
              <a:t>		balance </a:t>
            </a:r>
            <a:r>
              <a:rPr lang="en-US" sz="2200" b="1" dirty="0">
                <a:latin typeface="Consolas"/>
                <a:cs typeface="Consolas"/>
              </a:rPr>
              <a:t>= balance - amount;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	</a:t>
            </a:r>
            <a:r>
              <a:rPr lang="en-US" sz="2200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}</a:t>
            </a:r>
            <a:endParaRPr lang="en-US" sz="2200" b="1" dirty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code is correctly synchronized, it still might not work. The main issues are:</a:t>
            </a:r>
          </a:p>
          <a:p>
            <a:pPr lvl="1"/>
            <a:r>
              <a:rPr lang="en-US" dirty="0" smtClean="0"/>
              <a:t>Deadlock (indefinite wait)</a:t>
            </a:r>
          </a:p>
          <a:p>
            <a:pPr lvl="1"/>
            <a:r>
              <a:rPr lang="en-US" dirty="0" err="1" smtClean="0"/>
              <a:t>Livelock</a:t>
            </a:r>
            <a:r>
              <a:rPr lang="en-US" dirty="0" smtClean="0"/>
              <a:t> (threads running but no work gets done)</a:t>
            </a:r>
          </a:p>
          <a:p>
            <a:pPr lvl="1"/>
            <a:r>
              <a:rPr lang="en-US" dirty="0" smtClean="0"/>
              <a:t>Starvation (thread never executes)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91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Deadlock </a:t>
            </a:r>
            <a:r>
              <a:rPr lang="en-US" dirty="0"/>
              <a:t>occurs when two threads are blocked, with each waiting for the </a:t>
            </a:r>
            <a:r>
              <a:rPr lang="en-US" dirty="0" smtClean="0"/>
              <a:t>other’s </a:t>
            </a:r>
            <a:r>
              <a:rPr lang="en-US" dirty="0"/>
              <a:t>lock.</a:t>
            </a:r>
          </a:p>
          <a:p>
            <a:pPr lvl="1"/>
            <a:r>
              <a:rPr lang="en-US" dirty="0"/>
              <a:t>Neither can run until the other gives up its lock, so they wait forever</a:t>
            </a:r>
          </a:p>
          <a:p>
            <a:r>
              <a:rPr lang="en-US" dirty="0"/>
              <a:t>Poor design can lead to deadlock</a:t>
            </a:r>
          </a:p>
          <a:p>
            <a:pPr lvl="1"/>
            <a:r>
              <a:rPr lang="en-US" dirty="0"/>
              <a:t>It is hard to debug code to avoid </a:t>
            </a:r>
            <a:r>
              <a:rPr lang="en-US" dirty="0" smtClean="0"/>
              <a:t>deadlock</a:t>
            </a:r>
          </a:p>
          <a:p>
            <a:pPr lvl="1"/>
            <a:r>
              <a:rPr lang="en-US" dirty="0" smtClean="0"/>
              <a:t>Model checking could be a solution (problem: state space explosion)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52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4" name="Content Placeholder 3" descr="thread_deadlock_scenar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02" b="-332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6096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thread often acts in response to the action of another thread. If the other thread's action is also a response to the action of another thread, then </a:t>
            </a:r>
            <a:r>
              <a:rPr lang="en-US" dirty="0" err="1"/>
              <a:t>livelock</a:t>
            </a:r>
            <a:r>
              <a:rPr lang="en-US" dirty="0"/>
              <a:t> may result.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with deadlock, </a:t>
            </a:r>
            <a:r>
              <a:rPr lang="en-US" dirty="0" err="1"/>
              <a:t>livelocked</a:t>
            </a:r>
            <a:r>
              <a:rPr lang="en-US" dirty="0"/>
              <a:t> threads are unable to make further progress.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 </a:t>
            </a:r>
            <a:r>
              <a:rPr lang="en-US" b="1" dirty="0"/>
              <a:t>threads are not blocked </a:t>
            </a:r>
            <a:r>
              <a:rPr lang="en-US" dirty="0"/>
              <a:t>— they are simply too busy responding to each other to resume work.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4244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Starvation </a:t>
            </a:r>
            <a:r>
              <a:rPr lang="en-US" dirty="0"/>
              <a:t>describes a situation where a thread is unable to gain regular access to shared resources and is unable to make progress.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suppose an object provides a synchronized method that often takes a long time to return. If one thread invokes this method frequently, other threads that also need frequent synchronized access to the same object will often be blocked.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53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Starvation</a:t>
            </a:r>
            <a:endParaRPr lang="en-US" dirty="0"/>
          </a:p>
        </p:txBody>
      </p:sp>
      <p:pic>
        <p:nvPicPr>
          <p:cNvPr id="4" name="Content Placeholder 3" descr="thread_starvation_scenar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62" b="-329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043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Threads Are </a:t>
            </a:r>
            <a:r>
              <a:rPr lang="en-US" dirty="0" smtClean="0"/>
              <a:t>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Synchronization:</a:t>
            </a:r>
          </a:p>
          <a:p>
            <a:pPr lvl="1"/>
            <a:r>
              <a:rPr lang="en-US" dirty="0"/>
              <a:t>Must coordinate access to shared data with locks.</a:t>
            </a:r>
          </a:p>
          <a:p>
            <a:pPr lvl="1"/>
            <a:r>
              <a:rPr lang="en-US" dirty="0"/>
              <a:t>Forgot a lock? Enjoy corrupted data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Achieving </a:t>
            </a:r>
            <a:r>
              <a:rPr lang="en-US" dirty="0"/>
              <a:t>good performance is hard: </a:t>
            </a:r>
            <a:endParaRPr lang="en-US" dirty="0" smtClean="0"/>
          </a:p>
          <a:p>
            <a:pPr lvl="1"/>
            <a:r>
              <a:rPr lang="en-US" dirty="0" smtClean="0"/>
              <a:t>Simple </a:t>
            </a:r>
            <a:r>
              <a:rPr lang="en-US" dirty="0"/>
              <a:t>locking yields low concurrency. </a:t>
            </a:r>
            <a:endParaRPr lang="en-US" dirty="0" smtClean="0"/>
          </a:p>
          <a:p>
            <a:pPr lvl="1"/>
            <a:r>
              <a:rPr lang="en-US" dirty="0" smtClean="0"/>
              <a:t>Fine</a:t>
            </a:r>
            <a:r>
              <a:rPr lang="en-US" dirty="0"/>
              <a:t>-grained locking increases complexity</a:t>
            </a:r>
          </a:p>
          <a:p>
            <a:r>
              <a:rPr lang="en-US" dirty="0" smtClean="0"/>
              <a:t>Threads </a:t>
            </a:r>
            <a:r>
              <a:rPr lang="en-US" dirty="0"/>
              <a:t>not well supported: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libraries not thread-safe.</a:t>
            </a:r>
          </a:p>
          <a:p>
            <a:r>
              <a:rPr lang="en-US" dirty="0"/>
              <a:t>Hard to debug :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ata and Timing </a:t>
            </a:r>
            <a:r>
              <a:rPr lang="en-US" dirty="0"/>
              <a:t>dependencies</a:t>
            </a:r>
          </a:p>
          <a:p>
            <a:pPr lvl="1"/>
            <a:r>
              <a:rPr lang="en-US" dirty="0" smtClean="0"/>
              <a:t>Few </a:t>
            </a:r>
            <a:r>
              <a:rPr lang="en-US" dirty="0"/>
              <a:t>debugging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6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person (i.e., thread) does </a:t>
            </a:r>
            <a:r>
              <a:rPr lang="en-US" dirty="0" smtClean="0"/>
              <a:t>these </a:t>
            </a:r>
            <a:r>
              <a:rPr lang="en-US" dirty="0" smtClean="0"/>
              <a:t>steps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Decide an </a:t>
            </a:r>
            <a:r>
              <a:rPr lang="en-US" dirty="0"/>
              <a:t>amount to withdrawal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the </a:t>
            </a:r>
            <a:r>
              <a:rPr lang="en-US" dirty="0" smtClean="0"/>
              <a:t>account balance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there's enough </a:t>
            </a:r>
            <a:r>
              <a:rPr lang="en-US" dirty="0" smtClean="0"/>
              <a:t>money in </a:t>
            </a:r>
            <a:r>
              <a:rPr lang="en-US" dirty="0"/>
              <a:t>the </a:t>
            </a:r>
            <a:r>
              <a:rPr lang="en-US" dirty="0" smtClean="0"/>
              <a:t>account</a:t>
            </a:r>
            <a:r>
              <a:rPr lang="en-US" dirty="0" smtClean="0"/>
              <a:t>, withdrawal the decided amount</a:t>
            </a:r>
            <a:endParaRPr lang="en-US" dirty="0"/>
          </a:p>
          <a:p>
            <a:r>
              <a:rPr lang="en-US" dirty="0"/>
              <a:t>What happens if </a:t>
            </a:r>
            <a:r>
              <a:rPr lang="en-US" dirty="0" smtClean="0"/>
              <a:t>the scheduler suspends one thread </a:t>
            </a:r>
            <a:r>
              <a:rPr lang="en-US" dirty="0" smtClean="0"/>
              <a:t>between </a:t>
            </a:r>
            <a:r>
              <a:rPr lang="en-US" dirty="0" smtClean="0"/>
              <a:t>step </a:t>
            </a:r>
            <a:r>
              <a:rPr lang="en-US" dirty="0"/>
              <a:t>2</a:t>
            </a:r>
            <a:r>
              <a:rPr lang="en-US" dirty="0" smtClean="0"/>
              <a:t> and step </a:t>
            </a:r>
            <a:r>
              <a:rPr lang="en-US" dirty="0"/>
              <a:t>3</a:t>
            </a:r>
            <a:r>
              <a:rPr lang="en-US" dirty="0" smtClean="0"/>
              <a:t> and the other one gets executed?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4" name="object 10"/>
          <p:cNvSpPr/>
          <p:nvPr/>
        </p:nvSpPr>
        <p:spPr>
          <a:xfrm>
            <a:off x="1752600" y="1664382"/>
            <a:ext cx="5651500" cy="4406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766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Homer decide to withdraw 100$ and verifies that the account contains 125$!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Homer enters the status RUNNABLE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Marge decide </a:t>
            </a:r>
            <a:r>
              <a:rPr lang="en-US" dirty="0">
                <a:solidFill>
                  <a:srgbClr val="008000"/>
                </a:solidFill>
              </a:rPr>
              <a:t>to withdraw </a:t>
            </a:r>
            <a:r>
              <a:rPr lang="en-US" dirty="0" smtClean="0">
                <a:solidFill>
                  <a:srgbClr val="008000"/>
                </a:solidFill>
              </a:rPr>
              <a:t>120$ and </a:t>
            </a:r>
            <a:r>
              <a:rPr lang="en-US" dirty="0">
                <a:solidFill>
                  <a:srgbClr val="008000"/>
                </a:solidFill>
              </a:rPr>
              <a:t>verifies that the account contains </a:t>
            </a:r>
            <a:r>
              <a:rPr lang="en-US" dirty="0" smtClean="0">
                <a:solidFill>
                  <a:srgbClr val="008000"/>
                </a:solidFill>
              </a:rPr>
              <a:t>125$ !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Marge withdraws 120$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Homer enters the status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RUNNING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Homer </a:t>
            </a:r>
            <a:r>
              <a:rPr lang="en-US" dirty="0">
                <a:solidFill>
                  <a:srgbClr val="000000"/>
                </a:solidFill>
              </a:rPr>
              <a:t>withdraw </a:t>
            </a:r>
            <a:r>
              <a:rPr lang="en-US" dirty="0" smtClean="0">
                <a:solidFill>
                  <a:srgbClr val="000000"/>
                </a:solidFill>
              </a:rPr>
              <a:t>100$ (he already checked!) but the ATM gives him only 5$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7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4" name="object 7"/>
          <p:cNvSpPr/>
          <p:nvPr/>
        </p:nvSpPr>
        <p:spPr>
          <a:xfrm>
            <a:off x="3022601" y="2006600"/>
            <a:ext cx="3200400" cy="41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4509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Race c</a:t>
            </a:r>
            <a:r>
              <a:rPr lang="en-US" dirty="0" smtClean="0"/>
              <a:t>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problem happening whenever:</a:t>
            </a:r>
          </a:p>
          <a:p>
            <a:pPr lvl="1"/>
            <a:r>
              <a:rPr lang="en-US" dirty="0"/>
              <a:t>Many threads can access the same resource (typically an object's instance </a:t>
            </a:r>
            <a:r>
              <a:rPr lang="en-US" dirty="0" smtClean="0"/>
              <a:t>variable)</a:t>
            </a:r>
            <a:endParaRPr lang="en-US" dirty="0"/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This can produce corrupted data if one thread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"races in"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too quickly before an operation has completed.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2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Preventing </a:t>
            </a:r>
            <a:r>
              <a:rPr lang="en-US" dirty="0"/>
              <a:t>Race </a:t>
            </a:r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must guarantee that the two steps of the withdrawal are NEVER split apart.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Withdrawal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>
                <a:solidFill>
                  <a:srgbClr val="E46C0A"/>
                </a:solidFill>
              </a:rPr>
              <a:t>must be an atomic operation:</a:t>
            </a:r>
          </a:p>
          <a:p>
            <a:pPr lvl="1"/>
            <a:r>
              <a:rPr lang="en-US" dirty="0" smtClean="0"/>
              <a:t>Any withdrawal</a:t>
            </a:r>
            <a:r>
              <a:rPr lang="en-US" dirty="0" smtClean="0"/>
              <a:t> </a:t>
            </a:r>
            <a:r>
              <a:rPr lang="en-US" dirty="0" smtClean="0"/>
              <a:t>must be</a:t>
            </a:r>
            <a:r>
              <a:rPr lang="en-US" dirty="0" smtClean="0"/>
              <a:t> </a:t>
            </a:r>
            <a:r>
              <a:rPr lang="en-US" dirty="0"/>
              <a:t>completed before any other thread </a:t>
            </a:r>
            <a:r>
              <a:rPr lang="en-US" dirty="0" smtClean="0"/>
              <a:t>is allowed to act on the account</a:t>
            </a:r>
            <a:endParaRPr lang="en-US" dirty="0"/>
          </a:p>
          <a:p>
            <a:pPr lvl="1"/>
            <a:r>
              <a:rPr lang="en-US" dirty="0">
                <a:solidFill>
                  <a:srgbClr val="E46C0A"/>
                </a:solidFill>
              </a:rPr>
              <a:t>…regardless of the number of </a:t>
            </a:r>
            <a:r>
              <a:rPr lang="en-US" dirty="0" smtClean="0">
                <a:solidFill>
                  <a:srgbClr val="E46C0A"/>
                </a:solidFill>
              </a:rPr>
              <a:t>actual instructions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0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can't guarantee that a single thread will stay running during a</a:t>
            </a:r>
            <a:r>
              <a:rPr lang="en-US" dirty="0" smtClean="0"/>
              <a:t> whole operation (supposed to be atomic). Developers do not control the scheduler.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modifier </a:t>
            </a:r>
            <a:r>
              <a:rPr lang="en-US" dirty="0" smtClean="0"/>
              <a:t>synchronized can </a:t>
            </a:r>
            <a:r>
              <a:rPr lang="en-US" dirty="0"/>
              <a:t>be applied to a method or a code block </a:t>
            </a:r>
            <a:endParaRPr lang="en-US" dirty="0" smtClean="0"/>
          </a:p>
          <a:p>
            <a:r>
              <a:rPr lang="en-US" dirty="0" smtClean="0"/>
              <a:t>Synchronized</a:t>
            </a:r>
            <a:r>
              <a:rPr lang="en-US" dirty="0" smtClean="0"/>
              <a:t> locks </a:t>
            </a:r>
            <a:r>
              <a:rPr lang="en-US" dirty="0"/>
              <a:t>a code block: </a:t>
            </a:r>
            <a:r>
              <a:rPr lang="en-US" dirty="0" smtClean="0">
                <a:solidFill>
                  <a:schemeClr val="accent6"/>
                </a:solidFill>
              </a:rPr>
              <a:t>only one thread </a:t>
            </a:r>
            <a:r>
              <a:rPr lang="en-US" dirty="0">
                <a:solidFill>
                  <a:schemeClr val="accent6"/>
                </a:solidFill>
              </a:rPr>
              <a:t>can </a:t>
            </a:r>
            <a:r>
              <a:rPr lang="en-US" dirty="0" smtClean="0">
                <a:solidFill>
                  <a:schemeClr val="accent6"/>
                </a:solidFill>
              </a:rPr>
              <a:t>access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2645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738</TotalTime>
  <Words>1324</Words>
  <Application>Microsoft Macintosh PowerPoint</Application>
  <PresentationFormat>On-screen Show (4:3)</PresentationFormat>
  <Paragraphs>143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ING</vt:lpstr>
      <vt:lpstr>Java Threads - Synchronization</vt:lpstr>
      <vt:lpstr>Synchronization</vt:lpstr>
      <vt:lpstr>Synchronization</vt:lpstr>
      <vt:lpstr>Synchronization</vt:lpstr>
      <vt:lpstr>Synchronization</vt:lpstr>
      <vt:lpstr>Synchronization</vt:lpstr>
      <vt:lpstr>Race condition</vt:lpstr>
      <vt:lpstr>Preventing Race Conditions</vt:lpstr>
      <vt:lpstr>Synchronized</vt:lpstr>
      <vt:lpstr>Synchronization and Locks</vt:lpstr>
      <vt:lpstr>Synchronization and Locks</vt:lpstr>
      <vt:lpstr>Synchronization and Locks</vt:lpstr>
      <vt:lpstr>Thread-safe classes</vt:lpstr>
      <vt:lpstr>Synchronized code</vt:lpstr>
      <vt:lpstr>Collections.synchronized*</vt:lpstr>
      <vt:lpstr>Synchronization using Object</vt:lpstr>
      <vt:lpstr>Synchronization using Object</vt:lpstr>
      <vt:lpstr>Wait</vt:lpstr>
      <vt:lpstr>Notify</vt:lpstr>
      <vt:lpstr>Thread issues</vt:lpstr>
      <vt:lpstr>Deadlock</vt:lpstr>
      <vt:lpstr>Deadlock</vt:lpstr>
      <vt:lpstr>Livelock</vt:lpstr>
      <vt:lpstr>Starvation</vt:lpstr>
      <vt:lpstr>Starvation</vt:lpstr>
      <vt:lpstr>Recap: Threads Are Hard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 - Syncronization</dc:title>
  <dc:creator>Nicola Bicocchi</dc:creator>
  <cp:lastModifiedBy>Nicola Bicocchi</cp:lastModifiedBy>
  <cp:revision>70</cp:revision>
  <dcterms:created xsi:type="dcterms:W3CDTF">2014-10-24T18:40:34Z</dcterms:created>
  <dcterms:modified xsi:type="dcterms:W3CDTF">2017-05-29T23:20:32Z</dcterms:modified>
</cp:coreProperties>
</file>