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5" r:id="rId3"/>
    <p:sldId id="266" r:id="rId4"/>
    <p:sldId id="261" r:id="rId5"/>
    <p:sldId id="263" r:id="rId6"/>
    <p:sldId id="264" r:id="rId7"/>
    <p:sldId id="265" r:id="rId8"/>
    <p:sldId id="257" r:id="rId9"/>
    <p:sldId id="262" r:id="rId10"/>
    <p:sldId id="269" r:id="rId11"/>
    <p:sldId id="267" r:id="rId12"/>
    <p:sldId id="258" r:id="rId13"/>
    <p:sldId id="260" r:id="rId14"/>
    <p:sldId id="259" r:id="rId15"/>
    <p:sldId id="273" r:id="rId16"/>
    <p:sldId id="274" r:id="rId17"/>
    <p:sldId id="275" r:id="rId18"/>
    <p:sldId id="276" r:id="rId19"/>
    <p:sldId id="297" r:id="rId20"/>
    <p:sldId id="272" r:id="rId21"/>
    <p:sldId id="298" r:id="rId22"/>
    <p:sldId id="299" r:id="rId23"/>
    <p:sldId id="300" r:id="rId24"/>
    <p:sldId id="277" r:id="rId25"/>
    <p:sldId id="302" r:id="rId26"/>
    <p:sldId id="281" r:id="rId27"/>
    <p:sldId id="278" r:id="rId28"/>
    <p:sldId id="279" r:id="rId29"/>
    <p:sldId id="280" r:id="rId30"/>
    <p:sldId id="282" r:id="rId31"/>
    <p:sldId id="283" r:id="rId32"/>
    <p:sldId id="301" r:id="rId33"/>
    <p:sldId id="284" r:id="rId34"/>
    <p:sldId id="285" r:id="rId35"/>
    <p:sldId id="286" r:id="rId36"/>
    <p:sldId id="290" r:id="rId37"/>
    <p:sldId id="289" r:id="rId38"/>
    <p:sldId id="292" r:id="rId39"/>
    <p:sldId id="287" r:id="rId40"/>
    <p:sldId id="291" r:id="rId41"/>
    <p:sldId id="288" r:id="rId42"/>
    <p:sldId id="294" r:id="rId43"/>
    <p:sldId id="29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4" d="100"/>
          <a:sy n="94" d="100"/>
        </p:scale>
        <p:origin x="-2064" y="-4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interSettings" Target="printerSettings/printerSettings1.bin"/></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smtClean="0"/>
            <a:t>Set Look &amp; Feel</a:t>
          </a:r>
          <a:endParaRPr lang="en-US" dirty="0"/>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smtClean="0"/>
            <a:t>Define top-level container</a:t>
          </a:r>
          <a:endParaRPr lang="en-US" dirty="0"/>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smtClean="0"/>
            <a:t>Add component</a:t>
          </a:r>
          <a:endParaRPr lang="en-US" dirty="0"/>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smtClean="0"/>
            <a:t>Add secondary container</a:t>
          </a:r>
          <a:endParaRPr lang="en-US" dirty="0"/>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t>
        <a:bodyPr/>
        <a:lstStyle/>
        <a:p>
          <a:endParaRPr lang="en-US"/>
        </a:p>
      </dgm:t>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t>
        <a:bodyPr/>
        <a:lstStyle/>
        <a:p>
          <a:endParaRPr lang="en-US"/>
        </a:p>
      </dgm:t>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t>
        <a:bodyPr/>
        <a:lstStyle/>
        <a:p>
          <a:endParaRPr lang="en-US"/>
        </a:p>
      </dgm:t>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t>
        <a:bodyPr/>
        <a:lstStyle/>
        <a:p>
          <a:endParaRPr lang="en-US"/>
        </a:p>
      </dgm:t>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t>
        <a:bodyPr/>
        <a:lstStyle/>
        <a:p>
          <a:endParaRPr lang="en-US"/>
        </a:p>
      </dgm:t>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t>
        <a:bodyPr/>
        <a:lstStyle/>
        <a:p>
          <a:endParaRPr lang="en-US"/>
        </a:p>
      </dgm:t>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t>
        <a:bodyPr/>
        <a:lstStyle/>
        <a:p>
          <a:endParaRPr lang="en-US"/>
        </a:p>
      </dgm:t>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t>
        <a:bodyPr/>
        <a:lstStyle/>
        <a:p>
          <a:endParaRPr lang="en-US"/>
        </a:p>
      </dgm:t>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t>
        <a:bodyPr/>
        <a:lstStyle/>
        <a:p>
          <a:endParaRPr lang="en-US"/>
        </a:p>
      </dgm:t>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t>
        <a:bodyPr/>
        <a:lstStyle/>
        <a:p>
          <a:endParaRPr lang="en-US"/>
        </a:p>
      </dgm:t>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t>
        <a:bodyPr/>
        <a:lstStyle/>
        <a:p>
          <a:endParaRPr lang="en-US"/>
        </a:p>
      </dgm:t>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EA0A47B1-B639-6946-AC98-F117871C99C8}" type="presOf" srcId="{4EF054F2-224A-4647-993D-3C58AFAAA464}" destId="{2D3B5948-8F3B-F244-AA7B-601062DF1149}" srcOrd="1" destOrd="0" presId="urn:microsoft.com/office/officeart/2008/layout/HalfCircleOrganizationChart"/>
    <dgm:cxn modelId="{00DD1A47-E3FC-FD4F-9AD3-802DA11281DF}" type="presOf" srcId="{00149884-1647-D94E-97D7-4F687FAE4041}" destId="{60881D15-EA47-FA43-AD68-24DB07300BF3}" srcOrd="0" destOrd="0" presId="urn:microsoft.com/office/officeart/2008/layout/HalfCircleOrganizationChart"/>
    <dgm:cxn modelId="{714D141E-EF3F-9B47-A618-9D69BF117A99}" type="presOf" srcId="{ED37B83F-766D-8340-A263-BC92EC7B4B72}" destId="{38FBF7C3-7EE0-974A-B93A-1E45FBD25A6E}" srcOrd="1"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F197A11F-154C-F744-8CE0-F28B37AF49D1}" srcId="{57DC034E-5B0B-E143-A1D6-5F5C2A8E8F37}" destId="{4EF054F2-224A-4647-993D-3C58AFAAA464}" srcOrd="1" destOrd="0" parTransId="{943A28D7-16B1-0245-805D-FB5C14B3BA9C}" sibTransId="{E911264D-F7F6-BC48-85EC-3773521D430A}"/>
    <dgm:cxn modelId="{CEDCA352-220A-9E4C-A414-326920BED96D}" type="presOf" srcId="{A5ABFCAE-AEC4-824D-B9EC-E9B8BE73DEC5}" destId="{3D9A39E1-8444-2148-A999-898DDF5FE5EE}" srcOrd="0" destOrd="0" presId="urn:microsoft.com/office/officeart/2008/layout/HalfCircleOrganizationChart"/>
    <dgm:cxn modelId="{FEE3D70F-49AC-1648-B1EA-BEEAE7079B24}" type="presOf" srcId="{EB45CA21-B7F1-C648-AADC-15B53B710ED6}" destId="{8DE3C420-6035-7448-801F-C661FADDFD75}" srcOrd="0" destOrd="0" presId="urn:microsoft.com/office/officeart/2008/layout/HalfCircleOrganizationChart"/>
    <dgm:cxn modelId="{FCB64C02-BC5E-A84A-BAB6-98EBF8956B09}" srcId="{57DC034E-5B0B-E143-A1D6-5F5C2A8E8F37}" destId="{ED37B83F-766D-8340-A263-BC92EC7B4B72}" srcOrd="0" destOrd="0" parTransId="{A9262887-ACE4-2141-A406-CAB675070680}" sibTransId="{F3EF38FA-40F9-664F-AC20-6943CD228942}"/>
    <dgm:cxn modelId="{07FC94BB-4DC8-2243-B1BA-64D71020CF3A}" type="presOf" srcId="{0FD709D9-D4B0-DE40-BE65-347C7AA3A768}" destId="{90DDF04C-DDA1-7346-AA35-338143ED5A42}" srcOrd="1" destOrd="0" presId="urn:microsoft.com/office/officeart/2008/layout/HalfCircleOrganizationChart"/>
    <dgm:cxn modelId="{899079A8-4712-5B41-9AC8-0DBE0705CBB1}" type="presOf" srcId="{EB45CA21-B7F1-C648-AADC-15B53B710ED6}" destId="{0B38C160-FA44-794E-A611-FA36A706C1D4}" srcOrd="1" destOrd="0" presId="urn:microsoft.com/office/officeart/2008/layout/HalfCircleOrganizationChart"/>
    <dgm:cxn modelId="{93B03815-D330-6F43-8C93-A9C8349A0053}" type="presOf" srcId="{57DC034E-5B0B-E143-A1D6-5F5C2A8E8F37}" destId="{6FA3C0BB-D978-694A-AE4A-CC6EFF4E6CF5}" srcOrd="0" destOrd="0" presId="urn:microsoft.com/office/officeart/2008/layout/HalfCircleOrganizationChart"/>
    <dgm:cxn modelId="{45AFE7DF-7454-4541-A69C-90E799DDA7E9}" type="presOf" srcId="{4EF054F2-224A-4647-993D-3C58AFAAA464}" destId="{DB865454-C6B0-EC43-8D24-239A978B12EC}" srcOrd="0" destOrd="0" presId="urn:microsoft.com/office/officeart/2008/layout/HalfCircleOrganizationChart"/>
    <dgm:cxn modelId="{94297560-ADF2-E14A-BCD4-6F7F7184B7BD}" type="presOf" srcId="{0FD709D9-D4B0-DE40-BE65-347C7AA3A768}" destId="{DD7AD073-DEFD-DA47-A296-B1CDB52665D1}" srcOrd="0" destOrd="0" presId="urn:microsoft.com/office/officeart/2008/layout/HalfCircleOrganizationChart"/>
    <dgm:cxn modelId="{F5569C2E-73E2-0947-BBAC-6EA4E2B0C272}" srcId="{4EF054F2-224A-4647-993D-3C58AFAAA464}" destId="{EB45CA21-B7F1-C648-AADC-15B53B710ED6}" srcOrd="0" destOrd="0" parTransId="{00149884-1647-D94E-97D7-4F687FAE4041}" sibTransId="{572DA00F-03F8-5C42-AFF5-105F39D64FC4}"/>
    <dgm:cxn modelId="{0098488A-670B-D64C-B466-769B2CADB3A8}" type="presOf" srcId="{ED37B83F-766D-8340-A263-BC92EC7B4B72}" destId="{385ED542-CDF9-4249-AF59-F9F5182B4924}" srcOrd="0" destOrd="0" presId="urn:microsoft.com/office/officeart/2008/layout/HalfCircleOrganizationChart"/>
    <dgm:cxn modelId="{C4B2E862-32A5-F045-8A01-22EC842E9522}" type="presParOf" srcId="{6FA3C0BB-D978-694A-AE4A-CC6EFF4E6CF5}" destId="{C9184D29-7D8A-1241-A8F0-97AD20097359}" srcOrd="0" destOrd="0" presId="urn:microsoft.com/office/officeart/2008/layout/HalfCircleOrganizationChart"/>
    <dgm:cxn modelId="{06E000A3-0B4D-2D4A-943D-8CE4F4F1DBFC}" type="presParOf" srcId="{C9184D29-7D8A-1241-A8F0-97AD20097359}" destId="{D9442E26-3966-A744-8036-7DB8B456AA72}" srcOrd="0" destOrd="0" presId="urn:microsoft.com/office/officeart/2008/layout/HalfCircleOrganizationChart"/>
    <dgm:cxn modelId="{F5B422BB-4082-A04B-9523-64BBF1C06057}" type="presParOf" srcId="{D9442E26-3966-A744-8036-7DB8B456AA72}" destId="{385ED542-CDF9-4249-AF59-F9F5182B4924}" srcOrd="0" destOrd="0" presId="urn:microsoft.com/office/officeart/2008/layout/HalfCircleOrganizationChart"/>
    <dgm:cxn modelId="{09CA81AB-6721-EE49-8641-B9DEAD8DE6E0}" type="presParOf" srcId="{D9442E26-3966-A744-8036-7DB8B456AA72}" destId="{60CE4CF1-6AA0-814A-82EB-F68FC9DE34E2}" srcOrd="1" destOrd="0" presId="urn:microsoft.com/office/officeart/2008/layout/HalfCircleOrganizationChart"/>
    <dgm:cxn modelId="{21DBD22F-F92A-124E-986C-119897BAD705}" type="presParOf" srcId="{D9442E26-3966-A744-8036-7DB8B456AA72}" destId="{9C5EA604-6A3A-2A4F-AB6E-9E08E03F50CA}" srcOrd="2" destOrd="0" presId="urn:microsoft.com/office/officeart/2008/layout/HalfCircleOrganizationChart"/>
    <dgm:cxn modelId="{B3E2381F-454D-F04E-BE03-E08C4E2587F9}" type="presParOf" srcId="{D9442E26-3966-A744-8036-7DB8B456AA72}" destId="{38FBF7C3-7EE0-974A-B93A-1E45FBD25A6E}" srcOrd="3" destOrd="0" presId="urn:microsoft.com/office/officeart/2008/layout/HalfCircleOrganizationChart"/>
    <dgm:cxn modelId="{7F235946-CC16-F244-9B9F-5FA56F56FB6F}" type="presParOf" srcId="{C9184D29-7D8A-1241-A8F0-97AD20097359}" destId="{5DCE7778-88DA-4C43-BBDD-1931DCAE5F8A}" srcOrd="1" destOrd="0" presId="urn:microsoft.com/office/officeart/2008/layout/HalfCircleOrganizationChart"/>
    <dgm:cxn modelId="{32CAB4A5-DD2E-4D48-A0F3-0478C26EE5B3}" type="presParOf" srcId="{C9184D29-7D8A-1241-A8F0-97AD20097359}" destId="{0E0D4FAE-6635-8747-8006-55541849C91F}" srcOrd="2" destOrd="0" presId="urn:microsoft.com/office/officeart/2008/layout/HalfCircleOrganizationChart"/>
    <dgm:cxn modelId="{9D97547F-5E8D-1C42-BDC4-73532830D0AE}" type="presParOf" srcId="{6FA3C0BB-D978-694A-AE4A-CC6EFF4E6CF5}" destId="{CF24B3B5-0744-1E42-B605-23F1F1A76EF6}" srcOrd="1" destOrd="0" presId="urn:microsoft.com/office/officeart/2008/layout/HalfCircleOrganizationChart"/>
    <dgm:cxn modelId="{C483468B-4DA0-2D43-A1DF-7D3608D628F0}" type="presParOf" srcId="{CF24B3B5-0744-1E42-B605-23F1F1A76EF6}" destId="{4955F34E-E73A-E44B-949F-C5CE2EC03BD9}" srcOrd="0" destOrd="0" presId="urn:microsoft.com/office/officeart/2008/layout/HalfCircleOrganizationChart"/>
    <dgm:cxn modelId="{0580E0FA-5985-4740-BCFC-8012BB87BBCB}" type="presParOf" srcId="{4955F34E-E73A-E44B-949F-C5CE2EC03BD9}" destId="{DB865454-C6B0-EC43-8D24-239A978B12EC}" srcOrd="0" destOrd="0" presId="urn:microsoft.com/office/officeart/2008/layout/HalfCircleOrganizationChart"/>
    <dgm:cxn modelId="{972CCA05-2448-5C43-B81E-EA80790FBB4D}" type="presParOf" srcId="{4955F34E-E73A-E44B-949F-C5CE2EC03BD9}" destId="{0E1B471A-CE8B-B240-AAD1-6BEF55AEC769}" srcOrd="1" destOrd="0" presId="urn:microsoft.com/office/officeart/2008/layout/HalfCircleOrganizationChart"/>
    <dgm:cxn modelId="{EAED94CE-376E-0F42-AA62-B46CB56355E3}" type="presParOf" srcId="{4955F34E-E73A-E44B-949F-C5CE2EC03BD9}" destId="{77D39AA9-9587-184E-8224-D3DEDEE89013}" srcOrd="2" destOrd="0" presId="urn:microsoft.com/office/officeart/2008/layout/HalfCircleOrganizationChart"/>
    <dgm:cxn modelId="{8657C8F5-0304-8545-A396-A70E5B92F217}" type="presParOf" srcId="{4955F34E-E73A-E44B-949F-C5CE2EC03BD9}" destId="{2D3B5948-8F3B-F244-AA7B-601062DF1149}" srcOrd="3" destOrd="0" presId="urn:microsoft.com/office/officeart/2008/layout/HalfCircleOrganizationChart"/>
    <dgm:cxn modelId="{9C588A6E-6AF8-0F4C-B1B9-368BCE06D666}" type="presParOf" srcId="{CF24B3B5-0744-1E42-B605-23F1F1A76EF6}" destId="{F42D7818-7D9F-6046-82AC-F1FDE623E9BF}" srcOrd="1" destOrd="0" presId="urn:microsoft.com/office/officeart/2008/layout/HalfCircleOrganizationChart"/>
    <dgm:cxn modelId="{A0F48994-7137-704E-B032-A6B363FDCAC2}" type="presParOf" srcId="{F42D7818-7D9F-6046-82AC-F1FDE623E9BF}" destId="{60881D15-EA47-FA43-AD68-24DB07300BF3}" srcOrd="0" destOrd="0" presId="urn:microsoft.com/office/officeart/2008/layout/HalfCircleOrganizationChart"/>
    <dgm:cxn modelId="{4FE7A64B-94D1-9E4D-8149-784CCEDB4017}" type="presParOf" srcId="{F42D7818-7D9F-6046-82AC-F1FDE623E9BF}" destId="{15D61534-3B87-C14A-A697-EE6BB2740F29}" srcOrd="1" destOrd="0" presId="urn:microsoft.com/office/officeart/2008/layout/HalfCircleOrganizationChart"/>
    <dgm:cxn modelId="{45DD8280-8A22-F64E-B1AA-5B7C430B0D60}" type="presParOf" srcId="{15D61534-3B87-C14A-A697-EE6BB2740F29}" destId="{DA0CEBA6-D8D5-844B-8302-D763412ED8DA}" srcOrd="0" destOrd="0" presId="urn:microsoft.com/office/officeart/2008/layout/HalfCircleOrganizationChart"/>
    <dgm:cxn modelId="{E075ECE0-5270-D745-B964-DA192E34E2C0}" type="presParOf" srcId="{DA0CEBA6-D8D5-844B-8302-D763412ED8DA}" destId="{8DE3C420-6035-7448-801F-C661FADDFD75}" srcOrd="0" destOrd="0" presId="urn:microsoft.com/office/officeart/2008/layout/HalfCircleOrganizationChart"/>
    <dgm:cxn modelId="{53753467-DDC1-304C-9C93-F407B83E7313}" type="presParOf" srcId="{DA0CEBA6-D8D5-844B-8302-D763412ED8DA}" destId="{CD3632AE-8C4E-2448-A197-6C2EA8F0D9A8}" srcOrd="1" destOrd="0" presId="urn:microsoft.com/office/officeart/2008/layout/HalfCircleOrganizationChart"/>
    <dgm:cxn modelId="{36F05CB5-5813-4441-87B0-12B45179ED08}" type="presParOf" srcId="{DA0CEBA6-D8D5-844B-8302-D763412ED8DA}" destId="{061BA312-58E4-164F-8B81-7AC5DC424BC7}" srcOrd="2" destOrd="0" presId="urn:microsoft.com/office/officeart/2008/layout/HalfCircleOrganizationChart"/>
    <dgm:cxn modelId="{E6AF93CA-E3FB-8042-95D7-2F24193A2EAD}" type="presParOf" srcId="{DA0CEBA6-D8D5-844B-8302-D763412ED8DA}" destId="{0B38C160-FA44-794E-A611-FA36A706C1D4}" srcOrd="3" destOrd="0" presId="urn:microsoft.com/office/officeart/2008/layout/HalfCircleOrganizationChart"/>
    <dgm:cxn modelId="{8B3FFB86-F3B6-E54B-BA1A-C0A9874AAD87}" type="presParOf" srcId="{15D61534-3B87-C14A-A697-EE6BB2740F29}" destId="{F9D870B0-818F-3E49-B127-ACA2D2113AEF}" srcOrd="1" destOrd="0" presId="urn:microsoft.com/office/officeart/2008/layout/HalfCircleOrganizationChart"/>
    <dgm:cxn modelId="{23E37FA5-16A0-484C-9E96-D4D093ADFC06}" type="presParOf" srcId="{15D61534-3B87-C14A-A697-EE6BB2740F29}" destId="{4F965262-BE03-2B44-8CCD-EB3F5A38E42F}" srcOrd="2" destOrd="0" presId="urn:microsoft.com/office/officeart/2008/layout/HalfCircleOrganizationChart"/>
    <dgm:cxn modelId="{D254D411-AB98-7C49-9CE1-9517F97F4457}" type="presParOf" srcId="{F42D7818-7D9F-6046-82AC-F1FDE623E9BF}" destId="{3D9A39E1-8444-2148-A999-898DDF5FE5EE}" srcOrd="2" destOrd="0" presId="urn:microsoft.com/office/officeart/2008/layout/HalfCircleOrganizationChart"/>
    <dgm:cxn modelId="{622F2EFA-6BF1-C64D-A803-41ACEF2ECA61}" type="presParOf" srcId="{F42D7818-7D9F-6046-82AC-F1FDE623E9BF}" destId="{0E39E232-8D9E-684C-97E7-2085F661E0B3}" srcOrd="3" destOrd="0" presId="urn:microsoft.com/office/officeart/2008/layout/HalfCircleOrganizationChart"/>
    <dgm:cxn modelId="{E4EF66C7-B281-A742-A092-D39033F2C4CE}" type="presParOf" srcId="{0E39E232-8D9E-684C-97E7-2085F661E0B3}" destId="{AC5DB4D8-3661-654D-AC63-E7534C5FA521}" srcOrd="0" destOrd="0" presId="urn:microsoft.com/office/officeart/2008/layout/HalfCircleOrganizationChart"/>
    <dgm:cxn modelId="{18477B9F-3C9D-6A48-B0C9-35FA580514F7}" type="presParOf" srcId="{AC5DB4D8-3661-654D-AC63-E7534C5FA521}" destId="{DD7AD073-DEFD-DA47-A296-B1CDB52665D1}" srcOrd="0" destOrd="0" presId="urn:microsoft.com/office/officeart/2008/layout/HalfCircleOrganizationChart"/>
    <dgm:cxn modelId="{FD36D529-7F7F-AF46-97D6-74CB168C2059}" type="presParOf" srcId="{AC5DB4D8-3661-654D-AC63-E7534C5FA521}" destId="{9128B24C-56E4-F64B-9992-0183E277C045}" srcOrd="1" destOrd="0" presId="urn:microsoft.com/office/officeart/2008/layout/HalfCircleOrganizationChart"/>
    <dgm:cxn modelId="{928C0C96-299A-9D46-BF50-6E82B3659691}" type="presParOf" srcId="{AC5DB4D8-3661-654D-AC63-E7534C5FA521}" destId="{5F99587F-42C5-9844-AF2A-2A3859C82BAE}" srcOrd="2" destOrd="0" presId="urn:microsoft.com/office/officeart/2008/layout/HalfCircleOrganizationChart"/>
    <dgm:cxn modelId="{1D8F73BA-EAB1-A84B-9030-3F4602E22BB4}" type="presParOf" srcId="{AC5DB4D8-3661-654D-AC63-E7534C5FA521}" destId="{90DDF04C-DDA1-7346-AA35-338143ED5A42}" srcOrd="3" destOrd="0" presId="urn:microsoft.com/office/officeart/2008/layout/HalfCircleOrganizationChart"/>
    <dgm:cxn modelId="{CBE47FF6-217E-CE4E-AAB7-142E3EDC7840}" type="presParOf" srcId="{0E39E232-8D9E-684C-97E7-2085F661E0B3}" destId="{538E53CF-EA72-A04E-B152-ACA525786AAF}" srcOrd="1" destOrd="0" presId="urn:microsoft.com/office/officeart/2008/layout/HalfCircleOrganizationChart"/>
    <dgm:cxn modelId="{65B879A4-64C2-C84E-B210-E03EF7EE558A}" type="presParOf" srcId="{0E39E232-8D9E-684C-97E7-2085F661E0B3}" destId="{2A7A4779-CEFC-2F4B-9C25-07A0A76DF1F0}" srcOrd="2" destOrd="0" presId="urn:microsoft.com/office/officeart/2008/layout/HalfCircleOrganizationChart"/>
    <dgm:cxn modelId="{3830C175-5BCB-9F4A-840F-403C7F7A1169}"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979153" y="1981517"/>
          <a:ext cx="1407779" cy="488650"/>
        </a:xfrm>
        <a:custGeom>
          <a:avLst/>
          <a:gdLst/>
          <a:ahLst/>
          <a:cxnLst/>
          <a:rect l="0" t="0" r="0" b="0"/>
          <a:pathLst>
            <a:path>
              <a:moveTo>
                <a:pt x="0" y="0"/>
              </a:moveTo>
              <a:lnTo>
                <a:pt x="0" y="244325"/>
              </a:lnTo>
              <a:lnTo>
                <a:pt x="1407779" y="244325"/>
              </a:lnTo>
              <a:lnTo>
                <a:pt x="1407779" y="48865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2571373" y="1981517"/>
          <a:ext cx="1407779" cy="488650"/>
        </a:xfrm>
        <a:custGeom>
          <a:avLst/>
          <a:gdLst/>
          <a:ahLst/>
          <a:cxnLst/>
          <a:rect l="0" t="0" r="0" b="0"/>
          <a:pathLst>
            <a:path>
              <a:moveTo>
                <a:pt x="1407779" y="0"/>
              </a:moveTo>
              <a:lnTo>
                <a:pt x="1407779" y="244325"/>
              </a:lnTo>
              <a:lnTo>
                <a:pt x="0" y="244325"/>
              </a:lnTo>
              <a:lnTo>
                <a:pt x="0" y="48865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581867" y="818062"/>
          <a:ext cx="1163454" cy="1163454"/>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581867" y="818062"/>
          <a:ext cx="1163454" cy="1163454"/>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39" y="1027484"/>
          <a:ext cx="2326908" cy="74461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Set Look &amp; Feel</a:t>
          </a:r>
          <a:endParaRPr lang="en-US" sz="2500" kern="1200" dirty="0"/>
        </a:p>
      </dsp:txBody>
      <dsp:txXfrm>
        <a:off x="139" y="1027484"/>
        <a:ext cx="2326908" cy="744610"/>
      </dsp:txXfrm>
    </dsp:sp>
    <dsp:sp modelId="{0E1B471A-CE8B-B240-AAD1-6BEF55AEC769}">
      <dsp:nvSpPr>
        <dsp:cNvPr id="0" name=""/>
        <dsp:cNvSpPr/>
      </dsp:nvSpPr>
      <dsp:spPr>
        <a:xfrm>
          <a:off x="3397426" y="818062"/>
          <a:ext cx="1163454" cy="1163454"/>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3397426" y="818062"/>
          <a:ext cx="1163454" cy="1163454"/>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815699" y="1027484"/>
          <a:ext cx="2326908" cy="74461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Define top-level container</a:t>
          </a:r>
          <a:endParaRPr lang="en-US" sz="2500" kern="1200" dirty="0"/>
        </a:p>
      </dsp:txBody>
      <dsp:txXfrm>
        <a:off x="2815699" y="1027484"/>
        <a:ext cx="2326908" cy="744610"/>
      </dsp:txXfrm>
    </dsp:sp>
    <dsp:sp modelId="{CD3632AE-8C4E-2448-A197-6C2EA8F0D9A8}">
      <dsp:nvSpPr>
        <dsp:cNvPr id="0" name=""/>
        <dsp:cNvSpPr/>
      </dsp:nvSpPr>
      <dsp:spPr>
        <a:xfrm>
          <a:off x="1989646" y="2470167"/>
          <a:ext cx="1163454" cy="1163454"/>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989646" y="2470167"/>
          <a:ext cx="1163454" cy="1163454"/>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407919" y="2679589"/>
          <a:ext cx="2326908" cy="74461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Add component</a:t>
          </a:r>
          <a:endParaRPr lang="en-US" sz="2500" kern="1200" dirty="0"/>
        </a:p>
      </dsp:txBody>
      <dsp:txXfrm>
        <a:off x="1407919" y="2679589"/>
        <a:ext cx="2326908" cy="744610"/>
      </dsp:txXfrm>
    </dsp:sp>
    <dsp:sp modelId="{9128B24C-56E4-F64B-9992-0183E277C045}">
      <dsp:nvSpPr>
        <dsp:cNvPr id="0" name=""/>
        <dsp:cNvSpPr/>
      </dsp:nvSpPr>
      <dsp:spPr>
        <a:xfrm>
          <a:off x="4805205" y="2470167"/>
          <a:ext cx="1163454" cy="1163454"/>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4805205" y="2470167"/>
          <a:ext cx="1163454" cy="1163454"/>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4223478" y="2679589"/>
          <a:ext cx="2326908" cy="74461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Add secondary container</a:t>
          </a:r>
          <a:endParaRPr lang="en-US" sz="2500" kern="1200" dirty="0"/>
        </a:p>
      </dsp:txBody>
      <dsp:txXfrm>
        <a:off x="4223478" y="2679589"/>
        <a:ext cx="2326908" cy="744610"/>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Java Swing</a:t>
            </a:r>
            <a:endParaRPr lang="en-US" dirty="0"/>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pic>
        <p:nvPicPr>
          <p:cNvPr id="3" name="Picture 2" descr="Screen Shot 2017-04-18 at 18.14.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99" y="1840792"/>
            <a:ext cx="4781550" cy="3073400"/>
          </a:xfrm>
          <a:prstGeom prst="rect">
            <a:avLst/>
          </a:prstGeom>
        </p:spPr>
      </p:pic>
      <p:pic>
        <p:nvPicPr>
          <p:cNvPr id="5" name="Picture 4" descr="Screen Shot 2017-04-18 at 18.14.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155" y="3429038"/>
            <a:ext cx="4794250" cy="3340100"/>
          </a:xfrm>
          <a:prstGeom prst="rect">
            <a:avLst/>
          </a:prstGeom>
        </p:spPr>
      </p:pic>
      <p:pic>
        <p:nvPicPr>
          <p:cNvPr id="4" name="Picture 3" descr="Screen Shot 2017-04-18 at 18.14.4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684" y="1615368"/>
            <a:ext cx="4775200" cy="3524250"/>
          </a:xfrm>
          <a:prstGeom prst="rect">
            <a:avLst/>
          </a:prstGeom>
        </p:spPr>
      </p:pic>
    </p:spTree>
    <p:extLst>
      <p:ext uri="{BB962C8B-B14F-4D97-AF65-F5344CB8AC3E}">
        <p14:creationId xmlns:p14="http://schemas.microsoft.com/office/powerpoint/2010/main" val="96413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a:xfrm>
            <a:off x="457199" y="1600200"/>
            <a:ext cx="8513011" cy="4525963"/>
          </a:xfrm>
        </p:spPr>
        <p:txBody>
          <a:bodyPr>
            <a:normAutofit/>
          </a:bodyPr>
          <a:lstStyle/>
          <a:p>
            <a:pPr marL="0" indent="0">
              <a:buNone/>
            </a:pPr>
            <a:r>
              <a:rPr lang="en-US" sz="2600" dirty="0" err="1">
                <a:latin typeface="Calibri"/>
                <a:cs typeface="Calibri"/>
              </a:rPr>
              <a:t>UIManager</a:t>
            </a:r>
            <a:r>
              <a:rPr lang="en-US" sz="2600" dirty="0">
                <a:latin typeface="Calibri"/>
                <a:cs typeface="Calibri"/>
              </a:rPr>
              <a:t> manages the current look and </a:t>
            </a:r>
            <a:r>
              <a:rPr lang="en-US" sz="2600" dirty="0" smtClean="0">
                <a:latin typeface="Calibri"/>
                <a:cs typeface="Calibri"/>
              </a:rPr>
              <a:t>feel!</a:t>
            </a:r>
          </a:p>
          <a:p>
            <a:pPr marL="0" indent="0">
              <a:buNone/>
            </a:pPr>
            <a:r>
              <a:rPr lang="en-US" sz="2600" dirty="0" smtClean="0">
                <a:latin typeface="Calibri"/>
                <a:cs typeface="Calibri"/>
              </a:rPr>
              <a:t>*http</a:t>
            </a:r>
            <a:r>
              <a:rPr lang="en-US" sz="2600" dirty="0">
                <a:latin typeface="Calibri"/>
                <a:cs typeface="Calibri"/>
              </a:rPr>
              <a:t>://</a:t>
            </a:r>
            <a:r>
              <a:rPr lang="en-US" sz="2600" dirty="0" err="1">
                <a:latin typeface="Calibri"/>
                <a:cs typeface="Calibri"/>
              </a:rPr>
              <a:t>www.jyloo.com</a:t>
            </a:r>
            <a:r>
              <a:rPr lang="en-US" sz="2600" dirty="0">
                <a:latin typeface="Calibri"/>
                <a:cs typeface="Calibri"/>
              </a:rPr>
              <a:t>/</a:t>
            </a:r>
            <a:r>
              <a:rPr lang="en-US" sz="2600" dirty="0" err="1">
                <a:latin typeface="Calibri"/>
                <a:cs typeface="Calibri"/>
              </a:rPr>
              <a:t>synthetica</a:t>
            </a:r>
            <a:r>
              <a:rPr lang="en-US" sz="2600" dirty="0">
                <a:latin typeface="Calibri"/>
                <a:cs typeface="Calibri"/>
              </a:rPr>
              <a:t>/themes/</a:t>
            </a:r>
          </a:p>
          <a:p>
            <a:pPr marL="0" indent="0">
              <a:buNone/>
            </a:pPr>
            <a:endParaRPr lang="en-US" sz="2400" dirty="0">
              <a:latin typeface="Consolas"/>
              <a:cs typeface="Consolas"/>
            </a:endParaRPr>
          </a:p>
          <a:p>
            <a:pPr marL="0" indent="0">
              <a:buNone/>
            </a:pPr>
            <a:r>
              <a:rPr lang="en-US" sz="1400" dirty="0" smtClean="0">
                <a:latin typeface="Consolas"/>
                <a:cs typeface="Consolas"/>
              </a:rPr>
              <a:t>/</a:t>
            </a:r>
            <a:r>
              <a:rPr lang="en-US" sz="1400" dirty="0">
                <a:latin typeface="Consolas"/>
                <a:cs typeface="Consolas"/>
              </a:rPr>
              <a:t>/ Set </a:t>
            </a:r>
            <a:r>
              <a:rPr lang="en-US" sz="1400" dirty="0" smtClean="0">
                <a:latin typeface="Consolas"/>
                <a:cs typeface="Consolas"/>
              </a:rPr>
              <a:t>Metal L&amp;F </a:t>
            </a:r>
          </a:p>
          <a:p>
            <a:pPr marL="0" indent="0">
              <a:buNone/>
            </a:pPr>
            <a:r>
              <a:rPr lang="en-US" sz="1400" dirty="0" err="1" smtClean="0">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a:t>
            </a:r>
            <a:r>
              <a:rPr lang="en-US" sz="1400" dirty="0" smtClean="0">
                <a:latin typeface="Consolas"/>
                <a:cs typeface="Consolas"/>
              </a:rPr>
              <a:t>&amp;F </a:t>
            </a:r>
            <a:r>
              <a:rPr lang="en-US" sz="1400" dirty="0" err="1" smtClean="0">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endParaRPr lang="en-US" sz="1400" dirty="0" smtClean="0">
              <a:latin typeface="Consolas"/>
              <a:cs typeface="Consolas"/>
            </a:endParaRPr>
          </a:p>
          <a:p>
            <a:pPr marL="0" indent="0">
              <a:buNone/>
            </a:pPr>
            <a:endParaRPr lang="en-US" sz="1400" dirty="0">
              <a:latin typeface="Consolas"/>
              <a:cs typeface="Consolas"/>
            </a:endParaRPr>
          </a:p>
          <a:p>
            <a:pPr marL="0" indent="0">
              <a:buNone/>
            </a:pPr>
            <a:r>
              <a:rPr lang="en-US" sz="1400" dirty="0">
                <a:latin typeface="Consolas"/>
                <a:cs typeface="Consolas"/>
              </a:rPr>
              <a:t>// </a:t>
            </a:r>
            <a:r>
              <a:rPr lang="en-US" sz="1400" dirty="0" smtClean="0">
                <a:latin typeface="Consolas"/>
                <a:cs typeface="Consolas"/>
              </a:rPr>
              <a:t>Set Windows L&amp;F </a:t>
            </a:r>
            <a:r>
              <a:rPr lang="en-US" sz="1400" dirty="0" err="1" smtClean="0">
                <a:latin typeface="Consolas"/>
                <a:cs typeface="Consolas"/>
              </a:rPr>
              <a:t>UIManager.setLookAndFeel</a:t>
            </a:r>
            <a:r>
              <a:rPr lang="en-US" sz="1400" dirty="0">
                <a:latin typeface="Consolas"/>
                <a:cs typeface="Consolas"/>
              </a:rPr>
              <a:t>("</a:t>
            </a:r>
            <a:r>
              <a:rPr lang="en-US" sz="1400" dirty="0" err="1" smtClean="0">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spTree>
    <p:extLst>
      <p:ext uri="{BB962C8B-B14F-4D97-AF65-F5344CB8AC3E}">
        <p14:creationId xmlns:p14="http://schemas.microsoft.com/office/powerpoint/2010/main" val="310401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Top-level container: </a:t>
            </a:r>
            <a:r>
              <a:rPr lang="en-US" dirty="0" err="1" smtClean="0"/>
              <a:t>JFrame</a:t>
            </a:r>
            <a:endParaRPr lang="en-US" dirty="0"/>
          </a:p>
        </p:txBody>
      </p:sp>
      <p:pic>
        <p:nvPicPr>
          <p:cNvPr id="13" name="Picture 12"/>
          <p:cNvPicPr>
            <a:picLocks noChangeAspect="1"/>
          </p:cNvPicPr>
          <p:nvPr/>
        </p:nvPicPr>
        <p:blipFill>
          <a:blip r:embed="rId2"/>
          <a:stretch>
            <a:fillRect/>
          </a:stretch>
        </p:blipFill>
        <p:spPr>
          <a:xfrm>
            <a:off x="968419" y="2183355"/>
            <a:ext cx="2641600" cy="2971800"/>
          </a:xfrm>
          <a:prstGeom prst="rect">
            <a:avLst/>
          </a:prstGeom>
        </p:spPr>
      </p:pic>
      <p:pic>
        <p:nvPicPr>
          <p:cNvPr id="14" name="Picture 13"/>
          <p:cNvPicPr>
            <a:picLocks noChangeAspect="1"/>
          </p:cNvPicPr>
          <p:nvPr/>
        </p:nvPicPr>
        <p:blipFill>
          <a:blip r:embed="rId3"/>
          <a:stretch>
            <a:fillRect/>
          </a:stretch>
        </p:blipFill>
        <p:spPr>
          <a:xfrm>
            <a:off x="4074249" y="2387599"/>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smtClean="0"/>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388"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Top-level container: </a:t>
            </a:r>
            <a:r>
              <a:rPr lang="en-US" sz="3600" dirty="0" err="1" smtClean="0"/>
              <a:t>JApplet</a:t>
            </a:r>
            <a:r>
              <a:rPr lang="en-US" sz="3600" dirty="0" smtClean="0"/>
              <a:t> </a:t>
            </a:r>
            <a:r>
              <a:rPr lang="en-US" sz="3600" i="1" dirty="0" smtClean="0"/>
              <a:t>(deprecated)</a:t>
            </a:r>
            <a:endParaRPr lang="en-US" sz="3600" i="1" dirty="0"/>
          </a:p>
        </p:txBody>
      </p:sp>
      <p:pic>
        <p:nvPicPr>
          <p:cNvPr id="4" name="Picture 3" descr="apple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121" y="1598385"/>
            <a:ext cx="5275500" cy="4604732"/>
          </a:xfrm>
          <a:prstGeom prst="rect">
            <a:avLst/>
          </a:prstGeom>
        </p:spPr>
      </p:pic>
    </p:spTree>
    <p:extLst>
      <p:ext uri="{BB962C8B-B14F-4D97-AF65-F5344CB8AC3E}">
        <p14:creationId xmlns:p14="http://schemas.microsoft.com/office/powerpoint/2010/main" val="126779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 visual guide</a:t>
            </a:r>
            <a:endParaRPr lang="en-US" dirty="0"/>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1" y="1513223"/>
            <a:ext cx="7824546" cy="4507819"/>
          </a:xfrm>
          <a:prstGeom prst="rect">
            <a:avLst/>
          </a:prstGeom>
        </p:spPr>
      </p:pic>
      <p:sp>
        <p:nvSpPr>
          <p:cNvPr id="3" name="TextBox 2"/>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a:t>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9658"/>
            <a:ext cx="9144000" cy="947727"/>
          </a:xfrm>
          <a:prstGeom prst="rect">
            <a:avLst/>
          </a:prstGeom>
        </p:spPr>
      </p:pic>
      <p:sp>
        <p:nvSpPr>
          <p:cNvPr id="6" name="TextBox 5"/>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omponents</a:t>
            </a:r>
            <a:r>
              <a:rPr lang="en-US" dirty="0"/>
              <a:t>,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901"/>
            <a:ext cx="9144000" cy="2511112"/>
          </a:xfrm>
          <a:prstGeom prst="rect">
            <a:avLst/>
          </a:prstGeom>
        </p:spPr>
      </p:pic>
      <p:sp>
        <p:nvSpPr>
          <p:cNvPr id="4" name="TextBox 3"/>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omponents</a:t>
            </a:r>
            <a:r>
              <a:rPr lang="en-US" dirty="0"/>
              <a:t>,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68" y="1595152"/>
            <a:ext cx="4628862" cy="4854661"/>
          </a:xfrm>
          <a:prstGeom prst="rect">
            <a:avLst/>
          </a:prstGeom>
        </p:spPr>
      </p:pic>
      <p:sp>
        <p:nvSpPr>
          <p:cNvPr id="5" name="TextBox 4"/>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complete example</a:t>
            </a:r>
            <a:endParaRPr lang="en-US" dirty="0"/>
          </a:p>
        </p:txBody>
      </p:sp>
      <p:sp>
        <p:nvSpPr>
          <p:cNvPr id="3" name="Content Placeholder 2"/>
          <p:cNvSpPr>
            <a:spLocks noGrp="1"/>
          </p:cNvSpPr>
          <p:nvPr>
            <p:ph idx="1"/>
          </p:nvPr>
        </p:nvSpPr>
        <p:spPr>
          <a:xfrm>
            <a:off x="762000" y="1600200"/>
            <a:ext cx="7924800" cy="4525963"/>
          </a:xfrm>
        </p:spPr>
        <p:txBody>
          <a:bodyPr>
            <a:noAutofit/>
          </a:bodyPr>
          <a:lstStyle/>
          <a:p>
            <a:pPr marL="0" indent="0">
              <a:buNone/>
            </a:pPr>
            <a:r>
              <a:rPr lang="en-US" sz="1100" b="1" dirty="0">
                <a:latin typeface="Consolas"/>
                <a:cs typeface="Consolas"/>
              </a:rPr>
              <a:t>public class </a:t>
            </a:r>
            <a:r>
              <a:rPr lang="en-US" sz="1100" b="1" dirty="0" err="1">
                <a:latin typeface="Consolas"/>
                <a:cs typeface="Consolas"/>
              </a:rPr>
              <a:t>CelsiusConverterBasic</a:t>
            </a:r>
            <a:r>
              <a:rPr lang="en-US" sz="1100" b="1" dirty="0">
                <a:latin typeface="Consolas"/>
                <a:cs typeface="Consolas"/>
              </a:rPr>
              <a:t> extends </a:t>
            </a:r>
            <a:r>
              <a:rPr lang="en-US" sz="1100" b="1" dirty="0" err="1">
                <a:latin typeface="Consolas"/>
                <a:cs typeface="Consolas"/>
              </a:rPr>
              <a:t>JFrame</a:t>
            </a:r>
            <a:r>
              <a:rPr lang="en-US" sz="1100" b="1" dirty="0">
                <a:latin typeface="Consolas"/>
                <a:cs typeface="Consolas"/>
              </a:rPr>
              <a:t> </a:t>
            </a:r>
            <a:r>
              <a:rPr lang="en-US" sz="1100" b="1" dirty="0" smtClean="0">
                <a:latin typeface="Consolas"/>
                <a:cs typeface="Consolas"/>
              </a:rPr>
              <a:t>{</a:t>
            </a:r>
          </a:p>
          <a:p>
            <a:pPr marL="0" indent="0">
              <a:buNone/>
            </a:pPr>
            <a:r>
              <a:rPr lang="en-US" sz="1100" b="1" dirty="0">
                <a:latin typeface="Consolas"/>
                <a:cs typeface="Consolas"/>
              </a:rPr>
              <a:t>	</a:t>
            </a:r>
            <a:r>
              <a:rPr lang="en-US" sz="1100" b="1" dirty="0" smtClean="0">
                <a:latin typeface="Consolas"/>
                <a:cs typeface="Consolas"/>
              </a:rPr>
              <a:t>private </a:t>
            </a:r>
            <a:r>
              <a:rPr lang="en-US" sz="1100" b="1" dirty="0">
                <a:latin typeface="Consolas"/>
                <a:cs typeface="Consolas"/>
              </a:rPr>
              <a:t>static final long </a:t>
            </a:r>
            <a:r>
              <a:rPr lang="en-US" sz="1100" b="1" dirty="0" err="1">
                <a:latin typeface="Consolas"/>
                <a:cs typeface="Consolas"/>
              </a:rPr>
              <a:t>serialVersionUID</a:t>
            </a:r>
            <a:r>
              <a:rPr lang="en-US" sz="1100" b="1" dirty="0">
                <a:latin typeface="Consolas"/>
                <a:cs typeface="Consolas"/>
              </a:rPr>
              <a:t> = 1L;</a:t>
            </a:r>
          </a:p>
          <a:p>
            <a:pPr marL="0" indent="0">
              <a:buNone/>
            </a:pPr>
            <a:r>
              <a:rPr lang="en-US" sz="1100" b="1" dirty="0">
                <a:latin typeface="Consolas"/>
                <a:cs typeface="Consolas"/>
              </a:rPr>
              <a:t>	private </a:t>
            </a:r>
            <a:r>
              <a:rPr lang="en-US" sz="1100" b="1" dirty="0" err="1">
                <a:latin typeface="Consolas"/>
                <a:cs typeface="Consolas"/>
              </a:rPr>
              <a:t>JButton</a:t>
            </a:r>
            <a:r>
              <a:rPr lang="en-US" sz="1100" b="1" dirty="0">
                <a:latin typeface="Consolas"/>
                <a:cs typeface="Consolas"/>
              </a:rPr>
              <a:t> </a:t>
            </a:r>
            <a:r>
              <a:rPr lang="en-US" sz="1100" b="1" dirty="0" err="1">
                <a:latin typeface="Consolas"/>
                <a:cs typeface="Consolas"/>
              </a:rPr>
              <a:t>CFButton</a:t>
            </a:r>
            <a:r>
              <a:rPr lang="en-US" sz="1100" b="1" dirty="0">
                <a:latin typeface="Consolas"/>
                <a:cs typeface="Consolas"/>
              </a:rPr>
              <a:t>;</a:t>
            </a:r>
          </a:p>
          <a:p>
            <a:pPr marL="0" indent="0">
              <a:buNone/>
            </a:pPr>
            <a:r>
              <a:rPr lang="en-US" sz="1100" b="1" dirty="0">
                <a:latin typeface="Consolas"/>
                <a:cs typeface="Consolas"/>
              </a:rPr>
              <a:t>	private </a:t>
            </a:r>
            <a:r>
              <a:rPr lang="en-US" sz="1100" b="1" dirty="0" err="1">
                <a:latin typeface="Consolas"/>
                <a:cs typeface="Consolas"/>
              </a:rPr>
              <a:t>JTextField</a:t>
            </a:r>
            <a:r>
              <a:rPr lang="en-US" sz="1100" b="1" dirty="0">
                <a:latin typeface="Consolas"/>
                <a:cs typeface="Consolas"/>
              </a:rPr>
              <a:t> </a:t>
            </a:r>
            <a:r>
              <a:rPr lang="en-US" sz="1100" b="1" dirty="0" err="1" smtClean="0">
                <a:latin typeface="Consolas"/>
                <a:cs typeface="Consolas"/>
              </a:rPr>
              <a:t>fahrenheitTF</a:t>
            </a:r>
            <a:r>
              <a:rPr lang="en-US" sz="1100" b="1" dirty="0" smtClean="0">
                <a:latin typeface="Consolas"/>
                <a:cs typeface="Consolas"/>
              </a:rPr>
              <a:t>, </a:t>
            </a:r>
            <a:r>
              <a:rPr lang="en-US" sz="1100" b="1" dirty="0" err="1" smtClean="0">
                <a:latin typeface="Consolas"/>
                <a:cs typeface="Consolas"/>
              </a:rPr>
              <a:t>celsiusTF</a:t>
            </a:r>
            <a:r>
              <a:rPr lang="en-US" sz="1100" b="1" dirty="0">
                <a:latin typeface="Consolas"/>
                <a:cs typeface="Consolas"/>
              </a:rPr>
              <a:t>;</a:t>
            </a:r>
          </a:p>
          <a:p>
            <a:pPr marL="0" indent="0">
              <a:buNone/>
            </a:pPr>
            <a:endParaRPr lang="en-US" sz="1100" b="1" dirty="0">
              <a:latin typeface="Consolas"/>
              <a:cs typeface="Consolas"/>
            </a:endParaRPr>
          </a:p>
          <a:p>
            <a:pPr marL="0" indent="0">
              <a:buNone/>
            </a:pPr>
            <a:r>
              <a:rPr lang="en-US" sz="1100" b="1" dirty="0">
                <a:latin typeface="Consolas"/>
                <a:cs typeface="Consolas"/>
              </a:rPr>
              <a:t>	public </a:t>
            </a:r>
            <a:r>
              <a:rPr lang="en-US" sz="1100" b="1" dirty="0" err="1">
                <a:latin typeface="Consolas"/>
                <a:cs typeface="Consolas"/>
              </a:rPr>
              <a:t>CelsiusConverterBasic</a:t>
            </a:r>
            <a:r>
              <a:rPr lang="en-US" sz="1100" b="1" dirty="0">
                <a:latin typeface="Consolas"/>
                <a:cs typeface="Consolas"/>
              </a:rPr>
              <a:t>() {</a:t>
            </a:r>
          </a:p>
          <a:p>
            <a:pPr marL="0" indent="0">
              <a:buNone/>
            </a:pPr>
            <a:r>
              <a:rPr lang="en-US" sz="1100" b="1" dirty="0">
                <a:latin typeface="Consolas"/>
                <a:cs typeface="Consolas"/>
              </a:rPr>
              <a:t>	</a:t>
            </a:r>
            <a:r>
              <a:rPr lang="en-US" sz="1100" b="1" dirty="0" smtClean="0">
                <a:latin typeface="Consolas"/>
                <a:cs typeface="Consolas"/>
              </a:rPr>
              <a:t>	super</a:t>
            </a:r>
            <a:r>
              <a:rPr lang="en-US" sz="1100" b="1" dirty="0">
                <a:latin typeface="Consolas"/>
                <a:cs typeface="Consolas"/>
              </a:rPr>
              <a:t>("Celsius Converter");</a:t>
            </a:r>
          </a:p>
          <a:p>
            <a:pPr marL="0" indent="0">
              <a:buNone/>
            </a:pPr>
            <a:r>
              <a:rPr lang="en-US" sz="1100" b="1" dirty="0">
                <a:latin typeface="Consolas"/>
                <a:cs typeface="Consolas"/>
              </a:rPr>
              <a:t>		</a:t>
            </a:r>
            <a:r>
              <a:rPr lang="en-US" sz="1100" b="1" dirty="0" err="1">
                <a:latin typeface="Consolas"/>
                <a:cs typeface="Consolas"/>
              </a:rPr>
              <a:t>celsiusTF</a:t>
            </a:r>
            <a:r>
              <a:rPr lang="en-US" sz="1100" b="1" dirty="0">
                <a:latin typeface="Consolas"/>
                <a:cs typeface="Consolas"/>
              </a:rPr>
              <a:t> = new </a:t>
            </a:r>
            <a:r>
              <a:rPr lang="en-US" sz="1100" b="1" dirty="0" err="1">
                <a:latin typeface="Consolas"/>
                <a:cs typeface="Consolas"/>
              </a:rPr>
              <a:t>JTextField</a:t>
            </a:r>
            <a:r>
              <a:rPr lang="en-US" sz="1100" b="1" dirty="0">
                <a:latin typeface="Consolas"/>
                <a:cs typeface="Consolas"/>
              </a:rPr>
              <a:t>("000");</a:t>
            </a:r>
          </a:p>
          <a:p>
            <a:pPr marL="0" indent="0">
              <a:buNone/>
            </a:pPr>
            <a:r>
              <a:rPr lang="en-US" sz="1100" b="1" dirty="0">
                <a:latin typeface="Consolas"/>
                <a:cs typeface="Consolas"/>
              </a:rPr>
              <a:t>		</a:t>
            </a:r>
            <a:r>
              <a:rPr lang="en-US" sz="1100" b="1" dirty="0" err="1">
                <a:latin typeface="Consolas"/>
                <a:cs typeface="Consolas"/>
              </a:rPr>
              <a:t>fahrenheitTF</a:t>
            </a:r>
            <a:r>
              <a:rPr lang="en-US" sz="1100" b="1" dirty="0">
                <a:latin typeface="Consolas"/>
                <a:cs typeface="Consolas"/>
              </a:rPr>
              <a:t> = new </a:t>
            </a:r>
            <a:r>
              <a:rPr lang="en-US" sz="1100" b="1" dirty="0" err="1">
                <a:latin typeface="Consolas"/>
                <a:cs typeface="Consolas"/>
              </a:rPr>
              <a:t>JTextField</a:t>
            </a:r>
            <a:r>
              <a:rPr lang="en-US" sz="1100" b="1" dirty="0">
                <a:latin typeface="Consolas"/>
                <a:cs typeface="Consolas"/>
              </a:rPr>
              <a:t>("032");</a:t>
            </a:r>
          </a:p>
          <a:p>
            <a:pPr marL="0" indent="0">
              <a:buNone/>
            </a:pPr>
            <a:r>
              <a:rPr lang="en-US" sz="1100" b="1" dirty="0">
                <a:latin typeface="Consolas"/>
                <a:cs typeface="Consolas"/>
              </a:rPr>
              <a:t>		</a:t>
            </a:r>
            <a:r>
              <a:rPr lang="en-US" sz="1100" b="1" dirty="0" err="1">
                <a:latin typeface="Consolas"/>
                <a:cs typeface="Consolas"/>
              </a:rPr>
              <a:t>CFButton</a:t>
            </a:r>
            <a:r>
              <a:rPr lang="en-US" sz="1100" b="1" dirty="0">
                <a:latin typeface="Consolas"/>
                <a:cs typeface="Consolas"/>
              </a:rPr>
              <a:t> = new </a:t>
            </a:r>
            <a:r>
              <a:rPr lang="en-US" sz="1100" b="1" dirty="0" err="1">
                <a:latin typeface="Consolas"/>
                <a:cs typeface="Consolas"/>
              </a:rPr>
              <a:t>JButton</a:t>
            </a:r>
            <a:r>
              <a:rPr lang="en-US" sz="1100" b="1" dirty="0">
                <a:latin typeface="Consolas"/>
                <a:cs typeface="Consolas"/>
              </a:rPr>
              <a:t>("°C-&gt;°F");</a:t>
            </a:r>
          </a:p>
          <a:p>
            <a:pPr marL="0" indent="0">
              <a:buNone/>
            </a:pPr>
            <a:endParaRPr lang="en-US" sz="1100" b="1" dirty="0">
              <a:latin typeface="Consolas"/>
              <a:cs typeface="Consolas"/>
            </a:endParaRPr>
          </a:p>
          <a:p>
            <a:pPr marL="0" indent="0">
              <a:buNone/>
            </a:pPr>
            <a:r>
              <a:rPr lang="en-US" sz="1100" b="1" dirty="0">
                <a:latin typeface="Consolas"/>
                <a:cs typeface="Consolas"/>
              </a:rPr>
              <a:t>		</a:t>
            </a:r>
            <a:r>
              <a:rPr lang="en-US" sz="1100" b="1" dirty="0" err="1">
                <a:latin typeface="Consolas"/>
                <a:cs typeface="Consolas"/>
              </a:rPr>
              <a:t>JPanel</a:t>
            </a:r>
            <a:r>
              <a:rPr lang="en-US" sz="1100" b="1" dirty="0">
                <a:latin typeface="Consolas"/>
                <a:cs typeface="Consolas"/>
              </a:rPr>
              <a:t> p1 = new </a:t>
            </a:r>
            <a:r>
              <a:rPr lang="en-US" sz="1100" b="1" dirty="0" err="1">
                <a:latin typeface="Consolas"/>
                <a:cs typeface="Consolas"/>
              </a:rPr>
              <a:t>JPanel</a:t>
            </a:r>
            <a:r>
              <a:rPr lang="en-US" sz="1100" b="1" dirty="0">
                <a:latin typeface="Consolas"/>
                <a:cs typeface="Consolas"/>
              </a:rPr>
              <a:t>();</a:t>
            </a:r>
          </a:p>
          <a:p>
            <a:pPr marL="0" indent="0">
              <a:buNone/>
            </a:pPr>
            <a:r>
              <a:rPr lang="en-US" sz="1100" b="1" dirty="0">
                <a:latin typeface="Consolas"/>
                <a:cs typeface="Consolas"/>
              </a:rPr>
              <a:t>		p1.add(</a:t>
            </a:r>
            <a:r>
              <a:rPr lang="en-US" sz="1100" b="1" dirty="0" err="1">
                <a:latin typeface="Consolas"/>
                <a:cs typeface="Consolas"/>
              </a:rPr>
              <a:t>celsiusTF</a:t>
            </a:r>
            <a:r>
              <a:rPr lang="en-US" sz="1100" b="1" dirty="0">
                <a:latin typeface="Consolas"/>
                <a:cs typeface="Consolas"/>
              </a:rPr>
              <a:t>);</a:t>
            </a:r>
          </a:p>
          <a:p>
            <a:pPr marL="0" indent="0">
              <a:buNone/>
            </a:pPr>
            <a:r>
              <a:rPr lang="en-US" sz="1100" b="1" dirty="0">
                <a:latin typeface="Consolas"/>
                <a:cs typeface="Consolas"/>
              </a:rPr>
              <a:t>		p1.add(new </a:t>
            </a:r>
            <a:r>
              <a:rPr lang="en-US" sz="1100" b="1" dirty="0" err="1">
                <a:latin typeface="Consolas"/>
                <a:cs typeface="Consolas"/>
              </a:rPr>
              <a:t>JLabel</a:t>
            </a:r>
            <a:r>
              <a:rPr lang="en-US" sz="1100" b="1" dirty="0">
                <a:latin typeface="Consolas"/>
                <a:cs typeface="Consolas"/>
              </a:rPr>
              <a:t>("°C"));</a:t>
            </a:r>
          </a:p>
          <a:p>
            <a:pPr marL="0" indent="0">
              <a:buNone/>
            </a:pPr>
            <a:r>
              <a:rPr lang="en-US" sz="1100" b="1" dirty="0">
                <a:latin typeface="Consolas"/>
                <a:cs typeface="Consolas"/>
              </a:rPr>
              <a:t>		p1.add(</a:t>
            </a:r>
            <a:r>
              <a:rPr lang="en-US" sz="1100" b="1" dirty="0" err="1">
                <a:latin typeface="Consolas"/>
                <a:cs typeface="Consolas"/>
              </a:rPr>
              <a:t>fahrenheitTF</a:t>
            </a:r>
            <a:r>
              <a:rPr lang="en-US" sz="1100" b="1" dirty="0">
                <a:latin typeface="Consolas"/>
                <a:cs typeface="Consolas"/>
              </a:rPr>
              <a:t>);</a:t>
            </a:r>
          </a:p>
          <a:p>
            <a:pPr marL="0" indent="0">
              <a:buNone/>
            </a:pPr>
            <a:r>
              <a:rPr lang="en-US" sz="1100" b="1" dirty="0">
                <a:latin typeface="Consolas"/>
                <a:cs typeface="Consolas"/>
              </a:rPr>
              <a:t>		p1.add(new </a:t>
            </a:r>
            <a:r>
              <a:rPr lang="en-US" sz="1100" b="1" dirty="0" err="1">
                <a:latin typeface="Consolas"/>
                <a:cs typeface="Consolas"/>
              </a:rPr>
              <a:t>JLabel</a:t>
            </a:r>
            <a:r>
              <a:rPr lang="en-US" sz="1100" b="1" dirty="0">
                <a:latin typeface="Consolas"/>
                <a:cs typeface="Consolas"/>
              </a:rPr>
              <a:t>("°F"));</a:t>
            </a:r>
          </a:p>
          <a:p>
            <a:pPr marL="0" indent="0">
              <a:buNone/>
            </a:pPr>
            <a:r>
              <a:rPr lang="en-US" sz="1100" b="1" dirty="0">
                <a:latin typeface="Consolas"/>
                <a:cs typeface="Consolas"/>
              </a:rPr>
              <a:t>		p1.add(</a:t>
            </a:r>
            <a:r>
              <a:rPr lang="en-US" sz="1100" b="1" dirty="0" err="1">
                <a:latin typeface="Consolas"/>
                <a:cs typeface="Consolas"/>
              </a:rPr>
              <a:t>CFButton</a:t>
            </a:r>
            <a:r>
              <a:rPr lang="en-US" sz="1100" b="1" dirty="0">
                <a:latin typeface="Consolas"/>
                <a:cs typeface="Consolas"/>
              </a:rPr>
              <a:t>)</a:t>
            </a:r>
            <a:r>
              <a:rPr lang="en-US" sz="1100" b="1" dirty="0" smtClean="0">
                <a:latin typeface="Consolas"/>
                <a:cs typeface="Consolas"/>
              </a:rPr>
              <a:t>;</a:t>
            </a:r>
          </a:p>
          <a:p>
            <a:pPr marL="0" indent="0">
              <a:buNone/>
            </a:pPr>
            <a:endParaRPr lang="en-US" sz="1100" b="1" dirty="0">
              <a:latin typeface="Consolas"/>
              <a:cs typeface="Consolas"/>
            </a:endParaRPr>
          </a:p>
          <a:p>
            <a:pPr marL="0" indent="0">
              <a:buNone/>
            </a:pPr>
            <a:r>
              <a:rPr lang="en-US" sz="1100" b="1" dirty="0">
                <a:latin typeface="Consolas"/>
                <a:cs typeface="Consolas"/>
              </a:rPr>
              <a:t>		add(p1)</a:t>
            </a:r>
            <a:r>
              <a:rPr lang="en-US" sz="1100" b="1" dirty="0" smtClean="0">
                <a:latin typeface="Consolas"/>
                <a:cs typeface="Consolas"/>
              </a:rPr>
              <a:t>;</a:t>
            </a:r>
            <a:endParaRPr lang="en-US" sz="1100" b="1" dirty="0">
              <a:latin typeface="Consolas"/>
              <a:cs typeface="Consolas"/>
            </a:endParaRPr>
          </a:p>
          <a:p>
            <a:pPr marL="0" indent="0">
              <a:buNone/>
            </a:pPr>
            <a:r>
              <a:rPr lang="en-US" sz="1100" b="1" dirty="0">
                <a:latin typeface="Consolas"/>
                <a:cs typeface="Consolas"/>
              </a:rPr>
              <a:t>		</a:t>
            </a:r>
            <a:r>
              <a:rPr lang="en-US" sz="1100" b="1" dirty="0" err="1">
                <a:latin typeface="Consolas"/>
                <a:cs typeface="Consolas"/>
              </a:rPr>
              <a:t>setDefaultCloseOperation</a:t>
            </a:r>
            <a:r>
              <a:rPr lang="en-US" sz="1100" b="1" dirty="0">
                <a:latin typeface="Consolas"/>
                <a:cs typeface="Consolas"/>
              </a:rPr>
              <a:t>(</a:t>
            </a:r>
            <a:r>
              <a:rPr lang="en-US" sz="1100" b="1" dirty="0" err="1">
                <a:latin typeface="Consolas"/>
                <a:cs typeface="Consolas"/>
              </a:rPr>
              <a:t>WindowConstants.EXIT_ON_CLOSE</a:t>
            </a:r>
            <a:r>
              <a:rPr lang="en-US" sz="1100" b="1" dirty="0">
                <a:latin typeface="Consolas"/>
                <a:cs typeface="Consolas"/>
              </a:rPr>
              <a:t>);</a:t>
            </a:r>
          </a:p>
          <a:p>
            <a:pPr marL="0" indent="0">
              <a:buNone/>
            </a:pPr>
            <a:r>
              <a:rPr lang="en-US" sz="1100" b="1" dirty="0">
                <a:latin typeface="Consolas"/>
                <a:cs typeface="Consolas"/>
              </a:rPr>
              <a:t>		</a:t>
            </a:r>
            <a:r>
              <a:rPr lang="en-US" sz="1100" b="1" dirty="0" err="1">
                <a:latin typeface="Consolas"/>
                <a:cs typeface="Consolas"/>
              </a:rPr>
              <a:t>setSize</a:t>
            </a:r>
            <a:r>
              <a:rPr lang="en-US" sz="1100" b="1" dirty="0">
                <a:latin typeface="Consolas"/>
                <a:cs typeface="Consolas"/>
              </a:rPr>
              <a:t>(250, 75);</a:t>
            </a:r>
          </a:p>
          <a:p>
            <a:pPr marL="0" indent="0">
              <a:buNone/>
            </a:pPr>
            <a:r>
              <a:rPr lang="en-US" sz="1100" b="1" dirty="0">
                <a:latin typeface="Consolas"/>
                <a:cs typeface="Consolas"/>
              </a:rPr>
              <a:t>		</a:t>
            </a:r>
            <a:r>
              <a:rPr lang="en-US" sz="1100" b="1" dirty="0" err="1">
                <a:latin typeface="Consolas"/>
                <a:cs typeface="Consolas"/>
              </a:rPr>
              <a:t>setVisible</a:t>
            </a:r>
            <a:r>
              <a:rPr lang="en-US" sz="1100" b="1" dirty="0">
                <a:latin typeface="Consolas"/>
                <a:cs typeface="Consolas"/>
              </a:rPr>
              <a:t>(true);</a:t>
            </a:r>
          </a:p>
          <a:p>
            <a:pPr marL="0" indent="0">
              <a:buNone/>
            </a:pPr>
            <a:r>
              <a:rPr lang="en-US" sz="1100" b="1" dirty="0">
                <a:latin typeface="Consolas"/>
                <a:cs typeface="Consolas"/>
              </a:rPr>
              <a:t>	</a:t>
            </a:r>
            <a:r>
              <a:rPr lang="en-US" sz="1100" b="1" dirty="0" smtClean="0">
                <a:latin typeface="Consolas"/>
                <a:cs typeface="Consolas"/>
              </a:rPr>
              <a:t>}</a:t>
            </a:r>
          </a:p>
          <a:p>
            <a:pPr marL="0" indent="0">
              <a:buNone/>
            </a:pPr>
            <a:r>
              <a:rPr lang="en-US" sz="1100" b="1" dirty="0">
                <a:latin typeface="Consolas"/>
                <a:cs typeface="Consolas"/>
              </a:rPr>
              <a:t>}</a:t>
            </a:r>
          </a:p>
        </p:txBody>
      </p:sp>
      <p:pic>
        <p:nvPicPr>
          <p:cNvPr id="6" name="Picture 5"/>
          <p:cNvPicPr>
            <a:picLocks noChangeAspect="1"/>
          </p:cNvPicPr>
          <p:nvPr/>
        </p:nvPicPr>
        <p:blipFill>
          <a:blip r:embed="rId2"/>
          <a:stretch>
            <a:fillRect/>
          </a:stretch>
        </p:blipFill>
        <p:spPr>
          <a:xfrm>
            <a:off x="4568638" y="3712493"/>
            <a:ext cx="4118162" cy="1691495"/>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a:t>
            </a:r>
            <a:endParaRPr lang="en-US" dirty="0"/>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81" y="1769807"/>
            <a:ext cx="7725626" cy="4278389"/>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JFrame</a:t>
            </a:r>
            <a:r>
              <a:rPr lang="en-US" dirty="0" smtClean="0"/>
              <a:t> basic 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setDefaultCloseOperation</a:t>
            </a:r>
            <a:r>
              <a:rPr lang="en-US" dirty="0" smtClean="0"/>
              <a:t>(</a:t>
            </a:r>
            <a:r>
              <a:rPr lang="en-US" dirty="0" err="1"/>
              <a:t>WindowConstants</a:t>
            </a:r>
            <a:r>
              <a:rPr lang="en-US" dirty="0" smtClean="0"/>
              <a:t>)</a:t>
            </a:r>
            <a:endParaRPr lang="en-US" dirty="0"/>
          </a:p>
          <a:p>
            <a:pPr lvl="1"/>
            <a:r>
              <a:rPr lang="en-US" dirty="0"/>
              <a:t>EXIT_ON_CLOSE </a:t>
            </a:r>
            <a:endParaRPr lang="en-US" dirty="0" smtClean="0"/>
          </a:p>
          <a:p>
            <a:pPr lvl="1"/>
            <a:r>
              <a:rPr lang="en-US" dirty="0" smtClean="0"/>
              <a:t>DO_NOTHING_ON_CLOSE </a:t>
            </a:r>
          </a:p>
          <a:p>
            <a:pPr lvl="1"/>
            <a:r>
              <a:rPr lang="en-US" dirty="0" smtClean="0"/>
              <a:t>DISPOSE_ON_CLOSE </a:t>
            </a:r>
          </a:p>
          <a:p>
            <a:pPr lvl="1"/>
            <a:r>
              <a:rPr lang="en-US" dirty="0" smtClean="0"/>
              <a:t>HIDE_ON_CLOSE</a:t>
            </a:r>
          </a:p>
          <a:p>
            <a:r>
              <a:rPr lang="en-US" dirty="0" err="1" smtClean="0"/>
              <a:t>setSize</a:t>
            </a:r>
            <a:r>
              <a:rPr lang="en-US" dirty="0"/>
              <a:t>(</a:t>
            </a:r>
            <a:r>
              <a:rPr lang="en-US" dirty="0" err="1"/>
              <a:t>int</a:t>
            </a:r>
            <a:r>
              <a:rPr lang="en-US" dirty="0"/>
              <a:t> </a:t>
            </a:r>
            <a:r>
              <a:rPr lang="en-US" dirty="0" smtClean="0"/>
              <a:t>base, </a:t>
            </a:r>
            <a:r>
              <a:rPr lang="en-US" dirty="0" err="1"/>
              <a:t>int</a:t>
            </a:r>
            <a:r>
              <a:rPr lang="en-US" dirty="0"/>
              <a:t> height</a:t>
            </a:r>
            <a:r>
              <a:rPr lang="en-US" dirty="0" smtClean="0"/>
              <a:t>)</a:t>
            </a:r>
          </a:p>
          <a:p>
            <a:pPr lvl="1"/>
            <a:r>
              <a:rPr lang="en-US" dirty="0" smtClean="0"/>
              <a:t>defines </a:t>
            </a:r>
            <a:r>
              <a:rPr lang="en-US" dirty="0"/>
              <a:t>the dimensions of the </a:t>
            </a:r>
            <a:r>
              <a:rPr lang="en-US" dirty="0" smtClean="0"/>
              <a:t>component</a:t>
            </a:r>
            <a:endParaRPr lang="en-US" dirty="0"/>
          </a:p>
          <a:p>
            <a:r>
              <a:rPr lang="en-US" dirty="0" err="1" smtClean="0"/>
              <a:t>setVisible</a:t>
            </a:r>
            <a:r>
              <a:rPr lang="en-US" dirty="0" smtClean="0"/>
              <a:t>(</a:t>
            </a:r>
            <a:r>
              <a:rPr lang="en-US" dirty="0" err="1" smtClean="0"/>
              <a:t>boolean</a:t>
            </a:r>
            <a:r>
              <a:rPr lang="en-US" dirty="0" smtClean="0"/>
              <a:t> visibility)</a:t>
            </a:r>
          </a:p>
          <a:p>
            <a:pPr lvl="1"/>
            <a:r>
              <a:rPr lang="en-US" dirty="0"/>
              <a:t>d</a:t>
            </a:r>
            <a:r>
              <a:rPr lang="en-US" dirty="0" smtClean="0"/>
              <a:t>efines the visibility status of the component</a:t>
            </a:r>
          </a:p>
          <a:p>
            <a:r>
              <a:rPr lang="en-US" dirty="0" err="1" smtClean="0"/>
              <a:t>primarycontainer.setcontentpane</a:t>
            </a:r>
            <a:r>
              <a:rPr lang="en-US" dirty="0" smtClean="0"/>
              <a:t>(</a:t>
            </a:r>
            <a:r>
              <a:rPr lang="en-US" dirty="0" err="1" smtClean="0"/>
              <a:t>secondarycontainer</a:t>
            </a:r>
            <a:r>
              <a:rPr lang="en-US" dirty="0" smtClean="0"/>
              <a:t>)</a:t>
            </a:r>
          </a:p>
          <a:p>
            <a:pPr lvl="1"/>
            <a:r>
              <a:rPr lang="en-US" dirty="0"/>
              <a:t>insert the secondary container in </a:t>
            </a:r>
            <a:r>
              <a:rPr lang="en-US" dirty="0" smtClean="0"/>
              <a:t>primary</a:t>
            </a:r>
            <a:endParaRPr lang="en-US" dirty="0"/>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it!</a:t>
            </a:r>
            <a:endParaRPr lang="en-US" dirty="0"/>
          </a:p>
        </p:txBody>
      </p:sp>
      <p:sp>
        <p:nvSpPr>
          <p:cNvPr id="4" name="Content Placeholder 3"/>
          <p:cNvSpPr>
            <a:spLocks noGrp="1"/>
          </p:cNvSpPr>
          <p:nvPr>
            <p:ph idx="1"/>
          </p:nvPr>
        </p:nvSpPr>
        <p:spPr/>
        <p:txBody>
          <a:bodyPr>
            <a:normAutofit fontScale="92500" lnSpcReduction="10000"/>
          </a:bodyPr>
          <a:lstStyle/>
          <a:p>
            <a:pPr marL="0" indent="0">
              <a:buNone/>
            </a:pPr>
            <a:r>
              <a:rPr lang="en-US" sz="2000" dirty="0" smtClean="0">
                <a:solidFill>
                  <a:schemeClr val="accent6">
                    <a:lumMod val="75000"/>
                  </a:schemeClr>
                </a:solidFill>
                <a:latin typeface="Consolas"/>
                <a:cs typeface="Consolas"/>
              </a:rPr>
              <a:t>// Ok</a:t>
            </a:r>
          </a:p>
          <a:p>
            <a:pPr marL="0" indent="0">
              <a:buNone/>
            </a:pPr>
            <a:r>
              <a:rPr lang="en-US" sz="2000" dirty="0" smtClean="0">
                <a:latin typeface="Consolas"/>
                <a:cs typeface="Consolas"/>
              </a:rPr>
              <a:t>public </a:t>
            </a:r>
            <a:r>
              <a:rPr lang="en-US" sz="2000" dirty="0">
                <a:latin typeface="Consolas"/>
                <a:cs typeface="Consolas"/>
              </a:rPr>
              <a:t>static void main(String[] </a:t>
            </a:r>
            <a:r>
              <a:rPr lang="en-US" sz="2000" dirty="0" err="1">
                <a:latin typeface="Consolas"/>
                <a:cs typeface="Consolas"/>
              </a:rPr>
              <a:t>args</a:t>
            </a:r>
            <a:r>
              <a:rPr lang="en-US" sz="2000" dirty="0">
                <a:latin typeface="Consolas"/>
                <a:cs typeface="Consolas"/>
              </a:rPr>
              <a:t>) </a:t>
            </a:r>
            <a:r>
              <a:rPr lang="en-US" sz="2000" dirty="0" smtClean="0">
                <a:latin typeface="Consolas"/>
                <a:cs typeface="Consolas"/>
              </a:rPr>
              <a:t>{</a:t>
            </a:r>
          </a:p>
          <a:p>
            <a:pPr marL="0" indent="0">
              <a:buNone/>
            </a:pPr>
            <a:r>
              <a:rPr lang="en-US" sz="2000" dirty="0" smtClean="0">
                <a:latin typeface="Consolas"/>
                <a:cs typeface="Consolas"/>
              </a:rPr>
              <a:t>	new </a:t>
            </a:r>
            <a:r>
              <a:rPr lang="en-US" sz="2000" dirty="0" err="1">
                <a:latin typeface="Consolas"/>
                <a:cs typeface="Consolas"/>
              </a:rPr>
              <a:t>CelsiusConverter</a:t>
            </a:r>
            <a:r>
              <a:rPr lang="en-US" sz="2000" dirty="0">
                <a:latin typeface="Consolas"/>
                <a:cs typeface="Consolas"/>
              </a:rPr>
              <a:t>()</a:t>
            </a:r>
            <a:r>
              <a:rPr lang="en-US" sz="2000" dirty="0" smtClean="0">
                <a:latin typeface="Consolas"/>
                <a:cs typeface="Consolas"/>
              </a:rPr>
              <a:t>;</a:t>
            </a:r>
          </a:p>
          <a:p>
            <a:pPr marL="0" indent="0">
              <a:buNone/>
            </a:pPr>
            <a:r>
              <a:rPr lang="mr-IN" sz="2000" dirty="0" smtClean="0">
                <a:latin typeface="Consolas"/>
                <a:cs typeface="Consolas"/>
              </a:rPr>
              <a:t>}</a:t>
            </a:r>
            <a:endParaRPr lang="en-US" sz="2000" dirty="0">
              <a:latin typeface="Consolas"/>
              <a:cs typeface="Consolas"/>
            </a:endParaRPr>
          </a:p>
          <a:p>
            <a:pPr marL="0" indent="0">
              <a:buNone/>
            </a:pPr>
            <a:r>
              <a:rPr lang="en-US" sz="2000" dirty="0">
                <a:solidFill>
                  <a:srgbClr val="008000"/>
                </a:solidFill>
                <a:latin typeface="Consolas"/>
                <a:cs typeface="Consolas"/>
              </a:rPr>
              <a:t>	</a:t>
            </a:r>
            <a:endParaRPr lang="en-US" sz="2000" dirty="0" smtClean="0">
              <a:solidFill>
                <a:srgbClr val="008000"/>
              </a:solidFill>
              <a:latin typeface="Consolas"/>
              <a:cs typeface="Consolas"/>
            </a:endParaRPr>
          </a:p>
          <a:p>
            <a:pPr marL="0" indent="0">
              <a:buNone/>
            </a:pPr>
            <a:r>
              <a:rPr lang="en-US" sz="2000" dirty="0" smtClean="0">
                <a:solidFill>
                  <a:srgbClr val="008000"/>
                </a:solidFill>
                <a:latin typeface="Consolas"/>
                <a:cs typeface="Consolas"/>
              </a:rPr>
              <a:t>// Better</a:t>
            </a:r>
            <a:endParaRPr lang="en-US" sz="2000" dirty="0">
              <a:solidFill>
                <a:srgbClr val="008000"/>
              </a:solidFill>
              <a:latin typeface="Consolas"/>
              <a:cs typeface="Consolas"/>
            </a:endParaRPr>
          </a:p>
          <a:p>
            <a:pPr marL="0" indent="0">
              <a:buNone/>
            </a:pPr>
            <a:r>
              <a:rPr lang="en-US" sz="2000" dirty="0" smtClean="0">
                <a:latin typeface="Consolas"/>
                <a:cs typeface="Consolas"/>
              </a:rPr>
              <a:t>public </a:t>
            </a:r>
            <a:r>
              <a:rPr lang="en-US" sz="2000" dirty="0">
                <a:latin typeface="Consolas"/>
                <a:cs typeface="Consolas"/>
              </a:rPr>
              <a:t>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smtClean="0">
                <a:latin typeface="Consolas"/>
                <a:cs typeface="Consolas"/>
              </a:rPr>
              <a:t>EventQueue.</a:t>
            </a:r>
            <a:r>
              <a:rPr lang="en-US" sz="2000" i="1" dirty="0" err="1" smtClean="0">
                <a:latin typeface="Consolas"/>
                <a:cs typeface="Consolas"/>
              </a:rPr>
              <a:t>invokeLater</a:t>
            </a:r>
            <a:r>
              <a:rPr lang="en-US" sz="2000" i="1" dirty="0">
                <a:latin typeface="Consolas"/>
                <a:cs typeface="Consolas"/>
              </a:rPr>
              <a:t>(new Runnable() {</a:t>
            </a:r>
          </a:p>
          <a:p>
            <a:pPr marL="0" indent="0">
              <a:buNone/>
            </a:pPr>
            <a:r>
              <a:rPr lang="en-US" sz="2000" dirty="0">
                <a:latin typeface="Consolas"/>
                <a:cs typeface="Consolas"/>
              </a:rPr>
              <a:t>		</a:t>
            </a:r>
            <a:r>
              <a:rPr lang="en-US" sz="2000" dirty="0" smtClean="0">
                <a:latin typeface="Consolas"/>
                <a:cs typeface="Consolas"/>
              </a:rPr>
              <a:t>@</a:t>
            </a:r>
            <a:r>
              <a:rPr lang="en-US" sz="2000" dirty="0">
                <a:latin typeface="Consolas"/>
                <a:cs typeface="Consolas"/>
              </a:rPr>
              <a:t>Override</a:t>
            </a:r>
          </a:p>
          <a:p>
            <a:pPr marL="0" indent="0">
              <a:buNone/>
            </a:pPr>
            <a:r>
              <a:rPr lang="en-US" sz="2000" dirty="0">
                <a:latin typeface="Consolas"/>
                <a:cs typeface="Consolas"/>
              </a:rPr>
              <a:t>		</a:t>
            </a:r>
            <a:r>
              <a:rPr lang="en-US" sz="2000" dirty="0" smtClean="0">
                <a:latin typeface="Consolas"/>
                <a:cs typeface="Consolas"/>
              </a:rPr>
              <a:t>public </a:t>
            </a:r>
            <a:r>
              <a:rPr lang="en-US" sz="2000" dirty="0">
                <a:latin typeface="Consolas"/>
                <a:cs typeface="Consolas"/>
              </a:rPr>
              <a:t>void run() {</a:t>
            </a:r>
          </a:p>
          <a:p>
            <a:pPr marL="0" indent="0">
              <a:buNone/>
            </a:pPr>
            <a:r>
              <a:rPr lang="en-US" sz="2000" dirty="0">
                <a:latin typeface="Consolas"/>
                <a:cs typeface="Consolas"/>
              </a:rPr>
              <a:t>			</a:t>
            </a:r>
            <a:r>
              <a:rPr lang="en-US" sz="2000" dirty="0" smtClean="0">
                <a:latin typeface="Consolas"/>
                <a:cs typeface="Consolas"/>
              </a:rPr>
              <a:t>new </a:t>
            </a:r>
            <a:r>
              <a:rPr lang="en-US" sz="2000" dirty="0" err="1" smtClean="0">
                <a:latin typeface="Consolas"/>
                <a:cs typeface="Consolas"/>
              </a:rPr>
              <a:t>CelsiusConverter</a:t>
            </a:r>
            <a:r>
              <a:rPr lang="en-US" sz="2000" dirty="0" smtClean="0">
                <a:latin typeface="Consolas"/>
                <a:cs typeface="Consolas"/>
              </a:rPr>
              <a:t>(</a:t>
            </a:r>
            <a:r>
              <a:rPr lang="en-US" sz="2000" dirty="0">
                <a:latin typeface="Consolas"/>
                <a:cs typeface="Consolas"/>
              </a:rPr>
              <a:t>);</a:t>
            </a:r>
          </a:p>
          <a:p>
            <a:pPr marL="0" indent="0">
              <a:buNone/>
            </a:pPr>
            <a:r>
              <a:rPr lang="en-US" sz="2000" dirty="0">
                <a:latin typeface="Consolas"/>
                <a:cs typeface="Consolas"/>
              </a:rPr>
              <a:t>		</a:t>
            </a:r>
            <a:r>
              <a:rPr lang="en-US" sz="2000" dirty="0" smtClean="0">
                <a:latin typeface="Consolas"/>
                <a:cs typeface="Consolas"/>
              </a:rPr>
              <a:t>}</a:t>
            </a:r>
            <a:endParaRPr lang="en-US" sz="2000" dirty="0">
              <a:latin typeface="Consolas"/>
              <a:cs typeface="Consolas"/>
            </a:endParaRPr>
          </a:p>
          <a:p>
            <a:pPr marL="0" indent="0">
              <a:buNone/>
            </a:pPr>
            <a:r>
              <a:rPr lang="mr-IN" sz="2000" dirty="0">
                <a:latin typeface="Consolas"/>
                <a:cs typeface="Consolas"/>
              </a:rPr>
              <a:t>	</a:t>
            </a:r>
            <a:r>
              <a:rPr lang="mr-IN" sz="2000" dirty="0" smtClean="0">
                <a:latin typeface="Consolas"/>
                <a:cs typeface="Consolas"/>
              </a:rPr>
              <a:t>}</a:t>
            </a:r>
            <a:r>
              <a:rPr lang="it-IT" sz="2000" dirty="0" smtClean="0">
                <a:latin typeface="Consolas"/>
                <a:cs typeface="Consolas"/>
              </a:rPr>
              <a:t>);</a:t>
            </a:r>
            <a:endParaRPr lang="mr-IN" sz="2000" dirty="0">
              <a:latin typeface="Consolas"/>
              <a:cs typeface="Consolas"/>
            </a:endParaRPr>
          </a:p>
          <a:p>
            <a:pPr marL="0" indent="0">
              <a:buNone/>
            </a:pPr>
            <a:r>
              <a:rPr lang="mr-IN" sz="2000" dirty="0" smtClean="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042109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Menus</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89" y="1891397"/>
            <a:ext cx="6853829" cy="4149892"/>
          </a:xfrm>
          <a:prstGeom prst="rect">
            <a:avLst/>
          </a:prstGeom>
        </p:spPr>
      </p:pic>
    </p:spTree>
    <p:extLst>
      <p:ext uri="{BB962C8B-B14F-4D97-AF65-F5344CB8AC3E}">
        <p14:creationId xmlns:p14="http://schemas.microsoft.com/office/powerpoint/2010/main" val="1570995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Menus</a:t>
            </a:r>
          </a:p>
        </p:txBody>
      </p:sp>
      <p:sp>
        <p:nvSpPr>
          <p:cNvPr id="3" name="Content Placeholder 2"/>
          <p:cNvSpPr>
            <a:spLocks noGrp="1"/>
          </p:cNvSpPr>
          <p:nvPr>
            <p:ph idx="1"/>
          </p:nvPr>
        </p:nvSpPr>
        <p:spPr/>
        <p:txBody>
          <a:bodyPr>
            <a:normAutofit fontScale="70000" lnSpcReduction="20000"/>
          </a:bodyPr>
          <a:lstStyle/>
          <a:p>
            <a:r>
              <a:rPr lang="en-US" dirty="0" smtClean="0"/>
              <a:t>Three components are involved in a hierarchical fashion: </a:t>
            </a:r>
          </a:p>
          <a:p>
            <a:pPr lvl="1"/>
            <a:r>
              <a:rPr lang="en-US" dirty="0" err="1" smtClean="0"/>
              <a:t>JMenuBar</a:t>
            </a:r>
            <a:r>
              <a:rPr lang="en-US" dirty="0" smtClean="0"/>
              <a:t>, </a:t>
            </a:r>
            <a:r>
              <a:rPr lang="en-US" dirty="0" err="1" smtClean="0"/>
              <a:t>JMenu</a:t>
            </a:r>
            <a:r>
              <a:rPr lang="en-US" dirty="0" smtClean="0"/>
              <a:t>, </a:t>
            </a:r>
            <a:r>
              <a:rPr lang="en-US" dirty="0" err="1" smtClean="0"/>
              <a:t>JMenuItem</a:t>
            </a:r>
            <a:endParaRPr lang="en-US" dirty="0" smtClean="0"/>
          </a:p>
          <a:p>
            <a:endParaRPr lang="en-US" dirty="0" smtClean="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smtClean="0">
                <a:latin typeface="Consolas"/>
                <a:cs typeface="Consolas"/>
              </a:rPr>
              <a:t>JMenuItem</a:t>
            </a:r>
            <a:r>
              <a:rPr lang="en-US" sz="2900" dirty="0" smtClean="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smtClean="0">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JDialog</a:t>
            </a:r>
            <a:endParaRPr lang="en-US" dirty="0"/>
          </a:p>
        </p:txBody>
      </p:sp>
      <p:sp>
        <p:nvSpPr>
          <p:cNvPr id="3" name="Content Placeholder 2"/>
          <p:cNvSpPr>
            <a:spLocks noGrp="1"/>
          </p:cNvSpPr>
          <p:nvPr>
            <p:ph idx="1"/>
          </p:nvPr>
        </p:nvSpPr>
        <p:spPr/>
        <p:txBody>
          <a:bodyPr>
            <a:normAutofit/>
          </a:bodyPr>
          <a:lstStyle/>
          <a:p>
            <a:r>
              <a:rPr lang="en-US" dirty="0" smtClean="0"/>
              <a:t>Applications need to provide </a:t>
            </a:r>
            <a:r>
              <a:rPr lang="en-US" dirty="0"/>
              <a:t>information, advise the user, etc</a:t>
            </a:r>
            <a:r>
              <a:rPr lang="en-US" dirty="0" smtClean="0"/>
              <a:t>.</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3514" y="2566799"/>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JDialog</a:t>
            </a:r>
            <a:endParaRPr lang="en-US" dirty="0"/>
          </a:p>
        </p:txBody>
      </p:sp>
      <p:sp>
        <p:nvSpPr>
          <p:cNvPr id="3" name="Content Placeholder 2"/>
          <p:cNvSpPr>
            <a:spLocks noGrp="1"/>
          </p:cNvSpPr>
          <p:nvPr>
            <p:ph idx="1"/>
          </p:nvPr>
        </p:nvSpPr>
        <p:spPr/>
        <p:txBody>
          <a:bodyPr>
            <a:normAutofit/>
          </a:bodyPr>
          <a:lstStyle/>
          <a:p>
            <a:r>
              <a:rPr lang="en-US" dirty="0" smtClean="0"/>
              <a:t>Dialogs are a better choice than instantiating other </a:t>
            </a:r>
            <a:r>
              <a:rPr lang="en-US" dirty="0" err="1" smtClean="0"/>
              <a:t>JFrames</a:t>
            </a:r>
            <a:r>
              <a:rPr lang="en-US" dirty="0" smtClean="0"/>
              <a:t>!</a:t>
            </a:r>
          </a:p>
          <a:p>
            <a:pPr lvl="1"/>
            <a:r>
              <a:rPr lang="en-US" dirty="0"/>
              <a:t>Every dialog is dependent on a </a:t>
            </a:r>
            <a:r>
              <a:rPr lang="en-US" dirty="0" smtClean="0"/>
              <a:t>top-level container.</a:t>
            </a:r>
            <a:endParaRPr lang="en-US" dirty="0"/>
          </a:p>
          <a:p>
            <a:pPr lvl="1"/>
            <a:r>
              <a:rPr lang="en-US" dirty="0" smtClean="0"/>
              <a:t>Dialogs are all instances of </a:t>
            </a:r>
            <a:r>
              <a:rPr lang="en-US" dirty="0" err="1" smtClean="0"/>
              <a:t>JDialog</a:t>
            </a:r>
            <a:r>
              <a:rPr lang="en-US" dirty="0" smtClean="0"/>
              <a:t>, even though the majority is done using helper classes (e.g., </a:t>
            </a:r>
            <a:r>
              <a:rPr lang="en-US" dirty="0" err="1" smtClean="0"/>
              <a:t>JOptionPane</a:t>
            </a:r>
            <a:r>
              <a:rPr lang="en-US" dirty="0" smtClean="0"/>
              <a:t>).</a:t>
            </a:r>
            <a:endParaRPr lang="en-US" dirty="0"/>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Dialogs</a:t>
            </a:r>
            <a:endParaRPr lang="en-US" dirty="0"/>
          </a:p>
        </p:txBody>
      </p:sp>
      <p:sp>
        <p:nvSpPr>
          <p:cNvPr id="3" name="Content Placeholder 2"/>
          <p:cNvSpPr>
            <a:spLocks noGrp="1"/>
          </p:cNvSpPr>
          <p:nvPr>
            <p:ph idx="1"/>
          </p:nvPr>
        </p:nvSpPr>
        <p:spPr/>
        <p:txBody>
          <a:bodyPr/>
          <a:lstStyle/>
          <a:p>
            <a:r>
              <a:rPr lang="en-US" sz="2800" dirty="0" err="1" smtClean="0">
                <a:solidFill>
                  <a:schemeClr val="accent6">
                    <a:lumMod val="75000"/>
                  </a:schemeClr>
                </a:solidFill>
              </a:rPr>
              <a:t>Subclassing</a:t>
            </a:r>
            <a:r>
              <a:rPr lang="en-US" sz="2800" dirty="0" smtClean="0">
                <a:solidFill>
                  <a:schemeClr val="accent6">
                    <a:lumMod val="75000"/>
                  </a:schemeClr>
                </a:solidFill>
              </a:rPr>
              <a:t> </a:t>
            </a:r>
            <a:r>
              <a:rPr lang="en-US" sz="2800" dirty="0" err="1" smtClean="0">
                <a:solidFill>
                  <a:schemeClr val="accent6">
                    <a:lumMod val="75000"/>
                  </a:schemeClr>
                </a:solidFill>
              </a:rPr>
              <a:t>JDialog</a:t>
            </a:r>
            <a:r>
              <a:rPr lang="en-US" sz="2800" dirty="0" smtClean="0">
                <a:solidFill>
                  <a:schemeClr val="accent6">
                    <a:lumMod val="75000"/>
                  </a:schemeClr>
                </a:solidFill>
              </a:rPr>
              <a:t> </a:t>
            </a:r>
            <a:r>
              <a:rPr lang="en-US" sz="2800" dirty="0" smtClean="0"/>
              <a:t>(top-level container) and defining your own layouts.</a:t>
            </a:r>
          </a:p>
          <a:p>
            <a:r>
              <a:rPr lang="en-US" sz="2800" dirty="0" smtClean="0">
                <a:solidFill>
                  <a:srgbClr val="E46C0A"/>
                </a:solidFill>
              </a:rPr>
              <a:t>Using </a:t>
            </a:r>
            <a:r>
              <a:rPr lang="en-US" sz="2800" dirty="0" err="1" smtClean="0">
                <a:solidFill>
                  <a:srgbClr val="E46C0A"/>
                </a:solidFill>
              </a:rPr>
              <a:t>JOptionPane</a:t>
            </a:r>
            <a:r>
              <a:rPr lang="en-US" sz="2800" dirty="0"/>
              <a:t>.</a:t>
            </a:r>
            <a:r>
              <a:rPr lang="en-US" sz="2800" dirty="0" smtClean="0"/>
              <a:t> </a:t>
            </a:r>
            <a:r>
              <a:rPr lang="en-US" sz="2800" dirty="0"/>
              <a:t>Y</a:t>
            </a:r>
            <a:r>
              <a:rPr lang="en-US" sz="2800" dirty="0" smtClean="0"/>
              <a:t>ou </a:t>
            </a:r>
            <a:r>
              <a:rPr lang="en-US" sz="2800" dirty="0"/>
              <a:t>can quickly create and customize several different kinds of </a:t>
            </a:r>
            <a:r>
              <a:rPr lang="en-US" sz="2800" dirty="0" smtClean="0"/>
              <a:t>dialogs. </a:t>
            </a:r>
            <a:r>
              <a:rPr lang="en-US" sz="2800" dirty="0" err="1" smtClean="0"/>
              <a:t>JOptionPane</a:t>
            </a:r>
            <a:r>
              <a:rPr lang="en-US" sz="2800" dirty="0" smtClean="0"/>
              <a:t> </a:t>
            </a:r>
            <a:r>
              <a:rPr lang="en-US" sz="2800" dirty="0"/>
              <a:t>provides support for laying out standard dialogs, providing icons, specifying the dialog title and text, and customizing the button text.</a:t>
            </a:r>
          </a:p>
          <a:p>
            <a:endParaRPr lang="en-US" dirty="0"/>
          </a:p>
        </p:txBody>
      </p:sp>
    </p:spTree>
    <p:extLst>
      <p:ext uri="{BB962C8B-B14F-4D97-AF65-F5344CB8AC3E}">
        <p14:creationId xmlns:p14="http://schemas.microsoft.com/office/powerpoint/2010/main" val="211950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JOptionPane.showMessageDialog</a:t>
            </a:r>
            <a:r>
              <a:rPr lang="en-US" dirty="0" smtClean="0"/>
              <a:t>()</a:t>
            </a:r>
            <a:endParaRPr lang="en-US" dirty="0"/>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48"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JOptionPane.showOptionDialog</a:t>
            </a:r>
            <a:r>
              <a:rPr lang="en-US" dirty="0" smtClean="0"/>
              <a:t>()</a:t>
            </a:r>
            <a:endParaRPr lang="en-US" dirty="0"/>
          </a:p>
        </p:txBody>
      </p:sp>
      <p:sp>
        <p:nvSpPr>
          <p:cNvPr id="5" name="Content Placeholder 4"/>
          <p:cNvSpPr>
            <a:spLocks noGrp="1"/>
          </p:cNvSpPr>
          <p:nvPr>
            <p:ph sz="half" idx="1"/>
          </p:nvPr>
        </p:nvSpPr>
        <p:spPr/>
        <p:txBody>
          <a:bodyPr>
            <a:normAutofit fontScale="92500"/>
          </a:bodyPr>
          <a:lstStyle/>
          <a:p>
            <a:r>
              <a:rPr lang="en-US" dirty="0"/>
              <a:t>Displays a modal dialog with the specified buttons, icons, message, title, and so on. With this method, you can change the text that appears on the buttons of standard dialogs. You can also perform many other kinds</a:t>
            </a:r>
          </a:p>
          <a:p>
            <a:r>
              <a:rPr lang="en-US" dirty="0"/>
              <a:t>of customization.</a:t>
            </a:r>
          </a:p>
          <a:p>
            <a:endParaRPr lang="en-US" dirty="0"/>
          </a:p>
        </p:txBody>
      </p:sp>
      <p:pic>
        <p:nvPicPr>
          <p:cNvPr id="4" name="Picture 3" descr="Screen Shot 2014-11-10 at 22.13.21.png"/>
          <p:cNvPicPr>
            <a:picLocks noChangeAspect="1"/>
          </p:cNvPicPr>
          <p:nvPr/>
        </p:nvPicPr>
        <p:blipFill rotWithShape="1">
          <a:blip r:embed="rId2">
            <a:extLst>
              <a:ext uri="{28A0092B-C50C-407E-A947-70E740481C1C}">
                <a14:useLocalDpi xmlns:a14="http://schemas.microsoft.com/office/drawing/2010/main" val="0"/>
              </a:ext>
            </a:extLst>
          </a:blip>
          <a:srcRect r="5866"/>
          <a:stretch/>
        </p:blipFill>
        <p:spPr>
          <a:xfrm>
            <a:off x="4561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JOptionPane.showConfirmationDialog</a:t>
            </a:r>
            <a:r>
              <a:rPr lang="en-US" sz="3600" dirty="0" smtClean="0"/>
              <a:t>()</a:t>
            </a:r>
            <a:endParaRPr lang="en-US" sz="3600" dirty="0"/>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and components</a:t>
            </a:r>
            <a:endParaRPr lang="en-US" dirty="0"/>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JOptionPane.showInputDialog</a:t>
            </a:r>
            <a:r>
              <a:rPr lang="en-US" dirty="0"/>
              <a:t>()</a:t>
            </a:r>
          </a:p>
        </p:txBody>
      </p:sp>
      <p:pic>
        <p:nvPicPr>
          <p:cNvPr id="4" name="Picture 3"/>
          <p:cNvPicPr>
            <a:picLocks noChangeAspect="1"/>
          </p:cNvPicPr>
          <p:nvPr/>
        </p:nvPicPr>
        <p:blipFill>
          <a:blip r:embed="rId2"/>
          <a:stretch>
            <a:fillRect/>
          </a:stretch>
        </p:blipFill>
        <p:spPr>
          <a:xfrm>
            <a:off x="304800" y="2177882"/>
            <a:ext cx="3962400" cy="2247900"/>
          </a:xfrm>
          <a:prstGeom prst="rect">
            <a:avLst/>
          </a:prstGeom>
        </p:spPr>
      </p:pic>
      <p:pic>
        <p:nvPicPr>
          <p:cNvPr id="5" name="Picture 4"/>
          <p:cNvPicPr>
            <a:picLocks noChangeAspect="1"/>
          </p:cNvPicPr>
          <p:nvPr/>
        </p:nvPicPr>
        <p:blipFill>
          <a:blip r:embed="rId3"/>
          <a:stretch>
            <a:fillRect/>
          </a:stretch>
        </p:blipFill>
        <p:spPr>
          <a:xfrm>
            <a:off x="4267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JFileChooser</a:t>
            </a:r>
            <a:endParaRPr lang="en-US" dirty="0"/>
          </a:p>
        </p:txBody>
      </p:sp>
      <p:sp>
        <p:nvSpPr>
          <p:cNvPr id="3" name="Content Placeholder 2"/>
          <p:cNvSpPr>
            <a:spLocks noGrp="1"/>
          </p:cNvSpPr>
          <p:nvPr>
            <p:ph idx="1"/>
          </p:nvPr>
        </p:nvSpPr>
        <p:spPr/>
        <p:txBody>
          <a:bodyPr/>
          <a:lstStyle/>
          <a:p>
            <a:r>
              <a:rPr lang="en-US" dirty="0" smtClean="0"/>
              <a:t>Provides </a:t>
            </a:r>
            <a:r>
              <a:rPr lang="en-US" dirty="0"/>
              <a:t>a GUI for navigating the file </a:t>
            </a:r>
            <a:r>
              <a:rPr lang="en-US" dirty="0" smtClean="0"/>
              <a:t>system. Could be used as both:</a:t>
            </a:r>
          </a:p>
          <a:p>
            <a:pPr lvl="1"/>
            <a:r>
              <a:rPr lang="en-US" dirty="0"/>
              <a:t>s</a:t>
            </a:r>
            <a:r>
              <a:rPr lang="en-US" dirty="0" smtClean="0"/>
              <a:t>tatic method (modal)</a:t>
            </a:r>
          </a:p>
          <a:p>
            <a:pPr lvl="1"/>
            <a:r>
              <a:rPr lang="en-US" dirty="0" smtClean="0"/>
              <a:t>instance </a:t>
            </a:r>
            <a:r>
              <a:rPr lang="en-US" dirty="0"/>
              <a:t>of </a:t>
            </a:r>
            <a:r>
              <a:rPr lang="en-US" dirty="0" err="1" smtClean="0"/>
              <a:t>JFileChooser</a:t>
            </a: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432" y="3728751"/>
            <a:ext cx="4150368" cy="2913089"/>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JColorChooser</a:t>
            </a:r>
            <a:endParaRPr lang="en-US" dirty="0"/>
          </a:p>
        </p:txBody>
      </p:sp>
      <p:sp>
        <p:nvSpPr>
          <p:cNvPr id="3" name="Content Placeholder 2"/>
          <p:cNvSpPr>
            <a:spLocks noGrp="1"/>
          </p:cNvSpPr>
          <p:nvPr>
            <p:ph idx="1"/>
          </p:nvPr>
        </p:nvSpPr>
        <p:spPr/>
        <p:txBody>
          <a:bodyPr/>
          <a:lstStyle/>
          <a:p>
            <a:r>
              <a:rPr lang="en-US" dirty="0"/>
              <a:t>Provides a GUI for navigating </a:t>
            </a:r>
            <a:r>
              <a:rPr lang="en-US" dirty="0" smtClean="0"/>
              <a:t>color spaces.</a:t>
            </a:r>
            <a:endParaRPr lang="en-US" dirty="0"/>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900" y="2391131"/>
            <a:ext cx="5295900" cy="4102100"/>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r>
              <a:rPr lang="en-US" dirty="0" smtClean="0"/>
              <a:t>?</a:t>
            </a:r>
            <a:endParaRPr lang="en-US" dirty="0"/>
          </a:p>
        </p:txBody>
      </p:sp>
      <p:sp>
        <p:nvSpPr>
          <p:cNvPr id="3" name="Content Placeholder 2"/>
          <p:cNvSpPr>
            <a:spLocks noGrp="1"/>
          </p:cNvSpPr>
          <p:nvPr>
            <p:ph idx="1"/>
          </p:nvPr>
        </p:nvSpPr>
        <p:spPr/>
        <p:txBody>
          <a:bodyPr/>
          <a:lstStyle/>
          <a:p>
            <a:r>
              <a:rPr lang="en-US" dirty="0" smtClean="0"/>
              <a:t>Default GUIs, when </a:t>
            </a:r>
            <a:r>
              <a:rPr lang="en-US" dirty="0"/>
              <a:t>resized, allow the relocation of the components</a:t>
            </a:r>
            <a:r>
              <a:rPr lang="en-US" dirty="0" smtClean="0"/>
              <a:t>:</a:t>
            </a:r>
          </a:p>
          <a:p>
            <a:pPr lvl="1"/>
            <a:r>
              <a:rPr lang="en-US" dirty="0"/>
              <a:t>this behavior is a necessity: Java adapts to many platforms (display in different </a:t>
            </a:r>
            <a:r>
              <a:rPr lang="en-US" dirty="0" smtClean="0"/>
              <a:t>ways)</a:t>
            </a:r>
            <a:endParaRPr lang="en-US" dirty="0"/>
          </a:p>
          <a:p>
            <a:endParaRPr lang="en-US" dirty="0"/>
          </a:p>
        </p:txBody>
      </p:sp>
      <p:pic>
        <p:nvPicPr>
          <p:cNvPr id="4" name="Picture 3" descr="Screen Shot 2014-11-11 at 11.15.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307" y="3944353"/>
            <a:ext cx="4203700" cy="2057400"/>
          </a:xfrm>
          <a:prstGeom prst="rect">
            <a:avLst/>
          </a:prstGeom>
        </p:spPr>
      </p:pic>
      <p:pic>
        <p:nvPicPr>
          <p:cNvPr id="5" name="Picture 4" descr="Screen Shot 2014-11-11 at 11.16.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729" y="3944353"/>
            <a:ext cx="2933700" cy="243840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a:t>
            </a:r>
            <a:endParaRPr lang="en-US" dirty="0"/>
          </a:p>
        </p:txBody>
      </p:sp>
      <p:sp>
        <p:nvSpPr>
          <p:cNvPr id="3" name="Content Placeholder 2"/>
          <p:cNvSpPr>
            <a:spLocks noGrp="1"/>
          </p:cNvSpPr>
          <p:nvPr>
            <p:ph idx="1"/>
          </p:nvPr>
        </p:nvSpPr>
        <p:spPr/>
        <p:txBody>
          <a:bodyPr>
            <a:normAutofit/>
          </a:bodyPr>
          <a:lstStyle/>
          <a:p>
            <a:r>
              <a:rPr lang="en-US" dirty="0" smtClean="0"/>
              <a:t>A layout manager determines </a:t>
            </a:r>
            <a:r>
              <a:rPr lang="en-US" dirty="0"/>
              <a:t>the </a:t>
            </a:r>
            <a:r>
              <a:rPr lang="en-US" dirty="0" smtClean="0"/>
              <a:t>disposal </a:t>
            </a:r>
            <a:r>
              <a:rPr lang="en-US" dirty="0"/>
              <a:t>of the </a:t>
            </a:r>
            <a:r>
              <a:rPr lang="en-US" dirty="0" smtClean="0"/>
              <a:t>components in a container</a:t>
            </a:r>
          </a:p>
          <a:p>
            <a:pPr lvl="1"/>
            <a:r>
              <a:rPr lang="en-US" i="1" dirty="0" smtClean="0"/>
              <a:t>Flow, Border, Grid, </a:t>
            </a:r>
            <a:r>
              <a:rPr lang="en-US" i="1" dirty="0" err="1" smtClean="0"/>
              <a:t>GridBag</a:t>
            </a:r>
            <a:r>
              <a:rPr lang="en-US" i="1" dirty="0" smtClean="0"/>
              <a:t>, Card </a:t>
            </a:r>
            <a:r>
              <a:rPr lang="en-US" dirty="0" smtClean="0"/>
              <a:t>Layouts</a:t>
            </a:r>
            <a:endParaRPr lang="en-US" dirty="0"/>
          </a:p>
          <a:p>
            <a:r>
              <a:rPr lang="en-US" dirty="0" smtClean="0"/>
              <a:t>Panels are containers supporting layouts</a:t>
            </a:r>
          </a:p>
          <a:p>
            <a:pPr lvl="1"/>
            <a:r>
              <a:rPr lang="en-US" dirty="0" smtClean="0"/>
              <a:t>Different </a:t>
            </a:r>
            <a:r>
              <a:rPr lang="en-US" dirty="0"/>
              <a:t>panels can have different </a:t>
            </a:r>
            <a:r>
              <a:rPr lang="en-US" dirty="0" smtClean="0"/>
              <a:t>layouts</a:t>
            </a:r>
          </a:p>
          <a:p>
            <a:pPr lvl="1"/>
            <a:r>
              <a:rPr lang="en-US" dirty="0"/>
              <a:t>Layouts are passed to </a:t>
            </a:r>
            <a:r>
              <a:rPr lang="en-US" dirty="0" smtClean="0"/>
              <a:t>constructors</a:t>
            </a:r>
            <a:endParaRPr lang="en-US" dirty="0"/>
          </a:p>
          <a:p>
            <a:r>
              <a:rPr lang="en-US" dirty="0"/>
              <a:t>Methodology:</a:t>
            </a:r>
          </a:p>
          <a:p>
            <a:pPr marL="457200" lvl="1" indent="0">
              <a:buNone/>
            </a:pPr>
            <a:r>
              <a:rPr lang="en-US" sz="2000" dirty="0" err="1" smtClean="0">
                <a:latin typeface="Consolas"/>
                <a:cs typeface="Consolas"/>
              </a:rPr>
              <a:t>JPanel</a:t>
            </a:r>
            <a:r>
              <a:rPr lang="en-US" sz="2000" dirty="0" smtClean="0">
                <a:latin typeface="Consolas"/>
                <a:cs typeface="Consolas"/>
              </a:rPr>
              <a:t> </a:t>
            </a:r>
            <a:r>
              <a:rPr lang="en-US" sz="2000" dirty="0">
                <a:latin typeface="Consolas"/>
                <a:cs typeface="Consolas"/>
              </a:rPr>
              <a:t>panel = new </a:t>
            </a:r>
            <a:r>
              <a:rPr lang="en-US" sz="2000" dirty="0" err="1">
                <a:latin typeface="Consolas"/>
                <a:cs typeface="Consolas"/>
              </a:rPr>
              <a:t>JPanel</a:t>
            </a:r>
            <a:r>
              <a:rPr lang="en-US" sz="2000" dirty="0" smtClean="0">
                <a:latin typeface="Consolas"/>
                <a:cs typeface="Consolas"/>
              </a:rPr>
              <a:t>(</a:t>
            </a:r>
            <a:r>
              <a:rPr lang="en-US" sz="2000" dirty="0" smtClean="0">
                <a:solidFill>
                  <a:schemeClr val="accent6"/>
                </a:solidFill>
                <a:latin typeface="Consolas"/>
                <a:cs typeface="Consolas"/>
              </a:rPr>
              <a:t>new </a:t>
            </a:r>
            <a:r>
              <a:rPr lang="en-US" sz="2000" dirty="0" err="1" smtClean="0">
                <a:solidFill>
                  <a:schemeClr val="accent6"/>
                </a:solidFill>
                <a:latin typeface="Consolas"/>
                <a:cs typeface="Consolas"/>
              </a:rPr>
              <a:t>GridLayout</a:t>
            </a:r>
            <a:r>
              <a:rPr lang="en-US" sz="2000" dirty="0" smtClean="0">
                <a:solidFill>
                  <a:schemeClr val="accent6"/>
                </a:solidFill>
                <a:latin typeface="Consolas"/>
                <a:cs typeface="Consolas"/>
              </a:rPr>
              <a:t>(2,2)</a:t>
            </a:r>
            <a:r>
              <a:rPr lang="en-US" sz="2000" dirty="0" smtClean="0">
                <a:latin typeface="Consolas"/>
                <a:cs typeface="Consolas"/>
              </a:rPr>
              <a:t>)</a:t>
            </a:r>
            <a:r>
              <a:rPr lang="en-US" sz="2000" dirty="0">
                <a:latin typeface="Consolas"/>
                <a:cs typeface="Consolas"/>
              </a:rPr>
              <a:t>; </a:t>
            </a:r>
            <a:endParaRPr lang="en-US" sz="2000" dirty="0" smtClean="0">
              <a:latin typeface="Consolas"/>
              <a:cs typeface="Consolas"/>
            </a:endParaRPr>
          </a:p>
          <a:p>
            <a:pPr marL="457200" lvl="1" indent="0">
              <a:buNone/>
            </a:pPr>
            <a:r>
              <a:rPr lang="en-US" sz="2000" dirty="0" err="1" smtClean="0">
                <a:latin typeface="Consolas"/>
                <a:cs typeface="Consolas"/>
              </a:rPr>
              <a:t>panel.add</a:t>
            </a:r>
            <a:r>
              <a:rPr lang="en-US" sz="2000" dirty="0">
                <a:latin typeface="Consolas"/>
                <a:cs typeface="Consolas"/>
              </a:rPr>
              <a:t>(</a:t>
            </a:r>
            <a:r>
              <a:rPr lang="en-US" sz="2000" dirty="0" err="1">
                <a:latin typeface="Consolas"/>
                <a:cs typeface="Consolas"/>
              </a:rPr>
              <a:t>JButton</a:t>
            </a:r>
            <a:r>
              <a:rPr lang="en-US" sz="2000" dirty="0">
                <a:latin typeface="Consolas"/>
                <a:cs typeface="Consolas"/>
              </a:rPr>
              <a:t>); (…)</a:t>
            </a:r>
          </a:p>
          <a:p>
            <a:endParaRPr lang="en-US" dirty="0"/>
          </a:p>
        </p:txBody>
      </p:sp>
    </p:spTree>
    <p:extLst>
      <p:ext uri="{BB962C8B-B14F-4D97-AF65-F5344CB8AC3E}">
        <p14:creationId xmlns:p14="http://schemas.microsoft.com/office/powerpoint/2010/main" val="2279729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t>
            </a:r>
            <a:r>
              <a:rPr lang="en-US" dirty="0" smtClean="0"/>
              <a:t>Manager - </a:t>
            </a:r>
            <a:r>
              <a:rPr lang="en-US" dirty="0" err="1" smtClean="0"/>
              <a:t>FlowLayout</a:t>
            </a:r>
            <a:endParaRPr lang="en-US" dirty="0"/>
          </a:p>
        </p:txBody>
      </p:sp>
      <p:sp>
        <p:nvSpPr>
          <p:cNvPr id="3" name="Content Placeholder 2"/>
          <p:cNvSpPr>
            <a:spLocks noGrp="1"/>
          </p:cNvSpPr>
          <p:nvPr>
            <p:ph idx="1"/>
          </p:nvPr>
        </p:nvSpPr>
        <p:spPr/>
        <p:txBody>
          <a:bodyPr>
            <a:normAutofit fontScale="77500" lnSpcReduction="20000"/>
          </a:bodyPr>
          <a:lstStyle/>
          <a:p>
            <a:r>
              <a:rPr lang="en-US" dirty="0"/>
              <a:t>It is the </a:t>
            </a:r>
            <a:r>
              <a:rPr lang="en-US" dirty="0" smtClean="0"/>
              <a:t>default layout  (e.g., new </a:t>
            </a:r>
            <a:r>
              <a:rPr lang="en-US" dirty="0" err="1" smtClean="0"/>
              <a:t>JPanel</a:t>
            </a:r>
            <a:r>
              <a:rPr lang="en-US" dirty="0" smtClean="0"/>
              <a:t>())</a:t>
            </a:r>
          </a:p>
          <a:p>
            <a:pPr lvl="1"/>
            <a:r>
              <a:rPr lang="en-US" dirty="0" smtClean="0"/>
              <a:t>Disposes components </a:t>
            </a:r>
            <a:r>
              <a:rPr lang="en-US" dirty="0"/>
              <a:t>from left to right, starting from the left most corner in the top</a:t>
            </a:r>
          </a:p>
          <a:p>
            <a:r>
              <a:rPr lang="en-US" dirty="0" smtClean="0"/>
              <a:t>Constructors:</a:t>
            </a:r>
            <a:endParaRPr lang="en-US" dirty="0"/>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endParaRPr lang="en-US" sz="2100" dirty="0" smtClean="0">
              <a:latin typeface="Consolas"/>
              <a:cs typeface="Consolas"/>
            </a:endParaRPr>
          </a:p>
          <a:p>
            <a:pPr lvl="1"/>
            <a:r>
              <a:rPr lang="en-US" sz="2100" dirty="0" err="1" smtClean="0">
                <a:latin typeface="Consolas"/>
                <a:cs typeface="Consolas"/>
              </a:rPr>
              <a:t>FlowLayout</a:t>
            </a:r>
            <a:r>
              <a:rPr lang="en-US" sz="2100" dirty="0" smtClean="0">
                <a:latin typeface="Consolas"/>
                <a:cs typeface="Consolas"/>
              </a:rPr>
              <a:t> </a:t>
            </a:r>
            <a:r>
              <a:rPr lang="en-US" sz="2100" dirty="0">
                <a:latin typeface="Consolas"/>
                <a:cs typeface="Consolas"/>
              </a:rPr>
              <a:t>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smtClean="0"/>
              <a:t>Constructors parameters:</a:t>
            </a:r>
            <a:endParaRPr lang="en-US" dirty="0"/>
          </a:p>
          <a:p>
            <a:pPr lvl="1"/>
            <a:r>
              <a:rPr lang="en-US" dirty="0"/>
              <a:t>align: Alignment of basis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52"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smtClean="0"/>
              <a:t>BorderLayout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Splits </a:t>
            </a:r>
            <a:r>
              <a:rPr lang="en-US" dirty="0"/>
              <a:t>into five areas (“North”, “South”, “East”, “West”, “Center”</a:t>
            </a:r>
            <a:r>
              <a:rPr lang="en-US" dirty="0" smtClean="0"/>
              <a:t>). </a:t>
            </a:r>
          </a:p>
          <a:p>
            <a:r>
              <a:rPr lang="en-US" dirty="0" smtClean="0"/>
              <a:t>Constructors:</a:t>
            </a:r>
            <a:endParaRPr lang="en-US" dirty="0"/>
          </a:p>
          <a:p>
            <a:pPr lvl="1"/>
            <a:r>
              <a:rPr lang="en-US" sz="2200" dirty="0" err="1" smtClean="0">
                <a:latin typeface="Consolas"/>
                <a:cs typeface="Consolas"/>
              </a:rPr>
              <a:t>BorderLayout</a:t>
            </a:r>
            <a:r>
              <a:rPr lang="en-US" sz="2200" dirty="0" smtClean="0">
                <a:latin typeface="Consolas"/>
                <a:cs typeface="Consolas"/>
              </a:rPr>
              <a:t> </a:t>
            </a:r>
            <a:r>
              <a:rPr lang="en-US" sz="2200" dirty="0">
                <a:latin typeface="Consolas"/>
                <a:cs typeface="Consolas"/>
              </a:rPr>
              <a:t>b = new </a:t>
            </a:r>
            <a:r>
              <a:rPr lang="en-US" sz="2200" dirty="0" err="1">
                <a:latin typeface="Consolas"/>
                <a:cs typeface="Consolas"/>
              </a:rPr>
              <a:t>BorderLayout</a:t>
            </a:r>
            <a:r>
              <a:rPr lang="en-US" sz="2200" dirty="0">
                <a:latin typeface="Consolas"/>
                <a:cs typeface="Consolas"/>
              </a:rPr>
              <a:t>(); </a:t>
            </a:r>
            <a:endParaRPr lang="en-US" sz="2200" dirty="0" smtClean="0">
              <a:latin typeface="Consolas"/>
              <a:cs typeface="Consolas"/>
            </a:endParaRP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smtClean="0">
                <a:latin typeface="Consolas"/>
                <a:cs typeface="Consolas"/>
              </a:rPr>
              <a:t>(int1, int2); </a:t>
            </a:r>
            <a:endParaRPr lang="en-US" sz="2200" dirty="0">
              <a:latin typeface="Consolas"/>
              <a:cs typeface="Consolas"/>
            </a:endParaRPr>
          </a:p>
          <a:p>
            <a:pPr lvl="2"/>
            <a:r>
              <a:rPr lang="en-US" dirty="0" smtClean="0"/>
              <a:t>int1, int2 are </a:t>
            </a:r>
            <a:r>
              <a:rPr lang="en-US" dirty="0"/>
              <a:t>the spaces between the components related horizontal and </a:t>
            </a:r>
            <a:r>
              <a:rPr lang="en-US" dirty="0" smtClean="0"/>
              <a:t>vertical</a:t>
            </a:r>
          </a:p>
          <a:p>
            <a:r>
              <a:rPr lang="en-US" dirty="0" smtClean="0"/>
              <a:t>The </a:t>
            </a:r>
            <a:r>
              <a:rPr lang="en-US" dirty="0"/>
              <a:t>filling is </a:t>
            </a:r>
            <a:r>
              <a:rPr lang="en-US" dirty="0" smtClean="0"/>
              <a:t>“targeted”:</a:t>
            </a:r>
            <a:endParaRPr lang="en-US" dirty="0"/>
          </a:p>
          <a:p>
            <a:pPr marL="457200" lvl="1" indent="0">
              <a:buNone/>
            </a:pPr>
            <a:r>
              <a:rPr lang="en-US" sz="2400" dirty="0" err="1">
                <a:latin typeface="Consolas"/>
                <a:cs typeface="Consolas"/>
              </a:rPr>
              <a:t>JPanel</a:t>
            </a:r>
            <a:r>
              <a:rPr lang="en-US" sz="2400" dirty="0">
                <a:latin typeface="Consolas"/>
                <a:cs typeface="Consolas"/>
              </a:rPr>
              <a:t> </a:t>
            </a:r>
            <a:r>
              <a:rPr lang="en-US" sz="2400" dirty="0" smtClean="0">
                <a:latin typeface="Consolas"/>
                <a:cs typeface="Consolas"/>
              </a:rPr>
              <a:t>panel </a:t>
            </a:r>
            <a:r>
              <a:rPr lang="en-US" sz="2400" dirty="0">
                <a:latin typeface="Consolas"/>
                <a:cs typeface="Consolas"/>
              </a:rPr>
              <a:t>= new </a:t>
            </a:r>
            <a:r>
              <a:rPr lang="en-US" sz="2400" dirty="0" err="1">
                <a:latin typeface="Consolas"/>
                <a:cs typeface="Consolas"/>
              </a:rPr>
              <a:t>JPanel</a:t>
            </a:r>
            <a:r>
              <a:rPr lang="en-US" sz="2400" dirty="0" smtClean="0">
                <a:latin typeface="Consolas"/>
                <a:cs typeface="Consolas"/>
              </a:rPr>
              <a:t>(</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a:t>
            </a:r>
            <a:r>
              <a:rPr lang="en-US" sz="2400" dirty="0" smtClean="0">
                <a:latin typeface="Consolas"/>
                <a:cs typeface="Consolas"/>
              </a:rPr>
              <a:t>)</a:t>
            </a:r>
            <a:r>
              <a:rPr lang="en-US" sz="2400" dirty="0">
                <a:latin typeface="Consolas"/>
                <a:cs typeface="Consolas"/>
              </a:rPr>
              <a:t>; </a:t>
            </a:r>
            <a:r>
              <a:rPr lang="en-US" sz="2400" dirty="0" err="1" smtClean="0">
                <a:latin typeface="Consolas"/>
                <a:cs typeface="Consolas"/>
              </a:rPr>
              <a:t>panel.add</a:t>
            </a:r>
            <a:r>
              <a:rPr lang="en-US" sz="2400" dirty="0" smtClean="0">
                <a:latin typeface="Consolas"/>
                <a:cs typeface="Consolas"/>
              </a:rPr>
              <a:t>(</a:t>
            </a:r>
            <a:r>
              <a:rPr lang="en-US" sz="2400" dirty="0" err="1" smtClean="0">
                <a:latin typeface="Consolas"/>
                <a:cs typeface="Consolas"/>
              </a:rPr>
              <a:t>BorderLayout.PAGE_START</a:t>
            </a:r>
            <a:r>
              <a:rPr lang="en-US" sz="2400" dirty="0" smtClean="0">
                <a:latin typeface="Consolas"/>
                <a:cs typeface="Consolas"/>
              </a:rPr>
              <a:t>”</a:t>
            </a:r>
            <a:r>
              <a:rPr lang="en-US" sz="2400" dirty="0">
                <a:latin typeface="Consolas"/>
                <a:cs typeface="Consolas"/>
              </a:rPr>
              <a:t>, </a:t>
            </a:r>
            <a:r>
              <a:rPr lang="en-US" sz="2400" dirty="0" smtClean="0">
                <a:latin typeface="Consolas"/>
                <a:cs typeface="Consolas"/>
              </a:rPr>
              <a:t>b1)</a:t>
            </a:r>
            <a:r>
              <a:rPr lang="en-US" sz="2400" dirty="0">
                <a:latin typeface="Consolas"/>
                <a:cs typeface="Consolas"/>
              </a:rPr>
              <a:t>; </a:t>
            </a:r>
            <a:endParaRPr lang="en-US" sz="2400" dirty="0" smtClean="0">
              <a:latin typeface="Consolas"/>
              <a:cs typeface="Consolas"/>
            </a:endParaRPr>
          </a:p>
          <a:p>
            <a:pPr marL="457200" lvl="1" indent="0">
              <a:buNone/>
            </a:pPr>
            <a:r>
              <a:rPr lang="en-US" sz="2400" dirty="0" err="1" smtClean="0">
                <a:latin typeface="Consolas"/>
                <a:cs typeface="Consolas"/>
              </a:rPr>
              <a:t>panel.add</a:t>
            </a:r>
            <a:r>
              <a:rPr lang="en-US" sz="2400" dirty="0" smtClean="0">
                <a:latin typeface="Consolas"/>
                <a:cs typeface="Consolas"/>
              </a:rPr>
              <a:t>(</a:t>
            </a:r>
            <a:r>
              <a:rPr lang="en-US" sz="2400" dirty="0" err="1" smtClean="0">
                <a:latin typeface="Consolas"/>
                <a:cs typeface="Consolas"/>
              </a:rPr>
              <a:t>BoarderLayout.PAGE_END</a:t>
            </a:r>
            <a:r>
              <a:rPr lang="en-US" sz="2400" dirty="0" smtClean="0">
                <a:latin typeface="Consolas"/>
                <a:cs typeface="Consolas"/>
              </a:rPr>
              <a:t>, b2)</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a:srcRect t="-21258" b="-21258"/>
          <a:stretch>
            <a:fillRect/>
          </a:stretch>
        </p:blipFill>
        <p:spPr/>
      </p:pic>
    </p:spTree>
    <p:extLst>
      <p:ext uri="{BB962C8B-B14F-4D97-AF65-F5344CB8AC3E}">
        <p14:creationId xmlns:p14="http://schemas.microsoft.com/office/powerpoint/2010/main" val="345584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smtClean="0"/>
              <a:t>GridLayout</a:t>
            </a:r>
            <a:endParaRPr lang="en-US" dirty="0"/>
          </a:p>
        </p:txBody>
      </p:sp>
      <p:sp>
        <p:nvSpPr>
          <p:cNvPr id="3" name="Content Placeholder 2"/>
          <p:cNvSpPr>
            <a:spLocks noGrp="1"/>
          </p:cNvSpPr>
          <p:nvPr>
            <p:ph idx="1"/>
          </p:nvPr>
        </p:nvSpPr>
        <p:spPr/>
        <p:txBody>
          <a:bodyPr>
            <a:normAutofit fontScale="85000" lnSpcReduction="10000"/>
          </a:bodyPr>
          <a:lstStyle/>
          <a:p>
            <a:r>
              <a:rPr lang="en-US" dirty="0"/>
              <a:t>S</a:t>
            </a:r>
            <a:r>
              <a:rPr lang="en-US" dirty="0" smtClean="0"/>
              <a:t>plits </a:t>
            </a:r>
            <a:r>
              <a:rPr lang="en-US" dirty="0"/>
              <a:t>the </a:t>
            </a:r>
            <a:r>
              <a:rPr lang="en-US" dirty="0" smtClean="0"/>
              <a:t>visual area in </a:t>
            </a:r>
            <a:r>
              <a:rPr lang="en-US" dirty="0"/>
              <a:t>a grid of rows and columns </a:t>
            </a:r>
          </a:p>
          <a:p>
            <a:pPr lvl="1"/>
            <a:r>
              <a:rPr lang="en-US" dirty="0" smtClean="0"/>
              <a:t>Starts from the </a:t>
            </a:r>
            <a:r>
              <a:rPr lang="en-US" dirty="0"/>
              <a:t>box in the top </a:t>
            </a:r>
            <a:r>
              <a:rPr lang="en-US" dirty="0" smtClean="0"/>
              <a:t>left</a:t>
            </a:r>
          </a:p>
          <a:p>
            <a:r>
              <a:rPr lang="en-US" dirty="0"/>
              <a:t>Constructors</a:t>
            </a:r>
            <a:r>
              <a:rPr lang="en-US" dirty="0" smtClean="0"/>
              <a:t>:</a:t>
            </a:r>
            <a:endParaRPr lang="en-US" dirty="0"/>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(rows, cols,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endParaRPr lang="en-US" sz="2100" dirty="0" smtClean="0">
              <a:latin typeface="Consolas"/>
              <a:cs typeface="Consolas"/>
            </a:endParaRPr>
          </a:p>
          <a:p>
            <a:r>
              <a:rPr lang="en-US" dirty="0"/>
              <a:t>Constructors parameters</a:t>
            </a:r>
            <a:r>
              <a:rPr lang="en-US" dirty="0" smtClean="0"/>
              <a:t>:</a:t>
            </a:r>
            <a:endParaRPr lang="en-US" dirty="0"/>
          </a:p>
          <a:p>
            <a:pPr lvl="1"/>
            <a:r>
              <a:rPr lang="en-US" dirty="0"/>
              <a:t>rows: number of row; 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a:t>
            </a:r>
            <a:r>
              <a:rPr lang="en-US" dirty="0" err="1" smtClean="0"/>
              <a:t>java.awt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Provides:</a:t>
            </a:r>
            <a:endParaRPr lang="en-US" dirty="0"/>
          </a:p>
          <a:p>
            <a:pPr lvl="1"/>
            <a:r>
              <a:rPr lang="en-US" dirty="0" smtClean="0"/>
              <a:t>Components </a:t>
            </a:r>
            <a:r>
              <a:rPr lang="en-US" i="1" dirty="0" smtClean="0"/>
              <a:t>(button</a:t>
            </a:r>
            <a:r>
              <a:rPr lang="en-US" i="1" dirty="0"/>
              <a:t>, checkbox, scrollbar, etc</a:t>
            </a:r>
            <a:r>
              <a:rPr lang="en-US" i="1" dirty="0" smtClean="0"/>
              <a:t>.)</a:t>
            </a:r>
            <a:endParaRPr lang="en-US" i="1" dirty="0"/>
          </a:p>
          <a:p>
            <a:pPr lvl="1"/>
            <a:r>
              <a:rPr lang="en-US" dirty="0" smtClean="0"/>
              <a:t>Containers </a:t>
            </a:r>
            <a:r>
              <a:rPr lang="en-US" i="1" dirty="0" smtClean="0"/>
              <a:t>(they </a:t>
            </a:r>
            <a:r>
              <a:rPr lang="en-US" i="1" dirty="0"/>
              <a:t>are </a:t>
            </a:r>
            <a:r>
              <a:rPr lang="en-US" i="1" dirty="0" smtClean="0"/>
              <a:t>still components)</a:t>
            </a:r>
            <a:endParaRPr lang="en-US" i="1" dirty="0"/>
          </a:p>
          <a:p>
            <a:pPr lvl="1"/>
            <a:r>
              <a:rPr lang="en-US" dirty="0" smtClean="0"/>
              <a:t>Event management</a:t>
            </a:r>
            <a:r>
              <a:rPr lang="en-US" dirty="0"/>
              <a:t>:</a:t>
            </a:r>
          </a:p>
          <a:p>
            <a:pPr lvl="2"/>
            <a:r>
              <a:rPr lang="en-US" dirty="0" smtClean="0"/>
              <a:t>System-generated </a:t>
            </a:r>
            <a:r>
              <a:rPr lang="en-US" dirty="0"/>
              <a:t>events</a:t>
            </a:r>
          </a:p>
          <a:p>
            <a:pPr lvl="2"/>
            <a:r>
              <a:rPr lang="en-US" dirty="0" smtClean="0"/>
              <a:t>UI-generated events</a:t>
            </a:r>
            <a:endParaRPr lang="en-US" dirty="0"/>
          </a:p>
          <a:p>
            <a:pPr lvl="1"/>
            <a:r>
              <a:rPr lang="en-US" dirty="0" smtClean="0"/>
              <a:t>Layout </a:t>
            </a:r>
            <a:r>
              <a:rPr lang="en-US" dirty="0"/>
              <a:t>management</a:t>
            </a:r>
          </a:p>
        </p:txBody>
      </p:sp>
    </p:spTree>
    <p:extLst>
      <p:ext uri="{BB962C8B-B14F-4D97-AF65-F5344CB8AC3E}">
        <p14:creationId xmlns:p14="http://schemas.microsoft.com/office/powerpoint/2010/main" val="924841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smtClean="0"/>
              <a:t>GridBagLayout</a:t>
            </a:r>
            <a:endParaRPr lang="en-US" dirty="0"/>
          </a:p>
        </p:txBody>
      </p:sp>
      <p:sp>
        <p:nvSpPr>
          <p:cNvPr id="3" name="Content Placeholder 2"/>
          <p:cNvSpPr>
            <a:spLocks noGrp="1"/>
          </p:cNvSpPr>
          <p:nvPr>
            <p:ph idx="1"/>
          </p:nvPr>
        </p:nvSpPr>
        <p:spPr/>
        <p:txBody>
          <a:bodyPr>
            <a:normAutofit fontScale="92500"/>
          </a:bodyPr>
          <a:lstStyle/>
          <a:p>
            <a:r>
              <a:rPr lang="en-US" dirty="0" smtClean="0"/>
              <a:t>Extension </a:t>
            </a:r>
            <a:r>
              <a:rPr lang="en-US" dirty="0"/>
              <a:t>of </a:t>
            </a:r>
            <a:r>
              <a:rPr lang="en-US" dirty="0" err="1" smtClean="0"/>
              <a:t>GridLayout</a:t>
            </a:r>
            <a:r>
              <a:rPr lang="en-US" dirty="0" smtClean="0"/>
              <a:t>. Makes it </a:t>
            </a:r>
            <a:r>
              <a:rPr lang="en-US" dirty="0"/>
              <a:t>possible to adjust the elements of the </a:t>
            </a:r>
            <a:r>
              <a:rPr lang="en-US" dirty="0" smtClean="0"/>
              <a:t>grid</a:t>
            </a:r>
          </a:p>
          <a:p>
            <a:r>
              <a:rPr lang="en-US" dirty="0" smtClean="0"/>
              <a:t>Methodology:</a:t>
            </a:r>
            <a:endParaRPr lang="en-US" dirty="0"/>
          </a:p>
          <a:p>
            <a:pPr marL="457200" lvl="1" indent="0">
              <a:buNone/>
            </a:pPr>
            <a:r>
              <a:rPr lang="en-US" sz="2200" dirty="0" err="1">
                <a:latin typeface="Consolas"/>
                <a:cs typeface="Consolas"/>
              </a:rPr>
              <a:t>JPanel</a:t>
            </a:r>
            <a:r>
              <a:rPr lang="en-US" sz="2200" dirty="0">
                <a:latin typeface="Consolas"/>
                <a:cs typeface="Consolas"/>
              </a:rPr>
              <a:t> pane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pane.add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979"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smtClean="0"/>
              <a:t>CardLayout</a:t>
            </a:r>
            <a:endParaRPr lang="en-US" dirty="0"/>
          </a:p>
        </p:txBody>
      </p:sp>
      <p:sp>
        <p:nvSpPr>
          <p:cNvPr id="3" name="Content Placeholder 2"/>
          <p:cNvSpPr>
            <a:spLocks noGrp="1"/>
          </p:cNvSpPr>
          <p:nvPr>
            <p:ph idx="1"/>
          </p:nvPr>
        </p:nvSpPr>
        <p:spPr/>
        <p:txBody>
          <a:bodyPr>
            <a:normAutofit/>
          </a:bodyPr>
          <a:lstStyle/>
          <a:p>
            <a:r>
              <a:rPr lang="en-US" sz="2800" dirty="0" err="1" smtClean="0"/>
              <a:t>CardLayout</a:t>
            </a:r>
            <a:r>
              <a:rPr lang="en-US" sz="2800" dirty="0" smtClean="0"/>
              <a:t> allows to </a:t>
            </a:r>
            <a:r>
              <a:rPr lang="en-US" sz="2800" dirty="0"/>
              <a:t>have </a:t>
            </a:r>
            <a:r>
              <a:rPr lang="en-US" sz="2800" dirty="0" smtClean="0"/>
              <a:t>different panels </a:t>
            </a:r>
            <a:r>
              <a:rPr lang="en-US" sz="2800" dirty="0"/>
              <a:t>in the frame, but only one </a:t>
            </a:r>
            <a:r>
              <a:rPr lang="en-US" sz="2800" dirty="0" smtClean="0"/>
              <a:t>showed at time</a:t>
            </a:r>
            <a:endParaRPr lang="en-US" sz="2800" dirty="0"/>
          </a:p>
          <a:p>
            <a:pPr lvl="1"/>
            <a:r>
              <a:rPr lang="en-US" sz="2400" dirty="0"/>
              <a:t>￼￼￼￼</a:t>
            </a:r>
            <a:r>
              <a:rPr lang="en-US" sz="2400" dirty="0" smtClean="0"/>
              <a:t>￼the </a:t>
            </a:r>
            <a:r>
              <a:rPr lang="en-US" sz="2400" dirty="0"/>
              <a:t>panels are called cards</a:t>
            </a:r>
          </a:p>
          <a:p>
            <a:r>
              <a:rPr lang="en-US" sz="2800" dirty="0" smtClean="0"/>
              <a:t>Methodology</a:t>
            </a:r>
            <a:r>
              <a:rPr lang="en-US" sz="2800" dirty="0"/>
              <a:t>:</a:t>
            </a:r>
          </a:p>
          <a:p>
            <a:pPr marL="457200" lvl="1" indent="0">
              <a:buNone/>
            </a:pPr>
            <a:r>
              <a:rPr lang="en-US" sz="2400" dirty="0" err="1" smtClean="0">
                <a:latin typeface="Consolas"/>
                <a:cs typeface="Consolas"/>
              </a:rPr>
              <a:t>JPanel</a:t>
            </a:r>
            <a:r>
              <a:rPr lang="en-US" sz="2400" dirty="0" smtClean="0">
                <a:latin typeface="Consolas"/>
                <a:cs typeface="Consolas"/>
              </a:rPr>
              <a:t> p = new </a:t>
            </a:r>
            <a:r>
              <a:rPr lang="en-US" sz="2400" dirty="0" err="1" smtClean="0">
                <a:latin typeface="Consolas"/>
                <a:cs typeface="Consolas"/>
              </a:rPr>
              <a:t>JPanel</a:t>
            </a:r>
            <a:r>
              <a:rPr lang="en-US" sz="2400" dirty="0" smtClean="0">
                <a:latin typeface="Consolas"/>
                <a:cs typeface="Consolas"/>
              </a:rPr>
              <a:t>(new </a:t>
            </a:r>
            <a:r>
              <a:rPr lang="en-US" sz="2400" dirty="0" err="1" smtClean="0">
                <a:latin typeface="Consolas"/>
                <a:cs typeface="Consolas"/>
              </a:rPr>
              <a:t>CardLayout</a:t>
            </a:r>
            <a:r>
              <a:rPr lang="en-US" sz="2400" dirty="0" smtClean="0">
                <a:latin typeface="Consolas"/>
                <a:cs typeface="Consolas"/>
              </a:rPr>
              <a:t>());</a:t>
            </a:r>
          </a:p>
          <a:p>
            <a:pPr marL="457200" lvl="1" indent="0">
              <a:buNone/>
            </a:pPr>
            <a:r>
              <a:rPr lang="en-US" sz="2400" dirty="0" err="1" smtClean="0">
                <a:latin typeface="Consolas"/>
                <a:cs typeface="Consolas"/>
              </a:rPr>
              <a:t>p.add</a:t>
            </a:r>
            <a:r>
              <a:rPr lang="en-US" sz="2400" dirty="0">
                <a:latin typeface="Consolas"/>
                <a:cs typeface="Consolas"/>
              </a:rPr>
              <a:t>(</a:t>
            </a:r>
            <a:r>
              <a:rPr lang="en-US" sz="2400" dirty="0" smtClean="0">
                <a:latin typeface="Consolas"/>
                <a:cs typeface="Consolas"/>
              </a:rPr>
              <a:t>“Panel1”, new </a:t>
            </a:r>
            <a:r>
              <a:rPr lang="en-US" sz="2400" dirty="0" err="1" smtClean="0">
                <a:latin typeface="Consolas"/>
                <a:cs typeface="Consolas"/>
              </a:rPr>
              <a:t>JPanel</a:t>
            </a:r>
            <a:r>
              <a:rPr lang="en-US" sz="2400" dirty="0" smtClean="0">
                <a:latin typeface="Consolas"/>
                <a:cs typeface="Consolas"/>
              </a:rPr>
              <a:t>());</a:t>
            </a:r>
          </a:p>
          <a:p>
            <a:pPr marL="457200" lvl="1" indent="0">
              <a:buNone/>
            </a:pPr>
            <a:r>
              <a:rPr lang="en-US" sz="2400" dirty="0" err="1">
                <a:latin typeface="Consolas"/>
                <a:cs typeface="Consolas"/>
              </a:rPr>
              <a:t>p.add</a:t>
            </a:r>
            <a:r>
              <a:rPr lang="en-US" sz="2400" dirty="0">
                <a:latin typeface="Consolas"/>
                <a:cs typeface="Consolas"/>
              </a:rPr>
              <a:t>(“</a:t>
            </a:r>
            <a:r>
              <a:rPr lang="en-US" sz="2400" dirty="0" smtClean="0">
                <a:latin typeface="Consolas"/>
                <a:cs typeface="Consolas"/>
              </a:rPr>
              <a:t>Panel2”</a:t>
            </a:r>
            <a:r>
              <a:rPr lang="en-US" sz="2400" dirty="0">
                <a:latin typeface="Consolas"/>
                <a:cs typeface="Consolas"/>
              </a:rPr>
              <a:t>, new </a:t>
            </a:r>
            <a:r>
              <a:rPr lang="en-US" sz="2400" dirty="0" err="1">
                <a:latin typeface="Consolas"/>
                <a:cs typeface="Consolas"/>
              </a:rPr>
              <a:t>JPanel</a:t>
            </a:r>
            <a:r>
              <a:rPr lang="en-US" sz="2400" dirty="0">
                <a:latin typeface="Consolas"/>
                <a:cs typeface="Consolas"/>
              </a:rPr>
              <a:t>());</a:t>
            </a:r>
          </a:p>
          <a:p>
            <a:pPr marL="457200" lvl="1" indent="0">
              <a:buNone/>
            </a:pPr>
            <a:endParaRPr lang="en-US" sz="2400"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516" y="4982873"/>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a:t>
            </a:r>
            <a:r>
              <a:rPr lang="en-US" dirty="0" err="1" smtClean="0"/>
              <a:t>javax.swing</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Contains </a:t>
            </a:r>
            <a:r>
              <a:rPr lang="en-US" dirty="0"/>
              <a:t>the same components of </a:t>
            </a:r>
            <a:r>
              <a:rPr lang="en-US" dirty="0" err="1"/>
              <a:t>java.awt</a:t>
            </a:r>
            <a:r>
              <a:rPr lang="en-US" dirty="0"/>
              <a:t>, but with </a:t>
            </a:r>
            <a:r>
              <a:rPr lang="en-US" dirty="0" smtClean="0"/>
              <a:t>different names (</a:t>
            </a:r>
            <a:r>
              <a:rPr lang="en-US" dirty="0" err="1" smtClean="0"/>
              <a:t>J</a:t>
            </a:r>
            <a:r>
              <a:rPr lang="en-US" dirty="0" err="1"/>
              <a:t>B</a:t>
            </a:r>
            <a:r>
              <a:rPr lang="en-US" dirty="0" err="1" smtClean="0"/>
              <a:t>utton</a:t>
            </a:r>
            <a:r>
              <a:rPr lang="en-US" dirty="0"/>
              <a:t>, </a:t>
            </a:r>
            <a:r>
              <a:rPr lang="en-US" dirty="0" err="1" smtClean="0"/>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a:t>
            </a:r>
            <a:r>
              <a:rPr lang="en-US" dirty="0" smtClean="0"/>
              <a:t>light-weight with the </a:t>
            </a:r>
            <a:r>
              <a:rPr lang="en-US" dirty="0"/>
              <a:t>same appearance</a:t>
            </a:r>
            <a:r>
              <a:rPr lang="en-US" dirty="0" smtClean="0"/>
              <a:t>/behavior </a:t>
            </a:r>
            <a:r>
              <a:rPr lang="en-US" dirty="0"/>
              <a:t>on all platforms</a:t>
            </a:r>
          </a:p>
          <a:p>
            <a:pPr lvl="1"/>
            <a:r>
              <a:rPr lang="en-US" dirty="0" smtClean="0"/>
              <a:t>look </a:t>
            </a:r>
            <a:r>
              <a:rPr lang="en-US" dirty="0"/>
              <a:t>and feel </a:t>
            </a:r>
            <a:r>
              <a:rPr lang="en-US" dirty="0" smtClean="0"/>
              <a:t>changeable on the </a:t>
            </a:r>
            <a:r>
              <a:rPr lang="en-US" dirty="0"/>
              <a:t>flight</a:t>
            </a:r>
          </a:p>
          <a:p>
            <a:r>
              <a:rPr lang="en-US" dirty="0" smtClean="0"/>
              <a:t>Swing </a:t>
            </a:r>
            <a:r>
              <a:rPr lang="en-US" dirty="0"/>
              <a:t>it is an extension of </a:t>
            </a:r>
            <a:r>
              <a:rPr lang="en-US" dirty="0" smtClean="0"/>
              <a:t>AWT. </a:t>
            </a:r>
            <a:r>
              <a:rPr lang="en-US" dirty="0"/>
              <a:t>H</a:t>
            </a:r>
            <a:r>
              <a:rPr lang="en-US" dirty="0" smtClean="0"/>
              <a:t>owever </a:t>
            </a:r>
            <a:r>
              <a:rPr lang="en-US" dirty="0"/>
              <a:t>management of the events in the two </a:t>
            </a:r>
            <a:r>
              <a:rPr lang="en-US" dirty="0" smtClean="0"/>
              <a:t>packages </a:t>
            </a:r>
            <a:r>
              <a:rPr lang="en-US" dirty="0"/>
              <a:t>is different</a:t>
            </a:r>
          </a:p>
          <a:p>
            <a:endParaRPr lang="en-US" dirty="0"/>
          </a:p>
        </p:txBody>
      </p:sp>
    </p:spTree>
    <p:extLst>
      <p:ext uri="{BB962C8B-B14F-4D97-AF65-F5344CB8AC3E}">
        <p14:creationId xmlns:p14="http://schemas.microsoft.com/office/powerpoint/2010/main" val="51660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hierarchy</a:t>
            </a:r>
            <a:endParaRPr lang="en-US" dirty="0"/>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Programming</a:t>
            </a:r>
            <a:endParaRPr lang="en-US" dirty="0"/>
          </a:p>
        </p:txBody>
      </p:sp>
      <p:sp>
        <p:nvSpPr>
          <p:cNvPr id="3" name="Content Placeholder 2"/>
          <p:cNvSpPr>
            <a:spLocks noGrp="1"/>
          </p:cNvSpPr>
          <p:nvPr>
            <p:ph idx="1"/>
          </p:nvPr>
        </p:nvSpPr>
        <p:spPr/>
        <p:txBody>
          <a:bodyPr>
            <a:normAutofit/>
          </a:bodyPr>
          <a:lstStyle/>
          <a:p>
            <a:r>
              <a:rPr lang="en-US" dirty="0"/>
              <a:t>Set a Look &amp; Feel (= Style) </a:t>
            </a:r>
          </a:p>
          <a:p>
            <a:pPr lvl="1">
              <a:buFont typeface="Arial"/>
              <a:buChar char="•"/>
            </a:pPr>
            <a:r>
              <a:rPr lang="en-US" dirty="0"/>
              <a:t>Microsoft Windows, Mac, Java </a:t>
            </a:r>
            <a:r>
              <a:rPr lang="en-US" dirty="0" smtClean="0"/>
              <a:t>Metal</a:t>
            </a:r>
          </a:p>
          <a:p>
            <a:r>
              <a:rPr lang="en-US" dirty="0" smtClean="0"/>
              <a:t>Define </a:t>
            </a:r>
            <a:r>
              <a:rPr lang="en-US" dirty="0"/>
              <a:t>one (or more) </a:t>
            </a:r>
            <a:r>
              <a:rPr lang="en-US" dirty="0" smtClean="0"/>
              <a:t>top-level container</a:t>
            </a:r>
          </a:p>
          <a:p>
            <a:pPr lvl="1">
              <a:buFont typeface="Arial"/>
              <a:buChar char="•"/>
            </a:pPr>
            <a:r>
              <a:rPr lang="en-US" dirty="0" err="1" smtClean="0"/>
              <a:t>JFrame</a:t>
            </a:r>
            <a:r>
              <a:rPr lang="en-US" dirty="0" smtClean="0"/>
              <a:t>, </a:t>
            </a:r>
            <a:r>
              <a:rPr lang="en-US" dirty="0" err="1" smtClean="0"/>
              <a:t>JDialog</a:t>
            </a:r>
            <a:r>
              <a:rPr lang="en-US" dirty="0" smtClean="0"/>
              <a:t>, </a:t>
            </a:r>
            <a:r>
              <a:rPr lang="en-US" dirty="0" err="1" smtClean="0"/>
              <a:t>JApplet</a:t>
            </a:r>
            <a:endParaRPr lang="en-US" dirty="0"/>
          </a:p>
          <a:p>
            <a:r>
              <a:rPr lang="en-US" dirty="0" smtClean="0"/>
              <a:t>Add </a:t>
            </a:r>
            <a:r>
              <a:rPr lang="en-US" dirty="0"/>
              <a:t>components to the </a:t>
            </a:r>
            <a:r>
              <a:rPr lang="en-US" dirty="0" smtClean="0"/>
              <a:t>containers</a:t>
            </a:r>
            <a:endParaRPr lang="en-US" dirty="0"/>
          </a:p>
          <a:p>
            <a:pPr lvl="1">
              <a:buFont typeface="Arial"/>
              <a:buChar char="•"/>
            </a:pPr>
            <a:r>
              <a:rPr lang="en-US" dirty="0" err="1" smtClean="0"/>
              <a:t>JButton</a:t>
            </a:r>
            <a:r>
              <a:rPr lang="en-US" dirty="0" smtClean="0"/>
              <a:t>, </a:t>
            </a:r>
            <a:r>
              <a:rPr lang="en-US" dirty="0" err="1" smtClean="0"/>
              <a:t>JComboBox</a:t>
            </a:r>
            <a:r>
              <a:rPr lang="en-US" dirty="0" smtClean="0"/>
              <a:t>, </a:t>
            </a:r>
            <a:r>
              <a:rPr lang="en-US" dirty="0" err="1" smtClean="0"/>
              <a:t>JSlider</a:t>
            </a:r>
            <a:r>
              <a:rPr lang="en-US" dirty="0" smtClean="0"/>
              <a:t>, …</a:t>
            </a:r>
            <a:endParaRPr lang="en-US" dirty="0"/>
          </a:p>
          <a:p>
            <a:r>
              <a:rPr lang="en-US" dirty="0"/>
              <a:t>Arrange the </a:t>
            </a:r>
            <a:r>
              <a:rPr lang="en-US" dirty="0" smtClean="0"/>
              <a:t>components  within layouts</a:t>
            </a:r>
          </a:p>
          <a:p>
            <a:endParaRPr lang="en-US" dirty="0"/>
          </a:p>
          <a:p>
            <a:endParaRPr lang="en-US" dirty="0"/>
          </a:p>
        </p:txBody>
      </p:sp>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Graphical Programming</a:t>
            </a:r>
          </a:p>
        </p:txBody>
      </p:sp>
      <p:graphicFrame>
        <p:nvGraphicFramePr>
          <p:cNvPr id="9" name="Diagram 8"/>
          <p:cNvGraphicFramePr/>
          <p:nvPr>
            <p:extLst>
              <p:ext uri="{D42A27DB-BD31-4B8C-83A1-F6EECF244321}">
                <p14:modId xmlns:p14="http://schemas.microsoft.com/office/powerpoint/2010/main" val="2878963977"/>
              </p:ext>
            </p:extLst>
          </p:nvPr>
        </p:nvGraphicFramePr>
        <p:xfrm>
          <a:off x="1350209" y="1711156"/>
          <a:ext cx="6550527" cy="4451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2034983"/>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522</TotalTime>
  <Words>1300</Words>
  <Application>Microsoft Macintosh PowerPoint</Application>
  <PresentationFormat>On-screen Show (4:3)</PresentationFormat>
  <Paragraphs>209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ING</vt:lpstr>
      <vt:lpstr>Java Swing</vt:lpstr>
      <vt:lpstr>Software Design</vt:lpstr>
      <vt:lpstr>Containers and components</vt:lpstr>
      <vt:lpstr>Package java.awt.*</vt:lpstr>
      <vt:lpstr>Package javax.swing.*</vt:lpstr>
      <vt:lpstr>Class hierarchy</vt:lpstr>
      <vt:lpstr>Class hierarchy</vt:lpstr>
      <vt:lpstr>Graphical Programming</vt:lpstr>
      <vt:lpstr>Graphical Programming</vt:lpstr>
      <vt:lpstr>Look &amp; Feel</vt:lpstr>
      <vt:lpstr>Look &amp; Feel</vt:lpstr>
      <vt:lpstr>Top-level container: JFrame</vt:lpstr>
      <vt:lpstr>Top-level container: JDialog</vt:lpstr>
      <vt:lpstr>Top-level container: JApplet (deprecated)</vt:lpstr>
      <vt:lpstr>Components, a visual guide</vt:lpstr>
      <vt:lpstr>Components, a visual guide</vt:lpstr>
      <vt:lpstr>Components, a visual guide</vt:lpstr>
      <vt:lpstr>Components, a visual guide</vt:lpstr>
      <vt:lpstr>A complete example</vt:lpstr>
      <vt:lpstr>JFrame basic functions</vt:lpstr>
      <vt:lpstr>Running it!</vt:lpstr>
      <vt:lpstr>Swing Menus</vt:lpstr>
      <vt:lpstr>Swing Menus</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Nicola Bicocchi</cp:lastModifiedBy>
  <cp:revision>45</cp:revision>
  <dcterms:created xsi:type="dcterms:W3CDTF">2014-11-10T17:10:18Z</dcterms:created>
  <dcterms:modified xsi:type="dcterms:W3CDTF">2017-04-19T11:54:00Z</dcterms:modified>
</cp:coreProperties>
</file>