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1" r:id="rId15"/>
    <p:sldId id="270" r:id="rId16"/>
    <p:sldId id="267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7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Swing Events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manage events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principle underlying the events is quite similar to the exceptions :</a:t>
            </a:r>
          </a:p>
          <a:p>
            <a:pPr lvl="1"/>
            <a:r>
              <a:rPr lang="en-US" dirty="0"/>
              <a:t>the class declares which event is able to deal with (one or more) </a:t>
            </a:r>
            <a:r>
              <a:rPr lang="en-US" dirty="0" smtClean="0"/>
              <a:t>by implementing </a:t>
            </a:r>
            <a:r>
              <a:rPr lang="en-US" dirty="0"/>
              <a:t>one or more interfaces</a:t>
            </a:r>
          </a:p>
          <a:p>
            <a:pPr lvl="1"/>
            <a:r>
              <a:rPr lang="en-US" dirty="0"/>
              <a:t>joins a </a:t>
            </a:r>
            <a:r>
              <a:rPr lang="en-US" dirty="0" smtClean="0"/>
              <a:t>component that </a:t>
            </a:r>
            <a:r>
              <a:rPr lang="en-US" dirty="0"/>
              <a:t>are source of events </a:t>
            </a:r>
            <a:r>
              <a:rPr lang="en-US" dirty="0" smtClean="0"/>
              <a:t>(</a:t>
            </a:r>
            <a:r>
              <a:rPr lang="en-US" dirty="0" err="1" smtClean="0"/>
              <a:t>JButton</a:t>
            </a:r>
            <a:r>
              <a:rPr lang="en-US" dirty="0"/>
              <a:t>, </a:t>
            </a:r>
            <a:r>
              <a:rPr lang="en-US" dirty="0" err="1" smtClean="0"/>
              <a:t>JTextField</a:t>
            </a:r>
            <a:r>
              <a:rPr lang="en-US" dirty="0"/>
              <a:t>, etc..) </a:t>
            </a:r>
          </a:p>
          <a:p>
            <a:pPr lvl="2"/>
            <a:r>
              <a:rPr lang="en-US" dirty="0" err="1" smtClean="0"/>
              <a:t>JButton.addActionListener</a:t>
            </a:r>
            <a:r>
              <a:rPr lang="en-US" dirty="0"/>
              <a:t>(this)</a:t>
            </a:r>
          </a:p>
          <a:p>
            <a:r>
              <a:rPr lang="en-US" dirty="0"/>
              <a:t>Pay </a:t>
            </a:r>
            <a:r>
              <a:rPr lang="en-US" dirty="0" err="1"/>
              <a:t>attention!You're</a:t>
            </a:r>
            <a:r>
              <a:rPr lang="en-US" dirty="0"/>
              <a:t> implementing interfaces, so you must overwrite all methods of those interfaces!</a:t>
            </a:r>
          </a:p>
        </p:txBody>
      </p:sp>
    </p:spTree>
    <p:extLst>
      <p:ext uri="{BB962C8B-B14F-4D97-AF65-F5344CB8AC3E}">
        <p14:creationId xmlns:p14="http://schemas.microsoft.com/office/powerpoint/2010/main" val="4829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events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can: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Handle events on their own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Delegate events to their parent class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Delegate events to external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3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events on their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 smtClean="0">
                <a:latin typeface="Consolas"/>
                <a:cs typeface="Consolas"/>
              </a:rPr>
              <a:t>ButtonWithEvents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extends </a:t>
            </a:r>
            <a:r>
              <a:rPr lang="en-US" sz="1600" dirty="0" err="1" smtClean="0">
                <a:latin typeface="Consolas"/>
                <a:cs typeface="Consolas"/>
              </a:rPr>
              <a:t>JButton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implements </a:t>
            </a:r>
            <a:r>
              <a:rPr lang="en-US" sz="1600" dirty="0" err="1">
                <a:latin typeface="Consolas"/>
                <a:cs typeface="Consolas"/>
              </a:rPr>
              <a:t>InterfaceWithEvents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addListener</a:t>
            </a:r>
            <a:r>
              <a:rPr lang="en-US" sz="1600" dirty="0">
                <a:latin typeface="Consolas"/>
                <a:cs typeface="Consolas"/>
              </a:rPr>
              <a:t>(this);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methodOfTheInterfaceWithEvents</a:t>
            </a:r>
            <a:r>
              <a:rPr lang="en-US" sz="16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anotehrMethodOfTheInterfaceWithEvents</a:t>
            </a:r>
            <a:r>
              <a:rPr lang="en-US" sz="16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 //end class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28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Delegate events to their parent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FrameWithEvents</a:t>
            </a:r>
            <a:r>
              <a:rPr lang="en-US" sz="1600" dirty="0">
                <a:latin typeface="Consolas"/>
                <a:cs typeface="Consolas"/>
              </a:rPr>
              <a:t> extends </a:t>
            </a:r>
            <a:r>
              <a:rPr lang="en-US" sz="1600" dirty="0" err="1">
                <a:latin typeface="Consolas"/>
                <a:cs typeface="Consolas"/>
              </a:rPr>
              <a:t>JFrame</a:t>
            </a:r>
            <a:r>
              <a:rPr lang="en-US" sz="1600" dirty="0">
                <a:latin typeface="Consolas"/>
                <a:cs typeface="Consolas"/>
              </a:rPr>
              <a:t> implements </a:t>
            </a:r>
            <a:r>
              <a:rPr lang="en-US" sz="1600" dirty="0" err="1">
                <a:latin typeface="Consolas"/>
                <a:cs typeface="Consolas"/>
              </a:rPr>
              <a:t>InterfaceWithEvents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JComponent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componentSourceofEvents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JComponent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componentSourceOfEvents.addListener</a:t>
            </a:r>
            <a:r>
              <a:rPr lang="en-US" sz="1600" dirty="0">
                <a:latin typeface="Consolas"/>
                <a:cs typeface="Consolas"/>
              </a:rPr>
              <a:t>(this);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>
                <a:latin typeface="Consolas"/>
                <a:cs typeface="Consolas"/>
              </a:rPr>
              <a:t>methodOfTheInterfaceWithEvents</a:t>
            </a:r>
            <a:r>
              <a:rPr lang="en-US" sz="16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anotehrMethodOfTheInterfaceWithEvents</a:t>
            </a:r>
            <a:r>
              <a:rPr lang="en-US" sz="16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 /</a:t>
            </a:r>
            <a:r>
              <a:rPr lang="en-US" sz="1600" dirty="0">
                <a:latin typeface="Consolas"/>
                <a:cs typeface="Consolas"/>
              </a:rPr>
              <a:t>/end class</a:t>
            </a:r>
          </a:p>
        </p:txBody>
      </p:sp>
    </p:spTree>
    <p:extLst>
      <p:ext uri="{BB962C8B-B14F-4D97-AF65-F5344CB8AC3E}">
        <p14:creationId xmlns:p14="http://schemas.microsoft.com/office/powerpoint/2010/main" val="207578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Delegate events to external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class </a:t>
            </a:r>
            <a:r>
              <a:rPr lang="en-US" sz="1800" dirty="0" err="1" smtClean="0">
                <a:latin typeface="Consolas"/>
                <a:cs typeface="Consolas"/>
              </a:rPr>
              <a:t>MyListener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>
                <a:latin typeface="Consolas"/>
                <a:cs typeface="Consolas"/>
              </a:rPr>
              <a:t>implements </a:t>
            </a:r>
            <a:r>
              <a:rPr lang="en-US" sz="1800" dirty="0" err="1">
                <a:latin typeface="Consolas"/>
                <a:cs typeface="Consolas"/>
              </a:rPr>
              <a:t>InterfaceWithEvents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void </a:t>
            </a:r>
            <a:r>
              <a:rPr lang="en-US" sz="1800" dirty="0" err="1">
                <a:latin typeface="Consolas"/>
                <a:cs typeface="Consolas"/>
              </a:rPr>
              <a:t>methodOfTheInterfaceWithEvents</a:t>
            </a:r>
            <a:r>
              <a:rPr lang="en-US" sz="18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void </a:t>
            </a:r>
            <a:r>
              <a:rPr lang="en-US" sz="1800" dirty="0" err="1">
                <a:latin typeface="Consolas"/>
                <a:cs typeface="Consolas"/>
              </a:rPr>
              <a:t>anotehrMethodOfTheInterfaceWithEvents</a:t>
            </a:r>
            <a:r>
              <a:rPr lang="en-US" sz="1800" dirty="0">
                <a:latin typeface="Consolas"/>
                <a:cs typeface="Consolas"/>
              </a:rPr>
              <a:t>() {...}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//end class</a:t>
            </a:r>
          </a:p>
          <a:p>
            <a:pPr marL="0" lvl="1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lvl="1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class Frame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 err="1" smtClean="0">
                <a:latin typeface="Consolas"/>
                <a:cs typeface="Consolas"/>
              </a:rPr>
              <a:t>JFrame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MyListener</a:t>
            </a:r>
            <a:r>
              <a:rPr lang="en-US" sz="1800" dirty="0" smtClean="0">
                <a:latin typeface="Consolas"/>
                <a:cs typeface="Consolas"/>
              </a:rPr>
              <a:t> listener = new </a:t>
            </a:r>
            <a:r>
              <a:rPr lang="en-US" sz="1800" dirty="0" err="1" smtClean="0">
                <a:latin typeface="Consolas"/>
                <a:cs typeface="Consolas"/>
              </a:rPr>
              <a:t>MyListener</a:t>
            </a:r>
            <a:r>
              <a:rPr lang="en-US" sz="1800" dirty="0" smtClean="0">
                <a:latin typeface="Consolas"/>
                <a:cs typeface="Consolas"/>
              </a:rPr>
              <a:t>();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JComponent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componentSourceofEvents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JComponent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componentSourceOfEvents.addListener</a:t>
            </a:r>
            <a:r>
              <a:rPr lang="en-US" sz="1800" dirty="0" smtClean="0">
                <a:latin typeface="Consolas"/>
                <a:cs typeface="Consolas"/>
              </a:rPr>
              <a:t>(listener)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 /</a:t>
            </a:r>
            <a:r>
              <a:rPr lang="en-US" sz="1800" dirty="0">
                <a:latin typeface="Consolas"/>
                <a:cs typeface="Consolas"/>
              </a:rPr>
              <a:t>/end class</a:t>
            </a:r>
          </a:p>
        </p:txBody>
      </p:sp>
    </p:spTree>
    <p:extLst>
      <p:ext uri="{BB962C8B-B14F-4D97-AF65-F5344CB8AC3E}">
        <p14:creationId xmlns:p14="http://schemas.microsoft.com/office/powerpoint/2010/main" val="360062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getSource</a:t>
            </a:r>
            <a:r>
              <a:rPr lang="en-US" sz="2400" dirty="0" smtClean="0"/>
              <a:t>() and object references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evt.getSource</a:t>
            </a:r>
            <a:r>
              <a:rPr lang="en-US" sz="2000" dirty="0" smtClean="0"/>
              <a:t>() </a:t>
            </a:r>
            <a:r>
              <a:rPr lang="en-US" sz="2000" dirty="0"/>
              <a:t>== </a:t>
            </a:r>
            <a:r>
              <a:rPr lang="en-US" sz="2000" dirty="0" err="1"/>
              <a:t>ButtonSelfDestruction</a:t>
            </a:r>
            <a:r>
              <a:rPr lang="en-US" sz="2000" dirty="0"/>
              <a:t> ) </a:t>
            </a:r>
            <a:r>
              <a:rPr lang="en-US" sz="2000" dirty="0" smtClean="0"/>
              <a:t>{}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/>
              <a:t>getActionCommand</a:t>
            </a:r>
            <a:r>
              <a:rPr lang="en-US" sz="2400" dirty="0" smtClean="0"/>
              <a:t>() and custom strings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evt.getActionCommand</a:t>
            </a:r>
            <a:r>
              <a:rPr lang="en-US" sz="2000" dirty="0" smtClean="0"/>
              <a:t>() == “destroy”) {}</a:t>
            </a:r>
          </a:p>
          <a:p>
            <a:endParaRPr lang="en-US" sz="2400" dirty="0" smtClean="0"/>
          </a:p>
          <a:p>
            <a:r>
              <a:rPr lang="en-US" sz="2400" dirty="0" smtClean="0"/>
              <a:t>Event classes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evt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(</a:t>
            </a:r>
            <a:r>
              <a:rPr lang="en-US" sz="2000" dirty="0" err="1" smtClean="0"/>
              <a:t>KeyEvent</a:t>
            </a:r>
            <a:r>
              <a:rPr lang="en-US" sz="2000" dirty="0" smtClean="0"/>
              <a:t>)) {}</a:t>
            </a:r>
          </a:p>
        </p:txBody>
      </p:sp>
    </p:spTree>
    <p:extLst>
      <p:ext uri="{BB962C8B-B14F-4D97-AF65-F5344CB8AC3E}">
        <p14:creationId xmlns:p14="http://schemas.microsoft.com/office/powerpoint/2010/main" val="32911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 from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function that appears at the interfaces presents a common argument (</a:t>
            </a:r>
            <a:r>
              <a:rPr lang="en-US" dirty="0" err="1"/>
              <a:t>KeyEvent</a:t>
            </a:r>
            <a:r>
              <a:rPr lang="en-US" dirty="0"/>
              <a:t>, </a:t>
            </a:r>
            <a:r>
              <a:rPr lang="en-US" dirty="0" err="1"/>
              <a:t>MouseEvent</a:t>
            </a:r>
            <a:r>
              <a:rPr lang="en-US" dirty="0"/>
              <a:t>, etc.)</a:t>
            </a:r>
          </a:p>
          <a:p>
            <a:r>
              <a:rPr lang="en-US" dirty="0" smtClean="0"/>
              <a:t>Each </a:t>
            </a:r>
            <a:r>
              <a:rPr lang="en-US" dirty="0"/>
              <a:t>argument is an object and it provides methods to get information about the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dirty="0" err="1" smtClean="0"/>
              <a:t>ActionListener</a:t>
            </a:r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getActionCommand</a:t>
            </a:r>
            <a:r>
              <a:rPr lang="en-US" dirty="0"/>
              <a:t>(): returns a string identifying the component which generated the command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paramString</a:t>
            </a:r>
            <a:r>
              <a:rPr lang="en-US" dirty="0"/>
              <a:t>(): returns a string describing the event type (common to all event objects)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ActionListener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actionPerformed</a:t>
            </a:r>
            <a:r>
              <a:rPr lang="en-US" dirty="0"/>
              <a:t> (</a:t>
            </a:r>
            <a:r>
              <a:rPr lang="en-US" dirty="0" err="1"/>
              <a:t>ActionEvent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r>
              <a:rPr lang="en-US" dirty="0" err="1" smtClean="0"/>
              <a:t>FocusListener</a:t>
            </a:r>
            <a:endParaRPr lang="en-US" dirty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focusGained</a:t>
            </a:r>
            <a:r>
              <a:rPr lang="en-US" dirty="0"/>
              <a:t> (</a:t>
            </a:r>
            <a:r>
              <a:rPr lang="en-US" dirty="0" err="1"/>
              <a:t>FocusEvent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focusLost</a:t>
            </a:r>
            <a:r>
              <a:rPr lang="en-US" dirty="0"/>
              <a:t> (</a:t>
            </a:r>
            <a:r>
              <a:rPr lang="en-US" dirty="0" err="1"/>
              <a:t>FocusEvent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r>
              <a:rPr lang="en-US" dirty="0" err="1" smtClean="0"/>
              <a:t>ItemListener</a:t>
            </a:r>
            <a:endParaRPr lang="en-US" dirty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itemStateChanged</a:t>
            </a:r>
            <a:r>
              <a:rPr lang="en-US" dirty="0"/>
              <a:t> (</a:t>
            </a:r>
            <a:r>
              <a:rPr lang="en-US" dirty="0" err="1"/>
              <a:t>ItemEvent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18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MouseListener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mouseClicked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mouseEntered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mouseExited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mousePressed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mouseReleased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r>
              <a:rPr lang="en-US" dirty="0" err="1" smtClean="0"/>
              <a:t>MouseMotionListener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mouseDragged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mouseMoved</a:t>
            </a:r>
            <a:r>
              <a:rPr lang="en-US" dirty="0"/>
              <a:t> (</a:t>
            </a:r>
            <a:r>
              <a:rPr lang="en-US" dirty="0" err="1"/>
              <a:t>MouseEvent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9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KeyListener</a:t>
            </a:r>
            <a:endParaRPr lang="en-US" dirty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keyPressed</a:t>
            </a:r>
            <a:r>
              <a:rPr lang="en-US" dirty="0"/>
              <a:t> 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keyReleased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keyTyped</a:t>
            </a:r>
            <a:r>
              <a:rPr lang="en-US" dirty="0"/>
              <a:t>(</a:t>
            </a:r>
            <a:r>
              <a:rPr lang="en-US" dirty="0" err="1"/>
              <a:t>KeyEvent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r>
              <a:rPr lang="en-US" dirty="0" err="1" smtClean="0"/>
              <a:t>WindowListener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windowActivated</a:t>
            </a:r>
            <a:r>
              <a:rPr lang="en-US" dirty="0"/>
              <a:t>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windowClosed</a:t>
            </a:r>
            <a:r>
              <a:rPr lang="en-US" dirty="0"/>
              <a:t> (</a:t>
            </a:r>
            <a:r>
              <a:rPr lang="en-US" dirty="0" err="1" smtClean="0"/>
              <a:t>WindowEvent</a:t>
            </a:r>
            <a:r>
              <a:rPr lang="en-US" dirty="0" smtClean="0"/>
              <a:t> </a:t>
            </a:r>
            <a:r>
              <a:rPr lang="en-US" dirty="0" err="1" smtClean="0"/>
              <a:t>evt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windowClosing</a:t>
            </a:r>
            <a:r>
              <a:rPr lang="en-US" dirty="0"/>
              <a:t> 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windowDeactivated</a:t>
            </a:r>
            <a:r>
              <a:rPr lang="en-US" dirty="0"/>
              <a:t> 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windowDeiconified</a:t>
            </a:r>
            <a:r>
              <a:rPr lang="en-US" dirty="0"/>
              <a:t> 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windowIconified</a:t>
            </a:r>
            <a:r>
              <a:rPr lang="en-US" dirty="0"/>
              <a:t> 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windowOpened</a:t>
            </a:r>
            <a:r>
              <a:rPr lang="en-US" dirty="0"/>
              <a:t> (</a:t>
            </a:r>
            <a:r>
              <a:rPr lang="en-US" dirty="0" err="1"/>
              <a:t>WindowEvent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3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EventObject</a:t>
            </a:r>
            <a:endParaRPr lang="en-US" dirty="0"/>
          </a:p>
        </p:txBody>
      </p:sp>
      <p:pic>
        <p:nvPicPr>
          <p:cNvPr id="4" name="Content Placeholder 3" descr="Screen Shot 2014-11-11 at 14.54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47" r="-156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60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are classified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MouseEvent</a:t>
            </a:r>
            <a:r>
              <a:rPr lang="en-US" dirty="0"/>
              <a:t>, </a:t>
            </a:r>
            <a:r>
              <a:rPr lang="en-US" dirty="0" err="1"/>
              <a:t>KeyEvent</a:t>
            </a:r>
            <a:r>
              <a:rPr lang="en-US" dirty="0"/>
              <a:t>, </a:t>
            </a:r>
            <a:r>
              <a:rPr lang="en-US" dirty="0" err="1" smtClean="0"/>
              <a:t>ActionEvent</a:t>
            </a:r>
            <a:endParaRPr lang="en-US" dirty="0"/>
          </a:p>
          <a:p>
            <a:r>
              <a:rPr lang="en-US" dirty="0"/>
              <a:t>Events are generated in </a:t>
            </a:r>
            <a:r>
              <a:rPr lang="en-US" dirty="0" smtClean="0">
                <a:solidFill>
                  <a:srgbClr val="E46C0A"/>
                </a:solidFill>
              </a:rPr>
              <a:t>components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E46C0A"/>
                </a:solidFill>
              </a:rPr>
              <a:t>source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Listeners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E46C0A"/>
                </a:solidFill>
              </a:rPr>
              <a:t>target</a:t>
            </a:r>
            <a:r>
              <a:rPr lang="en-US" dirty="0" smtClean="0"/>
              <a:t>) can </a:t>
            </a:r>
            <a:r>
              <a:rPr lang="en-US" dirty="0" smtClean="0"/>
              <a:t>be registered to components </a:t>
            </a:r>
            <a:endParaRPr lang="en-US" dirty="0" smtClean="0"/>
          </a:p>
          <a:p>
            <a:r>
              <a:rPr lang="en-US" dirty="0" smtClean="0">
                <a:solidFill>
                  <a:srgbClr val="E46C0A"/>
                </a:solidFill>
              </a:rPr>
              <a:t>Whenever </a:t>
            </a:r>
            <a:r>
              <a:rPr lang="en-US" dirty="0">
                <a:solidFill>
                  <a:srgbClr val="E46C0A"/>
                </a:solidFill>
              </a:rPr>
              <a:t>an event </a:t>
            </a:r>
            <a:r>
              <a:rPr lang="en-US" dirty="0" smtClean="0">
                <a:solidFill>
                  <a:srgbClr val="E46C0A"/>
                </a:solidFill>
              </a:rPr>
              <a:t>occurs, </a:t>
            </a:r>
            <a:r>
              <a:rPr lang="en-US" dirty="0">
                <a:solidFill>
                  <a:srgbClr val="E46C0A"/>
                </a:solidFill>
              </a:rPr>
              <a:t>the </a:t>
            </a:r>
            <a:r>
              <a:rPr lang="en-US" dirty="0" smtClean="0">
                <a:solidFill>
                  <a:srgbClr val="E46C0A"/>
                </a:solidFill>
              </a:rPr>
              <a:t>event thread </a:t>
            </a:r>
            <a:r>
              <a:rPr lang="en-US" dirty="0">
                <a:solidFill>
                  <a:srgbClr val="E46C0A"/>
                </a:solidFill>
              </a:rPr>
              <a:t>send a message to all the registered </a:t>
            </a:r>
            <a:r>
              <a:rPr lang="en-US" dirty="0" smtClean="0">
                <a:solidFill>
                  <a:srgbClr val="E46C0A"/>
                </a:solidFill>
              </a:rPr>
              <a:t>listeners </a:t>
            </a:r>
            <a:r>
              <a:rPr lang="en-US" dirty="0" smtClean="0"/>
              <a:t>(</a:t>
            </a:r>
            <a:r>
              <a:rPr lang="en-US" dirty="0"/>
              <a:t>the event is passed as a parameter)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L</a:t>
            </a:r>
            <a:r>
              <a:rPr lang="en-US" dirty="0" smtClean="0">
                <a:solidFill>
                  <a:srgbClr val="E46C0A"/>
                </a:solidFill>
              </a:rPr>
              <a:t>isteners must </a:t>
            </a:r>
            <a:r>
              <a:rPr lang="en-US" dirty="0">
                <a:solidFill>
                  <a:srgbClr val="E46C0A"/>
                </a:solidFill>
              </a:rPr>
              <a:t>implement appropriate </a:t>
            </a:r>
            <a:r>
              <a:rPr lang="en-US" dirty="0" smtClean="0">
                <a:solidFill>
                  <a:srgbClr val="E46C0A"/>
                </a:solidFill>
              </a:rPr>
              <a:t>interfaces</a:t>
            </a:r>
            <a:r>
              <a:rPr lang="en-US" dirty="0" smtClean="0"/>
              <a:t> to make the callback mechanism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 Model</a:t>
            </a:r>
          </a:p>
        </p:txBody>
      </p:sp>
      <p:pic>
        <p:nvPicPr>
          <p:cNvPr id="4" name="Picture 3" descr="Screen Shot 2014-11-11 at 14.47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729277"/>
            <a:ext cx="803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4-11-11 at 14.49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" b="-2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6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559"/>
          </a:xfrm>
        </p:spPr>
        <p:txBody>
          <a:bodyPr/>
          <a:lstStyle/>
          <a:p>
            <a:r>
              <a:rPr lang="en-US" dirty="0" smtClean="0"/>
              <a:t>Events are organized by type and need specific listeners</a:t>
            </a:r>
          </a:p>
          <a:p>
            <a:endParaRPr lang="en-US" dirty="0"/>
          </a:p>
        </p:txBody>
      </p:sp>
      <p:pic>
        <p:nvPicPr>
          <p:cNvPr id="6" name="Picture 5" descr="Screen Shot 2014-11-11 at 14.5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760"/>
            <a:ext cx="9144000" cy="26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1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“selection” and “activation”</a:t>
            </a:r>
            <a:endParaRPr lang="en-US" dirty="0"/>
          </a:p>
        </p:txBody>
      </p:sp>
      <p:pic>
        <p:nvPicPr>
          <p:cNvPr id="4" name="Content Placeholder 3" descr="Screen Shot 2014-11-11 at 14.59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46" b="-112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27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import </a:t>
            </a:r>
            <a:r>
              <a:rPr lang="en-US" sz="1100" dirty="0" err="1">
                <a:latin typeface="Consolas"/>
                <a:cs typeface="Consolas"/>
              </a:rPr>
              <a:t>java.awt</a:t>
            </a:r>
            <a:r>
              <a:rPr lang="en-US" sz="11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import </a:t>
            </a:r>
            <a:r>
              <a:rPr lang="en-US" sz="1100" dirty="0" err="1">
                <a:latin typeface="Consolas"/>
                <a:cs typeface="Consolas"/>
              </a:rPr>
              <a:t>java.awt.event</a:t>
            </a:r>
            <a:r>
              <a:rPr lang="en-US" sz="11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import </a:t>
            </a:r>
            <a:r>
              <a:rPr lang="en-US" sz="1100" dirty="0" err="1">
                <a:latin typeface="Consolas"/>
                <a:cs typeface="Consolas"/>
              </a:rPr>
              <a:t>javax.swing</a:t>
            </a:r>
            <a:r>
              <a:rPr lang="en-US" sz="11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public class </a:t>
            </a:r>
            <a:r>
              <a:rPr lang="en-US" sz="1100" dirty="0" err="1">
                <a:latin typeface="Consolas"/>
                <a:cs typeface="Consolas"/>
              </a:rPr>
              <a:t>CelsiusConverter</a:t>
            </a:r>
            <a:r>
              <a:rPr lang="en-US" sz="1100" dirty="0">
                <a:latin typeface="Consolas"/>
                <a:cs typeface="Consolas"/>
              </a:rPr>
              <a:t> extends </a:t>
            </a:r>
            <a:r>
              <a:rPr lang="en-US" sz="1100" dirty="0" err="1">
                <a:latin typeface="Consolas"/>
                <a:cs typeface="Consolas"/>
              </a:rPr>
              <a:t>JFrame</a:t>
            </a:r>
            <a:r>
              <a:rPr lang="en-US" sz="1100" dirty="0">
                <a:latin typeface="Consolas"/>
                <a:cs typeface="Consolas"/>
              </a:rPr>
              <a:t> implements </a:t>
            </a:r>
            <a:r>
              <a:rPr lang="en-US" sz="1100" dirty="0" err="1">
                <a:latin typeface="Consolas"/>
                <a:cs typeface="Consolas"/>
              </a:rPr>
              <a:t>ActionListener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{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private </a:t>
            </a:r>
            <a:r>
              <a:rPr lang="en-US" sz="1100" dirty="0" err="1">
                <a:latin typeface="Consolas"/>
                <a:cs typeface="Consolas"/>
              </a:rPr>
              <a:t>JButton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convertButton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private </a:t>
            </a:r>
            <a:r>
              <a:rPr lang="en-US" sz="1100" dirty="0" err="1">
                <a:latin typeface="Consolas"/>
                <a:cs typeface="Consolas"/>
              </a:rPr>
              <a:t>JTextField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fahrenheitLabel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private </a:t>
            </a:r>
            <a:r>
              <a:rPr lang="en-US" sz="1100" dirty="0" err="1">
                <a:latin typeface="Consolas"/>
                <a:cs typeface="Consolas"/>
              </a:rPr>
              <a:t>JTextField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tempTextField</a:t>
            </a:r>
            <a:r>
              <a:rPr lang="en-US" sz="11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public </a:t>
            </a:r>
            <a:r>
              <a:rPr lang="en-US" sz="1100" dirty="0" err="1">
                <a:latin typeface="Consolas"/>
                <a:cs typeface="Consolas"/>
              </a:rPr>
              <a:t>CelsiusConverter</a:t>
            </a:r>
            <a:r>
              <a:rPr lang="en-US" sz="11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super("Celsius Converter");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tempTextField</a:t>
            </a:r>
            <a:r>
              <a:rPr lang="en-US" sz="1100" dirty="0">
                <a:latin typeface="Consolas"/>
                <a:cs typeface="Consolas"/>
              </a:rPr>
              <a:t> = new </a:t>
            </a:r>
            <a:r>
              <a:rPr lang="en-US" sz="1100" dirty="0" err="1">
                <a:latin typeface="Consolas"/>
                <a:cs typeface="Consolas"/>
              </a:rPr>
              <a:t>JTextField</a:t>
            </a:r>
            <a:r>
              <a:rPr lang="en-US" sz="1100" dirty="0">
                <a:latin typeface="Consolas"/>
                <a:cs typeface="Consolas"/>
              </a:rPr>
              <a:t>("0");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fahrenheitLabel</a:t>
            </a:r>
            <a:r>
              <a:rPr lang="en-US" sz="1100" dirty="0">
                <a:latin typeface="Consolas"/>
                <a:cs typeface="Consolas"/>
              </a:rPr>
              <a:t> = new </a:t>
            </a:r>
            <a:r>
              <a:rPr lang="en-US" sz="1100" dirty="0" err="1">
                <a:latin typeface="Consolas"/>
                <a:cs typeface="Consolas"/>
              </a:rPr>
              <a:t>JTextField</a:t>
            </a:r>
            <a:r>
              <a:rPr lang="en-US" sz="1100" dirty="0">
                <a:latin typeface="Consolas"/>
                <a:cs typeface="Consolas"/>
              </a:rPr>
              <a:t>("32");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fahrenheitLabel.setEditable</a:t>
            </a:r>
            <a:r>
              <a:rPr lang="en-US" sz="1100" dirty="0">
                <a:latin typeface="Consolas"/>
                <a:cs typeface="Consolas"/>
              </a:rPr>
              <a:t>(false);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convertButton</a:t>
            </a:r>
            <a:r>
              <a:rPr lang="en-US" sz="1100" dirty="0">
                <a:latin typeface="Consolas"/>
                <a:cs typeface="Consolas"/>
              </a:rPr>
              <a:t> = new </a:t>
            </a:r>
            <a:r>
              <a:rPr lang="en-US" sz="1100" dirty="0" err="1">
                <a:latin typeface="Consolas"/>
                <a:cs typeface="Consolas"/>
              </a:rPr>
              <a:t>JButton</a:t>
            </a:r>
            <a:r>
              <a:rPr lang="en-US" sz="1100" dirty="0">
                <a:latin typeface="Consolas"/>
                <a:cs typeface="Consolas"/>
              </a:rPr>
              <a:t>("Convert");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convertButton.addActionListener</a:t>
            </a:r>
            <a:r>
              <a:rPr lang="en-US" sz="1100" dirty="0">
                <a:latin typeface="Consolas"/>
                <a:cs typeface="Consolas"/>
              </a:rPr>
              <a:t>(this);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JPanel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>
                <a:latin typeface="Consolas"/>
                <a:cs typeface="Consolas"/>
              </a:rPr>
              <a:t>p = new </a:t>
            </a:r>
            <a:r>
              <a:rPr lang="en-US" sz="1100" dirty="0" err="1">
                <a:latin typeface="Consolas"/>
                <a:cs typeface="Consolas"/>
              </a:rPr>
              <a:t>JPanel</a:t>
            </a:r>
            <a:r>
              <a:rPr lang="en-US" sz="11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p.setLayout</a:t>
            </a:r>
            <a:r>
              <a:rPr lang="en-US" sz="1100" dirty="0">
                <a:latin typeface="Consolas"/>
                <a:cs typeface="Consolas"/>
              </a:rPr>
              <a:t>(new </a:t>
            </a:r>
            <a:r>
              <a:rPr lang="en-US" sz="1100" dirty="0" err="1">
                <a:latin typeface="Consolas"/>
                <a:cs typeface="Consolas"/>
              </a:rPr>
              <a:t>GridLayout</a:t>
            </a:r>
            <a:r>
              <a:rPr lang="en-US" sz="1100" dirty="0">
                <a:latin typeface="Consolas"/>
                <a:cs typeface="Consolas"/>
              </a:rPr>
              <a:t>(2, 2));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p.add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tempTextField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 </a:t>
            </a:r>
            <a:r>
              <a:rPr lang="en-US" sz="1100" dirty="0" err="1" smtClean="0">
                <a:latin typeface="Consolas"/>
                <a:cs typeface="Consolas"/>
              </a:rPr>
              <a:t>p.add</a:t>
            </a:r>
            <a:r>
              <a:rPr lang="en-US" sz="1100" dirty="0">
                <a:latin typeface="Consolas"/>
                <a:cs typeface="Consolas"/>
              </a:rPr>
              <a:t>(new </a:t>
            </a:r>
            <a:r>
              <a:rPr lang="en-US" sz="1100" dirty="0" err="1">
                <a:latin typeface="Consolas"/>
                <a:cs typeface="Consolas"/>
              </a:rPr>
              <a:t>JLabel</a:t>
            </a:r>
            <a:r>
              <a:rPr lang="en-US" sz="1100" dirty="0">
                <a:latin typeface="Consolas"/>
                <a:cs typeface="Consolas"/>
              </a:rPr>
              <a:t>("°C"));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</a:t>
            </a:r>
            <a:r>
              <a:rPr lang="en-US" sz="1100" dirty="0" err="1">
                <a:latin typeface="Consolas"/>
                <a:cs typeface="Consolas"/>
              </a:rPr>
              <a:t>p.add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fahrenheitLabel</a:t>
            </a:r>
            <a:r>
              <a:rPr lang="en-US" sz="1100" dirty="0">
                <a:latin typeface="Consolas"/>
                <a:cs typeface="Consolas"/>
              </a:rPr>
              <a:t>)</a:t>
            </a:r>
            <a:r>
              <a:rPr lang="en-US" sz="1100" dirty="0" smtClean="0">
                <a:latin typeface="Consolas"/>
                <a:cs typeface="Consolas"/>
              </a:rPr>
              <a:t>; </a:t>
            </a:r>
            <a:r>
              <a:rPr lang="en-US" sz="1100" dirty="0" err="1" smtClean="0">
                <a:latin typeface="Consolas"/>
                <a:cs typeface="Consolas"/>
              </a:rPr>
              <a:t>p.add</a:t>
            </a:r>
            <a:r>
              <a:rPr lang="en-US" sz="1100" dirty="0">
                <a:latin typeface="Consolas"/>
                <a:cs typeface="Consolas"/>
              </a:rPr>
              <a:t>(new </a:t>
            </a:r>
            <a:r>
              <a:rPr lang="en-US" sz="1100" dirty="0" err="1">
                <a:latin typeface="Consolas"/>
                <a:cs typeface="Consolas"/>
              </a:rPr>
              <a:t>JLabel</a:t>
            </a:r>
            <a:r>
              <a:rPr lang="en-US" sz="1100" dirty="0">
                <a:latin typeface="Consolas"/>
                <a:cs typeface="Consolas"/>
              </a:rPr>
              <a:t>("°F"));</a:t>
            </a:r>
          </a:p>
        </p:txBody>
      </p:sp>
      <p:pic>
        <p:nvPicPr>
          <p:cNvPr id="4" name="Picture 3" descr="Screen Shot 2014-11-11 at 15.0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4" y="3389086"/>
            <a:ext cx="387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4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setLayout</a:t>
            </a:r>
            <a:r>
              <a:rPr lang="en-US" sz="1200" dirty="0">
                <a:latin typeface="Consolas"/>
                <a:cs typeface="Consolas"/>
              </a:rPr>
              <a:t>(new </a:t>
            </a:r>
            <a:r>
              <a:rPr lang="en-US" sz="1200" dirty="0" err="1">
                <a:latin typeface="Consolas"/>
                <a:cs typeface="Consolas"/>
              </a:rPr>
              <a:t>BorderLayout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</a:t>
            </a:r>
            <a:r>
              <a:rPr lang="en-US" sz="1200" dirty="0" smtClean="0">
                <a:latin typeface="Consolas"/>
                <a:cs typeface="Consolas"/>
              </a:rPr>
              <a:t>	add</a:t>
            </a:r>
            <a:r>
              <a:rPr lang="en-US" sz="1200" dirty="0">
                <a:latin typeface="Consolas"/>
                <a:cs typeface="Consolas"/>
              </a:rPr>
              <a:t>(p, </a:t>
            </a:r>
            <a:r>
              <a:rPr lang="en-US" sz="1200" dirty="0" err="1">
                <a:latin typeface="Consolas"/>
                <a:cs typeface="Consolas"/>
              </a:rPr>
              <a:t>BorderLayout.CENTER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	add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convertButton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BorderLayout.SOUTH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setDefaultCloseOperation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WindowConstants.EXIT_ON_CLOSE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setSize</a:t>
            </a:r>
            <a:r>
              <a:rPr lang="en-US" sz="1200" dirty="0">
                <a:latin typeface="Consolas"/>
                <a:cs typeface="Consolas"/>
              </a:rPr>
              <a:t>(200, 100);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setVisible</a:t>
            </a:r>
            <a:r>
              <a:rPr lang="en-US" sz="1200" dirty="0">
                <a:latin typeface="Consolas"/>
                <a:cs typeface="Consolas"/>
              </a:rPr>
              <a:t>(true);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	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public void </a:t>
            </a:r>
            <a:r>
              <a:rPr lang="en-US" sz="1200" dirty="0" err="1">
                <a:latin typeface="Consolas"/>
                <a:cs typeface="Consolas"/>
              </a:rPr>
              <a:t>actionPerformed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ActionEvent</a:t>
            </a:r>
            <a:r>
              <a:rPr lang="en-US" sz="12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tempFahr</a:t>
            </a:r>
            <a:r>
              <a:rPr lang="en-US" sz="1200" dirty="0">
                <a:latin typeface="Consolas"/>
                <a:cs typeface="Consolas"/>
              </a:rPr>
              <a:t> = 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	(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Double.parseDouble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tempTextField.getText</a:t>
            </a:r>
            <a:r>
              <a:rPr lang="en-US" sz="1200" dirty="0">
                <a:latin typeface="Consolas"/>
                <a:cs typeface="Consolas"/>
              </a:rPr>
              <a:t>())) * 1.8 + 32);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err="1">
                <a:latin typeface="Consolas"/>
                <a:cs typeface="Consolas"/>
              </a:rPr>
              <a:t>fahrenheitLabel.setText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Integer.toString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tempFahr</a:t>
            </a:r>
            <a:r>
              <a:rPr lang="en-US" sz="1200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public static void main(String[]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new </a:t>
            </a:r>
            <a:r>
              <a:rPr lang="en-US" sz="1200" dirty="0" err="1">
                <a:latin typeface="Consolas"/>
                <a:cs typeface="Consolas"/>
              </a:rPr>
              <a:t>CelsiusConverter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03080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390</TotalTime>
  <Words>539</Words>
  <Application>Microsoft Macintosh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ING</vt:lpstr>
      <vt:lpstr>Java Swing Events</vt:lpstr>
      <vt:lpstr>EventObject</vt:lpstr>
      <vt:lpstr>Event Delegation Model</vt:lpstr>
      <vt:lpstr>Event Delegation Model</vt:lpstr>
      <vt:lpstr>Example</vt:lpstr>
      <vt:lpstr>Event Delegation Model</vt:lpstr>
      <vt:lpstr>“selection” and “activation”</vt:lpstr>
      <vt:lpstr>A complete example</vt:lpstr>
      <vt:lpstr>A complete example</vt:lpstr>
      <vt:lpstr>How to manage events in Java</vt:lpstr>
      <vt:lpstr>How to manage events in Java</vt:lpstr>
      <vt:lpstr>Handle events on their own</vt:lpstr>
      <vt:lpstr>Delegate events to their parent class</vt:lpstr>
      <vt:lpstr>Delegate events to external classes</vt:lpstr>
      <vt:lpstr>Dealing with multiple sources</vt:lpstr>
      <vt:lpstr>Extracting information from events</vt:lpstr>
      <vt:lpstr>Event Interfaces</vt:lpstr>
      <vt:lpstr>Event Interfaces</vt:lpstr>
      <vt:lpstr>Event Interfaces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36</cp:revision>
  <dcterms:created xsi:type="dcterms:W3CDTF">2014-11-10T17:10:18Z</dcterms:created>
  <dcterms:modified xsi:type="dcterms:W3CDTF">2017-04-18T18:30:10Z</dcterms:modified>
</cp:coreProperties>
</file>