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4" r:id="rId3"/>
    <p:sldId id="275" r:id="rId4"/>
    <p:sldId id="298" r:id="rId5"/>
    <p:sldId id="260" r:id="rId6"/>
    <p:sldId id="299" r:id="rId7"/>
    <p:sldId id="276" r:id="rId8"/>
    <p:sldId id="277" r:id="rId9"/>
    <p:sldId id="278" r:id="rId10"/>
    <p:sldId id="279" r:id="rId11"/>
    <p:sldId id="295" r:id="rId12"/>
    <p:sldId id="296" r:id="rId13"/>
    <p:sldId id="285" r:id="rId14"/>
    <p:sldId id="297" r:id="rId15"/>
    <p:sldId id="286" r:id="rId16"/>
    <p:sldId id="287" r:id="rId17"/>
    <p:sldId id="288" r:id="rId18"/>
    <p:sldId id="282" r:id="rId19"/>
    <p:sldId id="283" r:id="rId20"/>
    <p:sldId id="284" r:id="rId21"/>
    <p:sldId id="289" r:id="rId22"/>
    <p:sldId id="290" r:id="rId23"/>
    <p:sldId id="291" r:id="rId24"/>
    <p:sldId id="292" r:id="rId25"/>
    <p:sldId id="272" r:id="rId26"/>
    <p:sldId id="29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7F19BEF7-73F9-3646-8076-7EC1D85A8026}"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a:t>REST </a:t>
            </a:r>
            <a:r>
              <a:rPr lang="en-US" sz="3600" dirty="0" smtClean="0"/>
              <a:t>(Representational State Transfer</a:t>
            </a:r>
            <a:r>
              <a:rPr lang="en-US" sz="3600" dirty="0"/>
              <a:t>)</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2718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3" name="Content Placeholder 2"/>
          <p:cNvSpPr>
            <a:spLocks noGrp="1"/>
          </p:cNvSpPr>
          <p:nvPr>
            <p:ph idx="1"/>
          </p:nvPr>
        </p:nvSpPr>
        <p:spPr/>
        <p:txBody>
          <a:bodyPr>
            <a:normAutofit lnSpcReduction="10000"/>
          </a:bodyPr>
          <a:lstStyle/>
          <a:p>
            <a:r>
              <a:rPr lang="en-US" dirty="0"/>
              <a:t>The client and service talk to each other via messages. </a:t>
            </a:r>
            <a:r>
              <a:rPr lang="en-US" dirty="0">
                <a:solidFill>
                  <a:srgbClr val="E46C0A"/>
                </a:solidFill>
              </a:rPr>
              <a:t>Clients send a request to the server, and the server replies with a response. </a:t>
            </a:r>
            <a:r>
              <a:rPr lang="en-US" dirty="0"/>
              <a:t>Apart from the actual data, these messages also contain some metadata about the message. </a:t>
            </a:r>
            <a:endParaRPr lang="en-US" dirty="0" smtClean="0"/>
          </a:p>
          <a:p>
            <a:r>
              <a:rPr lang="en-US" dirty="0" smtClean="0"/>
              <a:t>It </a:t>
            </a:r>
            <a:r>
              <a:rPr lang="en-US" dirty="0"/>
              <a:t>is important to have some background about the </a:t>
            </a:r>
            <a:r>
              <a:rPr lang="en-US" dirty="0">
                <a:solidFill>
                  <a:srgbClr val="E46C0A"/>
                </a:solidFill>
              </a:rPr>
              <a:t>HTTP 1.1 </a:t>
            </a:r>
            <a:r>
              <a:rPr lang="en-US" dirty="0"/>
              <a:t>request and response formats for designing </a:t>
            </a:r>
            <a:r>
              <a:rPr lang="en-US" dirty="0" err="1"/>
              <a:t>RESTful</a:t>
            </a:r>
            <a:r>
              <a:rPr lang="en-US" dirty="0"/>
              <a:t> Web services.</a:t>
            </a:r>
          </a:p>
        </p:txBody>
      </p:sp>
    </p:spTree>
    <p:extLst>
      <p:ext uri="{BB962C8B-B14F-4D97-AF65-F5344CB8AC3E}">
        <p14:creationId xmlns:p14="http://schemas.microsoft.com/office/powerpoint/2010/main" val="113305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(HTTP Request)</a:t>
            </a:r>
            <a:endParaRPr lang="en-US" dirty="0"/>
          </a:p>
        </p:txBody>
      </p:sp>
      <p:pic>
        <p:nvPicPr>
          <p:cNvPr id="4" name="Picture 3" descr="Screen Shot 2017-05-15 at 23.5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37858"/>
            <a:ext cx="4914900" cy="1809750"/>
          </a:xfrm>
          <a:prstGeom prst="rect">
            <a:avLst/>
          </a:prstGeom>
        </p:spPr>
      </p:pic>
      <p:sp>
        <p:nvSpPr>
          <p:cNvPr id="6" name="TextBox 5"/>
          <p:cNvSpPr txBox="1"/>
          <p:nvPr/>
        </p:nvSpPr>
        <p:spPr>
          <a:xfrm>
            <a:off x="514405" y="3241355"/>
            <a:ext cx="1877437" cy="369332"/>
          </a:xfrm>
          <a:prstGeom prst="rect">
            <a:avLst/>
          </a:prstGeom>
          <a:noFill/>
        </p:spPr>
        <p:txBody>
          <a:bodyPr wrap="none" rtlCol="0">
            <a:spAutoFit/>
          </a:bodyPr>
          <a:lstStyle/>
          <a:p>
            <a:r>
              <a:rPr lang="en-US" dirty="0" smtClean="0"/>
              <a:t>HTTP/1.1 Request</a:t>
            </a:r>
            <a:endParaRPr lang="en-US" dirty="0"/>
          </a:p>
        </p:txBody>
      </p:sp>
      <p:pic>
        <p:nvPicPr>
          <p:cNvPr id="8" name="Picture 7" descr="Screen Shot 2017-05-15 at 23.55.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727278"/>
            <a:ext cx="8134350" cy="1619250"/>
          </a:xfrm>
          <a:prstGeom prst="rect">
            <a:avLst/>
          </a:prstGeom>
        </p:spPr>
      </p:pic>
    </p:spTree>
    <p:extLst>
      <p:ext uri="{BB962C8B-B14F-4D97-AF65-F5344CB8AC3E}">
        <p14:creationId xmlns:p14="http://schemas.microsoft.com/office/powerpoint/2010/main" val="202047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(HTTP </a:t>
            </a:r>
            <a:r>
              <a:rPr lang="en-US" dirty="0" smtClean="0"/>
              <a:t>Response)</a:t>
            </a:r>
            <a:endParaRPr lang="en-US" dirty="0"/>
          </a:p>
        </p:txBody>
      </p:sp>
      <p:pic>
        <p:nvPicPr>
          <p:cNvPr id="5" name="Picture 4" descr="Screen Shot 2017-05-15 at 23.52.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66" y="1542977"/>
            <a:ext cx="4914900" cy="1803400"/>
          </a:xfrm>
          <a:prstGeom prst="rect">
            <a:avLst/>
          </a:prstGeom>
        </p:spPr>
      </p:pic>
      <p:sp>
        <p:nvSpPr>
          <p:cNvPr id="7" name="TextBox 6"/>
          <p:cNvSpPr txBox="1"/>
          <p:nvPr/>
        </p:nvSpPr>
        <p:spPr>
          <a:xfrm>
            <a:off x="720214" y="3182267"/>
            <a:ext cx="2006191" cy="369332"/>
          </a:xfrm>
          <a:prstGeom prst="rect">
            <a:avLst/>
          </a:prstGeom>
          <a:noFill/>
        </p:spPr>
        <p:txBody>
          <a:bodyPr wrap="none" rtlCol="0">
            <a:spAutoFit/>
          </a:bodyPr>
          <a:lstStyle/>
          <a:p>
            <a:r>
              <a:rPr lang="en-US" dirty="0" smtClean="0"/>
              <a:t>HTTP/1.1 Response</a:t>
            </a:r>
            <a:endParaRPr lang="en-US" dirty="0"/>
          </a:p>
        </p:txBody>
      </p:sp>
      <p:pic>
        <p:nvPicPr>
          <p:cNvPr id="8" name="Picture 7" descr="Screen Shot 2017-05-15 at 23.55.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81" y="3654577"/>
            <a:ext cx="6970691" cy="2574372"/>
          </a:xfrm>
          <a:prstGeom prst="rect">
            <a:avLst/>
          </a:prstGeom>
        </p:spPr>
      </p:pic>
    </p:spTree>
    <p:extLst>
      <p:ext uri="{BB962C8B-B14F-4D97-AF65-F5344CB8AC3E}">
        <p14:creationId xmlns:p14="http://schemas.microsoft.com/office/powerpoint/2010/main" val="199705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 (Operations)</a:t>
            </a:r>
            <a:endParaRPr lang="en-US" dirty="0"/>
          </a:p>
        </p:txBody>
      </p:sp>
      <p:sp>
        <p:nvSpPr>
          <p:cNvPr id="3" name="Content Placeholder 2"/>
          <p:cNvSpPr>
            <a:spLocks noGrp="1"/>
          </p:cNvSpPr>
          <p:nvPr>
            <p:ph idx="1"/>
          </p:nvPr>
        </p:nvSpPr>
        <p:spPr/>
        <p:txBody>
          <a:bodyPr/>
          <a:lstStyle/>
          <a:p>
            <a:r>
              <a:rPr lang="en-US" dirty="0" smtClean="0"/>
              <a:t>HTTP Verbs (see HTTP Request) define </a:t>
            </a:r>
            <a:r>
              <a:rPr lang="en-US" dirty="0" smtClean="0">
                <a:solidFill>
                  <a:schemeClr val="accent6">
                    <a:lumMod val="75000"/>
                  </a:schemeClr>
                </a:solidFill>
              </a:rPr>
              <a:t>operations on specific resources.</a:t>
            </a:r>
          </a:p>
          <a:p>
            <a:endParaRPr lang="en-US" dirty="0" smtClean="0">
              <a:solidFill>
                <a:schemeClr val="accent6">
                  <a:lumMod val="75000"/>
                </a:schemeClr>
              </a:solidFill>
            </a:endParaRPr>
          </a:p>
          <a:p>
            <a:r>
              <a:rPr lang="en-US" dirty="0" smtClean="0"/>
              <a:t>GET /users/145 </a:t>
            </a:r>
            <a:r>
              <a:rPr lang="en-US" i="1" dirty="0" smtClean="0"/>
              <a:t>(retrieve user 145)</a:t>
            </a:r>
          </a:p>
          <a:p>
            <a:r>
              <a:rPr lang="en-US" dirty="0" smtClean="0"/>
              <a:t>DELETE /users/145 </a:t>
            </a:r>
            <a:r>
              <a:rPr lang="en-US" i="1" dirty="0" smtClean="0"/>
              <a:t>(delete user 145)</a:t>
            </a:r>
          </a:p>
          <a:p>
            <a:r>
              <a:rPr lang="en-US" dirty="0" smtClean="0"/>
              <a:t>POST /users/ </a:t>
            </a:r>
            <a:r>
              <a:rPr lang="en-US" i="1" dirty="0" smtClean="0"/>
              <a:t>(add a new user)</a:t>
            </a:r>
          </a:p>
          <a:p>
            <a:r>
              <a:rPr lang="en-US" dirty="0" smtClean="0"/>
              <a:t>PUT /users/17 </a:t>
            </a:r>
            <a:r>
              <a:rPr lang="en-US" i="1" dirty="0" smtClean="0"/>
              <a:t>(update user 17)</a:t>
            </a:r>
          </a:p>
          <a:p>
            <a:endParaRPr lang="en-US" dirty="0">
              <a:solidFill>
                <a:schemeClr val="accent6">
                  <a:lumMod val="75000"/>
                </a:schemeClr>
              </a:solidFill>
            </a:endParaRPr>
          </a:p>
        </p:txBody>
      </p:sp>
    </p:spTree>
    <p:extLst>
      <p:ext uri="{BB962C8B-B14F-4D97-AF65-F5344CB8AC3E}">
        <p14:creationId xmlns:p14="http://schemas.microsoft.com/office/powerpoint/2010/main" val="359546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 (Operations)</a:t>
            </a:r>
            <a:endParaRPr lang="en-US" dirty="0"/>
          </a:p>
        </p:txBody>
      </p:sp>
      <p:pic>
        <p:nvPicPr>
          <p:cNvPr id="4" name="Content Placeholder 3" descr="Screen Shot 2017-05-16 at 00.04.36.png"/>
          <p:cNvPicPr>
            <a:picLocks noGrp="1" noChangeAspect="1"/>
          </p:cNvPicPr>
          <p:nvPr>
            <p:ph idx="1"/>
          </p:nvPr>
        </p:nvPicPr>
        <p:blipFill>
          <a:blip r:embed="rId2">
            <a:extLst>
              <a:ext uri="{28A0092B-C50C-407E-A947-70E740481C1C}">
                <a14:useLocalDpi xmlns:a14="http://schemas.microsoft.com/office/drawing/2010/main" val="0"/>
              </a:ext>
            </a:extLst>
          </a:blip>
          <a:srcRect t="6072" b="6072"/>
          <a:stretch>
            <a:fillRect/>
          </a:stretch>
        </p:blipFill>
        <p:spPr>
          <a:xfrm>
            <a:off x="677340" y="1663699"/>
            <a:ext cx="7755467" cy="4265208"/>
          </a:xfrm>
        </p:spPr>
      </p:pic>
    </p:spTree>
    <p:extLst>
      <p:ext uri="{BB962C8B-B14F-4D97-AF65-F5344CB8AC3E}">
        <p14:creationId xmlns:p14="http://schemas.microsoft.com/office/powerpoint/2010/main" val="114479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and Idempotent</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a:t>
            </a:r>
            <a:r>
              <a:rPr lang="en-US" dirty="0">
                <a:solidFill>
                  <a:schemeClr val="accent6">
                    <a:lumMod val="75000"/>
                  </a:schemeClr>
                </a:solidFill>
              </a:rPr>
              <a:t>Safe HTTP method </a:t>
            </a:r>
            <a:r>
              <a:rPr lang="en-US" dirty="0"/>
              <a:t>does not make any changes to the resource on the server. </a:t>
            </a:r>
            <a:endParaRPr lang="en-US" dirty="0" smtClean="0"/>
          </a:p>
          <a:p>
            <a:r>
              <a:rPr lang="en-US" dirty="0" smtClean="0"/>
              <a:t>An </a:t>
            </a:r>
            <a:r>
              <a:rPr lang="en-US" dirty="0">
                <a:solidFill>
                  <a:srgbClr val="E46C0A"/>
                </a:solidFill>
              </a:rPr>
              <a:t>Idempotent HTTP method </a:t>
            </a:r>
            <a:r>
              <a:rPr lang="en-US" dirty="0"/>
              <a:t>has same effect no matter how many times it is </a:t>
            </a:r>
            <a:r>
              <a:rPr lang="en-US" dirty="0" smtClean="0"/>
              <a:t>performed.</a:t>
            </a:r>
          </a:p>
          <a:p>
            <a:r>
              <a:rPr lang="en-US" dirty="0" smtClean="0"/>
              <a:t>Classifying </a:t>
            </a:r>
            <a:r>
              <a:rPr lang="en-US" dirty="0"/>
              <a:t>methods as Safe and Idempotent makes it easy to predict the results in the unreliable environment of the Web where the client may fire the same request again.</a:t>
            </a:r>
          </a:p>
        </p:txBody>
      </p:sp>
    </p:spTree>
    <p:extLst>
      <p:ext uri="{BB962C8B-B14F-4D97-AF65-F5344CB8AC3E}">
        <p14:creationId xmlns:p14="http://schemas.microsoft.com/office/powerpoint/2010/main" val="247011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and POST</a:t>
            </a:r>
            <a:endParaRPr lang="en-US" dirty="0"/>
          </a:p>
        </p:txBody>
      </p:sp>
      <p:pic>
        <p:nvPicPr>
          <p:cNvPr id="4" name="Content Placeholder 3" descr="Screen Shot 2017-05-16 at 00.10.43.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13" b="1045"/>
          <a:stretch/>
        </p:blipFill>
        <p:spPr>
          <a:xfrm>
            <a:off x="457200" y="1915584"/>
            <a:ext cx="8229600" cy="3291416"/>
          </a:xfrm>
          <a:prstGeom prst="rect">
            <a:avLst/>
          </a:prstGeom>
        </p:spPr>
      </p:pic>
    </p:spTree>
    <p:extLst>
      <p:ext uri="{BB962C8B-B14F-4D97-AF65-F5344CB8AC3E}">
        <p14:creationId xmlns:p14="http://schemas.microsoft.com/office/powerpoint/2010/main" val="48660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and POST</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E46C0A"/>
                </a:solidFill>
              </a:rPr>
              <a:t>There </a:t>
            </a:r>
            <a:r>
              <a:rPr lang="en-US" dirty="0">
                <a:solidFill>
                  <a:srgbClr val="E46C0A"/>
                </a:solidFill>
              </a:rPr>
              <a:t>is no difference between PUT and POST if the resource already exists</a:t>
            </a:r>
            <a:r>
              <a:rPr lang="en-US" dirty="0"/>
              <a:t>, both update the existing resource. </a:t>
            </a:r>
            <a:endParaRPr lang="en-US" dirty="0" smtClean="0"/>
          </a:p>
          <a:p>
            <a:r>
              <a:rPr lang="en-US" dirty="0" smtClean="0"/>
              <a:t>The </a:t>
            </a:r>
            <a:r>
              <a:rPr lang="en-US" dirty="0"/>
              <a:t>third request (POST http://</a:t>
            </a:r>
            <a:r>
              <a:rPr lang="en-US" dirty="0" err="1"/>
              <a:t>MyService</a:t>
            </a:r>
            <a:r>
              <a:rPr lang="en-US" dirty="0"/>
              <a:t>/Persons/) will create a resource each time it is fired. </a:t>
            </a:r>
            <a:endParaRPr lang="en-US" dirty="0" smtClean="0"/>
          </a:p>
          <a:p>
            <a:r>
              <a:rPr lang="en-US" dirty="0" smtClean="0"/>
              <a:t>A </a:t>
            </a:r>
            <a:r>
              <a:rPr lang="en-US" dirty="0"/>
              <a:t>lot of developers think that REST does not allow POST to be used for update operation; however, REST imposes no such restrictions.</a:t>
            </a:r>
          </a:p>
        </p:txBody>
      </p:sp>
    </p:spTree>
    <p:extLst>
      <p:ext uri="{BB962C8B-B14F-4D97-AF65-F5344CB8AC3E}">
        <p14:creationId xmlns:p14="http://schemas.microsoft.com/office/powerpoint/2010/main" val="4011854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resources (URIs)</a:t>
            </a:r>
            <a:endParaRPr lang="en-US" dirty="0"/>
          </a:p>
        </p:txBody>
      </p:sp>
      <p:sp>
        <p:nvSpPr>
          <p:cNvPr id="3" name="Content Placeholder 2"/>
          <p:cNvSpPr>
            <a:spLocks noGrp="1"/>
          </p:cNvSpPr>
          <p:nvPr>
            <p:ph idx="1"/>
          </p:nvPr>
        </p:nvSpPr>
        <p:spPr/>
        <p:txBody>
          <a:bodyPr>
            <a:normAutofit fontScale="85000" lnSpcReduction="10000"/>
          </a:bodyPr>
          <a:lstStyle/>
          <a:p>
            <a:r>
              <a:rPr lang="en-US" dirty="0"/>
              <a:t>REST requires each resource to have at least one URI. </a:t>
            </a:r>
            <a:r>
              <a:rPr lang="en-US" dirty="0">
                <a:solidFill>
                  <a:srgbClr val="E46C0A"/>
                </a:solidFill>
              </a:rPr>
              <a:t>A </a:t>
            </a:r>
            <a:r>
              <a:rPr lang="en-US" dirty="0" err="1">
                <a:solidFill>
                  <a:srgbClr val="E46C0A"/>
                </a:solidFill>
              </a:rPr>
              <a:t>RESTful</a:t>
            </a:r>
            <a:r>
              <a:rPr lang="en-US" dirty="0">
                <a:solidFill>
                  <a:srgbClr val="E46C0A"/>
                </a:solidFill>
              </a:rPr>
              <a:t> service uses a directory hierarchy like human readable URIs to address its resources</a:t>
            </a:r>
            <a:r>
              <a:rPr lang="en-US" dirty="0"/>
              <a:t>. The job of a URI is to identify a resource or a collection of resources. The actual operation is determined by an HTTP verb. The URI should not say anything about the operation or action. </a:t>
            </a:r>
          </a:p>
          <a:p>
            <a:r>
              <a:rPr lang="en-US" dirty="0"/>
              <a:t>Suppose we have a database of persons and we wish to expose it to the outer world through a service. </a:t>
            </a:r>
            <a:r>
              <a:rPr lang="en-US" dirty="0" smtClean="0"/>
              <a:t> </a:t>
            </a:r>
            <a:r>
              <a:rPr lang="en-US" b="1" dirty="0" smtClean="0"/>
              <a:t>http</a:t>
            </a:r>
            <a:r>
              <a:rPr lang="en-US" b="1" dirty="0"/>
              <a:t>://</a:t>
            </a:r>
            <a:r>
              <a:rPr lang="en-US" b="1" dirty="0" err="1"/>
              <a:t>MyService</a:t>
            </a:r>
            <a:r>
              <a:rPr lang="en-US" b="1" dirty="0"/>
              <a:t>/Persons/</a:t>
            </a:r>
            <a:r>
              <a:rPr lang="en-US" b="1" dirty="0" smtClean="0"/>
              <a:t>1</a:t>
            </a:r>
            <a:endParaRPr lang="en-US" dirty="0"/>
          </a:p>
          <a:p>
            <a:r>
              <a:rPr lang="en-US" b="1" dirty="0" smtClean="0"/>
              <a:t>Protocol</a:t>
            </a:r>
            <a:r>
              <a:rPr lang="en-US" b="1" dirty="0"/>
              <a:t>://</a:t>
            </a:r>
            <a:r>
              <a:rPr lang="en-US" b="1" dirty="0" err="1"/>
              <a:t>ServiceName</a:t>
            </a:r>
            <a:r>
              <a:rPr lang="en-US" b="1" dirty="0"/>
              <a:t>/</a:t>
            </a:r>
            <a:r>
              <a:rPr lang="en-US" b="1" dirty="0" err="1"/>
              <a:t>ResourceType</a:t>
            </a:r>
            <a:r>
              <a:rPr lang="en-US" b="1" dirty="0"/>
              <a:t>/</a:t>
            </a:r>
            <a:r>
              <a:rPr lang="en-US" b="1" dirty="0" err="1"/>
              <a:t>ResourceID</a:t>
            </a:r>
            <a:endParaRPr lang="en-US" b="1" dirty="0"/>
          </a:p>
        </p:txBody>
      </p:sp>
    </p:spTree>
    <p:extLst>
      <p:ext uri="{BB962C8B-B14F-4D97-AF65-F5344CB8AC3E}">
        <p14:creationId xmlns:p14="http://schemas.microsoft.com/office/powerpoint/2010/main" val="335591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resources (URIs)</a:t>
            </a:r>
            <a:endParaRPr lang="en-US" dirty="0"/>
          </a:p>
        </p:txBody>
      </p:sp>
      <p:sp>
        <p:nvSpPr>
          <p:cNvPr id="3" name="Content Placeholder 2"/>
          <p:cNvSpPr>
            <a:spLocks noGrp="1"/>
          </p:cNvSpPr>
          <p:nvPr>
            <p:ph idx="1"/>
          </p:nvPr>
        </p:nvSpPr>
        <p:spPr/>
        <p:txBody>
          <a:bodyPr>
            <a:normAutofit fontScale="85000" lnSpcReduction="20000"/>
          </a:bodyPr>
          <a:lstStyle/>
          <a:p>
            <a:r>
              <a:rPr lang="en-US" dirty="0"/>
              <a:t>Use plural nouns for naming your resources.</a:t>
            </a:r>
          </a:p>
          <a:p>
            <a:r>
              <a:rPr lang="en-US" dirty="0"/>
              <a:t>Avoid using spaces as they create confusion. Use an _ (underscore) or – (hyphen) instead.</a:t>
            </a:r>
          </a:p>
          <a:p>
            <a:r>
              <a:rPr lang="en-US" dirty="0"/>
              <a:t>A URI is case insensitive. I use camel case in my URIs for better clarity. You can use all lower-case URIs.</a:t>
            </a:r>
          </a:p>
          <a:p>
            <a:r>
              <a:rPr lang="en-US" dirty="0" smtClean="0"/>
              <a:t>A </a:t>
            </a:r>
            <a:r>
              <a:rPr lang="en-US" dirty="0"/>
              <a:t>cool URI never changes; so give some thought before deciding on the URIs for your service. If you need to change the location of a resource, do not discard the old </a:t>
            </a:r>
            <a:r>
              <a:rPr lang="en-US" dirty="0" smtClean="0"/>
              <a:t>URI and </a:t>
            </a:r>
            <a:r>
              <a:rPr lang="en-US" dirty="0"/>
              <a:t>redirect the client to the new location.</a:t>
            </a:r>
          </a:p>
          <a:p>
            <a:r>
              <a:rPr lang="en-US" dirty="0"/>
              <a:t>Avoid verbs for your resource names until your resource is actually an operation or a process. Verbs are more suitable for the names of operations. </a:t>
            </a:r>
          </a:p>
        </p:txBody>
      </p:sp>
    </p:spTree>
    <p:extLst>
      <p:ext uri="{BB962C8B-B14F-4D97-AF65-F5344CB8AC3E}">
        <p14:creationId xmlns:p14="http://schemas.microsoft.com/office/powerpoint/2010/main" val="269111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pic>
        <p:nvPicPr>
          <p:cNvPr id="7" name="Content Placeholder 6" descr="Untitled.png"/>
          <p:cNvPicPr>
            <a:picLocks noGrp="1" noChangeAspect="1"/>
          </p:cNvPicPr>
          <p:nvPr>
            <p:ph idx="1"/>
          </p:nvPr>
        </p:nvPicPr>
        <p:blipFill>
          <a:blip r:embed="rId2">
            <a:extLst>
              <a:ext uri="{28A0092B-C50C-407E-A947-70E740481C1C}">
                <a14:useLocalDpi xmlns:a14="http://schemas.microsoft.com/office/drawing/2010/main" val="0"/>
              </a:ext>
            </a:extLst>
          </a:blip>
          <a:srcRect t="-17429" b="-17429"/>
          <a:stretch>
            <a:fillRect/>
          </a:stretch>
        </p:blipFill>
        <p:spPr>
          <a:xfrm>
            <a:off x="167215" y="536102"/>
            <a:ext cx="8782722" cy="4830159"/>
          </a:xfrm>
        </p:spPr>
      </p:pic>
      <p:sp>
        <p:nvSpPr>
          <p:cNvPr id="8" name="Content Placeholder 2"/>
          <p:cNvSpPr txBox="1">
            <a:spLocks/>
          </p:cNvSpPr>
          <p:nvPr/>
        </p:nvSpPr>
        <p:spPr>
          <a:xfrm>
            <a:off x="457200" y="4611093"/>
            <a:ext cx="8229600" cy="151507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REST is primarily used to </a:t>
            </a:r>
            <a:r>
              <a:rPr lang="en-US" dirty="0">
                <a:solidFill>
                  <a:srgbClr val="E46C0A"/>
                </a:solidFill>
              </a:rPr>
              <a:t>build Web services </a:t>
            </a:r>
            <a:r>
              <a:rPr lang="en-US" dirty="0"/>
              <a:t>that are lightweight, maintainable, and scalable. </a:t>
            </a:r>
          </a:p>
          <a:p>
            <a:r>
              <a:rPr lang="en-US" dirty="0" smtClean="0">
                <a:solidFill>
                  <a:schemeClr val="accent6">
                    <a:lumMod val="75000"/>
                  </a:schemeClr>
                </a:solidFill>
              </a:rPr>
              <a:t>Decouple applications </a:t>
            </a:r>
            <a:r>
              <a:rPr lang="en-US" dirty="0" smtClean="0"/>
              <a:t>to vendor-specific details (e.g., JDBC) and </a:t>
            </a:r>
            <a:r>
              <a:rPr lang="en-US" dirty="0" smtClean="0">
                <a:solidFill>
                  <a:srgbClr val="000000"/>
                </a:solidFill>
              </a:rPr>
              <a:t>prevent exposing DMBS to untrusted networks (e.g. Internet)</a:t>
            </a:r>
          </a:p>
          <a:p>
            <a:endParaRPr lang="en-US" dirty="0" smtClean="0"/>
          </a:p>
        </p:txBody>
      </p:sp>
    </p:spTree>
    <p:extLst>
      <p:ext uri="{BB962C8B-B14F-4D97-AF65-F5344CB8AC3E}">
        <p14:creationId xmlns:p14="http://schemas.microsoft.com/office/powerpoint/2010/main" val="2925407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parameters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basic purpose of query parameters is to provide parameters to an operation that needs the data items. </a:t>
            </a:r>
            <a:endParaRPr lang="en-US" dirty="0" smtClean="0"/>
          </a:p>
          <a:p>
            <a:pPr lvl="1"/>
            <a:r>
              <a:rPr lang="en-US" dirty="0" smtClean="0"/>
              <a:t>http</a:t>
            </a:r>
            <a:r>
              <a:rPr lang="en-US" dirty="0"/>
              <a:t>://MyService/Persons/1?format=</a:t>
            </a:r>
            <a:r>
              <a:rPr lang="en-US" dirty="0" smtClean="0"/>
              <a:t>json</a:t>
            </a:r>
            <a:endParaRPr lang="en-US" dirty="0"/>
          </a:p>
          <a:p>
            <a:pPr lvl="1"/>
            <a:r>
              <a:rPr lang="en-US" dirty="0"/>
              <a:t>http://</a:t>
            </a:r>
            <a:r>
              <a:rPr lang="en-US" dirty="0" err="1"/>
              <a:t>MyService</a:t>
            </a:r>
            <a:r>
              <a:rPr lang="en-US" dirty="0" smtClean="0"/>
              <a:t>/</a:t>
            </a:r>
            <a:r>
              <a:rPr lang="en-US" dirty="0"/>
              <a:t>Persons</a:t>
            </a:r>
            <a:r>
              <a:rPr lang="en-US" dirty="0" smtClean="0"/>
              <a:t>/</a:t>
            </a:r>
            <a:r>
              <a:rPr lang="en-US" dirty="0" err="1" smtClean="0"/>
              <a:t>search?name</a:t>
            </a:r>
            <a:r>
              <a:rPr lang="en-US" dirty="0" smtClean="0"/>
              <a:t>=‘</a:t>
            </a:r>
            <a:r>
              <a:rPr lang="en-US" dirty="0" err="1" smtClean="0"/>
              <a:t>nicola</a:t>
            </a:r>
            <a:r>
              <a:rPr lang="en-US" dirty="0" smtClean="0"/>
              <a:t>’</a:t>
            </a:r>
            <a:endParaRPr lang="en-US" dirty="0"/>
          </a:p>
          <a:p>
            <a:endParaRPr lang="en-US" dirty="0"/>
          </a:p>
          <a:p>
            <a:r>
              <a:rPr lang="en-US" dirty="0"/>
              <a:t>Including the parameters format and encoding here in the main URI in a parent-child hierarchy </a:t>
            </a:r>
            <a:r>
              <a:rPr lang="en-US" dirty="0">
                <a:solidFill>
                  <a:srgbClr val="E46C0A"/>
                </a:solidFill>
              </a:rPr>
              <a:t>will not be logically correct </a:t>
            </a:r>
            <a:r>
              <a:rPr lang="en-US" dirty="0"/>
              <a:t>as they have no such relation</a:t>
            </a:r>
            <a:r>
              <a:rPr lang="en-US" dirty="0" smtClean="0"/>
              <a:t>:</a:t>
            </a:r>
            <a:endParaRPr lang="en-US" dirty="0"/>
          </a:p>
          <a:p>
            <a:pPr lvl="1"/>
            <a:r>
              <a:rPr lang="en-US" dirty="0"/>
              <a:t>http://</a:t>
            </a:r>
            <a:r>
              <a:rPr lang="en-US" dirty="0" err="1"/>
              <a:t>MyService</a:t>
            </a:r>
            <a:r>
              <a:rPr lang="en-US" dirty="0"/>
              <a:t>/Persons/1/</a:t>
            </a:r>
            <a:r>
              <a:rPr lang="en-US" dirty="0" err="1"/>
              <a:t>json</a:t>
            </a:r>
            <a:r>
              <a:rPr lang="en-US" dirty="0" smtClean="0"/>
              <a:t>/</a:t>
            </a:r>
            <a:endParaRPr lang="en-US" dirty="0"/>
          </a:p>
        </p:txBody>
      </p:sp>
    </p:spTree>
    <p:extLst>
      <p:ext uri="{BB962C8B-B14F-4D97-AF65-F5344CB8AC3E}">
        <p14:creationId xmlns:p14="http://schemas.microsoft.com/office/powerpoint/2010/main" val="221237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a:bodyPr>
          <a:lstStyle/>
          <a:p>
            <a:r>
              <a:rPr lang="en-US" dirty="0">
                <a:solidFill>
                  <a:srgbClr val="E46C0A"/>
                </a:solidFill>
              </a:rPr>
              <a:t>A </a:t>
            </a:r>
            <a:r>
              <a:rPr lang="en-US" dirty="0" err="1">
                <a:solidFill>
                  <a:srgbClr val="E46C0A"/>
                </a:solidFill>
              </a:rPr>
              <a:t>RESTful</a:t>
            </a:r>
            <a:r>
              <a:rPr lang="en-US" dirty="0">
                <a:solidFill>
                  <a:srgbClr val="E46C0A"/>
                </a:solidFill>
              </a:rPr>
              <a:t> service is stateless and does not maintain the application state for any client</a:t>
            </a:r>
            <a:r>
              <a:rPr lang="en-US" dirty="0" smtClean="0"/>
              <a:t>.</a:t>
            </a:r>
          </a:p>
          <a:p>
            <a:r>
              <a:rPr lang="en-US" dirty="0" smtClean="0"/>
              <a:t> </a:t>
            </a:r>
            <a:r>
              <a:rPr lang="en-US" dirty="0"/>
              <a:t>A request cannot be dependent on a past request and a service treats each request independently. </a:t>
            </a:r>
            <a:endParaRPr lang="en-US" dirty="0" smtClean="0"/>
          </a:p>
          <a:p>
            <a:r>
              <a:rPr lang="en-US" dirty="0" smtClean="0"/>
              <a:t>HTTP </a:t>
            </a:r>
            <a:r>
              <a:rPr lang="en-US" dirty="0"/>
              <a:t>is a stateless protocol by design and you need to do something extra to implement a </a:t>
            </a:r>
            <a:r>
              <a:rPr lang="en-US" dirty="0" err="1"/>
              <a:t>stateful</a:t>
            </a:r>
            <a:r>
              <a:rPr lang="en-US" dirty="0"/>
              <a:t> service using HTTP. </a:t>
            </a:r>
          </a:p>
        </p:txBody>
      </p:sp>
    </p:spTree>
    <p:extLst>
      <p:ext uri="{BB962C8B-B14F-4D97-AF65-F5344CB8AC3E}">
        <p14:creationId xmlns:p14="http://schemas.microsoft.com/office/powerpoint/2010/main" val="2476966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solidFill>
                  <a:srgbClr val="E46C0A"/>
                </a:solidFill>
              </a:rPr>
              <a:t>Stateless design</a:t>
            </a:r>
          </a:p>
          <a:p>
            <a:pPr marL="0" indent="0">
              <a:buNone/>
            </a:pPr>
            <a:r>
              <a:rPr lang="en-US" i="1" dirty="0" smtClean="0"/>
              <a:t>Request1</a:t>
            </a:r>
            <a:r>
              <a:rPr lang="en-US" i="1" dirty="0"/>
              <a:t>: GET http://</a:t>
            </a:r>
            <a:r>
              <a:rPr lang="en-US" i="1" dirty="0" err="1"/>
              <a:t>MyService</a:t>
            </a:r>
            <a:r>
              <a:rPr lang="en-US" i="1" dirty="0"/>
              <a:t>/Persons/1 HTTP/</a:t>
            </a:r>
            <a:r>
              <a:rPr lang="en-US" i="1" dirty="0" smtClean="0"/>
              <a:t>1.1</a:t>
            </a:r>
            <a:endParaRPr lang="en-US" i="1" dirty="0"/>
          </a:p>
          <a:p>
            <a:pPr marL="0" indent="0">
              <a:buNone/>
            </a:pPr>
            <a:r>
              <a:rPr lang="en-US" i="1" dirty="0"/>
              <a:t>Request2: GET http://</a:t>
            </a:r>
            <a:r>
              <a:rPr lang="en-US" i="1" dirty="0" err="1"/>
              <a:t>MyService</a:t>
            </a:r>
            <a:r>
              <a:rPr lang="en-US" i="1" dirty="0"/>
              <a:t>/Persons/2 HTTP/1.1</a:t>
            </a:r>
          </a:p>
          <a:p>
            <a:pPr marL="0" indent="0">
              <a:buNone/>
            </a:pPr>
            <a:endParaRPr lang="en-US" dirty="0"/>
          </a:p>
          <a:p>
            <a:pPr marL="0" indent="0">
              <a:buNone/>
            </a:pPr>
            <a:r>
              <a:rPr lang="en-US" dirty="0" err="1">
                <a:solidFill>
                  <a:srgbClr val="E46C0A"/>
                </a:solidFill>
              </a:rPr>
              <a:t>S</a:t>
            </a:r>
            <a:r>
              <a:rPr lang="en-US" dirty="0" err="1" smtClean="0">
                <a:solidFill>
                  <a:srgbClr val="E46C0A"/>
                </a:solidFill>
              </a:rPr>
              <a:t>tateful</a:t>
            </a:r>
            <a:r>
              <a:rPr lang="en-US" dirty="0" smtClean="0">
                <a:solidFill>
                  <a:srgbClr val="E46C0A"/>
                </a:solidFill>
              </a:rPr>
              <a:t> design</a:t>
            </a:r>
            <a:endParaRPr lang="en-US" dirty="0">
              <a:solidFill>
                <a:srgbClr val="E46C0A"/>
              </a:solidFill>
            </a:endParaRPr>
          </a:p>
          <a:p>
            <a:pPr marL="0" indent="0">
              <a:buNone/>
            </a:pPr>
            <a:r>
              <a:rPr lang="en-US" i="1" dirty="0"/>
              <a:t>Request1: GET http://</a:t>
            </a:r>
            <a:r>
              <a:rPr lang="en-US" i="1" dirty="0" err="1"/>
              <a:t>MyService</a:t>
            </a:r>
            <a:r>
              <a:rPr lang="en-US" i="1" dirty="0"/>
              <a:t>/Persons/1 HTTP/</a:t>
            </a:r>
            <a:r>
              <a:rPr lang="en-US" i="1" dirty="0" smtClean="0"/>
              <a:t>1.1</a:t>
            </a:r>
            <a:endParaRPr lang="en-US" i="1" dirty="0"/>
          </a:p>
          <a:p>
            <a:pPr marL="0" indent="0">
              <a:buNone/>
            </a:pPr>
            <a:r>
              <a:rPr lang="en-US" i="1" dirty="0"/>
              <a:t>Request2: GET http://</a:t>
            </a:r>
            <a:r>
              <a:rPr lang="en-US" i="1" dirty="0" err="1"/>
              <a:t>MyService</a:t>
            </a:r>
            <a:r>
              <a:rPr lang="en-US" i="1" dirty="0"/>
              <a:t>/</a:t>
            </a:r>
            <a:r>
              <a:rPr lang="en-US" i="1" dirty="0" err="1"/>
              <a:t>NextPerson</a:t>
            </a:r>
            <a:r>
              <a:rPr lang="en-US" i="1" dirty="0"/>
              <a:t> HTTP/1.1</a:t>
            </a:r>
          </a:p>
        </p:txBody>
      </p:sp>
    </p:spTree>
    <p:extLst>
      <p:ext uri="{BB962C8B-B14F-4D97-AF65-F5344CB8AC3E}">
        <p14:creationId xmlns:p14="http://schemas.microsoft.com/office/powerpoint/2010/main" val="260700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E46C0A"/>
                </a:solidFill>
              </a:rPr>
              <a:t>There </a:t>
            </a:r>
            <a:r>
              <a:rPr lang="en-US" dirty="0">
                <a:solidFill>
                  <a:srgbClr val="E46C0A"/>
                </a:solidFill>
              </a:rPr>
              <a:t>is no excuse for not documenting your service</a:t>
            </a:r>
            <a:r>
              <a:rPr lang="en-US" dirty="0"/>
              <a:t>. </a:t>
            </a:r>
            <a:endParaRPr lang="en-US" dirty="0" smtClean="0"/>
          </a:p>
          <a:p>
            <a:r>
              <a:rPr lang="en-US" dirty="0" smtClean="0"/>
              <a:t>You </a:t>
            </a:r>
            <a:r>
              <a:rPr lang="en-US" dirty="0"/>
              <a:t>should document every resource and URI for client developers. You can use any format for structuring your document, but it should contain enough information about resources, URIs, Available Methods, and any other information required for accessing your service. </a:t>
            </a:r>
          </a:p>
        </p:txBody>
      </p:sp>
    </p:spTree>
    <p:extLst>
      <p:ext uri="{BB962C8B-B14F-4D97-AF65-F5344CB8AC3E}">
        <p14:creationId xmlns:p14="http://schemas.microsoft.com/office/powerpoint/2010/main" val="91770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pic>
        <p:nvPicPr>
          <p:cNvPr id="5" name="Content Placeholder 4" descr="Screen Shot 2017-05-16 at 00.20.21.png"/>
          <p:cNvPicPr>
            <a:picLocks noGrp="1" noChangeAspect="1"/>
          </p:cNvPicPr>
          <p:nvPr>
            <p:ph idx="1"/>
          </p:nvPr>
        </p:nvPicPr>
        <p:blipFill>
          <a:blip r:embed="rId2">
            <a:extLst>
              <a:ext uri="{28A0092B-C50C-407E-A947-70E740481C1C}">
                <a14:useLocalDpi xmlns:a14="http://schemas.microsoft.com/office/drawing/2010/main" val="0"/>
              </a:ext>
            </a:extLst>
          </a:blip>
          <a:srcRect l="-33159" r="-33159"/>
          <a:stretch>
            <a:fillRect/>
          </a:stretch>
        </p:blipFill>
        <p:spPr/>
      </p:pic>
    </p:spTree>
    <p:extLst>
      <p:ext uri="{BB962C8B-B14F-4D97-AF65-F5344CB8AC3E}">
        <p14:creationId xmlns:p14="http://schemas.microsoft.com/office/powerpoint/2010/main" val="726044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E46C0A"/>
                </a:solidFill>
              </a:rPr>
              <a:t>No transactions support</a:t>
            </a:r>
          </a:p>
          <a:p>
            <a:pPr lvl="1"/>
            <a:r>
              <a:rPr lang="en-US" dirty="0" smtClean="0"/>
              <a:t>DBMS (usually behind REST services) support transactions</a:t>
            </a:r>
          </a:p>
          <a:p>
            <a:r>
              <a:rPr lang="en-US" dirty="0">
                <a:solidFill>
                  <a:srgbClr val="E46C0A"/>
                </a:solidFill>
              </a:rPr>
              <a:t>No publish/subscribe </a:t>
            </a:r>
            <a:r>
              <a:rPr lang="en-US" dirty="0" smtClean="0">
                <a:solidFill>
                  <a:srgbClr val="E46C0A"/>
                </a:solidFill>
              </a:rPr>
              <a:t>support.</a:t>
            </a:r>
            <a:endParaRPr lang="en-US" dirty="0"/>
          </a:p>
          <a:p>
            <a:pPr lvl="1"/>
            <a:r>
              <a:rPr lang="en-US" dirty="0" smtClean="0"/>
              <a:t>Notification </a:t>
            </a:r>
            <a:r>
              <a:rPr lang="en-US" dirty="0"/>
              <a:t>is done by polling. </a:t>
            </a:r>
            <a:endParaRPr lang="en-US" dirty="0" smtClean="0"/>
          </a:p>
          <a:p>
            <a:pPr lvl="1"/>
            <a:r>
              <a:rPr lang="en-US" dirty="0" smtClean="0"/>
              <a:t>The </a:t>
            </a:r>
            <a:r>
              <a:rPr lang="en-US" dirty="0"/>
              <a:t>client can poll the server. GET is extremely optimized on the web. </a:t>
            </a:r>
          </a:p>
          <a:p>
            <a:r>
              <a:rPr lang="en-US" dirty="0" smtClean="0">
                <a:solidFill>
                  <a:srgbClr val="E46C0A"/>
                </a:solidFill>
              </a:rPr>
              <a:t>No </a:t>
            </a:r>
            <a:r>
              <a:rPr lang="en-US" dirty="0">
                <a:solidFill>
                  <a:srgbClr val="E46C0A"/>
                </a:solidFill>
              </a:rPr>
              <a:t>asynchronous interactions </a:t>
            </a:r>
          </a:p>
          <a:p>
            <a:pPr lvl="1"/>
            <a:r>
              <a:rPr lang="en-US" dirty="0" smtClean="0"/>
              <a:t>The </a:t>
            </a:r>
            <a:r>
              <a:rPr lang="en-US" dirty="0"/>
              <a:t>server can return a URI of a resource which the client can GET to access </a:t>
            </a:r>
            <a:r>
              <a:rPr lang="en-US" dirty="0" smtClean="0"/>
              <a:t>the/other </a:t>
            </a:r>
            <a:r>
              <a:rPr lang="en-US" dirty="0"/>
              <a:t>results. </a:t>
            </a:r>
            <a:endParaRPr lang="en-US" dirty="0" smtClean="0"/>
          </a:p>
          <a:p>
            <a:r>
              <a:rPr lang="en-US" dirty="0" smtClean="0">
                <a:solidFill>
                  <a:schemeClr val="accent6">
                    <a:lumMod val="75000"/>
                  </a:schemeClr>
                </a:solidFill>
              </a:rPr>
              <a:t>High bandwidth </a:t>
            </a:r>
          </a:p>
          <a:p>
            <a:pPr lvl="1"/>
            <a:r>
              <a:rPr lang="en-US" dirty="0" smtClean="0"/>
              <a:t>HTTP </a:t>
            </a:r>
            <a:r>
              <a:rPr lang="en-US" dirty="0"/>
              <a:t>uses a request/response model, so there’s a lot of baggage flying around the network to make it all work.</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08130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REST is a great way of developing lightweight Web services that are easy to implement, maintain, and discover. </a:t>
            </a:r>
            <a:endParaRPr lang="en-US" dirty="0" smtClean="0">
              <a:solidFill>
                <a:srgbClr val="E46C0A"/>
              </a:solidFill>
            </a:endParaRPr>
          </a:p>
          <a:p>
            <a:r>
              <a:rPr lang="en-US" dirty="0" smtClean="0"/>
              <a:t>HTTP </a:t>
            </a:r>
            <a:r>
              <a:rPr lang="en-US" dirty="0"/>
              <a:t>provides an excellent interface to implement </a:t>
            </a:r>
            <a:r>
              <a:rPr lang="en-US" dirty="0" err="1"/>
              <a:t>RESTful</a:t>
            </a:r>
            <a:r>
              <a:rPr lang="en-US" dirty="0"/>
              <a:t> services with features like a uniform interface and caching. However, it is up to developers to implement and utilize these features correctly. </a:t>
            </a:r>
            <a:endParaRPr lang="en-US" dirty="0" smtClean="0"/>
          </a:p>
          <a:p>
            <a:r>
              <a:rPr lang="en-US" dirty="0" smtClean="0"/>
              <a:t>If </a:t>
            </a:r>
            <a:r>
              <a:rPr lang="en-US" dirty="0"/>
              <a:t>we get the basics right, a </a:t>
            </a:r>
            <a:r>
              <a:rPr lang="en-US" dirty="0" err="1"/>
              <a:t>RESTful</a:t>
            </a:r>
            <a:r>
              <a:rPr lang="en-US" dirty="0"/>
              <a:t> service can be easily implemented using any of the existing technologies such as Python, .NET, or Java. </a:t>
            </a:r>
          </a:p>
        </p:txBody>
      </p:sp>
    </p:spTree>
    <p:extLst>
      <p:ext uri="{BB962C8B-B14F-4D97-AF65-F5344CB8AC3E}">
        <p14:creationId xmlns:p14="http://schemas.microsoft.com/office/powerpoint/2010/main" val="13231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p:cNvSpPr>
            <a:spLocks noGrp="1"/>
          </p:cNvSpPr>
          <p:nvPr>
            <p:ph idx="1"/>
          </p:nvPr>
        </p:nvSpPr>
        <p:spPr/>
        <p:txBody>
          <a:bodyPr>
            <a:normAutofit/>
          </a:bodyPr>
          <a:lstStyle/>
          <a:p>
            <a:r>
              <a:rPr lang="en-US" dirty="0" smtClean="0"/>
              <a:t>REST is </a:t>
            </a:r>
            <a:r>
              <a:rPr lang="en-US" dirty="0"/>
              <a:t>primarily used to </a:t>
            </a:r>
            <a:r>
              <a:rPr lang="en-US" dirty="0">
                <a:solidFill>
                  <a:srgbClr val="E46C0A"/>
                </a:solidFill>
              </a:rPr>
              <a:t>build Web services </a:t>
            </a:r>
            <a:r>
              <a:rPr lang="en-US" dirty="0"/>
              <a:t>that are lightweight, maintainable, and scalable. </a:t>
            </a:r>
            <a:endParaRPr lang="en-US" dirty="0" smtClean="0"/>
          </a:p>
          <a:p>
            <a:r>
              <a:rPr lang="en-US" dirty="0" smtClean="0"/>
              <a:t>A number of </a:t>
            </a:r>
            <a:r>
              <a:rPr lang="en-US" dirty="0" smtClean="0">
                <a:solidFill>
                  <a:schemeClr val="accent6">
                    <a:lumMod val="75000"/>
                  </a:schemeClr>
                </a:solidFill>
              </a:rPr>
              <a:t>mobile apps are built upon </a:t>
            </a:r>
            <a:r>
              <a:rPr lang="en-US" dirty="0" err="1">
                <a:solidFill>
                  <a:schemeClr val="accent6">
                    <a:lumMod val="75000"/>
                  </a:schemeClr>
                </a:solidFill>
              </a:rPr>
              <a:t>RESTful</a:t>
            </a:r>
            <a:r>
              <a:rPr lang="en-US" dirty="0">
                <a:solidFill>
                  <a:schemeClr val="accent6">
                    <a:lumMod val="75000"/>
                  </a:schemeClr>
                </a:solidFill>
              </a:rPr>
              <a:t> </a:t>
            </a:r>
            <a:r>
              <a:rPr lang="en-US" dirty="0" smtClean="0"/>
              <a:t>services. </a:t>
            </a:r>
          </a:p>
          <a:p>
            <a:r>
              <a:rPr lang="en-US" dirty="0"/>
              <a:t>Every major development language </a:t>
            </a:r>
            <a:r>
              <a:rPr lang="en-US" dirty="0" smtClean="0"/>
              <a:t>includes </a:t>
            </a:r>
            <a:r>
              <a:rPr lang="en-US" dirty="0"/>
              <a:t>frameworks for building </a:t>
            </a:r>
            <a:r>
              <a:rPr lang="en-US" dirty="0" err="1"/>
              <a:t>RESTful</a:t>
            </a:r>
            <a:r>
              <a:rPr lang="en-US" dirty="0"/>
              <a:t> Web </a:t>
            </a:r>
            <a:r>
              <a:rPr lang="en-US" dirty="0" smtClean="0"/>
              <a:t>services (e.g., </a:t>
            </a:r>
            <a:r>
              <a:rPr lang="en-US" dirty="0" err="1" smtClean="0"/>
              <a:t>RESTLet</a:t>
            </a:r>
            <a:r>
              <a:rPr lang="en-US" dirty="0" smtClean="0"/>
              <a:t> for Java). </a:t>
            </a:r>
            <a:endParaRPr lang="en-US" dirty="0"/>
          </a:p>
          <a:p>
            <a:endParaRPr lang="en-US" dirty="0" smtClean="0"/>
          </a:p>
        </p:txBody>
      </p:sp>
    </p:spTree>
    <p:extLst>
      <p:ext uri="{BB962C8B-B14F-4D97-AF65-F5344CB8AC3E}">
        <p14:creationId xmlns:p14="http://schemas.microsoft.com/office/powerpoint/2010/main" val="247227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Concepts</a:t>
            </a:r>
            <a:endParaRPr lang="en-US" dirty="0"/>
          </a:p>
        </p:txBody>
      </p:sp>
      <p:sp>
        <p:nvSpPr>
          <p:cNvPr id="3" name="Content Placeholder 2"/>
          <p:cNvSpPr>
            <a:spLocks noGrp="1"/>
          </p:cNvSpPr>
          <p:nvPr>
            <p:ph idx="1"/>
          </p:nvPr>
        </p:nvSpPr>
        <p:spPr/>
        <p:txBody>
          <a:bodyPr>
            <a:normAutofit/>
          </a:bodyPr>
          <a:lstStyle/>
          <a:p>
            <a:r>
              <a:rPr lang="en-US" dirty="0" smtClean="0"/>
              <a:t>Resources</a:t>
            </a:r>
          </a:p>
          <a:p>
            <a:r>
              <a:rPr lang="en-US" dirty="0" smtClean="0"/>
              <a:t>Representations</a:t>
            </a:r>
            <a:endParaRPr lang="en-US" dirty="0"/>
          </a:p>
          <a:p>
            <a:r>
              <a:rPr lang="en-US" dirty="0"/>
              <a:t>Messages</a:t>
            </a:r>
          </a:p>
          <a:p>
            <a:r>
              <a:rPr lang="en-US" dirty="0"/>
              <a:t>URIs</a:t>
            </a:r>
          </a:p>
          <a:p>
            <a:r>
              <a:rPr lang="en-US" dirty="0" smtClean="0"/>
              <a:t>Stateless</a:t>
            </a:r>
            <a:endParaRPr lang="en-US" dirty="0"/>
          </a:p>
        </p:txBody>
      </p:sp>
    </p:spTree>
    <p:extLst>
      <p:ext uri="{BB962C8B-B14F-4D97-AF65-F5344CB8AC3E}">
        <p14:creationId xmlns:p14="http://schemas.microsoft.com/office/powerpoint/2010/main" val="366515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Every system uses resources. </a:t>
            </a:r>
            <a:r>
              <a:rPr lang="en-US" dirty="0" smtClean="0"/>
              <a:t>Resources can </a:t>
            </a:r>
            <a:r>
              <a:rPr lang="en-US" dirty="0"/>
              <a:t>be pictures, </a:t>
            </a:r>
            <a:r>
              <a:rPr lang="en-US" dirty="0" smtClean="0"/>
              <a:t>videos, users data </a:t>
            </a:r>
            <a:r>
              <a:rPr lang="en-US" dirty="0" err="1" smtClean="0"/>
              <a:t>ecc</a:t>
            </a:r>
            <a:r>
              <a:rPr lang="en-US" dirty="0" smtClean="0"/>
              <a:t>... </a:t>
            </a:r>
            <a:r>
              <a:rPr lang="en-US" dirty="0"/>
              <a:t>The purpose of a service is to provide </a:t>
            </a:r>
            <a:r>
              <a:rPr lang="en-US" dirty="0" smtClean="0"/>
              <a:t>an access to resources to its clients. </a:t>
            </a:r>
            <a:r>
              <a:rPr lang="en-US" dirty="0"/>
              <a:t>Service architects and developers want </a:t>
            </a:r>
            <a:r>
              <a:rPr lang="en-US" dirty="0" smtClean="0"/>
              <a:t>services </a:t>
            </a:r>
            <a:r>
              <a:rPr lang="en-US" dirty="0"/>
              <a:t>to be </a:t>
            </a:r>
            <a:r>
              <a:rPr lang="en-US" dirty="0">
                <a:solidFill>
                  <a:srgbClr val="E46C0A"/>
                </a:solidFill>
              </a:rPr>
              <a:t>easy to implement, maintainable, extensible, and scalable</a:t>
            </a:r>
            <a:r>
              <a:rPr lang="en-US" dirty="0"/>
              <a:t>. </a:t>
            </a:r>
          </a:p>
          <a:p>
            <a:pPr marL="0" indent="0">
              <a:buNone/>
            </a:pPr>
            <a:endParaRPr lang="en-US" dirty="0" smtClean="0"/>
          </a:p>
        </p:txBody>
      </p:sp>
    </p:spTree>
    <p:extLst>
      <p:ext uri="{BB962C8B-B14F-4D97-AF65-F5344CB8AC3E}">
        <p14:creationId xmlns:p14="http://schemas.microsoft.com/office/powerpoint/2010/main" val="183115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smtClean="0"/>
              <a:t>Place details</a:t>
            </a:r>
            <a:endParaRPr lang="en-US" sz="2000" b="1" dirty="0"/>
          </a:p>
          <a:p>
            <a:pPr marL="0" indent="0">
              <a:buNone/>
            </a:pPr>
            <a:r>
              <a:rPr lang="en-US" sz="2000" dirty="0"/>
              <a:t>https://</a:t>
            </a:r>
            <a:r>
              <a:rPr lang="en-US" sz="2000" dirty="0" err="1"/>
              <a:t>api.foursquare.com</a:t>
            </a:r>
            <a:r>
              <a:rPr lang="en-US" sz="2000" dirty="0"/>
              <a:t>/v2/venues</a:t>
            </a:r>
            <a:r>
              <a:rPr lang="en-US" sz="2000" dirty="0" smtClean="0"/>
              <a:t>/VENUE_ID</a:t>
            </a:r>
            <a:endParaRPr lang="en-US" sz="2000" dirty="0"/>
          </a:p>
          <a:p>
            <a:pPr marL="0" indent="0">
              <a:buNone/>
            </a:pPr>
            <a:endParaRPr lang="en-US" sz="2000" dirty="0"/>
          </a:p>
          <a:p>
            <a:pPr marL="0" indent="0">
              <a:buNone/>
            </a:pPr>
            <a:r>
              <a:rPr lang="en-US" sz="2000" b="1" dirty="0"/>
              <a:t>Photos details</a:t>
            </a:r>
          </a:p>
          <a:p>
            <a:pPr marL="0" indent="0">
              <a:buNone/>
            </a:pPr>
            <a:r>
              <a:rPr lang="en-US" sz="2000" dirty="0"/>
              <a:t>https://</a:t>
            </a:r>
            <a:r>
              <a:rPr lang="en-US" sz="2000" dirty="0" err="1"/>
              <a:t>api.foursquare.com</a:t>
            </a:r>
            <a:r>
              <a:rPr lang="en-US" sz="2000" dirty="0"/>
              <a:t>/v2/photos/PHOTO_ID</a:t>
            </a:r>
          </a:p>
          <a:p>
            <a:pPr marL="0" indent="0">
              <a:buNone/>
            </a:pPr>
            <a:endParaRPr lang="en-US" sz="2000" b="1" dirty="0" smtClean="0"/>
          </a:p>
          <a:p>
            <a:pPr marL="0" indent="0">
              <a:buNone/>
            </a:pPr>
            <a:r>
              <a:rPr lang="en-US" sz="2000" b="1" dirty="0" smtClean="0"/>
              <a:t>Search </a:t>
            </a:r>
            <a:r>
              <a:rPr lang="en-US" sz="2000" b="1" dirty="0"/>
              <a:t>for a user</a:t>
            </a:r>
          </a:p>
          <a:p>
            <a:pPr marL="0" indent="0">
              <a:buNone/>
            </a:pPr>
            <a:r>
              <a:rPr lang="en-US" sz="2000" dirty="0"/>
              <a:t>https://</a:t>
            </a:r>
            <a:r>
              <a:rPr lang="en-US" sz="2000" dirty="0" err="1"/>
              <a:t>api.foursquare.com</a:t>
            </a:r>
            <a:r>
              <a:rPr lang="en-US" sz="2000" dirty="0"/>
              <a:t>/v2/users/</a:t>
            </a:r>
            <a:r>
              <a:rPr lang="en-US" sz="2000" dirty="0" smtClean="0"/>
              <a:t>search</a:t>
            </a:r>
            <a:endParaRPr lang="en-US" sz="2000" dirty="0"/>
          </a:p>
          <a:p>
            <a:pPr marL="0" indent="0">
              <a:buNone/>
            </a:pPr>
            <a:endParaRPr lang="en-US" sz="2000" dirty="0"/>
          </a:p>
          <a:p>
            <a:pPr marL="0" indent="0">
              <a:buNone/>
            </a:pPr>
            <a:r>
              <a:rPr lang="en-US" sz="2000" b="1" dirty="0"/>
              <a:t>Recent </a:t>
            </a:r>
            <a:r>
              <a:rPr lang="en-US" sz="2000" b="1" dirty="0" err="1"/>
              <a:t>checkins</a:t>
            </a:r>
            <a:r>
              <a:rPr lang="en-US" sz="2000" b="1" dirty="0"/>
              <a:t> by friends</a:t>
            </a:r>
          </a:p>
          <a:p>
            <a:pPr marL="0" indent="0">
              <a:buNone/>
            </a:pPr>
            <a:r>
              <a:rPr lang="en-US" sz="2000" dirty="0"/>
              <a:t>https://api.foursquare.com/v2/checkins/</a:t>
            </a:r>
            <a:r>
              <a:rPr lang="en-US" sz="2000" dirty="0" smtClean="0"/>
              <a:t>recent</a:t>
            </a:r>
            <a:endParaRPr lang="en-US" sz="2000" dirty="0"/>
          </a:p>
          <a:p>
            <a:pPr marL="0" indent="0">
              <a:buNone/>
            </a:pPr>
            <a:endParaRPr lang="en-US" sz="2000" b="1" dirty="0" smtClean="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smtClean="0"/>
          </a:p>
        </p:txBody>
      </p:sp>
    </p:spTree>
    <p:extLst>
      <p:ext uri="{BB962C8B-B14F-4D97-AF65-F5344CB8AC3E}">
        <p14:creationId xmlns:p14="http://schemas.microsoft.com/office/powerpoint/2010/main" val="193901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3" name="Content Placeholder 2"/>
          <p:cNvSpPr>
            <a:spLocks noGrp="1"/>
          </p:cNvSpPr>
          <p:nvPr>
            <p:ph idx="1"/>
          </p:nvPr>
        </p:nvSpPr>
        <p:spPr/>
        <p:txBody>
          <a:bodyPr>
            <a:normAutofit fontScale="92500"/>
          </a:bodyPr>
          <a:lstStyle/>
          <a:p>
            <a:r>
              <a:rPr lang="en-US" dirty="0">
                <a:solidFill>
                  <a:srgbClr val="E46C0A"/>
                </a:solidFill>
              </a:rPr>
              <a:t>The focus of a </a:t>
            </a:r>
            <a:r>
              <a:rPr lang="en-US" dirty="0" err="1">
                <a:solidFill>
                  <a:srgbClr val="E46C0A"/>
                </a:solidFill>
              </a:rPr>
              <a:t>RESTful</a:t>
            </a:r>
            <a:r>
              <a:rPr lang="en-US" dirty="0">
                <a:solidFill>
                  <a:srgbClr val="E46C0A"/>
                </a:solidFill>
              </a:rPr>
              <a:t> service is on resources and how to provide access to these resources</a:t>
            </a:r>
            <a:r>
              <a:rPr lang="en-US" dirty="0"/>
              <a:t>. A resource can </a:t>
            </a:r>
            <a:r>
              <a:rPr lang="en-US" dirty="0" smtClean="0"/>
              <a:t>be </a:t>
            </a:r>
            <a:r>
              <a:rPr lang="en-US" dirty="0"/>
              <a:t>thought of as an object as in OOP. A resource can consist of other resources. </a:t>
            </a:r>
            <a:endParaRPr lang="en-US" dirty="0" smtClean="0"/>
          </a:p>
          <a:p>
            <a:r>
              <a:rPr lang="en-US" dirty="0" smtClean="0"/>
              <a:t>While </a:t>
            </a:r>
            <a:r>
              <a:rPr lang="en-US" dirty="0"/>
              <a:t>designing a system, the first thing to do is identify the resources and determine how they are related to each other. </a:t>
            </a:r>
            <a:endParaRPr lang="en-US" dirty="0" smtClean="0"/>
          </a:p>
          <a:p>
            <a:r>
              <a:rPr lang="en-US" dirty="0" smtClean="0"/>
              <a:t>This </a:t>
            </a:r>
            <a:r>
              <a:rPr lang="en-US" dirty="0"/>
              <a:t>is </a:t>
            </a:r>
            <a:r>
              <a:rPr lang="en-US" dirty="0">
                <a:solidFill>
                  <a:srgbClr val="E46C0A"/>
                </a:solidFill>
              </a:rPr>
              <a:t>similar to </a:t>
            </a:r>
            <a:r>
              <a:rPr lang="en-US" dirty="0" smtClean="0">
                <a:solidFill>
                  <a:srgbClr val="E46C0A"/>
                </a:solidFill>
              </a:rPr>
              <a:t>designing </a:t>
            </a:r>
            <a:r>
              <a:rPr lang="en-US" dirty="0">
                <a:solidFill>
                  <a:srgbClr val="E46C0A"/>
                </a:solidFill>
              </a:rPr>
              <a:t>a database</a:t>
            </a:r>
            <a:r>
              <a:rPr lang="en-US" dirty="0"/>
              <a:t>: Identify entities and relations.</a:t>
            </a:r>
          </a:p>
        </p:txBody>
      </p:sp>
    </p:spTree>
    <p:extLst>
      <p:ext uri="{BB962C8B-B14F-4D97-AF65-F5344CB8AC3E}">
        <p14:creationId xmlns:p14="http://schemas.microsoft.com/office/powerpoint/2010/main" val="376576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lstStyle/>
          <a:p>
            <a:r>
              <a:rPr lang="en-US" dirty="0"/>
              <a:t>Once we have identified our resources, the next thing we need is to </a:t>
            </a:r>
            <a:r>
              <a:rPr lang="en-US" dirty="0">
                <a:solidFill>
                  <a:srgbClr val="E46C0A"/>
                </a:solidFill>
              </a:rPr>
              <a:t>find a way to represent these </a:t>
            </a:r>
            <a:r>
              <a:rPr lang="en-US" dirty="0" smtClean="0">
                <a:solidFill>
                  <a:srgbClr val="E46C0A"/>
                </a:solidFill>
              </a:rPr>
              <a:t>resources</a:t>
            </a:r>
            <a:r>
              <a:rPr lang="en-US" dirty="0" smtClean="0"/>
              <a:t>. </a:t>
            </a:r>
          </a:p>
          <a:p>
            <a:r>
              <a:rPr lang="en-US" dirty="0" smtClean="0"/>
              <a:t>You </a:t>
            </a:r>
            <a:r>
              <a:rPr lang="en-US" dirty="0"/>
              <a:t>can use any format for representing the resources, as REST does not put a restriction on the format of a representation</a:t>
            </a:r>
            <a:r>
              <a:rPr lang="en-US" dirty="0" smtClean="0"/>
              <a:t>. Nevertheless, the most used representations are XML and JSON</a:t>
            </a:r>
            <a:endParaRPr lang="en-US" dirty="0"/>
          </a:p>
        </p:txBody>
      </p:sp>
    </p:spTree>
    <p:extLst>
      <p:ext uri="{BB962C8B-B14F-4D97-AF65-F5344CB8AC3E}">
        <p14:creationId xmlns:p14="http://schemas.microsoft.com/office/powerpoint/2010/main" val="231560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pic>
        <p:nvPicPr>
          <p:cNvPr id="4" name="Content Placeholder 3" descr="Screen Shot 2017-05-15 at 23.46.29.png"/>
          <p:cNvPicPr>
            <a:picLocks noGrp="1" noChangeAspect="1"/>
          </p:cNvPicPr>
          <p:nvPr>
            <p:ph idx="1"/>
          </p:nvPr>
        </p:nvPicPr>
        <p:blipFill>
          <a:blip r:embed="rId2">
            <a:extLst>
              <a:ext uri="{28A0092B-C50C-407E-A947-70E740481C1C}">
                <a14:useLocalDpi xmlns:a14="http://schemas.microsoft.com/office/drawing/2010/main" val="0"/>
              </a:ext>
            </a:extLst>
          </a:blip>
          <a:srcRect t="-7569" b="-7569"/>
          <a:stretch>
            <a:fillRect/>
          </a:stretch>
        </p:blipFill>
        <p:spPr>
          <a:prstGeom prst="rect">
            <a:avLst/>
          </a:prstGeom>
        </p:spPr>
      </p:pic>
    </p:spTree>
    <p:extLst>
      <p:ext uri="{BB962C8B-B14F-4D97-AF65-F5344CB8AC3E}">
        <p14:creationId xmlns:p14="http://schemas.microsoft.com/office/powerpoint/2010/main" val="2807977568"/>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980</TotalTime>
  <Words>1342</Words>
  <Application>Microsoft Macintosh PowerPoint</Application>
  <PresentationFormat>On-screen Show (4:3)</PresentationFormat>
  <Paragraphs>114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ING</vt:lpstr>
      <vt:lpstr>REST (Representational State Transfer)</vt:lpstr>
      <vt:lpstr>Why Learn REST?</vt:lpstr>
      <vt:lpstr>Why Learn REST?</vt:lpstr>
      <vt:lpstr>Major Concepts</vt:lpstr>
      <vt:lpstr>Resources</vt:lpstr>
      <vt:lpstr>Resources</vt:lpstr>
      <vt:lpstr>Representations</vt:lpstr>
      <vt:lpstr>Representations</vt:lpstr>
      <vt:lpstr>Representations</vt:lpstr>
      <vt:lpstr>Messages</vt:lpstr>
      <vt:lpstr>Messages (HTTP Request)</vt:lpstr>
      <vt:lpstr>Messages (HTTP Response)</vt:lpstr>
      <vt:lpstr>HTTP Verbs (Operations)</vt:lpstr>
      <vt:lpstr>HTTP Verbs (Operations)</vt:lpstr>
      <vt:lpstr>Safe and Idempotent</vt:lpstr>
      <vt:lpstr>PUT and POST</vt:lpstr>
      <vt:lpstr>PUT and POST</vt:lpstr>
      <vt:lpstr>Addressing resources (URIs)</vt:lpstr>
      <vt:lpstr>Addressing resources (URIs)</vt:lpstr>
      <vt:lpstr>Query parameters</vt:lpstr>
      <vt:lpstr>Statelessness</vt:lpstr>
      <vt:lpstr>Statelessness</vt:lpstr>
      <vt:lpstr>Documentation</vt:lpstr>
      <vt:lpstr>Documentation</vt:lpstr>
      <vt:lpstr>Criticism</vt:lpstr>
      <vt:lpstr>Advantages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 Configuration &amp; Source Management </dc:title>
  <dc:creator>Nicola Bicocchi</dc:creator>
  <cp:lastModifiedBy>Nicola Bicocchi</cp:lastModifiedBy>
  <cp:revision>35</cp:revision>
  <dcterms:created xsi:type="dcterms:W3CDTF">2014-11-18T19:49:33Z</dcterms:created>
  <dcterms:modified xsi:type="dcterms:W3CDTF">2017-05-16T19:19:23Z</dcterms:modified>
</cp:coreProperties>
</file>