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58" r:id="rId6"/>
    <p:sldId id="262" r:id="rId7"/>
    <p:sldId id="266" r:id="rId8"/>
    <p:sldId id="268" r:id="rId9"/>
    <p:sldId id="270" r:id="rId10"/>
    <p:sldId id="267" r:id="rId11"/>
    <p:sldId id="271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137"/>
    <a:srgbClr val="CBA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3" autoAdjust="0"/>
    <p:restoredTop sz="94660"/>
  </p:normalViewPr>
  <p:slideViewPr>
    <p:cSldViewPr snapToGrid="0">
      <p:cViewPr>
        <p:scale>
          <a:sx n="71" d="100"/>
          <a:sy n="71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95DCB-ECED-4566-B60F-D63DCF0F75DC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459A5-1B24-4313-95E2-FFB05CC84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75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E799FC-E3C9-4436-B700-347B53BF0A2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0653E9-4B78-4EF3-BBE0-45749CDCEC0A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61777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99FC-E3C9-4436-B700-347B53BF0A2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53E9-4B78-4EF3-BBE0-45749CDCEC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04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99FC-E3C9-4436-B700-347B53BF0A2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53E9-4B78-4EF3-BBE0-45749CDCEC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993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99FC-E3C9-4436-B700-347B53BF0A2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53E9-4B78-4EF3-BBE0-45749CDCEC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4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799FC-E3C9-4436-B700-347B53BF0A2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653E9-4B78-4EF3-BBE0-45749CDCEC0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6724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99FC-E3C9-4436-B700-347B53BF0A2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53E9-4B78-4EF3-BBE0-45749CDCEC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96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99FC-E3C9-4436-B700-347B53BF0A2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53E9-4B78-4EF3-BBE0-45749CDCEC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96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99FC-E3C9-4436-B700-347B53BF0A2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53E9-4B78-4EF3-BBE0-45749CDCEC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66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99FC-E3C9-4436-B700-347B53BF0A2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53E9-4B78-4EF3-BBE0-45749CDCEC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66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799FC-E3C9-4436-B700-347B53BF0A2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653E9-4B78-4EF3-BBE0-45749CDCEC0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959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799FC-E3C9-4436-B700-347B53BF0A2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653E9-4B78-4EF3-BBE0-45749CDCEC0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597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0E799FC-E3C9-4436-B700-347B53BF0A21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0653E9-4B78-4EF3-BBE0-45749CDCEC0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4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8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" r="26513"/>
          <a:stretch/>
        </p:blipFill>
        <p:spPr>
          <a:xfrm>
            <a:off x="0" y="0"/>
            <a:ext cx="6719668" cy="685800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399044" y="301350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MHM3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504875" y="3782943"/>
            <a:ext cx="1665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Di Paola Giorgia</a:t>
            </a:r>
          </a:p>
          <a:p>
            <a:pPr algn="ctr"/>
            <a:r>
              <a:rPr lang="it-IT" dirty="0" smtClean="0"/>
              <a:t>O46002078</a:t>
            </a:r>
          </a:p>
          <a:p>
            <a:pPr algn="ctr"/>
            <a:r>
              <a:rPr lang="it-IT" dirty="0" smtClean="0"/>
              <a:t>30/04/2022</a:t>
            </a:r>
          </a:p>
        </p:txBody>
      </p:sp>
    </p:spTree>
    <p:extLst>
      <p:ext uri="{BB962C8B-B14F-4D97-AF65-F5344CB8AC3E}">
        <p14:creationId xmlns:p14="http://schemas.microsoft.com/office/powerpoint/2010/main" val="18913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4440472" cy="675861"/>
          </a:xfrm>
        </p:spPr>
        <p:txBody>
          <a:bodyPr/>
          <a:lstStyle/>
          <a:p>
            <a:r>
              <a:rPr lang="it-IT" sz="3600" dirty="0" smtClean="0"/>
              <a:t/>
            </a:r>
            <a:br>
              <a:rPr lang="it-IT" sz="3600" dirty="0" smtClean="0"/>
            </a:br>
            <a:r>
              <a:rPr lang="it-IT" sz="3600" dirty="0" smtClean="0"/>
              <a:t>     API REST</a:t>
            </a:r>
            <a:endParaRPr lang="it-IT" sz="36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67132"/>
            <a:ext cx="2141984" cy="1311965"/>
          </a:xfrm>
        </p:spPr>
      </p:pic>
      <p:sp>
        <p:nvSpPr>
          <p:cNvPr id="6" name="CasellaDiTesto 5"/>
          <p:cNvSpPr txBox="1"/>
          <p:nvPr/>
        </p:nvSpPr>
        <p:spPr>
          <a:xfrm>
            <a:off x="291801" y="1656576"/>
            <a:ext cx="471991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seconda API scelta è quella fornita da 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OpenLibrary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la quale non è necessaria l’autenticazione. </a:t>
            </a:r>
          </a:p>
          <a:p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All’elemento ‘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 è 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associato l’evento ‘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sul 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che, quando si verifica,  verrà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gestito dalla 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nzione  </a:t>
            </a:r>
            <a:r>
              <a:rPr lang="it-IT" sz="2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it-IT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Quest’ultima </a:t>
            </a:r>
            <a:r>
              <a:rPr lang="it-IT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quale effettuerà una richiesta generica all’</a:t>
            </a:r>
            <a:r>
              <a:rPr lang="it-IT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it-IT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it-IT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it-IT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it-IT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openlibrary.org/</a:t>
            </a:r>
            <a:r>
              <a:rPr lang="it-IT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search.json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 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assando come parametro il testo della ricerca inserita dall’utente.</a:t>
            </a:r>
            <a:r>
              <a:rPr lang="it-IT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la richiesta avrà successo otterremo  un </a:t>
            </a:r>
            <a:r>
              <a:rPr lang="it-IT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che passeremo alla funzione </a:t>
            </a:r>
            <a:r>
              <a:rPr lang="it-IT" sz="2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onJson</a:t>
            </a:r>
            <a:r>
              <a:rPr lang="it-IT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t-IT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Utilizziamo </a:t>
            </a:r>
            <a:r>
              <a:rPr lang="it-IT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event.preventDefault</a:t>
            </a:r>
            <a:r>
              <a:rPr lang="it-IT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impedire di trasmettere i dati del </a:t>
            </a:r>
            <a:r>
              <a:rPr lang="it-IT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server come </a:t>
            </a:r>
            <a:r>
              <a:rPr lang="it-IT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avverrebbe</a:t>
            </a:r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default. </a:t>
            </a:r>
            <a:endParaRPr lang="it-IT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15" y="1379097"/>
            <a:ext cx="6292036" cy="320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4440472" cy="675861"/>
          </a:xfrm>
        </p:spPr>
        <p:txBody>
          <a:bodyPr/>
          <a:lstStyle/>
          <a:p>
            <a:r>
              <a:rPr lang="it-IT" sz="3600" dirty="0" smtClean="0"/>
              <a:t/>
            </a:r>
            <a:br>
              <a:rPr lang="it-IT" sz="3600" dirty="0" smtClean="0"/>
            </a:br>
            <a:r>
              <a:rPr lang="it-IT" sz="3600" dirty="0" smtClean="0"/>
              <a:t>     API REST</a:t>
            </a:r>
            <a:endParaRPr lang="it-IT" sz="36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67132"/>
            <a:ext cx="2141984" cy="1311965"/>
          </a:xfr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00" y="0"/>
            <a:ext cx="6673299" cy="68580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14152" y="1446229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Mostreremo a video i titoli e le copertine dei libri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ttenute recuperando di ciascuno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lang="it-IT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9" y="2149465"/>
            <a:ext cx="2920365" cy="449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8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Descrizione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495300" y="1578724"/>
            <a:ext cx="4203700" cy="4783976"/>
          </a:xfrm>
        </p:spPr>
        <p:txBody>
          <a:bodyPr>
            <a:noAutofit/>
          </a:bodyPr>
          <a:lstStyle/>
          <a:p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l’integrazione delle API all’interno del sito sviluppato nel primo 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sono state aggiunte due finestre modali. Quest’ultime appariranno a seguito di due eventi: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prima , </a:t>
            </a:r>
            <a:r>
              <a:rPr lang="it-IT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it-IT" sz="18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modal-view</a:t>
            </a:r>
            <a:r>
              <a:rPr lang="it-IT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a seguito del ‘click’ sul nome di un autore. 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seconda, </a:t>
            </a:r>
            <a:r>
              <a:rPr lang="it-IT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it-IT" sz="18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modal</a:t>
            </a:r>
            <a:r>
              <a:rPr lang="it-IT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it-IT" sz="18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it-IT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-right 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seguito del ‘click’ sul </a:t>
            </a:r>
            <a:r>
              <a:rPr lang="it-IT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</a:t>
            </a:r>
            <a:r>
              <a:rPr lang="it-IT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</a:t>
            </a:r>
            <a:endParaRPr lang="it-IT" sz="180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" t="1603" r="17547" b="3410"/>
          <a:stretch/>
        </p:blipFill>
        <p:spPr>
          <a:xfrm>
            <a:off x="5562600" y="143624"/>
            <a:ext cx="5243868" cy="28702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" t="688" r="-39" b="7924"/>
          <a:stretch/>
        </p:blipFill>
        <p:spPr>
          <a:xfrm>
            <a:off x="9207500" y="2463800"/>
            <a:ext cx="2984500" cy="43942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3495" r="17291"/>
          <a:stretch/>
        </p:blipFill>
        <p:spPr>
          <a:xfrm>
            <a:off x="1027430" y="4203699"/>
            <a:ext cx="2630170" cy="304801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24" y="5868515"/>
            <a:ext cx="1295581" cy="485843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67" y="4427337"/>
            <a:ext cx="149838" cy="16232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33" y="6206303"/>
            <a:ext cx="296433" cy="3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8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311" y="717175"/>
            <a:ext cx="3520697" cy="5701128"/>
          </a:xfrm>
          <a:prstGeom prst="rect">
            <a:avLst/>
          </a:prstGeom>
        </p:spPr>
      </p:pic>
      <p:pic>
        <p:nvPicPr>
          <p:cNvPr id="6" name="Segnaposto contenuto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416896"/>
            <a:ext cx="5058983" cy="229159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826324" y="37298"/>
            <a:ext cx="26917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17712" y="15823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modal-view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900" y="18987"/>
            <a:ext cx="2197100" cy="683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8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3826324" y="37298"/>
            <a:ext cx="26917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17712" y="15823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modal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-right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4" y="2331877"/>
            <a:ext cx="4881578" cy="236712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530" y="1405521"/>
            <a:ext cx="3224370" cy="4911382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27" y="1405521"/>
            <a:ext cx="3652373" cy="49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02873" y="87239"/>
            <a:ext cx="4945951" cy="691677"/>
          </a:xfrm>
        </p:spPr>
        <p:txBody>
          <a:bodyPr/>
          <a:lstStyle/>
          <a:p>
            <a:r>
              <a:rPr lang="it-IT" dirty="0" smtClean="0"/>
              <a:t> ARTSY API REST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8612" y="1049082"/>
            <a:ext cx="5207231" cy="4210562"/>
          </a:xfrm>
        </p:spPr>
        <p:txBody>
          <a:bodyPr>
            <a:noAutofit/>
          </a:bodyPr>
          <a:lstStyle/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prima API scelta è quella fornita da </a:t>
            </a: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Artsy</a:t>
            </a:r>
            <a:r>
              <a:rPr lang="it-I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società di intermediazione artistica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online, la cui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principale è lo sviluppo e l'hosting di siti Web per numerose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gallerie. Le loro API sono accessibili tramite  un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 autenticazione. È richiesta, infatti, la creazione di un account che fornirà all’utente  un 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lient Id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 un </a:t>
            </a:r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Secret.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Sono messe a disposizione 4  modalità differenti di autenticazione, quella scelta è l’autenticazione con un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XAPP TOKEN. </a:t>
            </a:r>
            <a:r>
              <a:rPr lang="it-IT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38979" t="31857" r="40137" b="33447"/>
          <a:stretch/>
        </p:blipFill>
        <p:spPr>
          <a:xfrm>
            <a:off x="4340390" y="42439"/>
            <a:ext cx="898328" cy="78127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699857" y="166452"/>
            <a:ext cx="19062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Richiesta </a:t>
            </a:r>
          </a:p>
          <a:p>
            <a:r>
              <a:rPr lang="it-IT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it-IT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oken</a:t>
            </a:r>
            <a:endParaRPr lang="it-I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443848" y="1243670"/>
            <a:ext cx="21623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metodo </a:t>
            </a:r>
            <a:r>
              <a:rPr lang="it-IT" sz="1600" i="1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http: ‘post’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Dati trasmessi: 	</a:t>
            </a:r>
          </a:p>
          <a:p>
            <a:r>
              <a:rPr lang="it-IT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      1) </a:t>
            </a:r>
            <a:r>
              <a:rPr lang="it-IT" sz="1600" dirty="0" err="1" smtClean="0">
                <a:latin typeface="Bahnschrift" panose="020B0502040204020203" pitchFamily="34" charset="0"/>
                <a:cs typeface="Times New Roman" panose="02020603050405020304" pitchFamily="18" charset="0"/>
              </a:rPr>
              <a:t>client_id</a:t>
            </a:r>
            <a:r>
              <a:rPr lang="it-IT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it-IT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     2) </a:t>
            </a:r>
            <a:r>
              <a:rPr lang="it-IT" sz="1600" dirty="0" err="1" smtClean="0">
                <a:latin typeface="Bahnschrift" panose="020B0502040204020203" pitchFamily="34" charset="0"/>
                <a:cs typeface="Times New Roman" panose="02020603050405020304" pitchFamily="18" charset="0"/>
              </a:rPr>
              <a:t>client_secret</a:t>
            </a:r>
            <a:endParaRPr lang="it-IT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>
                <a:latin typeface="Bahnschrift" panose="020B0502040204020203" pitchFamily="34" charset="0"/>
                <a:cs typeface="Times New Roman" panose="02020603050405020304" pitchFamily="18" charset="0"/>
              </a:rPr>
              <a:t>headers</a:t>
            </a:r>
            <a:r>
              <a:rPr lang="it-IT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 aggiuntivi:</a:t>
            </a:r>
            <a:br>
              <a:rPr lang="it-IT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it-IT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  1) Content-</a:t>
            </a:r>
            <a:r>
              <a:rPr lang="it-IT" sz="1600" dirty="0" err="1" smtClean="0">
                <a:latin typeface="Bahnschrift" panose="020B0502040204020203" pitchFamily="34" charset="0"/>
                <a:cs typeface="Times New Roman" panose="02020603050405020304" pitchFamily="18" charset="0"/>
              </a:rPr>
              <a:t>Type</a:t>
            </a:r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98" y="166619"/>
            <a:ext cx="4530977" cy="509302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5699857" y="5415545"/>
            <a:ext cx="6478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Bahnschrift" panose="020B0502040204020203" pitchFamily="34" charset="0"/>
              </a:rPr>
              <a:t>La risposta da parte di </a:t>
            </a:r>
            <a:r>
              <a:rPr lang="it-IT" dirty="0" err="1" smtClean="0">
                <a:latin typeface="Bahnschrift" panose="020B0502040204020203" pitchFamily="34" charset="0"/>
              </a:rPr>
              <a:t>Artsy</a:t>
            </a:r>
            <a:r>
              <a:rPr lang="it-IT" dirty="0" smtClean="0">
                <a:latin typeface="Bahnschrift" panose="020B0502040204020203" pitchFamily="34" charset="0"/>
              </a:rPr>
              <a:t> sarà un JSON che avrà i campi: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Bahnschrift" panose="020B0502040204020203" pitchFamily="34" charset="0"/>
              </a:rPr>
              <a:t>‘</a:t>
            </a:r>
            <a:r>
              <a:rPr lang="it-IT" dirty="0" err="1" smtClean="0">
                <a:latin typeface="Bahnschrift" panose="020B0502040204020203" pitchFamily="34" charset="0"/>
              </a:rPr>
              <a:t>type</a:t>
            </a:r>
            <a:r>
              <a:rPr lang="it-IT" dirty="0" smtClean="0">
                <a:latin typeface="Bahnschrift" panose="020B0502040204020203" pitchFamily="34" charset="0"/>
              </a:rPr>
              <a:t>’ : il tipo di </a:t>
            </a:r>
            <a:r>
              <a:rPr lang="it-IT" dirty="0" err="1" smtClean="0">
                <a:latin typeface="Bahnschrift" panose="020B0502040204020203" pitchFamily="34" charset="0"/>
              </a:rPr>
              <a:t>token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smtClean="0">
                <a:latin typeface="Bahnschrift" panose="020B0502040204020203" pitchFamily="34" charset="0"/>
              </a:rPr>
              <a:t>che sarà sempre ‘</a:t>
            </a:r>
            <a:r>
              <a:rPr lang="it-IT" dirty="0" err="1" smtClean="0">
                <a:latin typeface="Bahnschrift" panose="020B0502040204020203" pitchFamily="34" charset="0"/>
              </a:rPr>
              <a:t>xapp_token</a:t>
            </a:r>
            <a:r>
              <a:rPr lang="it-IT" dirty="0" smtClean="0">
                <a:latin typeface="Bahnschrift" panose="020B0502040204020203" pitchFamily="34" charset="0"/>
              </a:rPr>
              <a:t>’</a:t>
            </a:r>
            <a:endParaRPr lang="it-IT" dirty="0" smtClean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Bahnschrift" panose="020B0502040204020203" pitchFamily="34" charset="0"/>
              </a:rPr>
              <a:t>‘</a:t>
            </a:r>
            <a:r>
              <a:rPr lang="it-IT" dirty="0" err="1" smtClean="0">
                <a:latin typeface="Bahnschrift" panose="020B0502040204020203" pitchFamily="34" charset="0"/>
              </a:rPr>
              <a:t>token</a:t>
            </a:r>
            <a:r>
              <a:rPr lang="it-IT" dirty="0" smtClean="0">
                <a:latin typeface="Bahnschrift" panose="020B0502040204020203" pitchFamily="34" charset="0"/>
              </a:rPr>
              <a:t>’: il </a:t>
            </a:r>
            <a:r>
              <a:rPr lang="it-IT" dirty="0" err="1" smtClean="0">
                <a:latin typeface="Bahnschrift" panose="020B0502040204020203" pitchFamily="34" charset="0"/>
              </a:rPr>
              <a:t>Token</a:t>
            </a:r>
            <a:r>
              <a:rPr lang="it-IT" dirty="0" smtClean="0">
                <a:latin typeface="Bahnschrift" panose="020B0502040204020203" pitchFamily="34" charset="0"/>
              </a:rPr>
              <a:t> di autenticazione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Bahnschrift" panose="020B0502040204020203" pitchFamily="34" charset="0"/>
              </a:rPr>
              <a:t>‘</a:t>
            </a:r>
            <a:r>
              <a:rPr lang="it-IT" dirty="0" err="1" smtClean="0">
                <a:latin typeface="Bahnschrift" panose="020B0502040204020203" pitchFamily="34" charset="0"/>
              </a:rPr>
              <a:t>expires_at</a:t>
            </a:r>
            <a:r>
              <a:rPr lang="it-IT" dirty="0" smtClean="0">
                <a:latin typeface="Bahnschrift" panose="020B0502040204020203" pitchFamily="34" charset="0"/>
              </a:rPr>
              <a:t>’ : data e ora della scadenza del </a:t>
            </a:r>
            <a:r>
              <a:rPr lang="it-IT" dirty="0" err="1" smtClean="0">
                <a:latin typeface="Bahnschrift" panose="020B0502040204020203" pitchFamily="34" charset="0"/>
              </a:rPr>
              <a:t>Token</a:t>
            </a:r>
            <a:endParaRPr lang="it-I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0" y="297181"/>
            <a:ext cx="4706229" cy="777240"/>
          </a:xfrm>
        </p:spPr>
        <p:txBody>
          <a:bodyPr/>
          <a:lstStyle/>
          <a:p>
            <a:r>
              <a:rPr lang="it-IT" dirty="0" smtClean="0"/>
              <a:t>ARTSY API REST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/>
          <a:srcRect l="38979" t="31857" r="40137" b="33447"/>
          <a:stretch/>
        </p:blipFill>
        <p:spPr>
          <a:xfrm>
            <a:off x="4257065" y="293145"/>
            <a:ext cx="898328" cy="781276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0" y="1845230"/>
            <a:ext cx="497205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RICERCA ARTISTI:</a:t>
            </a:r>
          </a:p>
          <a:p>
            <a:endParaRPr lang="it-IT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>
                <a:latin typeface="Bahnschrift" panose="020B0502040204020203" pitchFamily="34" charset="0"/>
                <a:cs typeface="Times New Roman" panose="02020603050405020304" pitchFamily="18" charset="0"/>
              </a:rPr>
              <a:t>Endpoint</a:t>
            </a:r>
            <a:r>
              <a:rPr lang="it-IT" sz="16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: ’</a:t>
            </a:r>
            <a:r>
              <a:rPr lang="it-IT" dirty="0" smtClean="0">
                <a:latin typeface="Bahnschrift" panose="020B0502040204020203" pitchFamily="34" charset="0"/>
              </a:rPr>
              <a:t>https</a:t>
            </a:r>
            <a:r>
              <a:rPr lang="it-IT" dirty="0">
                <a:latin typeface="Bahnschrift" panose="020B0502040204020203" pitchFamily="34" charset="0"/>
              </a:rPr>
              <a:t>://api.artsy.net/api/artists</a:t>
            </a:r>
            <a:r>
              <a:rPr lang="it-IT" dirty="0" smtClean="0">
                <a:latin typeface="Bahnschrift" panose="020B0502040204020203" pitchFamily="34" charset="0"/>
              </a:rPr>
              <a:t>/ 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Bahnschrift" panose="020B0502040204020203" pitchFamily="34" charset="0"/>
              </a:rPr>
              <a:t>Metodo http : 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Bahnschrift" panose="020B0502040204020203" pitchFamily="34" charset="0"/>
              </a:rPr>
              <a:t>Dati trasmessi: </a:t>
            </a:r>
            <a:r>
              <a:rPr lang="it-IT" dirty="0">
                <a:latin typeface="Bahnschrift" panose="020B0502040204020203" pitchFamily="34" charset="0"/>
              </a:rPr>
              <a:t/>
            </a:r>
            <a:br>
              <a:rPr lang="it-IT" dirty="0">
                <a:latin typeface="Bahnschrift" panose="020B0502040204020203" pitchFamily="34" charset="0"/>
              </a:rPr>
            </a:br>
            <a:r>
              <a:rPr lang="it-IT" dirty="0" smtClean="0">
                <a:latin typeface="Bahnschrift" panose="020B0502040204020203" pitchFamily="34" charset="0"/>
              </a:rPr>
              <a:t> -</a:t>
            </a:r>
            <a:r>
              <a:rPr lang="it-IT" dirty="0" err="1" smtClean="0">
                <a:latin typeface="Bahnschrift" panose="020B0502040204020203" pitchFamily="34" charset="0"/>
              </a:rPr>
              <a:t>slug</a:t>
            </a:r>
            <a:r>
              <a:rPr lang="it-IT" dirty="0" smtClean="0">
                <a:latin typeface="Bahnschrift" panose="020B0502040204020203" pitchFamily="34" charset="0"/>
              </a:rPr>
              <a:t> ( nome artista nel formato </a:t>
            </a:r>
          </a:p>
          <a:p>
            <a:r>
              <a:rPr lang="it-IT" dirty="0" smtClean="0">
                <a:latin typeface="Bahnschrift" panose="020B0502040204020203" pitchFamily="34" charset="0"/>
              </a:rPr>
              <a:t>                     es:   ‘</a:t>
            </a:r>
            <a:r>
              <a:rPr lang="it-IT" dirty="0" err="1" smtClean="0">
                <a:latin typeface="Bahnschrift" panose="020B0502040204020203" pitchFamily="34" charset="0"/>
              </a:rPr>
              <a:t>andy-warhol</a:t>
            </a:r>
            <a:r>
              <a:rPr lang="it-IT" dirty="0" smtClean="0">
                <a:latin typeface="Bahnschrift" panose="020B0502040204020203" pitchFamily="34" charset="0"/>
              </a:rPr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Bahnschrift" panose="020B0502040204020203" pitchFamily="34" charset="0"/>
              </a:rPr>
              <a:t>Headers</a:t>
            </a:r>
            <a:r>
              <a:rPr lang="it-IT" dirty="0" smtClean="0">
                <a:latin typeface="Bahnschrift" panose="020B0502040204020203" pitchFamily="34" charset="0"/>
              </a:rPr>
              <a:t> http aggiuntivi: </a:t>
            </a:r>
          </a:p>
          <a:p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smtClean="0">
                <a:latin typeface="Bahnschrift" panose="020B0502040204020203" pitchFamily="34" charset="0"/>
              </a:rPr>
              <a:t>         ‘X-XAPP-</a:t>
            </a:r>
            <a:r>
              <a:rPr lang="it-IT" dirty="0" err="1" smtClean="0">
                <a:latin typeface="Bahnschrift" panose="020B0502040204020203" pitchFamily="34" charset="0"/>
              </a:rPr>
              <a:t>Token</a:t>
            </a:r>
            <a:r>
              <a:rPr lang="it-IT" dirty="0" smtClean="0">
                <a:latin typeface="Bahnschrift" panose="020B0502040204020203" pitchFamily="34" charset="0"/>
              </a:rPr>
              <a:t>’ :  </a:t>
            </a:r>
            <a:r>
              <a:rPr lang="it-IT" dirty="0" err="1" smtClean="0">
                <a:latin typeface="Bahnschrift" panose="020B0502040204020203" pitchFamily="34" charset="0"/>
              </a:rPr>
              <a:t>token</a:t>
            </a:r>
            <a:r>
              <a:rPr lang="it-IT" dirty="0">
                <a:latin typeface="Bahnschrift" panose="020B0502040204020203" pitchFamily="34" charset="0"/>
              </a:rPr>
              <a:t/>
            </a:r>
            <a:br>
              <a:rPr lang="it-IT" dirty="0">
                <a:latin typeface="Bahnschrift" panose="020B0502040204020203" pitchFamily="34" charset="0"/>
              </a:rPr>
            </a:br>
            <a:r>
              <a:rPr lang="it-IT" dirty="0" smtClean="0">
                <a:latin typeface="Bahnschrift" panose="020B0502040204020203" pitchFamily="34" charset="0"/>
              </a:rPr>
              <a:t>(per fare le richieste è necessario passare il </a:t>
            </a:r>
            <a:r>
              <a:rPr lang="it-IT" dirty="0" err="1" smtClean="0">
                <a:latin typeface="Bahnschrift" panose="020B0502040204020203" pitchFamily="34" charset="0"/>
              </a:rPr>
              <a:t>token</a:t>
            </a:r>
            <a:r>
              <a:rPr lang="it-IT" dirty="0" smtClean="0">
                <a:latin typeface="Bahnschrift" panose="020B0502040204020203" pitchFamily="34" charset="0"/>
              </a:rPr>
              <a:t> nell’ </a:t>
            </a:r>
            <a:r>
              <a:rPr lang="it-IT" dirty="0" err="1" smtClean="0">
                <a:latin typeface="Bahnschrift" panose="020B0502040204020203" pitchFamily="34" charset="0"/>
              </a:rPr>
              <a:t>header</a:t>
            </a:r>
            <a:r>
              <a:rPr lang="it-IT" dirty="0" smtClean="0">
                <a:latin typeface="Bahnschrift" panose="020B0502040204020203" pitchFamily="34" charset="0"/>
              </a:rPr>
              <a:t> aggiuntivo ‘X-</a:t>
            </a:r>
            <a:r>
              <a:rPr lang="it-IT" dirty="0" err="1" smtClean="0">
                <a:latin typeface="Bahnschrift" panose="020B0502040204020203" pitchFamily="34" charset="0"/>
              </a:rPr>
              <a:t>Xapp</a:t>
            </a:r>
            <a:r>
              <a:rPr lang="it-IT" dirty="0" smtClean="0">
                <a:latin typeface="Bahnschrift" panose="020B0502040204020203" pitchFamily="34" charset="0"/>
              </a:rPr>
              <a:t>-</a:t>
            </a:r>
            <a:r>
              <a:rPr lang="it-IT" dirty="0" err="1" smtClean="0">
                <a:latin typeface="Bahnschrift" panose="020B0502040204020203" pitchFamily="34" charset="0"/>
              </a:rPr>
              <a:t>Token</a:t>
            </a:r>
            <a:r>
              <a:rPr lang="it-IT" dirty="0" smtClean="0">
                <a:latin typeface="Bahnschrift" panose="020B0502040204020203" pitchFamily="34" charset="0"/>
              </a:rPr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>
              <a:latin typeface="Bahnschrift" panose="020B0502040204020203" pitchFamily="34" charset="0"/>
            </a:endParaRPr>
          </a:p>
          <a:p>
            <a:endParaRPr lang="it-IT" dirty="0">
              <a:latin typeface="Bahnschrift" panose="020B0502040204020203" pitchFamily="34" charset="0"/>
            </a:endParaRPr>
          </a:p>
          <a:p>
            <a:endParaRPr lang="it-IT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0" y="1189435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Bahnschrift" panose="020B0502040204020203" pitchFamily="34" charset="0"/>
              </a:rPr>
              <a:t>L’ API  di </a:t>
            </a:r>
            <a:r>
              <a:rPr lang="it-IT" dirty="0" err="1" smtClean="0">
                <a:latin typeface="Bahnschrift" panose="020B0502040204020203" pitchFamily="34" charset="0"/>
              </a:rPr>
              <a:t>Artsy</a:t>
            </a:r>
            <a:r>
              <a:rPr lang="it-IT" dirty="0" smtClean="0">
                <a:latin typeface="Bahnschrift" panose="020B0502040204020203" pitchFamily="34" charset="0"/>
              </a:rPr>
              <a:t> utilizzata è: «ARTISTS API» </a:t>
            </a:r>
            <a:endParaRPr lang="it-IT" dirty="0">
              <a:latin typeface="Bahnschrift" panose="020B0502040204020203" pitchFamily="34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37" y="2027279"/>
            <a:ext cx="4229690" cy="4163006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5727700" y="543104"/>
            <a:ext cx="517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Bahnschrift" panose="020B0502040204020203" pitchFamily="34" charset="0"/>
              </a:rPr>
              <a:t>Cliccando sul nome di un artista viene chiamata </a:t>
            </a:r>
          </a:p>
          <a:p>
            <a:r>
              <a:rPr lang="it-IT" dirty="0" smtClean="0">
                <a:latin typeface="Bahnschrift" panose="020B0502040204020203" pitchFamily="34" charset="0"/>
              </a:rPr>
              <a:t>la funzione </a:t>
            </a:r>
            <a:r>
              <a:rPr lang="it-IT" dirty="0" err="1" smtClean="0">
                <a:solidFill>
                  <a:srgbClr val="FFC000"/>
                </a:solidFill>
                <a:latin typeface="Bahnschrift" panose="020B0502040204020203" pitchFamily="34" charset="0"/>
              </a:rPr>
              <a:t>searchArt</a:t>
            </a:r>
            <a:r>
              <a:rPr lang="it-IT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()</a:t>
            </a:r>
            <a:r>
              <a:rPr lang="it-IT" dirty="0" smtClean="0">
                <a:latin typeface="Bahnschrift" panose="020B0502040204020203" pitchFamily="34" charset="0"/>
              </a:rPr>
              <a:t>:</a:t>
            </a:r>
            <a:endParaRPr lang="it-IT" dirty="0">
              <a:latin typeface="Bahnschrift" panose="020B0502040204020203" pitchFamily="34" charset="0"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3495" r="17291"/>
          <a:stretch/>
        </p:blipFill>
        <p:spPr>
          <a:xfrm>
            <a:off x="8347214" y="1132791"/>
            <a:ext cx="2630170" cy="304801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299" y="1273763"/>
            <a:ext cx="252531" cy="2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0" y="297181"/>
            <a:ext cx="4706229" cy="777240"/>
          </a:xfrm>
        </p:spPr>
        <p:txBody>
          <a:bodyPr/>
          <a:lstStyle/>
          <a:p>
            <a:r>
              <a:rPr lang="it-IT" dirty="0" smtClean="0"/>
              <a:t>ARTSY API REST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/>
          <a:srcRect l="38979" t="31857" r="40137" b="33447"/>
          <a:stretch/>
        </p:blipFill>
        <p:spPr>
          <a:xfrm>
            <a:off x="4257065" y="293145"/>
            <a:ext cx="898328" cy="781276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05273" y="1074421"/>
            <a:ext cx="4950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Bahnschrift" panose="020B0502040204020203" pitchFamily="34" charset="0"/>
              </a:rPr>
              <a:t>Se la richiesta  ha successo restituisce un JSON  che passiamo alla prossima funzione che verrà eseguita:  ‘</a:t>
            </a:r>
            <a:r>
              <a:rPr lang="it-IT" dirty="0" err="1" smtClean="0">
                <a:latin typeface="Bahnschrift" panose="020B0502040204020203" pitchFamily="34" charset="0"/>
              </a:rPr>
              <a:t>onJsonArt</a:t>
            </a:r>
            <a:r>
              <a:rPr lang="it-IT" dirty="0" smtClean="0">
                <a:latin typeface="Bahnschrift" panose="020B0502040204020203" pitchFamily="34" charset="0"/>
              </a:rPr>
              <a:t>(</a:t>
            </a:r>
            <a:r>
              <a:rPr lang="it-IT" dirty="0" err="1" smtClean="0">
                <a:latin typeface="Bahnschrift" panose="020B0502040204020203" pitchFamily="34" charset="0"/>
              </a:rPr>
              <a:t>json</a:t>
            </a:r>
            <a:r>
              <a:rPr lang="it-IT" dirty="0" smtClean="0">
                <a:latin typeface="Bahnschrift" panose="020B0502040204020203" pitchFamily="34" charset="0"/>
              </a:rPr>
              <a:t>)’. </a:t>
            </a:r>
          </a:p>
          <a:p>
            <a:r>
              <a:rPr lang="it-IT" dirty="0" smtClean="0">
                <a:latin typeface="Bahnschrift" panose="020B0502040204020203" pitchFamily="34" charset="0"/>
              </a:rPr>
              <a:t/>
            </a:r>
            <a:br>
              <a:rPr lang="it-IT" dirty="0" smtClean="0">
                <a:latin typeface="Bahnschrift" panose="020B0502040204020203" pitchFamily="34" charset="0"/>
              </a:rPr>
            </a:br>
            <a:r>
              <a:rPr lang="it-IT" dirty="0" smtClean="0">
                <a:latin typeface="Bahnschrift" panose="020B0502040204020203" pitchFamily="34" charset="0"/>
              </a:rPr>
              <a:t>Il JSON ottenuto è un oggetto  con diversi campi tra i quali  sono stati utilizzati: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 smtClean="0">
                <a:latin typeface="Bahnschrift" panose="020B0502040204020203" pitchFamily="34" charset="0"/>
              </a:rPr>
              <a:t>name</a:t>
            </a:r>
            <a:r>
              <a:rPr lang="it-IT" dirty="0" smtClean="0">
                <a:latin typeface="Bahnschrift" panose="020B0502040204020203" pitchFamily="34" charset="0"/>
              </a:rPr>
              <a:t>= Nome dell’artista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 smtClean="0">
                <a:latin typeface="Bahnschrift" panose="020B0502040204020203" pitchFamily="34" charset="0"/>
              </a:rPr>
              <a:t>birthday</a:t>
            </a:r>
            <a:r>
              <a:rPr lang="it-IT" dirty="0" smtClean="0">
                <a:latin typeface="Bahnschrift" panose="020B0502040204020203" pitchFamily="34" charset="0"/>
              </a:rPr>
              <a:t> = anno di nascita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latin typeface="Bahnschrift" panose="020B0502040204020203" pitchFamily="34" charset="0"/>
              </a:rPr>
              <a:t>Location= luogo di nascita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latin typeface="Bahnschrift" panose="020B0502040204020203" pitchFamily="34" charset="0"/>
              </a:rPr>
              <a:t>_</a:t>
            </a:r>
            <a:r>
              <a:rPr lang="it-IT" dirty="0" err="1" smtClean="0">
                <a:latin typeface="Bahnschrift" panose="020B0502040204020203" pitchFamily="34" charset="0"/>
              </a:rPr>
              <a:t>links</a:t>
            </a:r>
            <a:r>
              <a:rPr lang="it-IT" dirty="0" smtClean="0">
                <a:latin typeface="Bahnschrift" panose="020B0502040204020203" pitchFamily="34" charset="0"/>
              </a:rPr>
              <a:t> = oggetto con diversi campi tra cui: </a:t>
            </a:r>
          </a:p>
          <a:p>
            <a:r>
              <a:rPr lang="it-IT" dirty="0" smtClean="0">
                <a:latin typeface="Bahnschrift" panose="020B0502040204020203" pitchFamily="34" charset="0"/>
              </a:rPr>
              <a:t>       -</a:t>
            </a:r>
            <a:r>
              <a:rPr lang="it-IT" dirty="0" err="1" smtClean="0">
                <a:latin typeface="Bahnschrift" panose="020B0502040204020203" pitchFamily="34" charset="0"/>
              </a:rPr>
              <a:t>thumbnail</a:t>
            </a:r>
            <a:r>
              <a:rPr lang="it-IT" dirty="0" smtClean="0">
                <a:latin typeface="Bahnschrift" panose="020B0502040204020203" pitchFamily="34" charset="0"/>
              </a:rPr>
              <a:t>: oggetto che con il  campo ‘</a:t>
            </a:r>
            <a:r>
              <a:rPr lang="it-IT" dirty="0" err="1" smtClean="0">
                <a:latin typeface="Bahnschrift" panose="020B0502040204020203" pitchFamily="34" charset="0"/>
              </a:rPr>
              <a:t>href</a:t>
            </a:r>
            <a:r>
              <a:rPr lang="it-IT" dirty="0" smtClean="0">
                <a:latin typeface="Bahnschrift" panose="020B0502040204020203" pitchFamily="34" charset="0"/>
              </a:rPr>
              <a:t>’     fornisce l’URL di un immagine in anteprima che ritrae un’opera dell’artista cercato. </a:t>
            </a:r>
          </a:p>
          <a:p>
            <a:r>
              <a:rPr lang="it-IT" dirty="0" smtClean="0">
                <a:latin typeface="Bahnschrift" panose="020B0502040204020203" pitchFamily="34" charset="0"/>
              </a:rPr>
              <a:t>     -</a:t>
            </a:r>
            <a:r>
              <a:rPr lang="it-IT" dirty="0" err="1" smtClean="0">
                <a:latin typeface="Bahnschrift" panose="020B0502040204020203" pitchFamily="34" charset="0"/>
              </a:rPr>
              <a:t>similar_artists</a:t>
            </a:r>
            <a:r>
              <a:rPr lang="it-IT" dirty="0" smtClean="0">
                <a:latin typeface="Bahnschrift" panose="020B0502040204020203" pitchFamily="34" charset="0"/>
              </a:rPr>
              <a:t>: oggetto con l’URL per ottenere un JSON che fornisce nomi e opere di artisti simili all’artista cercato</a:t>
            </a:r>
          </a:p>
          <a:p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61" y="185568"/>
            <a:ext cx="5784643" cy="396688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2" r="10642"/>
          <a:stretch/>
        </p:blipFill>
        <p:spPr>
          <a:xfrm>
            <a:off x="5553635" y="4260027"/>
            <a:ext cx="6441141" cy="2480265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9717741" y="3038193"/>
            <a:ext cx="18958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Bahnschrift" panose="020B0502040204020203" pitchFamily="34" charset="0"/>
              </a:rPr>
              <a:t>NOTA: </a:t>
            </a:r>
            <a:r>
              <a:rPr lang="it-IT" sz="1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viene aggiunta </a:t>
            </a:r>
            <a:r>
              <a:rPr lang="it-IT" sz="1400" dirty="0">
                <a:solidFill>
                  <a:schemeClr val="bg1"/>
                </a:solidFill>
                <a:latin typeface="Bahnschrift" panose="020B0502040204020203" pitchFamily="34" charset="0"/>
              </a:rPr>
              <a:t>alla modale  </a:t>
            </a:r>
            <a:r>
              <a:rPr lang="it-IT" sz="1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l’elemento creato </a:t>
            </a:r>
            <a:r>
              <a:rPr lang="it-IT" sz="1400" dirty="0">
                <a:solidFill>
                  <a:schemeClr val="bg1"/>
                </a:solidFill>
                <a:latin typeface="Bahnschrift" panose="020B0502040204020203" pitchFamily="34" charset="0"/>
              </a:rPr>
              <a:t>dinamicamente</a:t>
            </a:r>
            <a:endParaRPr lang="it-IT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Freccia a destra 8"/>
          <p:cNvSpPr/>
          <p:nvPr/>
        </p:nvSpPr>
        <p:spPr>
          <a:xfrm flipV="1">
            <a:off x="9209082" y="3160057"/>
            <a:ext cx="508659" cy="247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36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0" y="297181"/>
            <a:ext cx="4706229" cy="777240"/>
          </a:xfrm>
        </p:spPr>
        <p:txBody>
          <a:bodyPr/>
          <a:lstStyle/>
          <a:p>
            <a:r>
              <a:rPr lang="it-IT" dirty="0" smtClean="0"/>
              <a:t>ARTSY API REST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/>
          <a:srcRect l="38979" t="31857" r="40137" b="33447"/>
          <a:stretch/>
        </p:blipFill>
        <p:spPr>
          <a:xfrm>
            <a:off x="4257065" y="293145"/>
            <a:ext cx="898328" cy="781276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0" y="1173635"/>
            <a:ext cx="53653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Bahnschrift" panose="020B0502040204020203" pitchFamily="34" charset="0"/>
              </a:rPr>
              <a:t>Il campo ‘</a:t>
            </a:r>
            <a:r>
              <a:rPr lang="it-IT" dirty="0" err="1" smtClean="0">
                <a:latin typeface="Bahnschrift" panose="020B0502040204020203" pitchFamily="34" charset="0"/>
              </a:rPr>
              <a:t>href</a:t>
            </a:r>
            <a:r>
              <a:rPr lang="it-IT" dirty="0" smtClean="0">
                <a:latin typeface="Bahnschrift" panose="020B0502040204020203" pitchFamily="34" charset="0"/>
              </a:rPr>
              <a:t>’ dell’oggetto ‘</a:t>
            </a:r>
            <a:r>
              <a:rPr lang="it-IT" dirty="0" err="1" smtClean="0">
                <a:latin typeface="Bahnschrift" panose="020B0502040204020203" pitchFamily="34" charset="0"/>
              </a:rPr>
              <a:t>similar_artist</a:t>
            </a:r>
            <a:r>
              <a:rPr lang="it-IT" dirty="0" smtClean="0">
                <a:latin typeface="Bahnschrift" panose="020B0502040204020203" pitchFamily="34" charset="0"/>
              </a:rPr>
              <a:t>’ fornisce l’URL che viene utilizzato per effettuare una nuova richiesta. Quest’ultima sarà una chiamata all’</a:t>
            </a:r>
            <a:r>
              <a:rPr lang="it-IT" dirty="0" err="1" smtClean="0">
                <a:latin typeface="Bahnschrift" panose="020B0502040204020203" pitchFamily="34" charset="0"/>
              </a:rPr>
              <a:t>endpoint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smtClean="0">
                <a:latin typeface="Bahnschrift" panose="020B0502040204020203" pitchFamily="34" charset="0"/>
              </a:rPr>
              <a:t>=‘</a:t>
            </a:r>
            <a:r>
              <a:rPr lang="it-IT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it-IT" dirty="0" smtClean="0">
                <a:latin typeface="Bahnschrift" panose="020B0502040204020203" pitchFamily="34" charset="0"/>
              </a:rPr>
              <a:t>https://api.artsy.net/api/artists/ ’</a:t>
            </a:r>
          </a:p>
          <a:p>
            <a:r>
              <a:rPr lang="it-IT" dirty="0">
                <a:latin typeface="Bahnschrift" panose="020B0502040204020203" pitchFamily="34" charset="0"/>
              </a:rPr>
              <a:t>f</a:t>
            </a:r>
            <a:r>
              <a:rPr lang="it-IT" dirty="0" smtClean="0">
                <a:latin typeface="Bahnschrift" panose="020B0502040204020203" pitchFamily="34" charset="0"/>
              </a:rPr>
              <a:t>ornendo il parametro </a:t>
            </a:r>
            <a:r>
              <a:rPr lang="it-IT" i="1" u="sng" dirty="0" err="1" smtClean="0">
                <a:solidFill>
                  <a:srgbClr val="FFC000"/>
                </a:solidFill>
              </a:rPr>
              <a:t>similar_to_artist_id</a:t>
            </a:r>
            <a:r>
              <a:rPr lang="it-IT" i="1" u="sng" dirty="0" smtClean="0">
                <a:solidFill>
                  <a:srgbClr val="FFC000"/>
                </a:solidFill>
              </a:rPr>
              <a:t> </a:t>
            </a:r>
          </a:p>
          <a:p>
            <a:r>
              <a:rPr lang="it-IT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Es: ‘https://api.artsy.net/api/artists</a:t>
            </a:r>
            <a:r>
              <a:rPr lang="it-IT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?similar_to_artist_id=4d8b92b34eb68a1b2c0003f4</a:t>
            </a:r>
            <a:r>
              <a:rPr lang="it-IT" dirty="0" smtClean="0">
                <a:latin typeface="Bahnschrift" panose="020B0502040204020203" pitchFamily="34" charset="0"/>
              </a:rPr>
              <a:t>’</a:t>
            </a:r>
          </a:p>
          <a:p>
            <a:endParaRPr lang="it-IT" dirty="0" smtClean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r>
              <a:rPr lang="it-IT" dirty="0" smtClean="0">
                <a:latin typeface="Bahnschrift" panose="020B0502040204020203" pitchFamily="34" charset="0"/>
              </a:rPr>
              <a:t>Questa richiesta, se ha successo, fornirà un JSON contenente  un oggetto ‘_</a:t>
            </a:r>
            <a:r>
              <a:rPr lang="it-IT" dirty="0" err="1" smtClean="0">
                <a:latin typeface="Bahnschrift" panose="020B0502040204020203" pitchFamily="34" charset="0"/>
              </a:rPr>
              <a:t>embedded</a:t>
            </a:r>
            <a:r>
              <a:rPr lang="it-IT" dirty="0" smtClean="0">
                <a:latin typeface="Bahnschrift" panose="020B0502040204020203" pitchFamily="34" charset="0"/>
              </a:rPr>
              <a:t>’ che a sua volta contiene un array di elementi ciascuno dei quali è lo stesso oggetto che otteniamo con la ricerca di un artista. Tra i diversi campi  utilizziamo:</a:t>
            </a:r>
          </a:p>
          <a:p>
            <a:r>
              <a:rPr lang="it-IT" dirty="0" smtClean="0">
                <a:latin typeface="Bahnschrift" panose="020B0502040204020203" pitchFamily="34" charset="0"/>
              </a:rPr>
              <a:t>1) </a:t>
            </a:r>
            <a:r>
              <a:rPr lang="it-IT" dirty="0" err="1" smtClean="0">
                <a:latin typeface="Bahnschrift" panose="020B0502040204020203" pitchFamily="34" charset="0"/>
              </a:rPr>
              <a:t>name</a:t>
            </a:r>
            <a:r>
              <a:rPr lang="it-IT" dirty="0" smtClean="0">
                <a:latin typeface="Bahnschrift" panose="020B0502040204020203" pitchFamily="34" charset="0"/>
              </a:rPr>
              <a:t>: nome dell’artista</a:t>
            </a:r>
          </a:p>
          <a:p>
            <a:r>
              <a:rPr lang="it-IT" dirty="0" smtClean="0">
                <a:latin typeface="Bahnschrift" panose="020B0502040204020203" pitchFamily="34" charset="0"/>
              </a:rPr>
              <a:t>2)_</a:t>
            </a:r>
            <a:r>
              <a:rPr lang="it-IT" dirty="0" err="1" smtClean="0">
                <a:latin typeface="Bahnschrift" panose="020B0502040204020203" pitchFamily="34" charset="0"/>
              </a:rPr>
              <a:t>links</a:t>
            </a:r>
            <a:r>
              <a:rPr lang="it-IT" dirty="0" smtClean="0">
                <a:latin typeface="Bahnschrift" panose="020B0502040204020203" pitchFamily="34" charset="0"/>
              </a:rPr>
              <a:t>: di cui utilizziamo il campo </a:t>
            </a:r>
          </a:p>
          <a:p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smtClean="0">
                <a:latin typeface="Bahnschrift" panose="020B0502040204020203" pitchFamily="34" charset="0"/>
              </a:rPr>
              <a:t>         -</a:t>
            </a:r>
            <a:r>
              <a:rPr lang="it-IT" dirty="0" err="1" smtClean="0">
                <a:latin typeface="Bahnschrift" panose="020B0502040204020203" pitchFamily="34" charset="0"/>
              </a:rPr>
              <a:t>thumbnail</a:t>
            </a:r>
            <a:endParaRPr lang="it-IT" dirty="0">
              <a:latin typeface="Bahnschrift" panose="020B0502040204020203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652175" y="194473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Bahnschrift" panose="020B0502040204020203" pitchFamily="34" charset="0"/>
              </a:rPr>
              <a:t>In seguito al  ‘click’  su:</a:t>
            </a:r>
            <a:endParaRPr lang="it-IT" dirty="0">
              <a:latin typeface="Bahnschrift" panose="020B0502040204020203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95" y="670158"/>
            <a:ext cx="3238952" cy="657317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458" y="1013662"/>
            <a:ext cx="252531" cy="273576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5616063" y="1453090"/>
            <a:ext cx="6747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v</a:t>
            </a:r>
            <a:r>
              <a:rPr lang="it-IT" dirty="0" smtClean="0">
                <a:latin typeface="Bahnschrift" panose="020B0502040204020203" pitchFamily="34" charset="0"/>
              </a:rPr>
              <a:t>iene eseguita la funzione </a:t>
            </a:r>
            <a:r>
              <a:rPr lang="it-IT" dirty="0" err="1" smtClean="0">
                <a:solidFill>
                  <a:srgbClr val="FFC000"/>
                </a:solidFill>
                <a:latin typeface="Bahnschrift" panose="020B0502040204020203" pitchFamily="34" charset="0"/>
              </a:rPr>
              <a:t>onSimilarClick</a:t>
            </a:r>
            <a:r>
              <a:rPr lang="it-IT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(</a:t>
            </a:r>
            <a:r>
              <a:rPr lang="it-IT" dirty="0" err="1" smtClean="0">
                <a:solidFill>
                  <a:srgbClr val="FFC000"/>
                </a:solidFill>
                <a:latin typeface="Bahnschrift" panose="020B0502040204020203" pitchFamily="34" charset="0"/>
              </a:rPr>
              <a:t>event</a:t>
            </a:r>
            <a:r>
              <a:rPr lang="it-IT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) </a:t>
            </a:r>
            <a:r>
              <a:rPr lang="it-IT" dirty="0" smtClean="0">
                <a:latin typeface="Bahnschrift" panose="020B0502040204020203" pitchFamily="34" charset="0"/>
              </a:rPr>
              <a:t>che effettuerà </a:t>
            </a:r>
          </a:p>
          <a:p>
            <a:r>
              <a:rPr lang="it-IT" dirty="0" smtClean="0">
                <a:latin typeface="Bahnschrift" panose="020B0502040204020203" pitchFamily="34" charset="0"/>
              </a:rPr>
              <a:t>  una </a:t>
            </a:r>
            <a:r>
              <a:rPr lang="it-IT" dirty="0" err="1" smtClean="0">
                <a:latin typeface="Bahnschrift" panose="020B0502040204020203" pitchFamily="34" charset="0"/>
              </a:rPr>
              <a:t>fetch</a:t>
            </a:r>
            <a:r>
              <a:rPr lang="it-IT" dirty="0" smtClean="0">
                <a:latin typeface="Bahnschrift" panose="020B0502040204020203" pitchFamily="34" charset="0"/>
              </a:rPr>
              <a:t>() medesima alla precedente. In caso di successo, </a:t>
            </a:r>
          </a:p>
          <a:p>
            <a:r>
              <a:rPr lang="it-IT" dirty="0" smtClean="0">
                <a:latin typeface="Bahnschrift" panose="020B0502040204020203" pitchFamily="34" charset="0"/>
              </a:rPr>
              <a:t>passeremo il JSON alla funzione </a:t>
            </a:r>
            <a:r>
              <a:rPr lang="it-IT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onJsonArt2(</a:t>
            </a:r>
            <a:r>
              <a:rPr lang="it-IT" dirty="0" err="1" smtClean="0">
                <a:solidFill>
                  <a:srgbClr val="FFC000"/>
                </a:solidFill>
                <a:latin typeface="Bahnschrift" panose="020B0502040204020203" pitchFamily="34" charset="0"/>
              </a:rPr>
              <a:t>json</a:t>
            </a:r>
            <a:r>
              <a:rPr lang="it-IT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) </a:t>
            </a:r>
            <a:endParaRPr lang="it-IT" dirty="0">
              <a:solidFill>
                <a:srgbClr val="FFC000"/>
              </a:solidFill>
              <a:latin typeface="Bahnschrift" panose="020B05020402040202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63" y="2542572"/>
            <a:ext cx="5087060" cy="240063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26" y="3729486"/>
            <a:ext cx="3591426" cy="3115110"/>
          </a:xfrm>
          <a:prstGeom prst="rect">
            <a:avLst/>
          </a:prstGeom>
        </p:spPr>
      </p:pic>
      <p:sp>
        <p:nvSpPr>
          <p:cNvPr id="18" name="Freccia in giù 17"/>
          <p:cNvSpPr/>
          <p:nvPr/>
        </p:nvSpPr>
        <p:spPr>
          <a:xfrm>
            <a:off x="6665904" y="4805796"/>
            <a:ext cx="255494" cy="3603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5499251" y="5090313"/>
            <a:ext cx="3120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 TOPIC: è stato necessario utilizzare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event.stopPropagation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per impedire  il ‘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bubbling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che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avvrebbe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chiamato la funzione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onModalClick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che chiude la #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modal-view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/>
          <a:srcRect l="38979" t="31857" r="40137" b="33447"/>
          <a:stretch/>
        </p:blipFill>
        <p:spPr>
          <a:xfrm>
            <a:off x="11169094" y="101387"/>
            <a:ext cx="898328" cy="781276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654" y="835500"/>
            <a:ext cx="252531" cy="27357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5" y="101387"/>
            <a:ext cx="3591426" cy="311511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336" y="2801150"/>
            <a:ext cx="3917664" cy="3868591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4837966" y="227781"/>
            <a:ext cx="51420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Bahnschrift" panose="020B0502040204020203" pitchFamily="34" charset="0"/>
              </a:rPr>
              <a:t>In caso di successo la r</a:t>
            </a:r>
            <a:r>
              <a:rPr lang="it-IT" dirty="0" smtClean="0">
                <a:latin typeface="Bahnschrift" panose="020B0502040204020203" pitchFamily="34" charset="0"/>
              </a:rPr>
              <a:t>ichiesta  fornirà un JSON che passiamo alla prossima funzione ‘</a:t>
            </a:r>
            <a:r>
              <a:rPr lang="it-IT" dirty="0" err="1" smtClean="0">
                <a:solidFill>
                  <a:srgbClr val="ED8137"/>
                </a:solidFill>
                <a:latin typeface="Bahnschrift" panose="020B0502040204020203" pitchFamily="34" charset="0"/>
              </a:rPr>
              <a:t>onJsonArtworks</a:t>
            </a:r>
            <a:r>
              <a:rPr lang="it-IT" dirty="0" smtClean="0">
                <a:solidFill>
                  <a:srgbClr val="ED8137"/>
                </a:solidFill>
                <a:latin typeface="Bahnschrift" panose="020B0502040204020203" pitchFamily="34" charset="0"/>
              </a:rPr>
              <a:t>(</a:t>
            </a:r>
            <a:r>
              <a:rPr lang="it-IT" dirty="0" err="1" smtClean="0">
                <a:solidFill>
                  <a:srgbClr val="ED8137"/>
                </a:solidFill>
                <a:latin typeface="Bahnschrift" panose="020B0502040204020203" pitchFamily="34" charset="0"/>
              </a:rPr>
              <a:t>json</a:t>
            </a:r>
            <a:r>
              <a:rPr lang="it-IT" dirty="0" smtClean="0">
                <a:solidFill>
                  <a:srgbClr val="ED8137"/>
                </a:solidFill>
                <a:latin typeface="Bahnschrift" panose="020B0502040204020203" pitchFamily="34" charset="0"/>
              </a:rPr>
              <a:t>)</a:t>
            </a:r>
            <a:r>
              <a:rPr lang="it-IT" dirty="0" smtClean="0">
                <a:latin typeface="Bahnschrift" panose="020B0502040204020203" pitchFamily="34" charset="0"/>
              </a:rPr>
              <a:t>’.  Quest’ultimo JSON contiene l’</a:t>
            </a:r>
            <a:r>
              <a:rPr lang="it-IT" dirty="0" smtClean="0">
                <a:latin typeface="Bahnschrift" panose="020B0502040204020203" pitchFamily="34" charset="0"/>
              </a:rPr>
              <a:t>oggetto ‘_</a:t>
            </a:r>
            <a:r>
              <a:rPr lang="it-IT" dirty="0" err="1" smtClean="0">
                <a:latin typeface="Bahnschrift" panose="020B0502040204020203" pitchFamily="34" charset="0"/>
              </a:rPr>
              <a:t>embedded</a:t>
            </a:r>
            <a:r>
              <a:rPr lang="it-IT" dirty="0" smtClean="0">
                <a:latin typeface="Bahnschrift" panose="020B0502040204020203" pitchFamily="34" charset="0"/>
              </a:rPr>
              <a:t>’ che a sua volta ha un array di elementi ciascuno dei quali è lo stesso oggetto che otteniamo con la ricerca di un artista. Tra i diversi campi  si utilizzano:</a:t>
            </a:r>
          </a:p>
          <a:p>
            <a:r>
              <a:rPr lang="it-IT" dirty="0" smtClean="0">
                <a:latin typeface="Bahnschrift" panose="020B0502040204020203" pitchFamily="34" charset="0"/>
              </a:rPr>
              <a:t>1) </a:t>
            </a:r>
            <a:r>
              <a:rPr lang="it-IT" dirty="0" err="1" smtClean="0">
                <a:latin typeface="Bahnschrift" panose="020B0502040204020203" pitchFamily="34" charset="0"/>
              </a:rPr>
              <a:t>name</a:t>
            </a:r>
            <a:r>
              <a:rPr lang="it-IT" dirty="0" smtClean="0">
                <a:latin typeface="Bahnschrift" panose="020B0502040204020203" pitchFamily="34" charset="0"/>
              </a:rPr>
              <a:t>: nome dell’artista</a:t>
            </a:r>
          </a:p>
          <a:p>
            <a:r>
              <a:rPr lang="it-IT" dirty="0" smtClean="0">
                <a:latin typeface="Bahnschrift" panose="020B0502040204020203" pitchFamily="34" charset="0"/>
              </a:rPr>
              <a:t>2)_</a:t>
            </a:r>
            <a:r>
              <a:rPr lang="it-IT" dirty="0" err="1" smtClean="0">
                <a:latin typeface="Bahnschrift" panose="020B0502040204020203" pitchFamily="34" charset="0"/>
              </a:rPr>
              <a:t>links</a:t>
            </a:r>
            <a:r>
              <a:rPr lang="it-IT" dirty="0" smtClean="0">
                <a:latin typeface="Bahnschrift" panose="020B0502040204020203" pitchFamily="34" charset="0"/>
              </a:rPr>
              <a:t>: di cui utilizziamo il campo </a:t>
            </a:r>
          </a:p>
          <a:p>
            <a:r>
              <a:rPr lang="it-IT" dirty="0" smtClean="0">
                <a:latin typeface="Bahnschrift" panose="020B0502040204020203" pitchFamily="34" charset="0"/>
              </a:rPr>
              <a:t>          -</a:t>
            </a:r>
            <a:r>
              <a:rPr lang="it-IT" dirty="0" err="1" smtClean="0">
                <a:latin typeface="Bahnschrift" panose="020B0502040204020203" pitchFamily="34" charset="0"/>
              </a:rPr>
              <a:t>thumbnail</a:t>
            </a:r>
            <a:endParaRPr lang="it-IT" dirty="0">
              <a:latin typeface="Bahnschrift" panose="020B0502040204020203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498594" y="5520361"/>
            <a:ext cx="16356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latin typeface="Bahnschrift" panose="020B0502040204020203" pitchFamily="34" charset="0"/>
              </a:rPr>
              <a:t>NOTA: vengono aggiunti alla modale  gli elementi creati dinamicamente</a:t>
            </a:r>
            <a:endParaRPr lang="it-IT" sz="1400" dirty="0">
              <a:latin typeface="Bahnschrift" panose="020B0502040204020203" pitchFamily="34" charset="0"/>
            </a:endParaRPr>
          </a:p>
        </p:txBody>
      </p:sp>
      <p:sp>
        <p:nvSpPr>
          <p:cNvPr id="49" name="Freccia a destra 48"/>
          <p:cNvSpPr/>
          <p:nvPr/>
        </p:nvSpPr>
        <p:spPr>
          <a:xfrm rot="10800000" flipV="1">
            <a:off x="8020006" y="6105137"/>
            <a:ext cx="508659" cy="3023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0" name="Immagin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07" y="3678781"/>
            <a:ext cx="5693587" cy="27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859</TotalTime>
  <Words>670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Calibri</vt:lpstr>
      <vt:lpstr>Franklin Gothic Book</vt:lpstr>
      <vt:lpstr>Times New Roman</vt:lpstr>
      <vt:lpstr>Crop</vt:lpstr>
      <vt:lpstr>Presentazione standard di PowerPoint</vt:lpstr>
      <vt:lpstr>Descrizione </vt:lpstr>
      <vt:lpstr>Presentazione standard di PowerPoint</vt:lpstr>
      <vt:lpstr>Presentazione standard di PowerPoint</vt:lpstr>
      <vt:lpstr> ARTSY API REST </vt:lpstr>
      <vt:lpstr>ARTSY API REST</vt:lpstr>
      <vt:lpstr>ARTSY API REST</vt:lpstr>
      <vt:lpstr>ARTSY API REST</vt:lpstr>
      <vt:lpstr>Presentazione standard di PowerPoint</vt:lpstr>
      <vt:lpstr>      API REST</vt:lpstr>
      <vt:lpstr>      API 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Giorgia</dc:creator>
  <cp:lastModifiedBy>Giorgia</cp:lastModifiedBy>
  <cp:revision>43</cp:revision>
  <dcterms:created xsi:type="dcterms:W3CDTF">2022-04-30T06:58:40Z</dcterms:created>
  <dcterms:modified xsi:type="dcterms:W3CDTF">2022-04-30T21:18:01Z</dcterms:modified>
</cp:coreProperties>
</file>