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93" r:id="rId3"/>
    <p:sldId id="261" r:id="rId4"/>
    <p:sldId id="296" r:id="rId5"/>
    <p:sldId id="294" r:id="rId6"/>
    <p:sldId id="410" r:id="rId7"/>
    <p:sldId id="414" r:id="rId8"/>
    <p:sldId id="417" r:id="rId9"/>
    <p:sldId id="434" r:id="rId10"/>
    <p:sldId id="463" r:id="rId11"/>
    <p:sldId id="439" r:id="rId12"/>
    <p:sldId id="441" r:id="rId13"/>
    <p:sldId id="442" r:id="rId14"/>
    <p:sldId id="443" r:id="rId15"/>
    <p:sldId id="444" r:id="rId16"/>
    <p:sldId id="446" r:id="rId17"/>
    <p:sldId id="462" r:id="rId18"/>
    <p:sldId id="456" r:id="rId19"/>
    <p:sldId id="457" r:id="rId20"/>
    <p:sldId id="458" r:id="rId21"/>
    <p:sldId id="459" r:id="rId22"/>
    <p:sldId id="461" r:id="rId23"/>
    <p:sldId id="46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fa639b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fa639b42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fa639b4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fa639b42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3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69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9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fa639b4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fa639b42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fa639b4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fa639b42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9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0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0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1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4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fa639b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fa639b42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35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Machine Learning.</a:t>
            </a:r>
            <a:endParaRPr dirty="0"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Giorgi Gonashvili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Tbilisi, Georgia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Learning Algorithms.</a:t>
            </a:r>
            <a:endParaRPr dirty="0"/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808444" y="3293888"/>
            <a:ext cx="529200" cy="52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710" y="1472064"/>
                <a:ext cx="4572000" cy="27280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Simultaneous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0" y="1472064"/>
                <a:ext cx="4572000" cy="2728055"/>
              </a:xfrm>
              <a:prstGeom prst="rect">
                <a:avLst/>
              </a:prstGeom>
              <a:blipFill>
                <a:blip r:embed="rId2"/>
                <a:stretch>
                  <a:fillRect l="-2133" t="-1563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61850" y="4869656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C6197AC-4877-452E-82CB-649F6175E1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330" y="1287193"/>
                <a:ext cx="3193576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3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405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C6197AC-4877-452E-82CB-649F617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30" y="1287193"/>
                <a:ext cx="3193576" cy="57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675F726-BD19-42F8-A7DB-758712F59ED6}"/>
              </a:ext>
            </a:extLst>
          </p:cNvPr>
          <p:cNvGrpSpPr/>
          <p:nvPr/>
        </p:nvGrpSpPr>
        <p:grpSpPr>
          <a:xfrm>
            <a:off x="4577743" y="1256528"/>
            <a:ext cx="3824710" cy="3612704"/>
            <a:chOff x="6286044" y="1235160"/>
            <a:chExt cx="5135337" cy="48169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7FBA84-ED41-44F1-B4F4-291EA37CF1A2}"/>
                </a:ext>
              </a:extLst>
            </p:cNvPr>
            <p:cNvGrpSpPr/>
            <p:nvPr/>
          </p:nvGrpSpPr>
          <p:grpSpPr>
            <a:xfrm>
              <a:off x="6286044" y="1880621"/>
              <a:ext cx="4864418" cy="4171478"/>
              <a:chOff x="705836" y="2575560"/>
              <a:chExt cx="2761264" cy="23679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BD835D3-6188-442F-8B7D-DA86FF798622}"/>
                  </a:ext>
                </a:extLst>
              </p:cNvPr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46F437-824D-4464-A342-1065B03383CF}"/>
                  </a:ext>
                </a:extLst>
              </p:cNvPr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1973D9-7F29-4CF3-9738-7FEEC0209949}"/>
                  </a:ext>
                </a:extLst>
              </p:cNvPr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CBCFAE4-1FDE-4174-949F-35C49F4A91DF}"/>
                  </a:ext>
                </a:extLst>
              </p:cNvPr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E7A9315-6E73-438C-981C-6F3D2900A898}"/>
                  </a:ext>
                </a:extLst>
              </p:cNvPr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32A511-90DB-42CF-8394-347301003AF7}"/>
                  </a:ext>
                </a:extLst>
              </p:cNvPr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3E7D605-42C4-4196-9C97-DC99B8EA4A3E}"/>
                    </a:ext>
                  </a:extLst>
                </p:cNvPr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8863A9E-A380-4934-806D-89A553A58859}"/>
                    </a:ext>
                  </a:extLst>
                </p:cNvPr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DE622DA-070D-4320-A6E6-590277E9B66E}"/>
                    </a:ext>
                  </a:extLst>
                </p:cNvPr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B7FFB6-41E0-4151-8204-99E688F84855}"/>
                  </a:ext>
                </a:extLst>
              </p:cNvPr>
              <p:cNvSpPr/>
              <p:nvPr/>
            </p:nvSpPr>
            <p:spPr>
              <a:xfrm>
                <a:off x="1516391" y="4590688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5BB158F-30AD-4BF7-9598-231A8BA0BB9D}"/>
                  </a:ext>
                </a:extLst>
              </p:cNvPr>
              <p:cNvSpPr/>
              <p:nvPr/>
            </p:nvSpPr>
            <p:spPr>
              <a:xfrm>
                <a:off x="2105224" y="4590688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4A4A80-6BBC-47F3-892C-7950DA7D1F3A}"/>
                  </a:ext>
                </a:extLst>
              </p:cNvPr>
              <p:cNvSpPr/>
              <p:nvPr/>
            </p:nvSpPr>
            <p:spPr>
              <a:xfrm>
                <a:off x="2673549" y="4590688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6E0F26-5798-45EF-89D5-A4F49C50C38B}"/>
                  </a:ext>
                </a:extLst>
              </p:cNvPr>
              <p:cNvSpPr/>
              <p:nvPr/>
            </p:nvSpPr>
            <p:spPr>
              <a:xfrm>
                <a:off x="705836" y="3874272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564C6D-7001-46C3-98AA-B43DC0645411}"/>
                  </a:ext>
                </a:extLst>
              </p:cNvPr>
              <p:cNvSpPr/>
              <p:nvPr/>
            </p:nvSpPr>
            <p:spPr>
              <a:xfrm>
                <a:off x="705836" y="3333340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03C201-1B8B-4582-AD54-FDBC71CFD5FB}"/>
                  </a:ext>
                </a:extLst>
              </p:cNvPr>
              <p:cNvSpPr/>
              <p:nvPr/>
            </p:nvSpPr>
            <p:spPr>
              <a:xfrm>
                <a:off x="705836" y="2830016"/>
                <a:ext cx="231271" cy="34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D17909-CA3F-4158-BD55-C458FB47671E}"/>
                  </a:ext>
                </a:extLst>
              </p:cNvPr>
              <p:cNvSpPr/>
              <p:nvPr/>
            </p:nvSpPr>
            <p:spPr>
              <a:xfrm>
                <a:off x="1007524" y="4594064"/>
                <a:ext cx="187927" cy="349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CE85F90-7605-4531-9D04-A3B468B90067}"/>
                    </a:ext>
                  </a:extLst>
                </p:cNvPr>
                <p:cNvSpPr/>
                <p:nvPr/>
              </p:nvSpPr>
              <p:spPr>
                <a:xfrm>
                  <a:off x="6392823" y="1235160"/>
                  <a:ext cx="1081959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823" y="1235160"/>
                  <a:ext cx="1081959" cy="615553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8031E3D-C04D-41D2-943B-062E583F13B9}"/>
                    </a:ext>
                  </a:extLst>
                </p:cNvPr>
                <p:cNvSpPr/>
                <p:nvPr/>
              </p:nvSpPr>
              <p:spPr>
                <a:xfrm>
                  <a:off x="10772367" y="5288234"/>
                  <a:ext cx="649014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4"/>
                  <a:ext cx="649014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3">
            <a:extLst>
              <a:ext uri="{FF2B5EF4-FFF2-40B4-BE49-F238E27FC236}">
                <a16:creationId xmlns:a16="http://schemas.microsoft.com/office/drawing/2014/main" id="{6AB2FDF0-B340-4625-A09D-ABAA4F48689E}"/>
              </a:ext>
            </a:extLst>
          </p:cNvPr>
          <p:cNvSpPr/>
          <p:nvPr/>
        </p:nvSpPr>
        <p:spPr>
          <a:xfrm>
            <a:off x="5343245" y="1967932"/>
            <a:ext cx="2976742" cy="2198459"/>
          </a:xfrm>
          <a:custGeom>
            <a:avLst/>
            <a:gdLst>
              <a:gd name="connsiteX0" fmla="*/ 0 w 2394857"/>
              <a:gd name="connsiteY0" fmla="*/ 2510972 h 4630116"/>
              <a:gd name="connsiteX1" fmla="*/ 449943 w 2394857"/>
              <a:gd name="connsiteY1" fmla="*/ 4209143 h 4630116"/>
              <a:gd name="connsiteX2" fmla="*/ 986971 w 2394857"/>
              <a:gd name="connsiteY2" fmla="*/ 4630057 h 4630116"/>
              <a:gd name="connsiteX3" fmla="*/ 1524000 w 2394857"/>
              <a:gd name="connsiteY3" fmla="*/ 4194629 h 4630116"/>
              <a:gd name="connsiteX4" fmla="*/ 1944914 w 2394857"/>
              <a:gd name="connsiteY4" fmla="*/ 2467429 h 4630116"/>
              <a:gd name="connsiteX5" fmla="*/ 2394857 w 2394857"/>
              <a:gd name="connsiteY5" fmla="*/ 0 h 4630116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266037"/>
              <a:gd name="connsiteY0" fmla="*/ 1422400 h 3541550"/>
              <a:gd name="connsiteX1" fmla="*/ 33328 w 2266037"/>
              <a:gd name="connsiteY1" fmla="*/ 1378857 h 3541550"/>
              <a:gd name="connsiteX2" fmla="*/ 483271 w 2266037"/>
              <a:gd name="connsiteY2" fmla="*/ 3120571 h 3541550"/>
              <a:gd name="connsiteX3" fmla="*/ 1020299 w 2266037"/>
              <a:gd name="connsiteY3" fmla="*/ 3541485 h 3541550"/>
              <a:gd name="connsiteX4" fmla="*/ 1557328 w 2266037"/>
              <a:gd name="connsiteY4" fmla="*/ 3106057 h 3541550"/>
              <a:gd name="connsiteX5" fmla="*/ 1978242 w 2266037"/>
              <a:gd name="connsiteY5" fmla="*/ 1378857 h 3541550"/>
              <a:gd name="connsiteX6" fmla="*/ 2266037 w 2266037"/>
              <a:gd name="connsiteY6" fmla="*/ 0 h 3541550"/>
              <a:gd name="connsiteX0" fmla="*/ 33328 w 2236556"/>
              <a:gd name="connsiteY0" fmla="*/ 1436914 h 3556064"/>
              <a:gd name="connsiteX1" fmla="*/ 33328 w 2236556"/>
              <a:gd name="connsiteY1" fmla="*/ 1393371 h 3556064"/>
              <a:gd name="connsiteX2" fmla="*/ 483271 w 2236556"/>
              <a:gd name="connsiteY2" fmla="*/ 3135085 h 3556064"/>
              <a:gd name="connsiteX3" fmla="*/ 1020299 w 2236556"/>
              <a:gd name="connsiteY3" fmla="*/ 3555999 h 3556064"/>
              <a:gd name="connsiteX4" fmla="*/ 1557328 w 2236556"/>
              <a:gd name="connsiteY4" fmla="*/ 3120571 h 3556064"/>
              <a:gd name="connsiteX5" fmla="*/ 1978242 w 2236556"/>
              <a:gd name="connsiteY5" fmla="*/ 1393371 h 3556064"/>
              <a:gd name="connsiteX6" fmla="*/ 2236556 w 2236556"/>
              <a:gd name="connsiteY6" fmla="*/ 0 h 3556064"/>
              <a:gd name="connsiteX0" fmla="*/ 628814 w 2832042"/>
              <a:gd name="connsiteY0" fmla="*/ 1541781 h 3688296"/>
              <a:gd name="connsiteX1" fmla="*/ 5635 w 2832042"/>
              <a:gd name="connsiteY1" fmla="*/ 30385 h 3688296"/>
              <a:gd name="connsiteX2" fmla="*/ 1078757 w 2832042"/>
              <a:gd name="connsiteY2" fmla="*/ 3239952 h 3688296"/>
              <a:gd name="connsiteX3" fmla="*/ 1615785 w 2832042"/>
              <a:gd name="connsiteY3" fmla="*/ 3660866 h 3688296"/>
              <a:gd name="connsiteX4" fmla="*/ 2152814 w 2832042"/>
              <a:gd name="connsiteY4" fmla="*/ 3225438 h 3688296"/>
              <a:gd name="connsiteX5" fmla="*/ 2573728 w 2832042"/>
              <a:gd name="connsiteY5" fmla="*/ 1498238 h 3688296"/>
              <a:gd name="connsiteX6" fmla="*/ 2832042 w 2832042"/>
              <a:gd name="connsiteY6" fmla="*/ 104867 h 3688296"/>
              <a:gd name="connsiteX0" fmla="*/ 0 w 3192983"/>
              <a:gd name="connsiteY0" fmla="*/ 143 h 4613131"/>
              <a:gd name="connsiteX1" fmla="*/ 366576 w 3192983"/>
              <a:gd name="connsiteY1" fmla="*/ 955220 h 4613131"/>
              <a:gd name="connsiteX2" fmla="*/ 1439698 w 3192983"/>
              <a:gd name="connsiteY2" fmla="*/ 4164787 h 4613131"/>
              <a:gd name="connsiteX3" fmla="*/ 1976726 w 3192983"/>
              <a:gd name="connsiteY3" fmla="*/ 4585701 h 4613131"/>
              <a:gd name="connsiteX4" fmla="*/ 2513755 w 3192983"/>
              <a:gd name="connsiteY4" fmla="*/ 4150273 h 4613131"/>
              <a:gd name="connsiteX5" fmla="*/ 2934669 w 3192983"/>
              <a:gd name="connsiteY5" fmla="*/ 2423073 h 4613131"/>
              <a:gd name="connsiteX6" fmla="*/ 3192983 w 3192983"/>
              <a:gd name="connsiteY6" fmla="*/ 1029702 h 4613131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2934669 w 3596216"/>
              <a:gd name="connsiteY5" fmla="*/ 2668719 h 4858777"/>
              <a:gd name="connsiteX6" fmla="*/ 3596216 w 3596216"/>
              <a:gd name="connsiteY6" fmla="*/ 0 h 4858777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3117957 w 3596216"/>
              <a:gd name="connsiteY5" fmla="*/ 2620593 h 4858777"/>
              <a:gd name="connsiteX6" fmla="*/ 3596216 w 3596216"/>
              <a:gd name="connsiteY6" fmla="*/ 0 h 4858777"/>
              <a:gd name="connsiteX0" fmla="*/ 0 w 3596216"/>
              <a:gd name="connsiteY0" fmla="*/ 245789 h 4875357"/>
              <a:gd name="connsiteX1" fmla="*/ 366576 w 3596216"/>
              <a:gd name="connsiteY1" fmla="*/ 1200866 h 4875357"/>
              <a:gd name="connsiteX2" fmla="*/ 1109780 w 3596216"/>
              <a:gd name="connsiteY2" fmla="*/ 3556191 h 4875357"/>
              <a:gd name="connsiteX3" fmla="*/ 1976726 w 3596216"/>
              <a:gd name="connsiteY3" fmla="*/ 4831347 h 4875357"/>
              <a:gd name="connsiteX4" fmla="*/ 2513755 w 3596216"/>
              <a:gd name="connsiteY4" fmla="*/ 4395919 h 4875357"/>
              <a:gd name="connsiteX5" fmla="*/ 3117957 w 3596216"/>
              <a:gd name="connsiteY5" fmla="*/ 2620593 h 4875357"/>
              <a:gd name="connsiteX6" fmla="*/ 3596216 w 3596216"/>
              <a:gd name="connsiteY6" fmla="*/ 0 h 4875357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76726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03412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35495"/>
              <a:gd name="connsiteX1" fmla="*/ 366576 w 3596216"/>
              <a:gd name="connsiteY1" fmla="*/ 1200866 h 4835495"/>
              <a:gd name="connsiteX2" fmla="*/ 1048684 w 3596216"/>
              <a:gd name="connsiteY2" fmla="*/ 3616349 h 4835495"/>
              <a:gd name="connsiteX3" fmla="*/ 1903412 w 3596216"/>
              <a:gd name="connsiteY3" fmla="*/ 4831347 h 4835495"/>
              <a:gd name="connsiteX4" fmla="*/ 2733700 w 3596216"/>
              <a:gd name="connsiteY4" fmla="*/ 3962782 h 4835495"/>
              <a:gd name="connsiteX5" fmla="*/ 3117957 w 3596216"/>
              <a:gd name="connsiteY5" fmla="*/ 2620593 h 4835495"/>
              <a:gd name="connsiteX6" fmla="*/ 3596216 w 3596216"/>
              <a:gd name="connsiteY6" fmla="*/ 0 h 4835495"/>
              <a:gd name="connsiteX0" fmla="*/ 0 w 3596216"/>
              <a:gd name="connsiteY0" fmla="*/ 245789 h 4836611"/>
              <a:gd name="connsiteX1" fmla="*/ 366576 w 3596216"/>
              <a:gd name="connsiteY1" fmla="*/ 1200866 h 4836611"/>
              <a:gd name="connsiteX2" fmla="*/ 1048684 w 3596216"/>
              <a:gd name="connsiteY2" fmla="*/ 3616349 h 4836611"/>
              <a:gd name="connsiteX3" fmla="*/ 1903412 w 3596216"/>
              <a:gd name="connsiteY3" fmla="*/ 4831347 h 4836611"/>
              <a:gd name="connsiteX4" fmla="*/ 2733700 w 3596216"/>
              <a:gd name="connsiteY4" fmla="*/ 3962782 h 4836611"/>
              <a:gd name="connsiteX5" fmla="*/ 3117957 w 3596216"/>
              <a:gd name="connsiteY5" fmla="*/ 2620593 h 4836611"/>
              <a:gd name="connsiteX6" fmla="*/ 3596216 w 3596216"/>
              <a:gd name="connsiteY6" fmla="*/ 0 h 4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216" h="4836611">
                <a:moveTo>
                  <a:pt x="0" y="245789"/>
                </a:moveTo>
                <a:cubicBezTo>
                  <a:pt x="0" y="238532"/>
                  <a:pt x="191795" y="639106"/>
                  <a:pt x="366576" y="1200866"/>
                </a:cubicBezTo>
                <a:cubicBezTo>
                  <a:pt x="541357" y="1762626"/>
                  <a:pt x="792545" y="3011269"/>
                  <a:pt x="1048684" y="3616349"/>
                </a:cubicBezTo>
                <a:cubicBezTo>
                  <a:pt x="1304823" y="4221429"/>
                  <a:pt x="1622576" y="4773608"/>
                  <a:pt x="1903412" y="4831347"/>
                </a:cubicBezTo>
                <a:cubicBezTo>
                  <a:pt x="2184248" y="4889086"/>
                  <a:pt x="2519057" y="4463588"/>
                  <a:pt x="2733700" y="3962782"/>
                </a:cubicBezTo>
                <a:cubicBezTo>
                  <a:pt x="2948343" y="3461976"/>
                  <a:pt x="3004752" y="3140688"/>
                  <a:pt x="3117957" y="2620593"/>
                </a:cubicBezTo>
                <a:cubicBezTo>
                  <a:pt x="3231162" y="2100498"/>
                  <a:pt x="3443816" y="884162"/>
                  <a:pt x="3596216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0C2A15-56BF-4AE1-8BA6-37390B3F6E90}"/>
              </a:ext>
            </a:extLst>
          </p:cNvPr>
          <p:cNvSpPr/>
          <p:nvPr/>
        </p:nvSpPr>
        <p:spPr>
          <a:xfrm>
            <a:off x="7941905" y="2685672"/>
            <a:ext cx="205337" cy="241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8E17DD-AC6C-41EC-B463-548181BBB00E}"/>
              </a:ext>
            </a:extLst>
          </p:cNvPr>
          <p:cNvCxnSpPr>
            <a:cxnSpLocks/>
          </p:cNvCxnSpPr>
          <p:nvPr/>
        </p:nvCxnSpPr>
        <p:spPr>
          <a:xfrm flipH="1">
            <a:off x="7850195" y="2243936"/>
            <a:ext cx="485366" cy="1293169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228F12-F0F4-4A79-A2B6-4830284AD5CE}"/>
              </a:ext>
            </a:extLst>
          </p:cNvPr>
          <p:cNvSpPr/>
          <p:nvPr/>
        </p:nvSpPr>
        <p:spPr>
          <a:xfrm>
            <a:off x="5711567" y="2817295"/>
            <a:ext cx="205337" cy="241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8C6A9-5517-4806-AEB5-53651ABA1181}"/>
              </a:ext>
            </a:extLst>
          </p:cNvPr>
          <p:cNvCxnSpPr>
            <a:cxnSpLocks/>
          </p:cNvCxnSpPr>
          <p:nvPr/>
        </p:nvCxnSpPr>
        <p:spPr>
          <a:xfrm>
            <a:off x="5556772" y="2563844"/>
            <a:ext cx="554087" cy="900339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9C1501-B72F-4066-90E9-EA08E9E363C0}"/>
                  </a:ext>
                </a:extLst>
              </p:cNvPr>
              <p:cNvSpPr/>
              <p:nvPr/>
            </p:nvSpPr>
            <p:spPr>
              <a:xfrm>
                <a:off x="7859749" y="2710690"/>
                <a:ext cx="1547082" cy="537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9C1501-B72F-4066-90E9-EA08E9E36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749" y="2710690"/>
                <a:ext cx="1547082" cy="537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D49097-CA96-4C9F-9282-D2A5117785C8}"/>
                  </a:ext>
                </a:extLst>
              </p:cNvPr>
              <p:cNvSpPr/>
              <p:nvPr/>
            </p:nvSpPr>
            <p:spPr>
              <a:xfrm>
                <a:off x="5858895" y="2579656"/>
                <a:ext cx="1547082" cy="537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D49097-CA96-4C9F-9282-D2A511778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95" y="2579656"/>
                <a:ext cx="1547082" cy="537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C3C4CAFA-D4BC-44EF-9E8C-46022C804B60}"/>
              </a:ext>
            </a:extLst>
          </p:cNvPr>
          <p:cNvSpPr txBox="1">
            <a:spLocks/>
          </p:cNvSpPr>
          <p:nvPr/>
        </p:nvSpPr>
        <p:spPr>
          <a:xfrm>
            <a:off x="9977131" y="4748404"/>
            <a:ext cx="1428396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050">
                <a:solidFill>
                  <a:schemeClr val="tx1"/>
                </a:solidFill>
              </a:rPr>
              <a:t>Slide credit: Andrew Ng 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 descent for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simultaneously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cdn-images-1.medium.com/max/1600/1*2KAInY20QPhkLCJ8jWVLJ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84" y="1369219"/>
            <a:ext cx="3998316" cy="29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2327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Multiple features (input variables)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4017365"/>
                  </p:ext>
                </p:extLst>
              </p:nvPr>
            </p:nvGraphicFramePr>
            <p:xfrm>
              <a:off x="315830" y="1089485"/>
              <a:ext cx="8554451" cy="260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083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1580950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891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Size in m^2</a:t>
                          </a:r>
                          <a:r>
                            <a:rPr lang="en-US" sz="1800" baseline="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aseline="0" dirty="0"/>
                            <a:t>)</a:t>
                          </a:r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Number</a:t>
                          </a:r>
                          <a:r>
                            <a:rPr lang="en-US" sz="1800" baseline="0" dirty="0"/>
                            <a:t> of bedrooms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aseline="0" dirty="0"/>
                            <a:t>)</a:t>
                          </a:r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Number of floors </a:t>
                          </a:r>
                          <a:r>
                            <a:rPr lang="en-US" sz="1800" baseline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aseline="0" dirty="0"/>
                            <a:t>)</a:t>
                          </a:r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Age</a:t>
                          </a:r>
                          <a:r>
                            <a:rPr lang="en-US" sz="1800" baseline="0" dirty="0"/>
                            <a:t> of home (years)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aseline="0" dirty="0"/>
                            <a:t>)</a:t>
                          </a:r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Price ($) in 1000’s (y)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2104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460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1416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232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1534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852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36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178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4017365"/>
                  </p:ext>
                </p:extLst>
              </p:nvPr>
            </p:nvGraphicFramePr>
            <p:xfrm>
              <a:off x="315830" y="1089485"/>
              <a:ext cx="8554451" cy="260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083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1580950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1710890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8915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762" r="-365563" b="-203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6154" t="-4762" r="-324615" b="-203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762" r="-200356" b="-203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4762" r="-100356" b="-203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Price ($) in 1000’s (y)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2104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460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1416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232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1534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315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852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36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178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3421205"/>
                <a:ext cx="6229350" cy="1441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800" dirty="0"/>
                  <a:t>Notation: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= Number of features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= Input features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training example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/>
                  <a:t>= Value of feature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training example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1205"/>
                <a:ext cx="6229350" cy="1441357"/>
              </a:xfrm>
              <a:prstGeom prst="rect">
                <a:avLst/>
              </a:prstGeom>
              <a:blipFill>
                <a:blip r:embed="rId3"/>
                <a:stretch>
                  <a:fillRect l="-783" t="-1688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76716" y="3750026"/>
                <a:ext cx="1962569" cy="903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716" y="3750026"/>
                <a:ext cx="1962569" cy="903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409261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677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700" dirty="0">
                    <a:solidFill>
                      <a:schemeClr val="tx1"/>
                    </a:solidFill>
                  </a:rPr>
                  <a:t>Previously: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7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7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7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700" dirty="0">
                    <a:solidFill>
                      <a:schemeClr val="tx1"/>
                    </a:solidFill>
                  </a:rPr>
                  <a:t>Now: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7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7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7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677626"/>
              </a:xfrm>
              <a:prstGeom prst="rect">
                <a:avLst/>
              </a:prstGeom>
              <a:blipFill>
                <a:blip r:embed="rId2"/>
                <a:stretch>
                  <a:fillRect l="-1468"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69016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6454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examples)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6454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28525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205" y="1369219"/>
                <a:ext cx="4110796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Previously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205" y="1369219"/>
                <a:ext cx="4110796" cy="3263504"/>
              </a:xfrm>
              <a:blipFill>
                <a:blip r:embed="rId2"/>
                <a:stretch>
                  <a:fillRect l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73924" y="1369219"/>
                <a:ext cx="4293895" cy="32635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New algorithm (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endParaRPr lang="en-US" sz="2100" dirty="0"/>
              </a:p>
              <a:p>
                <a:pPr marL="0" indent="0">
                  <a:buNone/>
                </a:pPr>
                <a:r>
                  <a:rPr lang="en-US" sz="1800" dirty="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1800" dirty="0"/>
                  <a:t>Simultaneously update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=0, 1, ⋯,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24" y="1369219"/>
                <a:ext cx="4293895" cy="3263504"/>
              </a:xfrm>
              <a:prstGeom prst="rect">
                <a:avLst/>
              </a:prstGeom>
              <a:blipFill>
                <a:blip r:embed="rId3"/>
                <a:stretch>
                  <a:fillRect l="-1989" t="-2804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540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accent1"/>
                </a:solidFill>
              </a:rPr>
              <a:t>Gradient descent in practice: 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Automatic convergence test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too small: slow convergence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too large: may not converge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try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0.001, … 0.01, …, 0.1, … , 1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cs231n.github.io/assets/nn3/learningrat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46" y="1268016"/>
            <a:ext cx="3792805" cy="3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517B15-E14B-41D1-BA34-EBD98259F10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025658" y="987224"/>
            <a:ext cx="3124111" cy="3367525"/>
          </a:xfrm>
        </p:spPr>
        <p:txBody>
          <a:bodyPr>
            <a:normAutofit fontScale="90000"/>
          </a:bodyPr>
          <a:lstStyle/>
          <a:p>
            <a:r>
              <a:rPr lang="en-US" sz="1300" b="1" i="0" dirty="0">
                <a:solidFill>
                  <a:schemeClr val="tx1"/>
                </a:solidFill>
                <a:effectLst/>
                <a:latin typeface="+mn-lt"/>
              </a:rPr>
              <a:t>The Root Node: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 Is the node that starts the graph. In a normal decision tree it evaluates the variable that best splits the data.</a:t>
            </a:r>
            <a:br>
              <a:rPr lang="en-US" sz="1300" b="0" i="0" dirty="0">
                <a:solidFill>
                  <a:srgbClr val="FF0000"/>
                </a:solidFill>
                <a:effectLst/>
                <a:latin typeface="+mn-lt"/>
              </a:rPr>
            </a:br>
            <a:r>
              <a:rPr lang="en-US" sz="1300" b="1" i="0" dirty="0">
                <a:solidFill>
                  <a:schemeClr val="tx1"/>
                </a:solidFill>
                <a:effectLst/>
                <a:latin typeface="+mn-lt"/>
              </a:rPr>
              <a:t>Intermediate nodes: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 These are nodes where variables are evaluated but which are not the final nodes where predictions are made.</a:t>
            </a:r>
            <a:b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300" b="1" i="0" dirty="0">
                <a:solidFill>
                  <a:srgbClr val="292929"/>
                </a:solidFill>
                <a:effectLst/>
                <a:latin typeface="+mn-lt"/>
              </a:rPr>
              <a:t>Leaf nodes: </a:t>
            </a:r>
            <a:r>
              <a:rPr lang="en-US" sz="1300" b="0" i="0" dirty="0">
                <a:solidFill>
                  <a:srgbClr val="292929"/>
                </a:solidFill>
                <a:effectLst/>
                <a:latin typeface="+mn-lt"/>
              </a:rPr>
              <a:t>These are the final nodes of the tree, where the predictions of a category or a numerical value are made.</a:t>
            </a:r>
            <a:br>
              <a:rPr lang="en-US" sz="1400" b="0" i="0" dirty="0">
                <a:solidFill>
                  <a:srgbClr val="292929"/>
                </a:solidFill>
                <a:effectLst/>
                <a:latin typeface="+mn-lt"/>
              </a:rPr>
            </a:br>
            <a:b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292929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292929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292929"/>
                </a:solidFill>
                <a:effectLst/>
                <a:latin typeface="+mn-lt"/>
              </a:rPr>
            </a:br>
            <a:endParaRPr lang="en-US" b="0" i="0" dirty="0">
              <a:solidFill>
                <a:srgbClr val="292929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EBAEE-420A-4DE7-8409-E4A838AC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6" y="1105238"/>
            <a:ext cx="3751188" cy="33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Calculating information gain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8"/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526767" y="1643010"/>
                <a:ext cx="6783300" cy="30414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/>
                <a: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  <a:t>To define information gain precisely, we need to define a measure commonly used in information theory called </a:t>
                </a:r>
                <a:r>
                  <a:rPr lang="en-US" sz="18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entropy.</a:t>
                </a:r>
                <a:b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𝐄𝐧𝐭𝐫𝐨𝐩𝐲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  <m:oMath xmlns:m="http://schemas.openxmlformats.org/officeDocument/2006/math">
                      <m:r>
                        <a:rPr lang="en-US" sz="18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𝐄𝐧𝐭𝐫𝐨𝐩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sz="1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Sup>
                        <m:sSubSup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</m:sSubSup>
                      <m:r>
                        <a:rPr lang="en-US" sz="1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Sup>
                        <m:sSub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br>
                  <a:rPr lang="en-US" sz="1800" b="1" dirty="0">
                    <a:solidFill>
                      <a:srgbClr val="C00000"/>
                    </a:solidFill>
                  </a:rPr>
                </a:br>
                <a:br>
                  <a:rPr lang="en-US" sz="1800" b="1" dirty="0">
                    <a:solidFill>
                      <a:srgbClr val="C00000"/>
                    </a:solidFill>
                  </a:rPr>
                </a:br>
                <a:r>
                  <a:rPr lang="en-US" dirty="0"/>
                  <a:t> </a:t>
                </a:r>
                <a:r>
                  <a:rPr lang="en-US" i="1" dirty="0"/>
                  <a:t>S is a sample of training examples</a:t>
                </a:r>
                <a:br>
                  <a:rPr lang="en-US" dirty="0"/>
                </a:b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i="1" dirty="0"/>
                  <a:t> is the proportion of positive examples in S</a:t>
                </a:r>
                <a:br>
                  <a:rPr lang="en-US" dirty="0"/>
                </a:b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i="1" dirty="0"/>
                  <a:t>is the proportion of negative examples in S</a:t>
                </a:r>
                <a:br>
                  <a:rPr lang="en-US" dirty="0"/>
                </a:br>
                <a:br>
                  <a:rPr lang="en-US" sz="1800" b="1" dirty="0">
                    <a:solidFill>
                      <a:srgbClr val="C00000"/>
                    </a:solidFill>
                  </a:rPr>
                </a:br>
                <a:endParaRPr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Google Shape;16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526767" y="1643010"/>
                <a:ext cx="6783300" cy="3041462"/>
              </a:xfrm>
              <a:prstGeom prst="rect">
                <a:avLst/>
              </a:prstGeom>
              <a:blipFill>
                <a:blip r:embed="rId3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5B90FF99-C44B-4BD8-8DA1-0E2A59EEA877}"/>
                  </a:ext>
                </a:extLst>
              </p:cNvPr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512590" y="1031693"/>
                <a:ext cx="8198700" cy="497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𝐼𝑛𝑓𝑜𝑟𝑚𝑎𝑡𝑖𝑜𝑛𝐺𝑎𝑖𝑛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𝑝𝑎𝑟𝑒𝑛𝑡𝑛𝑜𝑑𝑒</m:t>
                          </m:r>
                        </m:e>
                      </m:d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𝐴𝑣𝑒𝑟𝑎𝑔𝑒𝐸𝑛𝑡𝑟𝑜𝑝𝑦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𝑐h𝑖𝑙𝑑𝑟𝑒𝑛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sz="1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5B90FF99-C44B-4BD8-8DA1-0E2A59EEA87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512590" y="1031693"/>
                <a:ext cx="8198700" cy="49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582323-FE89-446A-95A1-E269420BB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72" y="1971171"/>
            <a:ext cx="2843877" cy="27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0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Calculating information gain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5B90FF99-C44B-4BD8-8DA1-0E2A59EEA877}"/>
                  </a:ext>
                </a:extLst>
              </p:cNvPr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512590" y="1031693"/>
                <a:ext cx="8198700" cy="497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𝐼𝑛𝑓𝑜𝑟𝑚𝑎𝑡𝑖𝑜𝑛𝐺𝑎𝑖𝑛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𝑝𝑎𝑟𝑒𝑛𝑡𝑛𝑜𝑑𝑒</m:t>
                          </m:r>
                        </m:e>
                      </m:d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𝐴𝑣𝑒𝑟𝑎𝑔𝑒𝐸𝑛𝑡𝑟𝑜𝑝𝑦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𝑐h𝑖𝑙𝑙𝑑𝑟𝑒𝑛</m:t>
                      </m:r>
                      <m:r>
                        <a:rPr lang="en-US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sz="1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5B90FF99-C44B-4BD8-8DA1-0E2A59EEA87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512590" y="1031693"/>
                <a:ext cx="8198700" cy="49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8098BA-10CA-4910-809F-0E2C3BCC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1681"/>
            <a:ext cx="3992124" cy="3047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61;p28">
                <a:extLst>
                  <a:ext uri="{FF2B5EF4-FFF2-40B4-BE49-F238E27FC236}">
                    <a16:creationId xmlns:a16="http://schemas.microsoft.com/office/drawing/2014/main" id="{2A8AC22E-A0FB-4671-95B2-D6D633E096A5}"/>
                  </a:ext>
                </a:extLst>
              </p:cNvPr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3657601" y="1529093"/>
                <a:ext cx="4735032" cy="30477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=0.996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0.787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391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𝐼𝑛𝑓𝑜𝑟𝑚𝑎𝑡𝑖𝑜𝑛𝐺𝑎𝑖</m:t>
                      </m:r>
                      <m:r>
                        <m:rPr>
                          <m:nor/>
                        </m:rPr>
                        <a:rPr lang="en-US" b="0" i="0" smtClean="0">
                          <a:latin typeface="+mn-lt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+mn-lt"/>
                        </a:rPr>
                        <m:t> = 0.996 – 0.</m:t>
                      </m:r>
                      <m:r>
                        <m:rPr>
                          <m:nor/>
                        </m:rPr>
                        <a:rPr lang="en-US" dirty="0">
                          <a:latin typeface="+mn-lt"/>
                        </a:rPr>
                        <m:t>615 = 0.381</m:t>
                      </m:r>
                    </m:oMath>
                  </m:oMathPara>
                </a14:m>
                <a:br>
                  <a:rPr lang="en-US" dirty="0">
                    <a:latin typeface="+mn-lt"/>
                  </a:rPr>
                </a:br>
                <a:br>
                  <a:rPr lang="en-US" dirty="0">
                    <a:latin typeface="+mn-lt"/>
                  </a:rPr>
                </a:br>
                <a:endParaRPr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Google Shape;161;p28">
                <a:extLst>
                  <a:ext uri="{FF2B5EF4-FFF2-40B4-BE49-F238E27FC236}">
                    <a16:creationId xmlns:a16="http://schemas.microsoft.com/office/drawing/2014/main" id="{2A8AC22E-A0FB-4671-95B2-D6D633E096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3657601" y="1529093"/>
                <a:ext cx="4735032" cy="3047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3"/>
          </p:nvPr>
        </p:nvSpPr>
        <p:spPr>
          <a:xfrm>
            <a:off x="570341" y="1105238"/>
            <a:ext cx="7444514" cy="293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Supervised: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We are given input samples (X) and output samples (y) of a function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y = f(X)</a:t>
            </a:r>
            <a:r>
              <a:rPr lang="en-US" dirty="0">
                <a:latin typeface="+mn-lt"/>
              </a:rPr>
              <a:t>.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We would like to “learn” f, and evaluate it on new data. Types:</a:t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70C0"/>
                </a:solidFill>
                <a:latin typeface="+mn-lt"/>
              </a:rPr>
              <a:t>Classification: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y is discrete (class labels).</a:t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70C0"/>
                </a:solidFill>
                <a:latin typeface="+mn-lt"/>
              </a:rPr>
              <a:t>Regression: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y is continuous (numerical values)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C00000"/>
                </a:solidFill>
                <a:latin typeface="+mn-lt"/>
              </a:rPr>
              <a:t>Unsupervised: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Given only samples X of the data, we compute a function f such that</a:t>
            </a:r>
            <a:r>
              <a:rPr lang="en-US" dirty="0">
                <a:latin typeface="+mn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n-lt"/>
              </a:rPr>
              <a:t>y = f(X)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“simpler”.</a:t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70C0"/>
                </a:solidFill>
                <a:latin typeface="+mn-lt"/>
              </a:rPr>
              <a:t>Clustering: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y is discrete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032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Constructing a decision tree</a:t>
            </a:r>
            <a:endParaRPr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3"/>
          </p:nvPr>
        </p:nvSpPr>
        <p:spPr>
          <a:xfrm>
            <a:off x="597650" y="1658129"/>
            <a:ext cx="4307504" cy="2729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1. </a:t>
            </a: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Calculate entropy of the target </a:t>
            </a:r>
            <a:br>
              <a:rPr lang="en-US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2. Split dataset on the different attributes</a:t>
            </a:r>
            <a:br>
              <a:rPr lang="en-US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dirty="0">
                <a:solidFill>
                  <a:srgbClr val="000000"/>
                </a:solidFill>
                <a:latin typeface="+mn-lt"/>
              </a:rPr>
              <a:t>3. </a:t>
            </a: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Choose attribute with the largest information gain</a:t>
            </a:r>
            <a:br>
              <a:rPr lang="en-US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4. Divide the dataset by its branches</a:t>
            </a:r>
            <a:br>
              <a:rPr lang="en-US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5. Repeat the same process on every branch</a:t>
            </a:r>
            <a:br>
              <a:rPr lang="en-US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6. A branch with entropy of 0 is a leaf node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0B0B5AFA-1400-4962-AD53-B9F861E393A2}"/>
                  </a:ext>
                </a:extLst>
              </p:cNvPr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930804" y="1105238"/>
                <a:ext cx="2457438" cy="497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𝐌𝐚𝐢𝐧</m:t>
                      </m:r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𝐬𝐭𝐞𝐩𝐬</m:t>
                      </m:r>
                    </m:oMath>
                  </m:oMathPara>
                </a14:m>
                <a:endParaRPr sz="1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Google Shape;160;p28">
                <a:extLst>
                  <a:ext uri="{FF2B5EF4-FFF2-40B4-BE49-F238E27FC236}">
                    <a16:creationId xmlns:a16="http://schemas.microsoft.com/office/drawing/2014/main" id="{0B0B5AFA-1400-4962-AD53-B9F861E393A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930804" y="1105238"/>
                <a:ext cx="2457438" cy="49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60;p28">
                <a:extLst>
                  <a:ext uri="{FF2B5EF4-FFF2-40B4-BE49-F238E27FC236}">
                    <a16:creationId xmlns:a16="http://schemas.microsoft.com/office/drawing/2014/main" id="{E2317B26-A091-46BD-B19A-F306FD420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7995" y="1132983"/>
                <a:ext cx="2457438" cy="4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𝐇𝐲𝐩𝐞𝐫𝐩𝐚𝐫𝐚𝐦𝐞𝐭𝐞𝐫𝐬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Google Shape;160;p28">
                <a:extLst>
                  <a:ext uri="{FF2B5EF4-FFF2-40B4-BE49-F238E27FC236}">
                    <a16:creationId xmlns:a16="http://schemas.microsoft.com/office/drawing/2014/main" id="{E2317B26-A091-46BD-B19A-F306FD42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95" y="1132983"/>
                <a:ext cx="2457438" cy="49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61;p28">
            <a:extLst>
              <a:ext uri="{FF2B5EF4-FFF2-40B4-BE49-F238E27FC236}">
                <a16:creationId xmlns:a16="http://schemas.microsoft.com/office/drawing/2014/main" id="{F6A4D18A-D9F6-42F7-9A91-21DFD2CD9E01}"/>
              </a:ext>
            </a:extLst>
          </p:cNvPr>
          <p:cNvSpPr txBox="1">
            <a:spLocks/>
          </p:cNvSpPr>
          <p:nvPr/>
        </p:nvSpPr>
        <p:spPr>
          <a:xfrm>
            <a:off x="4836496" y="1643961"/>
            <a:ext cx="4307504" cy="27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criterion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function to measure the quality of a split.</a:t>
            </a: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max_depth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1400" b="1" i="1" dirty="0">
                <a:solidFill>
                  <a:srgbClr val="212529"/>
                </a:solidFill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maximum depth of the tree</a:t>
            </a:r>
          </a:p>
          <a:p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min_samples_split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minimum number of samples required to split an internal node</a:t>
            </a:r>
          </a:p>
          <a:p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min_samples_leaf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minimum number of samples required to be at a leaf node.</a:t>
            </a:r>
          </a:p>
          <a:p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8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+mj-lt"/>
              </a:rPr>
              <a:t>Pros vs Cons of 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0E4FC-E2FD-4FD0-A11B-44ABD9F0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305" y="1352416"/>
            <a:ext cx="7022919" cy="24386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Advantages:</a:t>
            </a:r>
            <a:endParaRPr lang="en-US" sz="2400" dirty="0"/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Easy to interpret.</a:t>
            </a:r>
          </a:p>
          <a:p>
            <a:pPr lvl="1"/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Require less data to train.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+mn-lt"/>
              </a:rPr>
              <a:t>C</a:t>
            </a: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an be used for Classification and Regression.</a:t>
            </a:r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Disadvantages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+mn-lt"/>
              </a:rPr>
              <a:t>P</a:t>
            </a: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rone to over fitting.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+mn-lt"/>
              </a:rPr>
              <a:t>S</a:t>
            </a: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ensible to outliers.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+mn-lt"/>
              </a:rPr>
              <a:t>W</a:t>
            </a:r>
            <a:r>
              <a:rPr lang="en-US" i="0" dirty="0">
                <a:solidFill>
                  <a:srgbClr val="292929"/>
                </a:solidFill>
                <a:effectLst/>
                <a:latin typeface="+mn-lt"/>
              </a:rPr>
              <a:t>eak learners.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76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3B975-EEC2-492A-BD8B-494361DC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" y="1524067"/>
            <a:ext cx="4356130" cy="3766390"/>
          </a:xfrm>
          <a:prstGeom prst="rect">
            <a:avLst/>
          </a:prstGeom>
        </p:spPr>
      </p:pic>
      <p:sp>
        <p:nvSpPr>
          <p:cNvPr id="6" name="Google Shape;161;p28">
            <a:extLst>
              <a:ext uri="{FF2B5EF4-FFF2-40B4-BE49-F238E27FC236}">
                <a16:creationId xmlns:a16="http://schemas.microsoft.com/office/drawing/2014/main" id="{12C37816-60B4-4BE3-9718-2C85363254BF}"/>
              </a:ext>
            </a:extLst>
          </p:cNvPr>
          <p:cNvSpPr txBox="1">
            <a:spLocks/>
          </p:cNvSpPr>
          <p:nvPr/>
        </p:nvSpPr>
        <p:spPr>
          <a:xfrm>
            <a:off x="4836496" y="1860525"/>
            <a:ext cx="4307504" cy="71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chemeClr val="accent2"/>
                </a:solidFill>
                <a:latin typeface="+mn-lt"/>
              </a:rPr>
              <a:t>n_estimators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-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The number of trees in the forest</a:t>
            </a:r>
            <a:endParaRPr lang="en-US" sz="1400" b="1" i="0" dirty="0">
              <a:solidFill>
                <a:schemeClr val="accent2"/>
              </a:solidFill>
              <a:effectLst/>
              <a:latin typeface="+mn-lt"/>
            </a:endParaRPr>
          </a:p>
          <a:p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r>
              <a:rPr lang="en-US" sz="1400" dirty="0">
                <a:solidFill>
                  <a:schemeClr val="accent2"/>
                </a:solidFill>
                <a:latin typeface="+mn-lt"/>
              </a:rPr>
              <a:t> </a:t>
            </a:r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60;p28">
                <a:extLst>
                  <a:ext uri="{FF2B5EF4-FFF2-40B4-BE49-F238E27FC236}">
                    <a16:creationId xmlns:a16="http://schemas.microsoft.com/office/drawing/2014/main" id="{B0AA1EB7-91F6-48DF-96E5-F50CEA614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7995" y="1455929"/>
                <a:ext cx="2457438" cy="4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400" b="0" i="0" u="none" strike="noStrike" cap="none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𝐇𝐲𝐩𝐞𝐫𝐩𝐚𝐫𝐚𝐦𝐞𝐭𝐞𝐫𝐬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Google Shape;160;p28">
                <a:extLst>
                  <a:ext uri="{FF2B5EF4-FFF2-40B4-BE49-F238E27FC236}">
                    <a16:creationId xmlns:a16="http://schemas.microsoft.com/office/drawing/2014/main" id="{B0AA1EB7-91F6-48DF-96E5-F50CEA61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95" y="1455929"/>
                <a:ext cx="2457438" cy="49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1;p28">
            <a:extLst>
              <a:ext uri="{FF2B5EF4-FFF2-40B4-BE49-F238E27FC236}">
                <a16:creationId xmlns:a16="http://schemas.microsoft.com/office/drawing/2014/main" id="{D8E24B44-AA74-465E-A404-130D11547F25}"/>
              </a:ext>
            </a:extLst>
          </p:cNvPr>
          <p:cNvSpPr txBox="1">
            <a:spLocks/>
          </p:cNvSpPr>
          <p:nvPr/>
        </p:nvSpPr>
        <p:spPr>
          <a:xfrm>
            <a:off x="4836496" y="2357925"/>
            <a:ext cx="4307504" cy="27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criterion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function to measure the quality of a split.</a:t>
            </a: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max_depth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1400" b="1" i="1" dirty="0">
                <a:solidFill>
                  <a:srgbClr val="212529"/>
                </a:solidFill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maximum depth of the tree</a:t>
            </a:r>
          </a:p>
          <a:p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min_samples_split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minimum number of samples required to split an internal node</a:t>
            </a:r>
          </a:p>
          <a:p>
            <a:r>
              <a:rPr lang="en-US" sz="1400" b="1" i="0" dirty="0" err="1">
                <a:solidFill>
                  <a:srgbClr val="212529"/>
                </a:solidFill>
                <a:effectLst/>
                <a:latin typeface="+mn-lt"/>
              </a:rPr>
              <a:t>min_samples_leaf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+mn-lt"/>
              </a:rPr>
              <a:t>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+mn-lt"/>
              </a:rPr>
              <a:t>The minimum number of samples required to be at a leaf node.</a:t>
            </a:r>
          </a:p>
          <a:p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9" name="Google Shape;160;p28">
            <a:extLst>
              <a:ext uri="{FF2B5EF4-FFF2-40B4-BE49-F238E27FC236}">
                <a16:creationId xmlns:a16="http://schemas.microsoft.com/office/drawing/2014/main" id="{13E2331A-47C2-42AF-BD25-E0B088D37C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12590" y="1031693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+mn-lt"/>
              </a:rPr>
              <a:t>Random forest is basically a bag containing 𝑁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698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388111" y="1775404"/>
            <a:ext cx="4126154" cy="179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Thank you for attention!</a:t>
            </a:r>
            <a:endParaRPr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65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vs Unsupervised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0E4FC-E2FD-4FD0-A11B-44ABD9F0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305" y="1352416"/>
            <a:ext cx="7022919" cy="243866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Supervised:</a:t>
            </a:r>
            <a:endParaRPr lang="en-US" sz="24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Is this image a cat, dog, car, house?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would this user score that restaurant?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this email spam?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Unsupervised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Cluster some hand-written digit data into 10 classes.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Finding customer segments.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Next product user wants to buy.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 for this evening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Three basic supervised learning algorithms</a:t>
            </a:r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  <a:r>
              <a:rPr lang="ka-GE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Linear Regression</a:t>
            </a:r>
            <a:endParaRPr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28"/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570341" y="1814073"/>
                <a:ext cx="3606804" cy="1976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Notation: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= Number of training examples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= Input variable / features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= Output variable / target variable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) = One training example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161" name="Google Shape;16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570341" y="1814073"/>
                <a:ext cx="3606804" cy="1976700"/>
              </a:xfrm>
              <a:prstGeom prst="rect">
                <a:avLst/>
              </a:prstGeom>
              <a:blipFill>
                <a:blip r:embed="rId3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CE11413-20B2-4DE9-A9FD-B7B7B80C9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356156"/>
              </p:ext>
            </p:extLst>
          </p:nvPr>
        </p:nvGraphicFramePr>
        <p:xfrm>
          <a:off x="4177145" y="834390"/>
          <a:ext cx="2966496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248">
                  <a:extLst>
                    <a:ext uri="{9D8B030D-6E8A-4147-A177-3AD203B41FA5}">
                      <a16:colId xmlns:a16="http://schemas.microsoft.com/office/drawing/2014/main" val="1917107022"/>
                    </a:ext>
                  </a:extLst>
                </a:gridCol>
                <a:gridCol w="1483248">
                  <a:extLst>
                    <a:ext uri="{9D8B030D-6E8A-4147-A177-3AD203B41FA5}">
                      <a16:colId xmlns:a16="http://schemas.microsoft.com/office/drawing/2014/main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Size in m^2 (x)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Price ($) in (y) 1000’s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90959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E19F60F-5B6F-4E35-99EF-301C4B613AFB}"/>
              </a:ext>
            </a:extLst>
          </p:cNvPr>
          <p:cNvSpPr/>
          <p:nvPr/>
        </p:nvSpPr>
        <p:spPr>
          <a:xfrm>
            <a:off x="7263879" y="1526350"/>
            <a:ext cx="715168" cy="22143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A39C5C0-0A83-4523-9627-F8FB706A7744}"/>
                  </a:ext>
                </a:extLst>
              </p:cNvPr>
              <p:cNvSpPr/>
              <p:nvPr/>
            </p:nvSpPr>
            <p:spPr>
              <a:xfrm>
                <a:off x="8018165" y="2402313"/>
                <a:ext cx="11334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= 100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A39C5C0-0A83-4523-9627-F8FB706A7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165" y="2402313"/>
                <a:ext cx="1133408" cy="400110"/>
              </a:xfrm>
              <a:prstGeom prst="rect">
                <a:avLst/>
              </a:prstGeom>
              <a:blipFill>
                <a:blip r:embed="rId4"/>
                <a:stretch>
                  <a:fillRect t="-6061" r="-376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8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House pricing prediction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96947" y="1232772"/>
            <a:ext cx="7510618" cy="3889858"/>
            <a:chOff x="2142995" y="2483375"/>
            <a:chExt cx="7162489" cy="37095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Multiply 5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2995" y="2483375"/>
              <a:ext cx="1353206" cy="792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Price ($)</a:t>
              </a:r>
              <a:br>
                <a:rPr lang="en-US" sz="2400" dirty="0"/>
              </a:br>
              <a:r>
                <a:rPr lang="en-US" sz="2400" dirty="0"/>
                <a:t>in 1000’s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97265" y="5330003"/>
              <a:ext cx="66682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500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5055" y="5330003"/>
              <a:ext cx="83039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1000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6022" y="5330003"/>
              <a:ext cx="83039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1500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20995" y="5324689"/>
              <a:ext cx="83039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2000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35968" y="5335172"/>
              <a:ext cx="83039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2500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10449" y="4591803"/>
              <a:ext cx="66682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5589" y="4171399"/>
              <a:ext cx="66682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0449" y="3693937"/>
              <a:ext cx="66682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300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0449" y="3259828"/>
              <a:ext cx="666820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400</a:t>
              </a:r>
            </a:p>
          </p:txBody>
        </p:sp>
        <p:sp>
          <p:nvSpPr>
            <p:cNvPr id="26" name="Multiply 2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79299" y="5752667"/>
              <a:ext cx="1684935" cy="440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Size in m^2</a:t>
              </a:r>
            </a:p>
          </p:txBody>
        </p:sp>
      </p:grpSp>
      <p:cxnSp>
        <p:nvCxnSpPr>
          <p:cNvPr id="36" name="Straight Connector 35"/>
          <p:cNvCxnSpPr>
            <a:stCxn id="6" idx="0"/>
          </p:cNvCxnSpPr>
          <p:nvPr/>
        </p:nvCxnSpPr>
        <p:spPr>
          <a:xfrm flipV="1">
            <a:off x="2697007" y="1401787"/>
            <a:ext cx="4085549" cy="20870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91" y="44872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 representation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0433" y="1332178"/>
                <a:ext cx="3536997" cy="32635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7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7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7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Shorthand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0433" y="1332178"/>
                <a:ext cx="3536997" cy="3263504"/>
              </a:xfrm>
              <a:blipFill>
                <a:blip r:embed="rId2"/>
                <a:stretch>
                  <a:fillRect l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1405247"/>
            <a:ext cx="5539503" cy="3040977"/>
            <a:chOff x="733665" y="469040"/>
            <a:chExt cx="11176550" cy="6135503"/>
          </a:xfrm>
        </p:grpSpPr>
        <p:sp>
          <p:nvSpPr>
            <p:cNvPr id="4" name="Rounded Rectangle 3"/>
            <p:cNvSpPr/>
            <p:nvPr/>
          </p:nvSpPr>
          <p:spPr>
            <a:xfrm>
              <a:off x="4191423" y="469040"/>
              <a:ext cx="3631351" cy="12192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98800" y="2844006"/>
              <a:ext cx="58166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Learning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38402" y="4908510"/>
                  <a:ext cx="959661" cy="10246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402" y="4908510"/>
                  <a:ext cx="959661" cy="1024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905999" y="4908510"/>
                  <a:ext cx="969883" cy="10246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5999" y="4908510"/>
                  <a:ext cx="969883" cy="1024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4990634" y="5952522"/>
              <a:ext cx="2296953" cy="652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Hypothesis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>
              <a:off x="6007099" y="1688241"/>
              <a:ext cx="2" cy="11557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9336" y="4063205"/>
              <a:ext cx="0" cy="6627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1"/>
            </p:cNvCxnSpPr>
            <p:nvPr/>
          </p:nvCxnSpPr>
          <p:spPr>
            <a:xfrm flipV="1">
              <a:off x="2398063" y="5397528"/>
              <a:ext cx="2851644" cy="232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1"/>
            </p:cNvCxnSpPr>
            <p:nvPr/>
          </p:nvCxnSpPr>
          <p:spPr>
            <a:xfrm>
              <a:off x="6913405" y="5397528"/>
              <a:ext cx="2992594" cy="232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33665" y="5952522"/>
              <a:ext cx="2727105" cy="652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Size of house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59687" y="5952520"/>
              <a:ext cx="3050528" cy="652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/>
                <a:t>Estimated price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97851" y="2677310"/>
            <a:ext cx="3768973" cy="1978496"/>
            <a:chOff x="2065437" y="2439817"/>
            <a:chExt cx="7240047" cy="380061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5437" y="2439817"/>
              <a:ext cx="1395541" cy="798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Price ($)</a:t>
              </a:r>
              <a:br>
                <a:rPr lang="en-US" sz="1050" dirty="0"/>
              </a:br>
              <a:r>
                <a:rPr lang="en-US" sz="1050" dirty="0"/>
                <a:t>in 1000’s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097266" y="5330001"/>
              <a:ext cx="788919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500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15055" y="5330001"/>
              <a:ext cx="933644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1000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6021" y="5330001"/>
              <a:ext cx="933644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1500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20996" y="5324690"/>
              <a:ext cx="933644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2000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966" y="5335172"/>
              <a:ext cx="933644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2500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810449" y="4591803"/>
              <a:ext cx="788919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100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5590" y="4171399"/>
              <a:ext cx="788919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200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0449" y="3693935"/>
              <a:ext cx="788919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300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0449" y="3259829"/>
              <a:ext cx="788919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400</a:t>
              </a: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1" name="Multiply 50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2" name="Multiply 51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79300" y="5752666"/>
              <a:ext cx="1684995" cy="487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Size in m^2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 flipV="1">
            <a:off x="5873647" y="2786346"/>
            <a:ext cx="2330378" cy="119046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7647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>
                    <a:solidFill>
                      <a:schemeClr val="accent2"/>
                    </a:solidFill>
                  </a:rPr>
                  <a:t>Idea</a:t>
                </a:r>
                <a:r>
                  <a:rPr lang="en-US" sz="2700" dirty="0"/>
                  <a:t>: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  <a:latin typeface="+mn-lt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+mn-lt"/>
                  </a:rPr>
                  <a:t> so that </a:t>
                </a:r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+mn-lt"/>
                  </a:rPr>
                  <a:t>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+mn-lt"/>
                  </a:rPr>
                  <a:t> for our </a:t>
                </a:r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r>
                  <a:rPr lang="en-US" dirty="0">
                    <a:solidFill>
                      <a:schemeClr val="accent2"/>
                    </a:solidFill>
                    <a:latin typeface="+mn-lt"/>
                  </a:rPr>
                  <a:t>training example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0816" y="2823162"/>
            <a:ext cx="4100009" cy="2226645"/>
            <a:chOff x="6271379" y="1263289"/>
            <a:chExt cx="5697202" cy="3094055"/>
          </a:xfrm>
        </p:grpSpPr>
        <p:grpSp>
          <p:nvGrpSpPr>
            <p:cNvPr id="4" name="Group 3"/>
            <p:cNvGrpSpPr/>
            <p:nvPr/>
          </p:nvGrpSpPr>
          <p:grpSpPr>
            <a:xfrm>
              <a:off x="6271379" y="1689684"/>
              <a:ext cx="5082421" cy="2667660"/>
              <a:chOff x="1983138" y="2417645"/>
              <a:chExt cx="7322346" cy="384335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537730" y="2796124"/>
                <a:ext cx="0" cy="278219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284511" y="5177395"/>
                <a:ext cx="6020973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Multiply 6"/>
              <p:cNvSpPr/>
              <p:nvPr/>
            </p:nvSpPr>
            <p:spPr>
              <a:xfrm>
                <a:off x="3967290" y="453120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83138" y="2417645"/>
                <a:ext cx="1454389" cy="83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Price ($)</a:t>
                </a:r>
                <a:br>
                  <a:rPr lang="en-US" sz="1050" dirty="0"/>
                </a:br>
                <a:r>
                  <a:rPr lang="en-US" sz="1050" dirty="0"/>
                  <a:t>in 1000’s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3651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2414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32394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736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9465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097265" y="5330003"/>
                <a:ext cx="822187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500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15055" y="5330003"/>
                <a:ext cx="973015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1000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022" y="5330003"/>
                <a:ext cx="973015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1500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20994" y="5324689"/>
                <a:ext cx="973015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2000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35968" y="5335174"/>
                <a:ext cx="973015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2500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>
                <a:off x="3537730" y="4630066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3537730" y="4191905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537730" y="3746410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>
                <a:off x="3537730" y="3288912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810450" y="4591804"/>
                <a:ext cx="822187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100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15589" y="4171401"/>
                <a:ext cx="822187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10450" y="3693938"/>
                <a:ext cx="822187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300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0450" y="3259830"/>
                <a:ext cx="822187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400</a:t>
                </a:r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4513277" y="368314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5243688" y="310118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5641190" y="332628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Multiply 29"/>
              <p:cNvSpPr/>
              <p:nvPr/>
            </p:nvSpPr>
            <p:spPr>
              <a:xfrm>
                <a:off x="6279985" y="289827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Multiply 30"/>
              <p:cNvSpPr/>
              <p:nvPr/>
            </p:nvSpPr>
            <p:spPr>
              <a:xfrm>
                <a:off x="6701535" y="3107858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Multiply 31"/>
              <p:cNvSpPr/>
              <p:nvPr/>
            </p:nvSpPr>
            <p:spPr>
              <a:xfrm>
                <a:off x="6121003" y="3290901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7109151" y="268907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7616508" y="286753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ultiply 34"/>
              <p:cNvSpPr/>
              <p:nvPr/>
            </p:nvSpPr>
            <p:spPr>
              <a:xfrm>
                <a:off x="4350351" y="419390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79299" y="5752666"/>
                <a:ext cx="1756049" cy="50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Size in m^2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353800" y="3312832"/>
                  <a:ext cx="614781" cy="641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3312832"/>
                  <a:ext cx="614781" cy="641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093486" y="1263289"/>
                  <a:ext cx="620304" cy="641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86" y="1263289"/>
                  <a:ext cx="620304" cy="641511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V="1">
              <a:off x="7455894" y="1784683"/>
              <a:ext cx="3107170" cy="1587282"/>
            </a:xfrm>
            <a:prstGeom prst="line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92957" y="2058421"/>
                <a:ext cx="3555076" cy="569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7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7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57" y="2058421"/>
                <a:ext cx="3555076" cy="569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044043" y="2705927"/>
                <a:ext cx="499027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43" y="2705927"/>
                <a:ext cx="4990277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728486" y="1002557"/>
            <a:ext cx="5502788" cy="845691"/>
            <a:chOff x="5062548" y="1684594"/>
            <a:chExt cx="7337051" cy="112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062548" y="1684594"/>
                  <a:ext cx="7337051" cy="956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a14:m>
                  <a:r>
                    <a:rPr lang="en-US" sz="2700" dirty="0"/>
                    <a:t>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7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7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7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7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7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7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7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48" y="1684594"/>
                  <a:ext cx="7337051" cy="9566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471065" y="2258185"/>
                  <a:ext cx="1184940" cy="553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065" y="2258185"/>
                  <a:ext cx="1184940" cy="553997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091688" y="4147975"/>
                <a:ext cx="297581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7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7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88" y="4147975"/>
                <a:ext cx="2975815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483342" y="4510090"/>
                <a:ext cx="88870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42" y="4510090"/>
                <a:ext cx="888705" cy="415498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6187981" y="1644788"/>
            <a:ext cx="815417" cy="456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003398" y="4179449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Cost function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66401" y="4147974"/>
            <a:ext cx="1436998" cy="560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1200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7" grpId="0"/>
      <p:bldP spid="48" grpId="0"/>
      <p:bldP spid="54" grpId="0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710" y="1472064"/>
                <a:ext cx="4572000" cy="27280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Simultaneous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0" y="1472064"/>
                <a:ext cx="4572000" cy="2728055"/>
              </a:xfrm>
              <a:prstGeom prst="rect">
                <a:avLst/>
              </a:prstGeom>
              <a:blipFill>
                <a:blip r:embed="rId2"/>
                <a:stretch>
                  <a:fillRect l="-2133" t="-1563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486965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671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1340</Words>
  <Application>Microsoft Office PowerPoint</Application>
  <PresentationFormat>On-screen Show (16:9)</PresentationFormat>
  <Paragraphs>239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Calibri</vt:lpstr>
      <vt:lpstr>Simple Light</vt:lpstr>
      <vt:lpstr>Introduction to Machine Learning.</vt:lpstr>
      <vt:lpstr>Machine Learning</vt:lpstr>
      <vt:lpstr>Supervised vs Unsupervised</vt:lpstr>
      <vt:lpstr>Outline for this evening</vt:lpstr>
      <vt:lpstr>Linear Regression</vt:lpstr>
      <vt:lpstr>House pricing prediction</vt:lpstr>
      <vt:lpstr>Model representation </vt:lpstr>
      <vt:lpstr>Cost function</vt:lpstr>
      <vt:lpstr>Gradient descent</vt:lpstr>
      <vt:lpstr>Gradient descent</vt:lpstr>
      <vt:lpstr>Gradient descent for linear regression</vt:lpstr>
      <vt:lpstr>Multiple features (input variables)</vt:lpstr>
      <vt:lpstr>Hypothesis</vt:lpstr>
      <vt:lpstr>h_θ (x)=θ_0+θ_1 x_1+θ_2 x_2+…+θ_n x_n</vt:lpstr>
      <vt:lpstr>Gradient descent</vt:lpstr>
      <vt:lpstr>Gradient descent in practice: Learning rate</vt:lpstr>
      <vt:lpstr>Decision Tree</vt:lpstr>
      <vt:lpstr>Calculating information gain</vt:lpstr>
      <vt:lpstr>Calculating information gain</vt:lpstr>
      <vt:lpstr>Constructing a decision tree</vt:lpstr>
      <vt:lpstr>Pros vs Cons of Decision Trees</vt:lpstr>
      <vt:lpstr>Random forest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Learning.</dc:title>
  <cp:lastModifiedBy>Giorgi Gonashvili</cp:lastModifiedBy>
  <cp:revision>71</cp:revision>
  <dcterms:modified xsi:type="dcterms:W3CDTF">2021-05-21T12:08:07Z</dcterms:modified>
</cp:coreProperties>
</file>