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</p:sldIdLst>
  <p:sldSz cx="9144000" cy="5143500" type="screen16x9"/>
  <p:notesSz cx="6858000" cy="9144000"/>
  <p:embeddedFontLs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Merriweather" panose="020B0604020202020204" charset="-52"/>
      <p:regular r:id="rId23"/>
      <p:bold r:id="rId24"/>
      <p:italic r:id="rId25"/>
      <p:boldItalic r:id="rId26"/>
    </p:embeddedFont>
    <p:embeddedFont>
      <p:font typeface="Montserrat Light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u0DM5eNrs/GJ3oU2rgQe3etPt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CTF{265b92ed0091f139fdcd438196426f205fed9b14bce765bafd8344b1d96183e5}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23"/>
          <p:cNvGrpSpPr/>
          <p:nvPr/>
        </p:nvGrpSpPr>
        <p:grpSpPr>
          <a:xfrm flipH="1">
            <a:off x="4363775" y="-3213"/>
            <a:ext cx="4780225" cy="2116171"/>
            <a:chOff x="0" y="0"/>
            <a:chExt cx="5072934" cy="2245751"/>
          </a:xfrm>
        </p:grpSpPr>
        <p:pic>
          <p:nvPicPr>
            <p:cNvPr id="42" name="Google Shape;42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" name="Google Shape;44;p23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45" name="Google Shape;45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46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47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3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49" name="Google Shape;49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" name="Google Shape;53;p23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54" name="Google Shape;54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8" name="Google Shape;58;p23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59" name="Google Shape;59;p23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60" name="Google Shape;60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" name="Google Shape;62;p23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63" name="Google Shape;63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2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" name="Google Shape;6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4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72" name="Google Shape;72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" name="Google Shape;73;p24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74" name="Google Shape;74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24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77" name="Google Shape;77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24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80" name="Google Shape;80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24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83" name="Google Shape;83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" name="Google Shape;87;p24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88" name="Google Shape;88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89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2" name="Google Shape;92;p24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93" name="Google Shape;93;p24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94" name="Google Shape;94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6" name="Google Shape;96;p24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97" name="Google Shape;97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2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" name="Google Shape;99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exploit-db.com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nixawk/labs/blob/master/CVE-2015-5531/exploit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kali@192.168.1.1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bitvise.com/ssh-client-download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4107741" y="4865568"/>
            <a:ext cx="9285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Tbilisi, 2022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-6" y="4077546"/>
            <a:ext cx="9144000" cy="724747"/>
          </a:xfrm>
          <a:prstGeom prst="rect">
            <a:avLst/>
          </a:prstGeom>
          <a:solidFill>
            <a:srgbClr val="F2F2F2">
              <a:alpha val="6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 descr="Text,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554" y="4123874"/>
            <a:ext cx="1645485" cy="62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4413" y="3896656"/>
            <a:ext cx="1076634" cy="10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 descr="A picture containing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79758" y="4122430"/>
            <a:ext cx="1878777" cy="62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4026" y="4146690"/>
            <a:ext cx="836908" cy="57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2149252" y="1596805"/>
            <a:ext cx="484548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on</a:t>
            </a:r>
            <a:endParaRPr sz="2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Exploits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10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sz="18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162032" y="666222"/>
            <a:ext cx="21116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Exploitdb</a:t>
            </a:r>
            <a:endParaRPr sz="18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72" y="1160584"/>
            <a:ext cx="1975362" cy="19753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00" name="Google Shape;200;p10"/>
          <p:cNvSpPr txBox="1"/>
          <p:nvPr/>
        </p:nvSpPr>
        <p:spPr>
          <a:xfrm>
            <a:off x="162032" y="3157653"/>
            <a:ext cx="21116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636363"/>
                </a:solidFill>
                <a:latin typeface="Arial"/>
                <a:ea typeface="Arial"/>
                <a:cs typeface="Arial"/>
                <a:sym typeface="Arial"/>
              </a:rPr>
              <a:t>Searchable archive from The Exploit Database. </a:t>
            </a:r>
            <a:r>
              <a:rPr lang="en-US" sz="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https://www.exploit-db.com/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0"/>
          <p:cNvGrpSpPr/>
          <p:nvPr/>
        </p:nvGrpSpPr>
        <p:grpSpPr>
          <a:xfrm>
            <a:off x="2942504" y="2944655"/>
            <a:ext cx="2757748" cy="1046441"/>
            <a:chOff x="6734683" y="3326930"/>
            <a:chExt cx="2757748" cy="1046441"/>
          </a:xfrm>
        </p:grpSpPr>
        <p:sp>
          <p:nvSpPr>
            <p:cNvPr id="202" name="Google Shape;202;p10"/>
            <p:cNvSpPr txBox="1"/>
            <p:nvPr/>
          </p:nvSpPr>
          <p:spPr>
            <a:xfrm>
              <a:off x="6734683" y="3634707"/>
              <a:ext cx="2757748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r>
                <a:rPr lang="en-US" sz="1400" b="0" i="0" u="none" strike="noStrike" cap="none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sudo apt install exploitdb</a:t>
              </a:r>
              <a:endParaRPr sz="14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r>
                <a:rPr lang="en-US" sz="1400" b="0" i="0" u="none" strike="noStrike" cap="none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sudo apt install libxml2-utils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 txBox="1"/>
            <p:nvPr/>
          </p:nvSpPr>
          <p:spPr>
            <a:xfrm>
              <a:off x="6734683" y="3326930"/>
              <a:ext cx="11724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Installation:</a:t>
              </a:r>
              <a:endParaRPr/>
            </a:p>
          </p:txBody>
        </p:sp>
      </p:grpSp>
      <p:grpSp>
        <p:nvGrpSpPr>
          <p:cNvPr id="204" name="Google Shape;204;p10"/>
          <p:cNvGrpSpPr/>
          <p:nvPr/>
        </p:nvGrpSpPr>
        <p:grpSpPr>
          <a:xfrm>
            <a:off x="7435231" y="4169213"/>
            <a:ext cx="2062930" cy="615554"/>
            <a:chOff x="6734683" y="4096372"/>
            <a:chExt cx="2062930" cy="615554"/>
          </a:xfrm>
        </p:grpSpPr>
        <p:sp>
          <p:nvSpPr>
            <p:cNvPr id="205" name="Google Shape;205;p10"/>
            <p:cNvSpPr txBox="1"/>
            <p:nvPr/>
          </p:nvSpPr>
          <p:spPr>
            <a:xfrm>
              <a:off x="6734683" y="4096372"/>
              <a:ext cx="20629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Dependencies:</a:t>
              </a:r>
              <a:endParaRPr/>
            </a:p>
          </p:txBody>
        </p:sp>
        <p:sp>
          <p:nvSpPr>
            <p:cNvPr id="206" name="Google Shape;206;p10"/>
            <p:cNvSpPr txBox="1"/>
            <p:nvPr/>
          </p:nvSpPr>
          <p:spPr>
            <a:xfrm>
              <a:off x="6734683" y="4404149"/>
              <a:ext cx="16426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libxml2-utils</a:t>
              </a:r>
              <a:endParaRPr/>
            </a:p>
          </p:txBody>
        </p:sp>
      </p:grpSp>
      <p:sp>
        <p:nvSpPr>
          <p:cNvPr id="207" name="Google Shape;207;p10"/>
          <p:cNvSpPr txBox="1"/>
          <p:nvPr/>
        </p:nvSpPr>
        <p:spPr>
          <a:xfrm>
            <a:off x="2942504" y="1162336"/>
            <a:ext cx="40558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</a:t>
            </a:r>
            <a:r>
              <a:rPr lang="en-US" sz="1400" b="0" i="0" u="none" strike="noStrike" cap="none">
                <a:solidFill>
                  <a:srgbClr val="C00000"/>
                </a:solidFill>
                <a:highlight>
                  <a:srgbClr val="E6E6E6"/>
                </a:highlight>
                <a:latin typeface="Arial"/>
                <a:ea typeface="Arial"/>
                <a:cs typeface="Arial"/>
                <a:sym typeface="Arial"/>
              </a:rPr>
              <a:t>remote oracle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exploits for </a:t>
            </a:r>
            <a:r>
              <a:rPr lang="en-US" sz="1400" b="0" i="0" u="none" strike="noStrike" cap="none">
                <a:solidFill>
                  <a:srgbClr val="C00000"/>
                </a:solidFill>
                <a:highlight>
                  <a:srgbClr val="E6E6E6"/>
                </a:highlight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6">
            <a:alphaModFix/>
          </a:blip>
          <a:srcRect l="989" t="1041"/>
          <a:stretch/>
        </p:blipFill>
        <p:spPr>
          <a:xfrm>
            <a:off x="3031534" y="1502810"/>
            <a:ext cx="6112466" cy="146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11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sz="18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91946" y="3719630"/>
            <a:ext cx="1003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Exploitdb</a:t>
            </a:r>
            <a:endParaRPr sz="11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946" y="3916681"/>
            <a:ext cx="830029" cy="83002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18" name="Google Shape;218;p11"/>
          <p:cNvSpPr txBox="1"/>
          <p:nvPr/>
        </p:nvSpPr>
        <p:spPr>
          <a:xfrm>
            <a:off x="273045" y="808316"/>
            <a:ext cx="40558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searchsploit elasticsearch</a:t>
            </a:r>
            <a:endParaRPr sz="14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5">
            <a:alphaModFix/>
          </a:blip>
          <a:srcRect t="7196" b="7195"/>
          <a:stretch/>
        </p:blipFill>
        <p:spPr>
          <a:xfrm>
            <a:off x="330747" y="1178920"/>
            <a:ext cx="8482504" cy="203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12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sz="18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1941255" y="1556087"/>
            <a:ext cx="5261487" cy="2031325"/>
          </a:xfrm>
          <a:custGeom>
            <a:avLst/>
            <a:gdLst/>
            <a:ahLst/>
            <a:cxnLst/>
            <a:rect l="l" t="t" r="r" b="b"/>
            <a:pathLst>
              <a:path w="5261487" h="2031325" fill="none" extrusionOk="0">
                <a:moveTo>
                  <a:pt x="0" y="0"/>
                </a:moveTo>
                <a:cubicBezTo>
                  <a:pt x="199627" y="-66393"/>
                  <a:pt x="327742" y="11770"/>
                  <a:pt x="637225" y="0"/>
                </a:cubicBezTo>
                <a:cubicBezTo>
                  <a:pt x="946708" y="-11770"/>
                  <a:pt x="970907" y="1114"/>
                  <a:pt x="1221834" y="0"/>
                </a:cubicBezTo>
                <a:cubicBezTo>
                  <a:pt x="1472761" y="-1114"/>
                  <a:pt x="1532773" y="55293"/>
                  <a:pt x="1701214" y="0"/>
                </a:cubicBezTo>
                <a:cubicBezTo>
                  <a:pt x="1869655" y="-55293"/>
                  <a:pt x="2167633" y="26540"/>
                  <a:pt x="2391054" y="0"/>
                </a:cubicBezTo>
                <a:cubicBezTo>
                  <a:pt x="2614475" y="-26540"/>
                  <a:pt x="2747638" y="17958"/>
                  <a:pt x="2923048" y="0"/>
                </a:cubicBezTo>
                <a:cubicBezTo>
                  <a:pt x="3098458" y="-17958"/>
                  <a:pt x="3214353" y="20378"/>
                  <a:pt x="3349813" y="0"/>
                </a:cubicBezTo>
                <a:cubicBezTo>
                  <a:pt x="3485273" y="-20378"/>
                  <a:pt x="3757624" y="16654"/>
                  <a:pt x="3934423" y="0"/>
                </a:cubicBezTo>
                <a:cubicBezTo>
                  <a:pt x="4111222" y="-16654"/>
                  <a:pt x="4385408" y="58304"/>
                  <a:pt x="4519033" y="0"/>
                </a:cubicBezTo>
                <a:cubicBezTo>
                  <a:pt x="4652658" y="-58304"/>
                  <a:pt x="4999523" y="85503"/>
                  <a:pt x="5261487" y="0"/>
                </a:cubicBezTo>
                <a:cubicBezTo>
                  <a:pt x="5308117" y="213385"/>
                  <a:pt x="5260741" y="298185"/>
                  <a:pt x="5261487" y="446892"/>
                </a:cubicBezTo>
                <a:cubicBezTo>
                  <a:pt x="5262233" y="595599"/>
                  <a:pt x="5198221" y="871673"/>
                  <a:pt x="5261487" y="995349"/>
                </a:cubicBezTo>
                <a:cubicBezTo>
                  <a:pt x="5324753" y="1119025"/>
                  <a:pt x="5220125" y="1342565"/>
                  <a:pt x="5261487" y="1543807"/>
                </a:cubicBezTo>
                <a:cubicBezTo>
                  <a:pt x="5302849" y="1745049"/>
                  <a:pt x="5256806" y="1851604"/>
                  <a:pt x="5261487" y="2031325"/>
                </a:cubicBezTo>
                <a:cubicBezTo>
                  <a:pt x="5054489" y="2060943"/>
                  <a:pt x="5017920" y="2009302"/>
                  <a:pt x="4782107" y="2031325"/>
                </a:cubicBezTo>
                <a:cubicBezTo>
                  <a:pt x="4546294" y="2053348"/>
                  <a:pt x="4413351" y="1967878"/>
                  <a:pt x="4250112" y="2031325"/>
                </a:cubicBezTo>
                <a:cubicBezTo>
                  <a:pt x="4086874" y="2094772"/>
                  <a:pt x="3846992" y="2011999"/>
                  <a:pt x="3665503" y="2031325"/>
                </a:cubicBezTo>
                <a:cubicBezTo>
                  <a:pt x="3484014" y="2050651"/>
                  <a:pt x="3251195" y="1983882"/>
                  <a:pt x="2975663" y="2031325"/>
                </a:cubicBezTo>
                <a:cubicBezTo>
                  <a:pt x="2700131" y="2078768"/>
                  <a:pt x="2452994" y="2010512"/>
                  <a:pt x="2285824" y="2031325"/>
                </a:cubicBezTo>
                <a:cubicBezTo>
                  <a:pt x="2118654" y="2052138"/>
                  <a:pt x="1955926" y="2020662"/>
                  <a:pt x="1753829" y="2031325"/>
                </a:cubicBezTo>
                <a:cubicBezTo>
                  <a:pt x="1551733" y="2041988"/>
                  <a:pt x="1329629" y="1968665"/>
                  <a:pt x="1221834" y="2031325"/>
                </a:cubicBezTo>
                <a:cubicBezTo>
                  <a:pt x="1114039" y="2093985"/>
                  <a:pt x="871963" y="2027745"/>
                  <a:pt x="742454" y="2031325"/>
                </a:cubicBezTo>
                <a:cubicBezTo>
                  <a:pt x="612945" y="2034905"/>
                  <a:pt x="189082" y="1954728"/>
                  <a:pt x="0" y="2031325"/>
                </a:cubicBezTo>
                <a:cubicBezTo>
                  <a:pt x="-5934" y="1848461"/>
                  <a:pt x="48295" y="1679819"/>
                  <a:pt x="0" y="1503181"/>
                </a:cubicBezTo>
                <a:cubicBezTo>
                  <a:pt x="-48295" y="1326543"/>
                  <a:pt x="1977" y="1137560"/>
                  <a:pt x="0" y="1035976"/>
                </a:cubicBezTo>
                <a:cubicBezTo>
                  <a:pt x="-1977" y="934392"/>
                  <a:pt x="3160" y="636256"/>
                  <a:pt x="0" y="528145"/>
                </a:cubicBezTo>
                <a:cubicBezTo>
                  <a:pt x="-3160" y="420034"/>
                  <a:pt x="34432" y="238385"/>
                  <a:pt x="0" y="0"/>
                </a:cubicBezTo>
                <a:close/>
              </a:path>
              <a:path w="5261487" h="2031325" extrusionOk="0">
                <a:moveTo>
                  <a:pt x="0" y="0"/>
                </a:moveTo>
                <a:cubicBezTo>
                  <a:pt x="329835" y="-41883"/>
                  <a:pt x="520297" y="20918"/>
                  <a:pt x="689839" y="0"/>
                </a:cubicBezTo>
                <a:cubicBezTo>
                  <a:pt x="859381" y="-20918"/>
                  <a:pt x="1117022" y="27165"/>
                  <a:pt x="1274449" y="0"/>
                </a:cubicBezTo>
                <a:cubicBezTo>
                  <a:pt x="1431876" y="-27165"/>
                  <a:pt x="1533363" y="18661"/>
                  <a:pt x="1753829" y="0"/>
                </a:cubicBezTo>
                <a:cubicBezTo>
                  <a:pt x="1974295" y="-18661"/>
                  <a:pt x="2106517" y="38187"/>
                  <a:pt x="2285824" y="0"/>
                </a:cubicBezTo>
                <a:cubicBezTo>
                  <a:pt x="2465131" y="-38187"/>
                  <a:pt x="2648075" y="27312"/>
                  <a:pt x="2870433" y="0"/>
                </a:cubicBezTo>
                <a:cubicBezTo>
                  <a:pt x="3092791" y="-27312"/>
                  <a:pt x="3345180" y="67066"/>
                  <a:pt x="3560273" y="0"/>
                </a:cubicBezTo>
                <a:cubicBezTo>
                  <a:pt x="3775366" y="-67066"/>
                  <a:pt x="3977071" y="60306"/>
                  <a:pt x="4092268" y="0"/>
                </a:cubicBezTo>
                <a:cubicBezTo>
                  <a:pt x="4207465" y="-60306"/>
                  <a:pt x="4364600" y="29634"/>
                  <a:pt x="4571648" y="0"/>
                </a:cubicBezTo>
                <a:cubicBezTo>
                  <a:pt x="4778696" y="-29634"/>
                  <a:pt x="5053916" y="16054"/>
                  <a:pt x="5261487" y="0"/>
                </a:cubicBezTo>
                <a:cubicBezTo>
                  <a:pt x="5265653" y="223200"/>
                  <a:pt x="5216482" y="384567"/>
                  <a:pt x="5261487" y="507831"/>
                </a:cubicBezTo>
                <a:cubicBezTo>
                  <a:pt x="5306492" y="631095"/>
                  <a:pt x="5257137" y="872237"/>
                  <a:pt x="5261487" y="1056289"/>
                </a:cubicBezTo>
                <a:cubicBezTo>
                  <a:pt x="5265837" y="1240341"/>
                  <a:pt x="5229367" y="1368994"/>
                  <a:pt x="5261487" y="1543807"/>
                </a:cubicBezTo>
                <a:cubicBezTo>
                  <a:pt x="5293607" y="1718620"/>
                  <a:pt x="5219483" y="1881504"/>
                  <a:pt x="5261487" y="2031325"/>
                </a:cubicBezTo>
                <a:cubicBezTo>
                  <a:pt x="4987189" y="2086239"/>
                  <a:pt x="4822295" y="1984675"/>
                  <a:pt x="4676877" y="2031325"/>
                </a:cubicBezTo>
                <a:cubicBezTo>
                  <a:pt x="4531459" y="2077975"/>
                  <a:pt x="4374160" y="2028695"/>
                  <a:pt x="4250112" y="2031325"/>
                </a:cubicBezTo>
                <a:cubicBezTo>
                  <a:pt x="4126064" y="2033955"/>
                  <a:pt x="3882326" y="2029917"/>
                  <a:pt x="3770732" y="2031325"/>
                </a:cubicBezTo>
                <a:cubicBezTo>
                  <a:pt x="3659138" y="2032733"/>
                  <a:pt x="3224629" y="1995724"/>
                  <a:pt x="3080893" y="2031325"/>
                </a:cubicBezTo>
                <a:cubicBezTo>
                  <a:pt x="2937157" y="2066926"/>
                  <a:pt x="2748465" y="2024244"/>
                  <a:pt x="2496283" y="2031325"/>
                </a:cubicBezTo>
                <a:cubicBezTo>
                  <a:pt x="2244101" y="2038406"/>
                  <a:pt x="2133708" y="1989670"/>
                  <a:pt x="2016903" y="2031325"/>
                </a:cubicBezTo>
                <a:cubicBezTo>
                  <a:pt x="1900098" y="2072980"/>
                  <a:pt x="1763621" y="1992776"/>
                  <a:pt x="1590138" y="2031325"/>
                </a:cubicBezTo>
                <a:cubicBezTo>
                  <a:pt x="1416655" y="2069874"/>
                  <a:pt x="1372561" y="1993742"/>
                  <a:pt x="1163373" y="2031325"/>
                </a:cubicBezTo>
                <a:cubicBezTo>
                  <a:pt x="954186" y="2068908"/>
                  <a:pt x="781544" y="1975188"/>
                  <a:pt x="578764" y="2031325"/>
                </a:cubicBezTo>
                <a:cubicBezTo>
                  <a:pt x="375984" y="2087462"/>
                  <a:pt x="288637" y="1994914"/>
                  <a:pt x="0" y="2031325"/>
                </a:cubicBezTo>
                <a:cubicBezTo>
                  <a:pt x="-54984" y="1856180"/>
                  <a:pt x="34820" y="1632156"/>
                  <a:pt x="0" y="1523494"/>
                </a:cubicBezTo>
                <a:cubicBezTo>
                  <a:pt x="-34820" y="1414832"/>
                  <a:pt x="11994" y="1213472"/>
                  <a:pt x="0" y="995349"/>
                </a:cubicBezTo>
                <a:cubicBezTo>
                  <a:pt x="-11994" y="777227"/>
                  <a:pt x="39502" y="710601"/>
                  <a:pt x="0" y="548458"/>
                </a:cubicBezTo>
                <a:cubicBezTo>
                  <a:pt x="-39502" y="386315"/>
                  <a:pt x="9647" y="265672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vulnerability present in the current scenario, offers more details about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CVE-2015-5531- Arbitrary file Vulnerability.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Exploit can be found here: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https://github.com/nixawk/labs/blob/master/CVE-2015-5531/exploit.py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5927" y="4510501"/>
            <a:ext cx="444365" cy="44436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29" name="Google Shape;229;p12"/>
          <p:cNvSpPr txBox="1"/>
          <p:nvPr/>
        </p:nvSpPr>
        <p:spPr>
          <a:xfrm>
            <a:off x="-93437" y="4304970"/>
            <a:ext cx="1003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Exploitdb</a:t>
            </a: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13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21780"/>
            <a:ext cx="9144000" cy="2486442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37" name="Google Shape;237;p13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sz="18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1860140" y="4830786"/>
            <a:ext cx="5423718" cy="261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CTF{265b92ed0091f139fdcd438196426f205fed9b14bce765bafd8344b1d96183e5}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36758" y="9322"/>
            <a:ext cx="36704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SSH</a:t>
            </a: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0" y="1101934"/>
            <a:ext cx="5285509" cy="280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$</a:t>
            </a:r>
            <a:r>
              <a:rPr lang="en-US" sz="1400" b="1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sudo apt install ssh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lang="en-US" sz="105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#install ssh server on Kali OS</a:t>
            </a:r>
            <a:endParaRPr/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$</a:t>
            </a:r>
            <a:r>
              <a:rPr lang="en-US" sz="1400" b="1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sudo service ssh start</a:t>
            </a:r>
            <a:r>
              <a:rPr lang="en-US" sz="105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#startup ssh server on Kali OS</a:t>
            </a:r>
            <a:endParaRPr/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$</a:t>
            </a:r>
            <a:r>
              <a:rPr lang="en-US" sz="1400" b="1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ssh </a:t>
            </a:r>
            <a:r>
              <a:rPr lang="en-US" sz="1400" b="1" i="0" u="sng" strike="noStrike" cap="non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kali@192.168.1.15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lang="en-US" sz="105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#connect as user kali to the host 192.168.1.15</a:t>
            </a:r>
            <a:endParaRPr/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$</a:t>
            </a:r>
            <a:r>
              <a:rPr lang="en-US"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scp [OPTION] [user@]SRC_HOST:]file1 [user@]DEST_HOST:]file2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#coping files from remote host using encrypted channel</a:t>
            </a:r>
            <a:endParaRPr/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1172" y="643587"/>
            <a:ext cx="3670483" cy="39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>
            <a:hlinkClick r:id="rId5"/>
          </p:cNvPr>
          <p:cNvSpPr txBox="1"/>
          <p:nvPr/>
        </p:nvSpPr>
        <p:spPr>
          <a:xfrm>
            <a:off x="5347854" y="4616449"/>
            <a:ext cx="73750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Link</a:t>
            </a:r>
            <a:endParaRPr/>
          </a:p>
        </p:txBody>
      </p:sp>
      <p:cxnSp>
        <p:nvCxnSpPr>
          <p:cNvPr id="247" name="Google Shape;247;p14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8" name="Google Shape;24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2736758" y="36528"/>
            <a:ext cx="36704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File Transfer Using Terminal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144163" y="867909"/>
            <a:ext cx="35203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SCP Syntax</a:t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0" y="1185790"/>
            <a:ext cx="52855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scp [OPTION] [user@]SRC_HOST:]file1 [user@]DEST_HOST:]file2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#coping files from remote host using encrypted channel</a:t>
            </a:r>
            <a:endParaRPr/>
          </a:p>
        </p:txBody>
      </p:sp>
      <p:grpSp>
        <p:nvGrpSpPr>
          <p:cNvPr id="256" name="Google Shape;256;p15"/>
          <p:cNvGrpSpPr/>
          <p:nvPr/>
        </p:nvGrpSpPr>
        <p:grpSpPr>
          <a:xfrm>
            <a:off x="0" y="1995478"/>
            <a:ext cx="5105400" cy="590233"/>
            <a:chOff x="-3313" y="2036151"/>
            <a:chExt cx="5105400" cy="590233"/>
          </a:xfrm>
        </p:grpSpPr>
        <p:sp>
          <p:nvSpPr>
            <p:cNvPr id="257" name="Google Shape;257;p15"/>
            <p:cNvSpPr txBox="1"/>
            <p:nvPr/>
          </p:nvSpPr>
          <p:spPr>
            <a:xfrm>
              <a:off x="144163" y="2036151"/>
              <a:ext cx="49579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Copy a Local File to a Remote System with the SCP Command</a:t>
              </a:r>
              <a:endParaRPr/>
            </a:p>
          </p:txBody>
        </p:sp>
        <p:sp>
          <p:nvSpPr>
            <p:cNvPr id="258" name="Google Shape;258;p15"/>
            <p:cNvSpPr txBox="1"/>
            <p:nvPr/>
          </p:nvSpPr>
          <p:spPr>
            <a:xfrm>
              <a:off x="-3313" y="2349385"/>
              <a:ext cx="48469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r>
                <a:rPr lang="en-US" sz="1200" b="0" i="0" u="none" strike="noStrike" cap="none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scp file.txt remote_username@192.168.0.147:/remote/directory</a:t>
              </a:r>
              <a:endParaRPr/>
            </a:p>
          </p:txBody>
        </p:sp>
      </p:grpSp>
      <p:sp>
        <p:nvSpPr>
          <p:cNvPr id="259" name="Google Shape;259;p15"/>
          <p:cNvSpPr txBox="1"/>
          <p:nvPr/>
        </p:nvSpPr>
        <p:spPr>
          <a:xfrm>
            <a:off x="164341" y="3092625"/>
            <a:ext cx="52036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Copy a File Between Two Remote Systems using the SCP Command</a:t>
            </a:r>
            <a:endParaRPr/>
          </a:p>
        </p:txBody>
      </p:sp>
      <p:sp>
        <p:nvSpPr>
          <p:cNvPr id="260" name="Google Shape;260;p15"/>
          <p:cNvSpPr txBox="1"/>
          <p:nvPr/>
        </p:nvSpPr>
        <p:spPr>
          <a:xfrm>
            <a:off x="16863" y="3405859"/>
            <a:ext cx="57213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$</a:t>
            </a:r>
            <a:r>
              <a:rPr lang="en-US"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scp user1@host1.com:/files/file.txt </a:t>
            </a:r>
            <a:r>
              <a:rPr lang="en-US" sz="1200" b="0" i="0" u="sng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user2@host2.com:/files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</p:txBody>
      </p:sp>
      <p:cxnSp>
        <p:nvCxnSpPr>
          <p:cNvPr id="261" name="Google Shape;261;p15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2" name="Google Shape;2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 txBox="1"/>
          <p:nvPr/>
        </p:nvSpPr>
        <p:spPr>
          <a:xfrm>
            <a:off x="135649" y="3717647"/>
            <a:ext cx="514986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#data will be transferred directly from one remote host to another. You should use -3 option to route traffic from the machine where the command is issued</a:t>
            </a:r>
            <a:endParaRPr/>
          </a:p>
        </p:txBody>
      </p:sp>
      <p:pic>
        <p:nvPicPr>
          <p:cNvPr id="264" name="Google Shape;264;p15" descr="Graphical user interface, application, 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8353" y="1699340"/>
            <a:ext cx="3428171" cy="192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/>
        </p:nvSpPr>
        <p:spPr>
          <a:xfrm>
            <a:off x="2804161" y="1685925"/>
            <a:ext cx="42821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33B81"/>
                </a:solidFill>
                <a:latin typeface="Arial"/>
                <a:ea typeface="Arial"/>
                <a:cs typeface="Arial"/>
                <a:sym typeface="Arial"/>
              </a:rPr>
              <a:t>Thank you for Attention!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105288" y="1596811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513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20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3" name="Google Shape;3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3516179" y="-6868"/>
            <a:ext cx="2111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5374243" y="1768643"/>
            <a:ext cx="3651810" cy="210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924496" y="1127410"/>
            <a:ext cx="444974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exploitdb search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python code validation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Machines: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SSH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Machine: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libssh</a:t>
            </a:r>
            <a:endParaRPr sz="14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1" name="Google Shape;121;p2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2" name="Google Shape;12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 descr="A picture containing application&#10;&#10;Description automatically generated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4559179" y="994336"/>
            <a:ext cx="4491510" cy="3774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2462721" y="28627"/>
            <a:ext cx="41929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52831"/>
                </a:solidFill>
                <a:latin typeface="Merriweather"/>
                <a:ea typeface="Merriweather"/>
                <a:cs typeface="Merriweather"/>
                <a:sym typeface="Merriweather"/>
              </a:rPr>
              <a:t>Terms &amp; Conditions</a:t>
            </a:r>
            <a:endParaRPr sz="11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/>
          <p:nvPr/>
        </p:nvSpPr>
        <p:spPr>
          <a:xfrm>
            <a:off x="223860" y="1651846"/>
            <a:ext cx="41242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Educational Purposes Only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06503" y="2529216"/>
            <a:ext cx="32746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either case,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hacking without </a:t>
            </a:r>
            <a:r>
              <a:rPr lang="en-US"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customer’s explicit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permission</a:t>
            </a:r>
            <a:r>
              <a:rPr lang="en-US"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and direction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 a crime.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3516179" y="-6868"/>
            <a:ext cx="2111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Exploits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" y="1011169"/>
            <a:ext cx="4638367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program, or piece of code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designed to find and take advantage of a security flaw or vulnerability in an application or computer system, typically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malicious purposes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such as installing malware.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 exploit is not malware itself, but rather it is a method used by cybercriminals to deliver malware.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Based on popular usage of exploit terms, an exploit is referred to as a zero-day exploit when it is used to attack a vulnerability that has been identified but not yet patched, also known as a zero-day vulnerability.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 descr="A picture containing shape&#10;&#10;Description automatically generated"/>
          <p:cNvPicPr preferRelativeResize="0"/>
          <p:nvPr/>
        </p:nvPicPr>
        <p:blipFill rotWithShape="1">
          <a:blip r:embed="rId4">
            <a:alphaModFix amt="70000"/>
          </a:blip>
          <a:srcRect/>
          <a:stretch/>
        </p:blipFill>
        <p:spPr>
          <a:xfrm>
            <a:off x="4638368" y="1187254"/>
            <a:ext cx="4505631" cy="283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3516179" y="-6868"/>
            <a:ext cx="2111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Exploit Database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0" y="362464"/>
            <a:ext cx="44497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https://www.exploit-db.com/</a:t>
            </a:r>
            <a:endParaRPr sz="14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8" name="Google Shape;148;p5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861" y="734632"/>
            <a:ext cx="7750277" cy="367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sz="18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-3413" y="515508"/>
            <a:ext cx="13988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Description: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-3413" y="823285"/>
            <a:ext cx="3162925" cy="193899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Directory traversal vulnerability in Elasticsearch allows remote attackers to read arbitrary files via unspecified vectors related to snapshot API calls.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2D050"/>
                </a:solidFill>
                <a:latin typeface="Merriweather"/>
                <a:ea typeface="Merriweather"/>
                <a:cs typeface="Merriweather"/>
                <a:sym typeface="Merriweather"/>
              </a:rPr>
              <a:t>Flag format: CTF{sha256}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92D0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Level</a:t>
            </a:r>
            <a:r>
              <a:rPr lang="en-US" sz="1200" b="0" i="0" u="none" strike="noStrike" cap="none">
                <a:solidFill>
                  <a:srgbClr val="92D050"/>
                </a:solidFill>
                <a:latin typeface="Merriweather"/>
                <a:ea typeface="Merriweather"/>
                <a:cs typeface="Merriweather"/>
                <a:sym typeface="Merriweather"/>
              </a:rPr>
              <a:t>: Medium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92D0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Server: </a:t>
            </a:r>
            <a:r>
              <a:rPr lang="en-US" sz="1200" b="0" i="0" u="none" strike="noStrike" cap="none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34.141.12.127:31590</a:t>
            </a: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3677" y="823285"/>
            <a:ext cx="5850323" cy="2804814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159" name="Google Shape;159;p6"/>
          <p:cNvSpPr txBox="1"/>
          <p:nvPr/>
        </p:nvSpPr>
        <p:spPr>
          <a:xfrm>
            <a:off x="0" y="3536484"/>
            <a:ext cx="188779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Hints: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 1: 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 hints ^^</a:t>
            </a:r>
            <a:endParaRPr/>
          </a:p>
        </p:txBody>
      </p:sp>
      <p:cxnSp>
        <p:nvCxnSpPr>
          <p:cNvPr id="160" name="Google Shape;160;p6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6837" y="1166351"/>
            <a:ext cx="5850323" cy="2804814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167" name="Google Shape;167;p7"/>
          <p:cNvSpPr txBox="1"/>
          <p:nvPr/>
        </p:nvSpPr>
        <p:spPr>
          <a:xfrm>
            <a:off x="5035262" y="1597093"/>
            <a:ext cx="211164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? ? ?</a:t>
            </a:r>
            <a:endParaRPr sz="36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sz="18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8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97699" y="719125"/>
            <a:ext cx="6215100" cy="64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A415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Hints: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 1: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Elasticsearch &lt; 1.6.1 Arbitrary file read CVE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sz="18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8891" y="1715501"/>
            <a:ext cx="5850323" cy="2804814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cxnSp>
        <p:nvCxnSpPr>
          <p:cNvPr id="180" name="Google Shape;180;p8"/>
          <p:cNvCxnSpPr>
            <a:stCxn id="177" idx="2"/>
          </p:cNvCxnSpPr>
          <p:nvPr/>
        </p:nvCxnSpPr>
        <p:spPr>
          <a:xfrm>
            <a:off x="3205249" y="1365625"/>
            <a:ext cx="796500" cy="1348200"/>
          </a:xfrm>
          <a:prstGeom prst="straightConnector1">
            <a:avLst/>
          </a:prstGeom>
          <a:noFill/>
          <a:ln w="9525" cap="flat" cmpd="sng">
            <a:solidFill>
              <a:srgbClr val="EA4153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1" name="Google Shape;181;p8"/>
          <p:cNvSpPr/>
          <p:nvPr/>
        </p:nvSpPr>
        <p:spPr>
          <a:xfrm>
            <a:off x="97706" y="2713703"/>
            <a:ext cx="3041855" cy="1107996"/>
          </a:xfrm>
          <a:custGeom>
            <a:avLst/>
            <a:gdLst/>
            <a:ahLst/>
            <a:cxnLst/>
            <a:rect l="l" t="t" r="r" b="b"/>
            <a:pathLst>
              <a:path w="3041855" h="1107996" fill="none" extrusionOk="0">
                <a:moveTo>
                  <a:pt x="0" y="0"/>
                </a:moveTo>
                <a:cubicBezTo>
                  <a:pt x="226494" y="-40892"/>
                  <a:pt x="302297" y="50965"/>
                  <a:pt x="506976" y="0"/>
                </a:cubicBezTo>
                <a:cubicBezTo>
                  <a:pt x="711655" y="-50965"/>
                  <a:pt x="739234" y="25167"/>
                  <a:pt x="953115" y="0"/>
                </a:cubicBezTo>
                <a:cubicBezTo>
                  <a:pt x="1166996" y="-25167"/>
                  <a:pt x="1237699" y="22820"/>
                  <a:pt x="1399253" y="0"/>
                </a:cubicBezTo>
                <a:cubicBezTo>
                  <a:pt x="1560807" y="-22820"/>
                  <a:pt x="1790525" y="8036"/>
                  <a:pt x="1906229" y="0"/>
                </a:cubicBezTo>
                <a:cubicBezTo>
                  <a:pt x="2021933" y="-8036"/>
                  <a:pt x="2167843" y="26059"/>
                  <a:pt x="2413205" y="0"/>
                </a:cubicBezTo>
                <a:cubicBezTo>
                  <a:pt x="2658567" y="-26059"/>
                  <a:pt x="2875025" y="36233"/>
                  <a:pt x="3041855" y="0"/>
                </a:cubicBezTo>
                <a:cubicBezTo>
                  <a:pt x="3059112" y="145828"/>
                  <a:pt x="2978575" y="329214"/>
                  <a:pt x="3041855" y="565078"/>
                </a:cubicBezTo>
                <a:cubicBezTo>
                  <a:pt x="3105135" y="800942"/>
                  <a:pt x="2979284" y="911550"/>
                  <a:pt x="3041855" y="1107996"/>
                </a:cubicBezTo>
                <a:cubicBezTo>
                  <a:pt x="2820128" y="1162550"/>
                  <a:pt x="2657487" y="1060778"/>
                  <a:pt x="2504461" y="1107996"/>
                </a:cubicBezTo>
                <a:cubicBezTo>
                  <a:pt x="2351435" y="1155214"/>
                  <a:pt x="2212239" y="1088143"/>
                  <a:pt x="1967066" y="1107996"/>
                </a:cubicBezTo>
                <a:cubicBezTo>
                  <a:pt x="1721894" y="1127849"/>
                  <a:pt x="1611704" y="1077384"/>
                  <a:pt x="1429672" y="1107996"/>
                </a:cubicBezTo>
                <a:cubicBezTo>
                  <a:pt x="1247640" y="1138608"/>
                  <a:pt x="1099172" y="1072324"/>
                  <a:pt x="983533" y="1107996"/>
                </a:cubicBezTo>
                <a:cubicBezTo>
                  <a:pt x="867894" y="1143668"/>
                  <a:pt x="602005" y="1099546"/>
                  <a:pt x="476557" y="1107996"/>
                </a:cubicBezTo>
                <a:cubicBezTo>
                  <a:pt x="351109" y="1116446"/>
                  <a:pt x="184858" y="1090515"/>
                  <a:pt x="0" y="1107996"/>
                </a:cubicBezTo>
                <a:cubicBezTo>
                  <a:pt x="-59816" y="827653"/>
                  <a:pt x="34242" y="720392"/>
                  <a:pt x="0" y="531838"/>
                </a:cubicBezTo>
                <a:cubicBezTo>
                  <a:pt x="-34242" y="343284"/>
                  <a:pt x="22720" y="122791"/>
                  <a:pt x="0" y="0"/>
                </a:cubicBezTo>
                <a:close/>
              </a:path>
              <a:path w="3041855" h="1107996" extrusionOk="0">
                <a:moveTo>
                  <a:pt x="0" y="0"/>
                </a:moveTo>
                <a:cubicBezTo>
                  <a:pt x="146394" y="-14448"/>
                  <a:pt x="305281" y="12042"/>
                  <a:pt x="537394" y="0"/>
                </a:cubicBezTo>
                <a:cubicBezTo>
                  <a:pt x="769507" y="-12042"/>
                  <a:pt x="864697" y="55878"/>
                  <a:pt x="1013952" y="0"/>
                </a:cubicBezTo>
                <a:cubicBezTo>
                  <a:pt x="1163207" y="-55878"/>
                  <a:pt x="1276805" y="38841"/>
                  <a:pt x="1490509" y="0"/>
                </a:cubicBezTo>
                <a:cubicBezTo>
                  <a:pt x="1704213" y="-38841"/>
                  <a:pt x="1839372" y="20649"/>
                  <a:pt x="1967066" y="0"/>
                </a:cubicBezTo>
                <a:cubicBezTo>
                  <a:pt x="2094760" y="-20649"/>
                  <a:pt x="2357691" y="29044"/>
                  <a:pt x="2534879" y="0"/>
                </a:cubicBezTo>
                <a:cubicBezTo>
                  <a:pt x="2712067" y="-29044"/>
                  <a:pt x="2792306" y="47577"/>
                  <a:pt x="3041855" y="0"/>
                </a:cubicBezTo>
                <a:cubicBezTo>
                  <a:pt x="3095082" y="251118"/>
                  <a:pt x="2989963" y="267778"/>
                  <a:pt x="3041855" y="531838"/>
                </a:cubicBezTo>
                <a:cubicBezTo>
                  <a:pt x="3093747" y="795898"/>
                  <a:pt x="3037558" y="939084"/>
                  <a:pt x="3041855" y="1107996"/>
                </a:cubicBezTo>
                <a:cubicBezTo>
                  <a:pt x="2812681" y="1161133"/>
                  <a:pt x="2682865" y="1102480"/>
                  <a:pt x="2474042" y="1107996"/>
                </a:cubicBezTo>
                <a:cubicBezTo>
                  <a:pt x="2265219" y="1113512"/>
                  <a:pt x="2250437" y="1088861"/>
                  <a:pt x="2027903" y="1107996"/>
                </a:cubicBezTo>
                <a:cubicBezTo>
                  <a:pt x="1805369" y="1127131"/>
                  <a:pt x="1690669" y="1074277"/>
                  <a:pt x="1581765" y="1107996"/>
                </a:cubicBezTo>
                <a:cubicBezTo>
                  <a:pt x="1472861" y="1141715"/>
                  <a:pt x="1187951" y="1084770"/>
                  <a:pt x="1013952" y="1107996"/>
                </a:cubicBezTo>
                <a:cubicBezTo>
                  <a:pt x="839953" y="1131222"/>
                  <a:pt x="720358" y="1100865"/>
                  <a:pt x="506976" y="1107996"/>
                </a:cubicBezTo>
                <a:cubicBezTo>
                  <a:pt x="293594" y="1115127"/>
                  <a:pt x="224123" y="1048931"/>
                  <a:pt x="0" y="1107996"/>
                </a:cubicBezTo>
                <a:cubicBezTo>
                  <a:pt x="-324" y="884742"/>
                  <a:pt x="6047" y="769747"/>
                  <a:pt x="0" y="565078"/>
                </a:cubicBezTo>
                <a:cubicBezTo>
                  <a:pt x="-6047" y="360409"/>
                  <a:pt x="10615" y="177434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web page exposure the sensitive information about the </a:t>
            </a:r>
            <a:r>
              <a:rPr lang="en-US"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version of Elasticsearch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of this scenario is to identify the vulnerability like in the real scenario.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/>
        </p:nvSpPr>
        <p:spPr>
          <a:xfrm>
            <a:off x="457200" y="1810945"/>
            <a:ext cx="53757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Try to Find an Exploit</a:t>
            </a:r>
            <a:endParaRPr sz="18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7" name="Google Shape;187;p9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elastic</a:t>
            </a:r>
            <a:endParaRPr sz="18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0" name="Google Shape;190;p9" descr="Icon&#10;&#10;Description automatically generated"/>
          <p:cNvPicPr preferRelativeResize="0"/>
          <p:nvPr/>
        </p:nvPicPr>
        <p:blipFill rotWithShape="1">
          <a:blip r:embed="rId4">
            <a:alphaModFix amt="35000"/>
          </a:blip>
          <a:srcRect/>
          <a:stretch/>
        </p:blipFill>
        <p:spPr>
          <a:xfrm>
            <a:off x="5383163" y="1321077"/>
            <a:ext cx="3515190" cy="348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On-screen Show (16:9)</PresentationFormat>
  <Paragraphs>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Poppins</vt:lpstr>
      <vt:lpstr>Arial</vt:lpstr>
      <vt:lpstr>Merriweather</vt:lpstr>
      <vt:lpstr>Montserrat Light</vt:lpstr>
      <vt:lpstr>Volsce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HP-USER</dc:creator>
  <cp:lastModifiedBy>George Iashvili</cp:lastModifiedBy>
  <cp:revision>1</cp:revision>
  <dcterms:modified xsi:type="dcterms:W3CDTF">2024-03-04T08:40:54Z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0x010100CB420F600323F34EA568CBDFED2C7519</vt:lpwstr>
  </property>
</Properties>
</file>