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5143500" cx="9144000"/>
  <p:notesSz cx="6858000" cy="9144000"/>
  <p:embeddedFontLst>
    <p:embeddedFont>
      <p:font typeface="Roboto"/>
      <p:regular r:id="rId34"/>
      <p:bold r:id="rId35"/>
      <p:italic r:id="rId36"/>
      <p:boldItalic r:id="rId37"/>
    </p:embeddedFont>
    <p:embeddedFont>
      <p:font typeface="Poppins"/>
      <p:regular r:id="rId38"/>
      <p:bold r:id="rId39"/>
      <p:italic r:id="rId40"/>
      <p:boldItalic r:id="rId41"/>
    </p:embeddedFont>
    <p:embeddedFont>
      <p:font typeface="Montserrat Light"/>
      <p:regular r:id="rId42"/>
      <p:bold r:id="rId43"/>
      <p:italic r:id="rId44"/>
      <p:boldItalic r:id="rId45"/>
    </p:embeddedFont>
    <p:embeddedFont>
      <p:font typeface="Merriweather"/>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0" roundtripDataSignature="AMtx7mj3B6rmjRzdfSrTBkVPX6sTx32m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Poppins-italic.fntdata"/><Relationship Id="rId42" Type="http://schemas.openxmlformats.org/officeDocument/2006/relationships/font" Target="fonts/MontserratLight-regular.fntdata"/><Relationship Id="rId41" Type="http://schemas.openxmlformats.org/officeDocument/2006/relationships/font" Target="fonts/Poppins-boldItalic.fntdata"/><Relationship Id="rId44" Type="http://schemas.openxmlformats.org/officeDocument/2006/relationships/font" Target="fonts/MontserratLight-italic.fntdata"/><Relationship Id="rId43" Type="http://schemas.openxmlformats.org/officeDocument/2006/relationships/font" Target="fonts/MontserratLight-bold.fntdata"/><Relationship Id="rId46" Type="http://schemas.openxmlformats.org/officeDocument/2006/relationships/font" Target="fonts/Merriweather-regular.fntdata"/><Relationship Id="rId45" Type="http://schemas.openxmlformats.org/officeDocument/2006/relationships/font" Target="fonts/MontserratLight-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Merriweather-italic.fntdata"/><Relationship Id="rId47" Type="http://schemas.openxmlformats.org/officeDocument/2006/relationships/font" Target="fonts/Merriweather-bold.fntdata"/><Relationship Id="rId49" Type="http://schemas.openxmlformats.org/officeDocument/2006/relationships/font" Target="fonts/Merriweather-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font" Target="fonts/Roboto-bold.fntdata"/><Relationship Id="rId34" Type="http://schemas.openxmlformats.org/officeDocument/2006/relationships/font" Target="fonts/Roboto-regular.fntdata"/><Relationship Id="rId37" Type="http://schemas.openxmlformats.org/officeDocument/2006/relationships/font" Target="fonts/Roboto-boldItalic.fntdata"/><Relationship Id="rId36" Type="http://schemas.openxmlformats.org/officeDocument/2006/relationships/font" Target="fonts/Roboto-italic.fntdata"/><Relationship Id="rId39" Type="http://schemas.openxmlformats.org/officeDocument/2006/relationships/font" Target="fonts/Poppins-bold.fntdata"/><Relationship Id="rId38" Type="http://schemas.openxmlformats.org/officeDocument/2006/relationships/font" Target="fonts/Poppins-regular.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rPr lang="en-US"/>
              <a:t>https://github.com/maurosoria/dirsearch</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rPr lang="en-US"/>
              <a:t>Usually phpunit is deployed using composer, a very popular dependency manager for PHP. In most cases phpunit isn't required for the production environment, but nonetheless it is installed. Placing composer modules into web accessible directory is another common mistake that allows direct exploitation of this vulnerability.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rPr lang="en-US"/>
              <a:t>https://www.iana.org/assignments/media-types/media-types.xhtml</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marR="0" rtl="0" algn="l">
              <a:lnSpc>
                <a:spcPct val="100000"/>
              </a:lnSpc>
              <a:spcBef>
                <a:spcPts val="0"/>
              </a:spcBef>
              <a:spcAft>
                <a:spcPts val="0"/>
              </a:spcAft>
              <a:buClr>
                <a:srgbClr val="000000"/>
              </a:buClr>
              <a:buSzPts val="1400"/>
              <a:buFont typeface="Arial"/>
              <a:buNone/>
            </a:pPr>
            <a:r>
              <a:rPr lang="en-US" sz="1100"/>
              <a:t>CTF{8c7795c5332da1491741a61fe780006a619273444bfe54aff555e28f83e3b123}</a:t>
            </a:r>
            <a:endParaRPr/>
          </a:p>
          <a:p>
            <a:pPr indent="0" lvl="0" marL="13970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b="1" i="1" lang="en-US" cap="none">
                <a:latin typeface="Roboto"/>
                <a:ea typeface="Roboto"/>
                <a:cs typeface="Roboto"/>
                <a:sym typeface="Roboto"/>
              </a:rPr>
              <a:t>BROWSERS</a:t>
            </a:r>
            <a:endParaRPr b="1" i="0" cap="none">
              <a:latin typeface="Roboto"/>
              <a:ea typeface="Roboto"/>
              <a:cs typeface="Roboto"/>
              <a:sym typeface="Roboto"/>
            </a:endParaRPr>
          </a:p>
          <a:p>
            <a:pPr indent="0" lvl="0" marL="139700" rtl="0" algn="l">
              <a:lnSpc>
                <a:spcPct val="100000"/>
              </a:lnSpc>
              <a:spcBef>
                <a:spcPts val="0"/>
              </a:spcBef>
              <a:spcAft>
                <a:spcPts val="0"/>
              </a:spcAft>
              <a:buSzPts val="1400"/>
              <a:buNone/>
            </a:pPr>
            <a:r>
              <a:rPr b="0" i="0" lang="en-US">
                <a:solidFill>
                  <a:srgbClr val="333333"/>
                </a:solidFill>
                <a:latin typeface="Roboto"/>
                <a:ea typeface="Roboto"/>
                <a:cs typeface="Roboto"/>
                <a:sym typeface="Roboto"/>
              </a:rPr>
              <a:t>The simplest way to start website enumeration is to open a browser to popular directory names and note the HTTP response code. For example:</a:t>
            </a:r>
            <a:endParaRPr/>
          </a:p>
          <a:p>
            <a:pPr indent="-317500" lvl="0" marL="457200" rtl="0" algn="l">
              <a:lnSpc>
                <a:spcPct val="100000"/>
              </a:lnSpc>
              <a:spcBef>
                <a:spcPts val="0"/>
              </a:spcBef>
              <a:spcAft>
                <a:spcPts val="0"/>
              </a:spcAft>
              <a:buSzPts val="1400"/>
              <a:buFont typeface="Arial"/>
              <a:buChar char="•"/>
            </a:pPr>
            <a:r>
              <a:rPr b="0" i="0" lang="en-US">
                <a:solidFill>
                  <a:srgbClr val="333333"/>
                </a:solidFill>
                <a:latin typeface="Roboto"/>
                <a:ea typeface="Roboto"/>
                <a:cs typeface="Roboto"/>
                <a:sym typeface="Roboto"/>
              </a:rPr>
              <a:t>http://www.example.tld/admin (401)</a:t>
            </a:r>
            <a:endParaRPr/>
          </a:p>
          <a:p>
            <a:pPr indent="-317500" lvl="0" marL="457200" rtl="0" algn="l">
              <a:lnSpc>
                <a:spcPct val="100000"/>
              </a:lnSpc>
              <a:spcBef>
                <a:spcPts val="0"/>
              </a:spcBef>
              <a:spcAft>
                <a:spcPts val="0"/>
              </a:spcAft>
              <a:buSzPts val="1400"/>
              <a:buFont typeface="Arial"/>
              <a:buChar char="•"/>
            </a:pPr>
            <a:r>
              <a:rPr b="0" i="0" lang="en-US">
                <a:solidFill>
                  <a:srgbClr val="333333"/>
                </a:solidFill>
                <a:latin typeface="Roboto"/>
                <a:ea typeface="Roboto"/>
                <a:cs typeface="Roboto"/>
                <a:sym typeface="Roboto"/>
              </a:rPr>
              <a:t>http://www.example.tld/cgi-bin (403)</a:t>
            </a:r>
            <a:endParaRPr/>
          </a:p>
          <a:p>
            <a:pPr indent="-317500" lvl="0" marL="457200" rtl="0" algn="l">
              <a:lnSpc>
                <a:spcPct val="100000"/>
              </a:lnSpc>
              <a:spcBef>
                <a:spcPts val="0"/>
              </a:spcBef>
              <a:spcAft>
                <a:spcPts val="0"/>
              </a:spcAft>
              <a:buSzPts val="1400"/>
              <a:buFont typeface="Arial"/>
              <a:buChar char="•"/>
            </a:pPr>
            <a:r>
              <a:rPr b="0" i="0" lang="en-US">
                <a:solidFill>
                  <a:srgbClr val="333333"/>
                </a:solidFill>
                <a:latin typeface="Roboto"/>
                <a:ea typeface="Roboto"/>
                <a:cs typeface="Roboto"/>
                <a:sym typeface="Roboto"/>
              </a:rPr>
              <a:t>http://www.example.tld/test (404)</a:t>
            </a:r>
            <a:endParaRPr/>
          </a:p>
          <a:p>
            <a:pPr indent="-317500" lvl="0" marL="457200" rtl="0" algn="l">
              <a:lnSpc>
                <a:spcPct val="100000"/>
              </a:lnSpc>
              <a:spcBef>
                <a:spcPts val="0"/>
              </a:spcBef>
              <a:spcAft>
                <a:spcPts val="0"/>
              </a:spcAft>
              <a:buSzPts val="1400"/>
              <a:buFont typeface="Arial"/>
              <a:buChar char="•"/>
            </a:pPr>
            <a:r>
              <a:rPr b="0" i="0" lang="en-US">
                <a:solidFill>
                  <a:srgbClr val="333333"/>
                </a:solidFill>
                <a:latin typeface="Roboto"/>
                <a:ea typeface="Roboto"/>
                <a:cs typeface="Roboto"/>
                <a:sym typeface="Roboto"/>
              </a:rPr>
              <a:t>http://www.example.tld/logs (200)</a:t>
            </a:r>
            <a:endParaRPr/>
          </a:p>
          <a:p>
            <a:pPr indent="-317500" lvl="0" marL="457200" rtl="0" algn="l">
              <a:lnSpc>
                <a:spcPct val="100000"/>
              </a:lnSpc>
              <a:spcBef>
                <a:spcPts val="0"/>
              </a:spcBef>
              <a:spcAft>
                <a:spcPts val="0"/>
              </a:spcAft>
              <a:buSzPts val="1400"/>
              <a:buFont typeface="Arial"/>
              <a:buChar char="•"/>
            </a:pPr>
            <a:r>
              <a:rPr b="0" i="0" lang="en-US">
                <a:solidFill>
                  <a:srgbClr val="333333"/>
                </a:solidFill>
                <a:latin typeface="Roboto"/>
                <a:ea typeface="Roboto"/>
                <a:cs typeface="Roboto"/>
                <a:sym typeface="Roboto"/>
              </a:rPr>
              <a:t>http://www.example.tld/bin (200)</a:t>
            </a:r>
            <a:endParaRPr/>
          </a:p>
          <a:p>
            <a:pPr indent="-317500" lvl="0" marL="457200" rtl="0" algn="l">
              <a:lnSpc>
                <a:spcPct val="100000"/>
              </a:lnSpc>
              <a:spcBef>
                <a:spcPts val="0"/>
              </a:spcBef>
              <a:spcAft>
                <a:spcPts val="0"/>
              </a:spcAft>
              <a:buSzPts val="1400"/>
              <a:buFont typeface="Arial"/>
              <a:buChar char="•"/>
            </a:pPr>
            <a:r>
              <a:rPr b="0" i="0" lang="en-US">
                <a:solidFill>
                  <a:srgbClr val="333333"/>
                </a:solidFill>
                <a:latin typeface="Roboto"/>
                <a:ea typeface="Roboto"/>
                <a:cs typeface="Roboto"/>
                <a:sym typeface="Roboto"/>
              </a:rPr>
              <a:t>http://www.example.tld/content (402)</a:t>
            </a:r>
            <a:endParaRPr/>
          </a:p>
          <a:p>
            <a:pPr indent="-317500" lvl="0" marL="457200" rtl="0" algn="l">
              <a:lnSpc>
                <a:spcPct val="100000"/>
              </a:lnSpc>
              <a:spcBef>
                <a:spcPts val="0"/>
              </a:spcBef>
              <a:spcAft>
                <a:spcPts val="0"/>
              </a:spcAft>
              <a:buSzPts val="1400"/>
              <a:buFont typeface="Arial"/>
              <a:buChar char="•"/>
            </a:pPr>
            <a:r>
              <a:rPr b="0" i="0" lang="en-US">
                <a:solidFill>
                  <a:srgbClr val="333333"/>
                </a:solidFill>
                <a:latin typeface="Roboto"/>
                <a:ea typeface="Roboto"/>
                <a:cs typeface="Roboto"/>
                <a:sym typeface="Roboto"/>
              </a:rPr>
              <a:t>http://www.example.tld/scripts (404)</a:t>
            </a:r>
            <a:endParaRPr/>
          </a:p>
          <a:p>
            <a:pPr indent="-317500" lvl="0" marL="457200" rtl="0" algn="l">
              <a:lnSpc>
                <a:spcPct val="100000"/>
              </a:lnSpc>
              <a:spcBef>
                <a:spcPts val="0"/>
              </a:spcBef>
              <a:spcAft>
                <a:spcPts val="0"/>
              </a:spcAft>
              <a:buSzPts val="1400"/>
              <a:buFont typeface="Arial"/>
              <a:buChar char="•"/>
            </a:pPr>
            <a:r>
              <a:rPr b="0" i="0" lang="en-US">
                <a:solidFill>
                  <a:srgbClr val="333333"/>
                </a:solidFill>
                <a:latin typeface="Roboto"/>
                <a:ea typeface="Roboto"/>
                <a:cs typeface="Roboto"/>
                <a:sym typeface="Roboto"/>
              </a:rPr>
              <a:t>http://www.example.tld/.well-known/</a:t>
            </a:r>
            <a:endParaRPr/>
          </a:p>
          <a:p>
            <a:pPr indent="0" lvl="0" marL="139700" rtl="0" algn="l">
              <a:lnSpc>
                <a:spcPct val="100000"/>
              </a:lnSpc>
              <a:spcBef>
                <a:spcPts val="0"/>
              </a:spcBef>
              <a:spcAft>
                <a:spcPts val="0"/>
              </a:spcAft>
              <a:buSzPts val="1400"/>
              <a:buNone/>
            </a:pPr>
            <a:r>
              <a:t/>
            </a:r>
            <a:endParaRPr/>
          </a:p>
          <a:p>
            <a:pPr indent="0" lvl="0" marL="139700" rtl="0" algn="l">
              <a:lnSpc>
                <a:spcPct val="100000"/>
              </a:lnSpc>
              <a:spcBef>
                <a:spcPts val="0"/>
              </a:spcBef>
              <a:spcAft>
                <a:spcPts val="0"/>
              </a:spcAft>
              <a:buSzPts val="1400"/>
              <a:buNone/>
            </a:pPr>
            <a:r>
              <a:t/>
            </a:r>
            <a:endParaRPr/>
          </a:p>
          <a:p>
            <a:pPr indent="-317500" lvl="0" marL="457200" rtl="0" algn="l">
              <a:lnSpc>
                <a:spcPct val="100000"/>
              </a:lnSpc>
              <a:spcBef>
                <a:spcPts val="0"/>
              </a:spcBef>
              <a:spcAft>
                <a:spcPts val="0"/>
              </a:spcAft>
              <a:buSzPts val="1400"/>
              <a:buChar char="●"/>
            </a:pPr>
            <a:r>
              <a:rPr b="1" i="1" lang="en-US" cap="none">
                <a:latin typeface="Roboto"/>
                <a:ea typeface="Roboto"/>
                <a:cs typeface="Roboto"/>
                <a:sym typeface="Roboto"/>
              </a:rPr>
              <a:t>NMAP</a:t>
            </a:r>
            <a:endParaRPr b="1" i="0" cap="none">
              <a:latin typeface="Roboto"/>
              <a:ea typeface="Roboto"/>
              <a:cs typeface="Roboto"/>
              <a:sym typeface="Roboto"/>
            </a:endParaRPr>
          </a:p>
          <a:p>
            <a:pPr indent="0" lvl="0" marL="139700" rtl="0" algn="l">
              <a:lnSpc>
                <a:spcPct val="100000"/>
              </a:lnSpc>
              <a:spcBef>
                <a:spcPts val="0"/>
              </a:spcBef>
              <a:spcAft>
                <a:spcPts val="0"/>
              </a:spcAft>
              <a:buSzPts val="1400"/>
              <a:buNone/>
            </a:pPr>
            <a:r>
              <a:rPr b="0" i="0" lang="en-US">
                <a:solidFill>
                  <a:srgbClr val="333333"/>
                </a:solidFill>
                <a:latin typeface="Roboto"/>
                <a:ea typeface="Roboto"/>
                <a:cs typeface="Roboto"/>
                <a:sym typeface="Roboto"/>
              </a:rPr>
              <a:t>Nmap has scripts you can use to enumerate information from popular web applications, including:</a:t>
            </a:r>
            <a:endParaRPr/>
          </a:p>
          <a:p>
            <a:pPr indent="-317500" lvl="0" marL="457200" rtl="0" algn="l">
              <a:lnSpc>
                <a:spcPct val="100000"/>
              </a:lnSpc>
              <a:spcBef>
                <a:spcPts val="0"/>
              </a:spcBef>
              <a:spcAft>
                <a:spcPts val="0"/>
              </a:spcAft>
              <a:buSzPts val="1400"/>
              <a:buFont typeface="Arial"/>
              <a:buChar char="•"/>
            </a:pPr>
            <a:r>
              <a:rPr b="0" i="0" lang="en-US">
                <a:solidFill>
                  <a:srgbClr val="333333"/>
                </a:solidFill>
                <a:latin typeface="Roboto"/>
                <a:ea typeface="Roboto"/>
                <a:cs typeface="Roboto"/>
                <a:sym typeface="Roboto"/>
              </a:rPr>
              <a:t>nmap --script=http-enum &lt;target&gt;</a:t>
            </a:r>
            <a:endParaRPr/>
          </a:p>
          <a:p>
            <a:pPr indent="-317500" lvl="0" marL="457200" rtl="0" algn="l">
              <a:lnSpc>
                <a:spcPct val="100000"/>
              </a:lnSpc>
              <a:spcBef>
                <a:spcPts val="0"/>
              </a:spcBef>
              <a:spcAft>
                <a:spcPts val="0"/>
              </a:spcAft>
              <a:buSzPts val="1400"/>
              <a:buFont typeface="Arial"/>
              <a:buChar char="•"/>
            </a:pPr>
            <a:r>
              <a:rPr b="0" i="0" lang="en-US">
                <a:solidFill>
                  <a:srgbClr val="333333"/>
                </a:solidFill>
                <a:latin typeface="Roboto"/>
                <a:ea typeface="Roboto"/>
                <a:cs typeface="Roboto"/>
                <a:sym typeface="Roboto"/>
              </a:rPr>
              <a:t>nmap --script=http-drupal-enum &lt;target&gt;</a:t>
            </a:r>
            <a:endParaRPr/>
          </a:p>
          <a:p>
            <a:pPr indent="-317500" lvl="0" marL="457200" rtl="0" algn="l">
              <a:lnSpc>
                <a:spcPct val="100000"/>
              </a:lnSpc>
              <a:spcBef>
                <a:spcPts val="0"/>
              </a:spcBef>
              <a:spcAft>
                <a:spcPts val="0"/>
              </a:spcAft>
              <a:buSzPts val="1400"/>
              <a:buFont typeface="Arial"/>
              <a:buChar char="•"/>
            </a:pPr>
            <a:r>
              <a:rPr b="0" i="0" lang="en-US">
                <a:solidFill>
                  <a:srgbClr val="333333"/>
                </a:solidFill>
                <a:latin typeface="Roboto"/>
                <a:ea typeface="Roboto"/>
                <a:cs typeface="Roboto"/>
                <a:sym typeface="Roboto"/>
              </a:rPr>
              <a:t>nmap -–script=http-php-version &lt;target&gt;</a:t>
            </a:r>
            <a:endParaRPr/>
          </a:p>
          <a:p>
            <a:pPr indent="-317500" lvl="0" marL="457200" rtl="0" algn="l">
              <a:lnSpc>
                <a:spcPct val="100000"/>
              </a:lnSpc>
              <a:spcBef>
                <a:spcPts val="0"/>
              </a:spcBef>
              <a:spcAft>
                <a:spcPts val="0"/>
              </a:spcAft>
              <a:buSzPts val="1400"/>
              <a:buFont typeface="Arial"/>
              <a:buChar char="•"/>
            </a:pPr>
            <a:r>
              <a:rPr b="0" i="0" lang="en-US">
                <a:solidFill>
                  <a:srgbClr val="333333"/>
                </a:solidFill>
                <a:latin typeface="Roboto"/>
                <a:ea typeface="Roboto"/>
                <a:cs typeface="Roboto"/>
                <a:sym typeface="Roboto"/>
              </a:rPr>
              <a:t>nmap --script=http-webdav-scan &lt;target&gt;</a:t>
            </a:r>
            <a:endParaRPr/>
          </a:p>
          <a:p>
            <a:pPr indent="-317500" lvl="0" marL="457200" rtl="0" algn="l">
              <a:lnSpc>
                <a:spcPct val="100000"/>
              </a:lnSpc>
              <a:spcBef>
                <a:spcPts val="0"/>
              </a:spcBef>
              <a:spcAft>
                <a:spcPts val="0"/>
              </a:spcAft>
              <a:buSzPts val="1400"/>
              <a:buFont typeface="Arial"/>
              <a:buChar char="•"/>
            </a:pPr>
            <a:r>
              <a:rPr b="0" i="0" lang="en-US">
                <a:solidFill>
                  <a:srgbClr val="333333"/>
                </a:solidFill>
                <a:latin typeface="Roboto"/>
                <a:ea typeface="Roboto"/>
                <a:cs typeface="Roboto"/>
                <a:sym typeface="Roboto"/>
              </a:rPr>
              <a:t>nmap --script=http-wordpress-enum &lt;target&gt;</a:t>
            </a:r>
            <a:endParaRPr/>
          </a:p>
          <a:p>
            <a:pPr indent="0" lvl="0" marL="139700" rtl="0" algn="l">
              <a:lnSpc>
                <a:spcPct val="100000"/>
              </a:lnSpc>
              <a:spcBef>
                <a:spcPts val="0"/>
              </a:spcBef>
              <a:spcAft>
                <a:spcPts val="0"/>
              </a:spcAft>
              <a:buSzPts val="1400"/>
              <a:buNone/>
            </a:pPr>
            <a:r>
              <a:t/>
            </a:r>
            <a:endParaRPr/>
          </a:p>
          <a:p>
            <a:pPr indent="0" lvl="0" marL="139700" rtl="0" algn="l">
              <a:lnSpc>
                <a:spcPct val="100000"/>
              </a:lnSpc>
              <a:spcBef>
                <a:spcPts val="0"/>
              </a:spcBef>
              <a:spcAft>
                <a:spcPts val="0"/>
              </a:spcAft>
              <a:buSzPts val="1400"/>
              <a:buNone/>
            </a:pPr>
            <a:r>
              <a:t/>
            </a:r>
            <a:endParaRPr/>
          </a:p>
          <a:p>
            <a:pPr indent="-317500" lvl="0" marL="457200" rtl="0" algn="l">
              <a:lnSpc>
                <a:spcPct val="100000"/>
              </a:lnSpc>
              <a:spcBef>
                <a:spcPts val="0"/>
              </a:spcBef>
              <a:spcAft>
                <a:spcPts val="0"/>
              </a:spcAft>
              <a:buSzPts val="1400"/>
              <a:buChar char="●"/>
            </a:pPr>
            <a:r>
              <a:rPr b="1" i="1" lang="en-US" cap="none">
                <a:latin typeface="Roboto"/>
                <a:ea typeface="Roboto"/>
                <a:cs typeface="Roboto"/>
                <a:sym typeface="Roboto"/>
              </a:rPr>
              <a:t>DIRBUSTER</a:t>
            </a:r>
            <a:endParaRPr b="1" i="0" cap="none">
              <a:latin typeface="Roboto"/>
              <a:ea typeface="Roboto"/>
              <a:cs typeface="Roboto"/>
              <a:sym typeface="Roboto"/>
            </a:endParaRPr>
          </a:p>
          <a:p>
            <a:pPr indent="-317500" lvl="0" marL="457200" rtl="0" algn="l">
              <a:lnSpc>
                <a:spcPct val="100000"/>
              </a:lnSpc>
              <a:spcBef>
                <a:spcPts val="0"/>
              </a:spcBef>
              <a:spcAft>
                <a:spcPts val="0"/>
              </a:spcAft>
              <a:buSzPts val="1400"/>
              <a:buChar char="●"/>
            </a:pPr>
            <a:r>
              <a:rPr b="0" i="0" lang="en-US">
                <a:solidFill>
                  <a:srgbClr val="333333"/>
                </a:solidFill>
                <a:latin typeface="Roboto"/>
                <a:ea typeface="Roboto"/>
                <a:cs typeface="Roboto"/>
                <a:sym typeface="Roboto"/>
              </a:rPr>
              <a:t>Dirbuster is a GUI tool that ships with Kali Linux. Created by the OWASP group, it uses word lists to search for possible directory names on websites.</a:t>
            </a:r>
            <a:endParaRPr/>
          </a:p>
          <a:p>
            <a:pPr indent="0" lvl="0" marL="13970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rPr lang="en-US"/>
              <a:t>https://www.iana.org/assignments/media-types/media-types.xhtml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rPr lang="en-US"/>
              <a:t>https://www.iana.org/assignments/media-types/media-types.xhtml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grpSp>
        <p:nvGrpSpPr>
          <p:cNvPr id="10" name="Google Shape;10;p31"/>
          <p:cNvGrpSpPr/>
          <p:nvPr/>
        </p:nvGrpSpPr>
        <p:grpSpPr>
          <a:xfrm flipH="1">
            <a:off x="912725" y="0"/>
            <a:ext cx="8231275" cy="4331550"/>
            <a:chOff x="0" y="0"/>
            <a:chExt cx="8231275" cy="4331550"/>
          </a:xfrm>
        </p:grpSpPr>
        <p:pic>
          <p:nvPicPr>
            <p:cNvPr id="11" name="Google Shape;11;p31"/>
            <p:cNvPicPr preferRelativeResize="0"/>
            <p:nvPr/>
          </p:nvPicPr>
          <p:blipFill rotWithShape="1">
            <a:blip r:embed="rId2">
              <a:alphaModFix/>
            </a:blip>
            <a:srcRect b="0" l="0" r="0" t="0"/>
            <a:stretch/>
          </p:blipFill>
          <p:spPr>
            <a:xfrm>
              <a:off x="685975" y="3434875"/>
              <a:ext cx="1371975" cy="896675"/>
            </a:xfrm>
            <a:prstGeom prst="rect">
              <a:avLst/>
            </a:prstGeom>
            <a:noFill/>
            <a:ln>
              <a:noFill/>
            </a:ln>
          </p:spPr>
        </p:pic>
        <p:grpSp>
          <p:nvGrpSpPr>
            <p:cNvPr id="12" name="Google Shape;12;p31"/>
            <p:cNvGrpSpPr/>
            <p:nvPr/>
          </p:nvGrpSpPr>
          <p:grpSpPr>
            <a:xfrm>
              <a:off x="0" y="2747250"/>
              <a:ext cx="3429750" cy="896675"/>
              <a:chOff x="0" y="0"/>
              <a:chExt cx="3429750" cy="896675"/>
            </a:xfrm>
          </p:grpSpPr>
          <p:pic>
            <p:nvPicPr>
              <p:cNvPr id="13" name="Google Shape;13;p31"/>
              <p:cNvPicPr preferRelativeResize="0"/>
              <p:nvPr/>
            </p:nvPicPr>
            <p:blipFill rotWithShape="1">
              <a:blip r:embed="rId2">
                <a:alphaModFix/>
              </a:blip>
              <a:srcRect b="0" l="0" r="0" t="0"/>
              <a:stretch/>
            </p:blipFill>
            <p:spPr>
              <a:xfrm>
                <a:off x="0" y="0"/>
                <a:ext cx="1371975" cy="896675"/>
              </a:xfrm>
              <a:prstGeom prst="rect">
                <a:avLst/>
              </a:prstGeom>
              <a:noFill/>
              <a:ln>
                <a:noFill/>
              </a:ln>
            </p:spPr>
          </p:pic>
          <p:pic>
            <p:nvPicPr>
              <p:cNvPr id="14" name="Google Shape;14;p31"/>
              <p:cNvPicPr preferRelativeResize="0"/>
              <p:nvPr/>
            </p:nvPicPr>
            <p:blipFill rotWithShape="1">
              <a:blip r:embed="rId2">
                <a:alphaModFix/>
              </a:blip>
              <a:srcRect b="0" l="0" r="0" t="0"/>
              <a:stretch/>
            </p:blipFill>
            <p:spPr>
              <a:xfrm>
                <a:off x="2057775" y="0"/>
                <a:ext cx="1371975" cy="896675"/>
              </a:xfrm>
              <a:prstGeom prst="rect">
                <a:avLst/>
              </a:prstGeom>
              <a:noFill/>
              <a:ln>
                <a:noFill/>
              </a:ln>
            </p:spPr>
          </p:pic>
        </p:grpSp>
        <p:grpSp>
          <p:nvGrpSpPr>
            <p:cNvPr id="15" name="Google Shape;15;p31"/>
            <p:cNvGrpSpPr/>
            <p:nvPr/>
          </p:nvGrpSpPr>
          <p:grpSpPr>
            <a:xfrm>
              <a:off x="685975" y="2061250"/>
              <a:ext cx="3429750" cy="896675"/>
              <a:chOff x="0" y="0"/>
              <a:chExt cx="3429750" cy="896675"/>
            </a:xfrm>
          </p:grpSpPr>
          <p:pic>
            <p:nvPicPr>
              <p:cNvPr id="16" name="Google Shape;16;p31"/>
              <p:cNvPicPr preferRelativeResize="0"/>
              <p:nvPr/>
            </p:nvPicPr>
            <p:blipFill rotWithShape="1">
              <a:blip r:embed="rId2">
                <a:alphaModFix/>
              </a:blip>
              <a:srcRect b="0" l="0" r="0" t="0"/>
              <a:stretch/>
            </p:blipFill>
            <p:spPr>
              <a:xfrm>
                <a:off x="0" y="0"/>
                <a:ext cx="1371975" cy="896675"/>
              </a:xfrm>
              <a:prstGeom prst="rect">
                <a:avLst/>
              </a:prstGeom>
              <a:noFill/>
              <a:ln>
                <a:noFill/>
              </a:ln>
            </p:spPr>
          </p:pic>
          <p:pic>
            <p:nvPicPr>
              <p:cNvPr id="17" name="Google Shape;17;p31"/>
              <p:cNvPicPr preferRelativeResize="0"/>
              <p:nvPr/>
            </p:nvPicPr>
            <p:blipFill rotWithShape="1">
              <a:blip r:embed="rId2">
                <a:alphaModFix/>
              </a:blip>
              <a:srcRect b="0" l="0" r="0" t="0"/>
              <a:stretch/>
            </p:blipFill>
            <p:spPr>
              <a:xfrm>
                <a:off x="2057775" y="0"/>
                <a:ext cx="1371975" cy="896675"/>
              </a:xfrm>
              <a:prstGeom prst="rect">
                <a:avLst/>
              </a:prstGeom>
              <a:noFill/>
              <a:ln>
                <a:noFill/>
              </a:ln>
            </p:spPr>
          </p:pic>
        </p:grpSp>
        <p:grpSp>
          <p:nvGrpSpPr>
            <p:cNvPr id="18" name="Google Shape;18;p31"/>
            <p:cNvGrpSpPr/>
            <p:nvPr/>
          </p:nvGrpSpPr>
          <p:grpSpPr>
            <a:xfrm>
              <a:off x="0" y="1373625"/>
              <a:ext cx="3429750" cy="896675"/>
              <a:chOff x="0" y="0"/>
              <a:chExt cx="3429750" cy="896675"/>
            </a:xfrm>
          </p:grpSpPr>
          <p:pic>
            <p:nvPicPr>
              <p:cNvPr id="19" name="Google Shape;19;p31"/>
              <p:cNvPicPr preferRelativeResize="0"/>
              <p:nvPr/>
            </p:nvPicPr>
            <p:blipFill rotWithShape="1">
              <a:blip r:embed="rId2">
                <a:alphaModFix/>
              </a:blip>
              <a:srcRect b="0" l="0" r="0" t="0"/>
              <a:stretch/>
            </p:blipFill>
            <p:spPr>
              <a:xfrm>
                <a:off x="0" y="0"/>
                <a:ext cx="1371975" cy="896675"/>
              </a:xfrm>
              <a:prstGeom prst="rect">
                <a:avLst/>
              </a:prstGeom>
              <a:noFill/>
              <a:ln>
                <a:noFill/>
              </a:ln>
            </p:spPr>
          </p:pic>
          <p:pic>
            <p:nvPicPr>
              <p:cNvPr id="20" name="Google Shape;20;p31"/>
              <p:cNvPicPr preferRelativeResize="0"/>
              <p:nvPr/>
            </p:nvPicPr>
            <p:blipFill rotWithShape="1">
              <a:blip r:embed="rId2">
                <a:alphaModFix/>
              </a:blip>
              <a:srcRect b="0" l="0" r="0" t="0"/>
              <a:stretch/>
            </p:blipFill>
            <p:spPr>
              <a:xfrm>
                <a:off x="2057775" y="0"/>
                <a:ext cx="1371975" cy="896675"/>
              </a:xfrm>
              <a:prstGeom prst="rect">
                <a:avLst/>
              </a:prstGeom>
              <a:noFill/>
              <a:ln>
                <a:noFill/>
              </a:ln>
            </p:spPr>
          </p:pic>
        </p:grpSp>
        <p:grpSp>
          <p:nvGrpSpPr>
            <p:cNvPr id="21" name="Google Shape;21;p31"/>
            <p:cNvGrpSpPr/>
            <p:nvPr/>
          </p:nvGrpSpPr>
          <p:grpSpPr>
            <a:xfrm>
              <a:off x="685975" y="687625"/>
              <a:ext cx="7545300" cy="896675"/>
              <a:chOff x="0" y="0"/>
              <a:chExt cx="7545300" cy="896675"/>
            </a:xfrm>
          </p:grpSpPr>
          <p:pic>
            <p:nvPicPr>
              <p:cNvPr id="22" name="Google Shape;22;p31"/>
              <p:cNvPicPr preferRelativeResize="0"/>
              <p:nvPr/>
            </p:nvPicPr>
            <p:blipFill rotWithShape="1">
              <a:blip r:embed="rId2">
                <a:alphaModFix/>
              </a:blip>
              <a:srcRect b="0" l="0" r="0" t="0"/>
              <a:stretch/>
            </p:blipFill>
            <p:spPr>
              <a:xfrm>
                <a:off x="0" y="0"/>
                <a:ext cx="1371975" cy="896675"/>
              </a:xfrm>
              <a:prstGeom prst="rect">
                <a:avLst/>
              </a:prstGeom>
              <a:noFill/>
              <a:ln>
                <a:noFill/>
              </a:ln>
            </p:spPr>
          </p:pic>
          <p:pic>
            <p:nvPicPr>
              <p:cNvPr id="23" name="Google Shape;23;p31"/>
              <p:cNvPicPr preferRelativeResize="0"/>
              <p:nvPr/>
            </p:nvPicPr>
            <p:blipFill rotWithShape="1">
              <a:blip r:embed="rId2">
                <a:alphaModFix/>
              </a:blip>
              <a:srcRect b="0" l="0" r="0" t="0"/>
              <a:stretch/>
            </p:blipFill>
            <p:spPr>
              <a:xfrm>
                <a:off x="2057775" y="0"/>
                <a:ext cx="1371975" cy="896675"/>
              </a:xfrm>
              <a:prstGeom prst="rect">
                <a:avLst/>
              </a:prstGeom>
              <a:noFill/>
              <a:ln>
                <a:noFill/>
              </a:ln>
            </p:spPr>
          </p:pic>
          <p:pic>
            <p:nvPicPr>
              <p:cNvPr id="24" name="Google Shape;24;p31"/>
              <p:cNvPicPr preferRelativeResize="0"/>
              <p:nvPr/>
            </p:nvPicPr>
            <p:blipFill rotWithShape="1">
              <a:blip r:embed="rId2">
                <a:alphaModFix/>
              </a:blip>
              <a:srcRect b="0" l="0" r="0" t="0"/>
              <a:stretch/>
            </p:blipFill>
            <p:spPr>
              <a:xfrm>
                <a:off x="4115550" y="0"/>
                <a:ext cx="1371975" cy="896675"/>
              </a:xfrm>
              <a:prstGeom prst="rect">
                <a:avLst/>
              </a:prstGeom>
              <a:noFill/>
              <a:ln>
                <a:noFill/>
              </a:ln>
            </p:spPr>
          </p:pic>
          <p:pic>
            <p:nvPicPr>
              <p:cNvPr id="25" name="Google Shape;25;p31"/>
              <p:cNvPicPr preferRelativeResize="0"/>
              <p:nvPr/>
            </p:nvPicPr>
            <p:blipFill rotWithShape="1">
              <a:blip r:embed="rId2">
                <a:alphaModFix/>
              </a:blip>
              <a:srcRect b="0" l="0" r="0" t="0"/>
              <a:stretch/>
            </p:blipFill>
            <p:spPr>
              <a:xfrm>
                <a:off x="6173325" y="0"/>
                <a:ext cx="1371975" cy="896675"/>
              </a:xfrm>
              <a:prstGeom prst="rect">
                <a:avLst/>
              </a:prstGeom>
              <a:noFill/>
              <a:ln>
                <a:noFill/>
              </a:ln>
            </p:spPr>
          </p:pic>
        </p:grpSp>
        <p:grpSp>
          <p:nvGrpSpPr>
            <p:cNvPr id="26" name="Google Shape;26;p31"/>
            <p:cNvGrpSpPr/>
            <p:nvPr/>
          </p:nvGrpSpPr>
          <p:grpSpPr>
            <a:xfrm>
              <a:off x="0" y="0"/>
              <a:ext cx="7545300" cy="896675"/>
              <a:chOff x="0" y="0"/>
              <a:chExt cx="7545300" cy="896675"/>
            </a:xfrm>
          </p:grpSpPr>
          <p:pic>
            <p:nvPicPr>
              <p:cNvPr id="27" name="Google Shape;27;p31"/>
              <p:cNvPicPr preferRelativeResize="0"/>
              <p:nvPr/>
            </p:nvPicPr>
            <p:blipFill rotWithShape="1">
              <a:blip r:embed="rId2">
                <a:alphaModFix/>
              </a:blip>
              <a:srcRect b="0" l="0" r="0" t="0"/>
              <a:stretch/>
            </p:blipFill>
            <p:spPr>
              <a:xfrm>
                <a:off x="0" y="0"/>
                <a:ext cx="1371975" cy="896675"/>
              </a:xfrm>
              <a:prstGeom prst="rect">
                <a:avLst/>
              </a:prstGeom>
              <a:noFill/>
              <a:ln>
                <a:noFill/>
              </a:ln>
            </p:spPr>
          </p:pic>
          <p:pic>
            <p:nvPicPr>
              <p:cNvPr id="28" name="Google Shape;28;p31"/>
              <p:cNvPicPr preferRelativeResize="0"/>
              <p:nvPr/>
            </p:nvPicPr>
            <p:blipFill rotWithShape="1">
              <a:blip r:embed="rId2">
                <a:alphaModFix/>
              </a:blip>
              <a:srcRect b="0" l="0" r="0" t="0"/>
              <a:stretch/>
            </p:blipFill>
            <p:spPr>
              <a:xfrm>
                <a:off x="2057775" y="0"/>
                <a:ext cx="1371975" cy="896675"/>
              </a:xfrm>
              <a:prstGeom prst="rect">
                <a:avLst/>
              </a:prstGeom>
              <a:noFill/>
              <a:ln>
                <a:noFill/>
              </a:ln>
            </p:spPr>
          </p:pic>
          <p:pic>
            <p:nvPicPr>
              <p:cNvPr id="29" name="Google Shape;29;p31"/>
              <p:cNvPicPr preferRelativeResize="0"/>
              <p:nvPr/>
            </p:nvPicPr>
            <p:blipFill rotWithShape="1">
              <a:blip r:embed="rId2">
                <a:alphaModFix/>
              </a:blip>
              <a:srcRect b="0" l="0" r="0" t="0"/>
              <a:stretch/>
            </p:blipFill>
            <p:spPr>
              <a:xfrm>
                <a:off x="4115550" y="0"/>
                <a:ext cx="1371975" cy="896675"/>
              </a:xfrm>
              <a:prstGeom prst="rect">
                <a:avLst/>
              </a:prstGeom>
              <a:noFill/>
              <a:ln>
                <a:noFill/>
              </a:ln>
            </p:spPr>
          </p:pic>
          <p:pic>
            <p:nvPicPr>
              <p:cNvPr id="30" name="Google Shape;30;p31"/>
              <p:cNvPicPr preferRelativeResize="0"/>
              <p:nvPr/>
            </p:nvPicPr>
            <p:blipFill rotWithShape="1">
              <a:blip r:embed="rId2">
                <a:alphaModFix/>
              </a:blip>
              <a:srcRect b="0" l="0" r="0" t="0"/>
              <a:stretch/>
            </p:blipFill>
            <p:spPr>
              <a:xfrm>
                <a:off x="6173325" y="0"/>
                <a:ext cx="1371975" cy="896675"/>
              </a:xfrm>
              <a:prstGeom prst="rect">
                <a:avLst/>
              </a:prstGeom>
              <a:noFill/>
              <a:ln>
                <a:noFill/>
              </a:ln>
            </p:spPr>
          </p:pic>
        </p:grpSp>
      </p:grpSp>
      <p:sp>
        <p:nvSpPr>
          <p:cNvPr id="31" name="Google Shape;31;p31"/>
          <p:cNvSpPr txBox="1"/>
          <p:nvPr>
            <p:ph type="ctrTitle"/>
          </p:nvPr>
        </p:nvSpPr>
        <p:spPr>
          <a:xfrm>
            <a:off x="2027622" y="1953315"/>
            <a:ext cx="5073300" cy="1159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grpSp>
        <p:nvGrpSpPr>
          <p:cNvPr id="32" name="Google Shape;32;p31"/>
          <p:cNvGrpSpPr/>
          <p:nvPr/>
        </p:nvGrpSpPr>
        <p:grpSpPr>
          <a:xfrm flipH="1">
            <a:off x="0" y="3088098"/>
            <a:ext cx="4115725" cy="2270300"/>
            <a:chOff x="4115550" y="2061250"/>
            <a:chExt cx="4115725" cy="2270300"/>
          </a:xfrm>
        </p:grpSpPr>
        <p:grpSp>
          <p:nvGrpSpPr>
            <p:cNvPr id="33" name="Google Shape;33;p31"/>
            <p:cNvGrpSpPr/>
            <p:nvPr/>
          </p:nvGrpSpPr>
          <p:grpSpPr>
            <a:xfrm>
              <a:off x="4801525" y="3434875"/>
              <a:ext cx="3429750" cy="896675"/>
              <a:chOff x="4115550" y="0"/>
              <a:chExt cx="3429750" cy="896675"/>
            </a:xfrm>
          </p:grpSpPr>
          <p:pic>
            <p:nvPicPr>
              <p:cNvPr id="34" name="Google Shape;34;p31"/>
              <p:cNvPicPr preferRelativeResize="0"/>
              <p:nvPr/>
            </p:nvPicPr>
            <p:blipFill rotWithShape="1">
              <a:blip r:embed="rId2">
                <a:alphaModFix/>
              </a:blip>
              <a:srcRect b="0" l="0" r="0" t="0"/>
              <a:stretch/>
            </p:blipFill>
            <p:spPr>
              <a:xfrm>
                <a:off x="4115550" y="0"/>
                <a:ext cx="1371975" cy="896675"/>
              </a:xfrm>
              <a:prstGeom prst="rect">
                <a:avLst/>
              </a:prstGeom>
              <a:noFill/>
              <a:ln>
                <a:noFill/>
              </a:ln>
            </p:spPr>
          </p:pic>
          <p:pic>
            <p:nvPicPr>
              <p:cNvPr id="35" name="Google Shape;35;p31"/>
              <p:cNvPicPr preferRelativeResize="0"/>
              <p:nvPr/>
            </p:nvPicPr>
            <p:blipFill rotWithShape="1">
              <a:blip r:embed="rId2">
                <a:alphaModFix/>
              </a:blip>
              <a:srcRect b="0" l="0" r="0" t="0"/>
              <a:stretch/>
            </p:blipFill>
            <p:spPr>
              <a:xfrm>
                <a:off x="6173325" y="0"/>
                <a:ext cx="1371975" cy="896675"/>
              </a:xfrm>
              <a:prstGeom prst="rect">
                <a:avLst/>
              </a:prstGeom>
              <a:noFill/>
              <a:ln>
                <a:noFill/>
              </a:ln>
            </p:spPr>
          </p:pic>
        </p:grpSp>
        <p:grpSp>
          <p:nvGrpSpPr>
            <p:cNvPr id="36" name="Google Shape;36;p31"/>
            <p:cNvGrpSpPr/>
            <p:nvPr/>
          </p:nvGrpSpPr>
          <p:grpSpPr>
            <a:xfrm>
              <a:off x="4115550" y="2747250"/>
              <a:ext cx="3429750" cy="896675"/>
              <a:chOff x="4115550" y="0"/>
              <a:chExt cx="3429750" cy="896675"/>
            </a:xfrm>
          </p:grpSpPr>
          <p:pic>
            <p:nvPicPr>
              <p:cNvPr id="37" name="Google Shape;37;p31"/>
              <p:cNvPicPr preferRelativeResize="0"/>
              <p:nvPr/>
            </p:nvPicPr>
            <p:blipFill rotWithShape="1">
              <a:blip r:embed="rId2">
                <a:alphaModFix/>
              </a:blip>
              <a:srcRect b="0" l="0" r="0" t="0"/>
              <a:stretch/>
            </p:blipFill>
            <p:spPr>
              <a:xfrm>
                <a:off x="4115550" y="0"/>
                <a:ext cx="1371975" cy="896675"/>
              </a:xfrm>
              <a:prstGeom prst="rect">
                <a:avLst/>
              </a:prstGeom>
              <a:noFill/>
              <a:ln>
                <a:noFill/>
              </a:ln>
            </p:spPr>
          </p:pic>
          <p:pic>
            <p:nvPicPr>
              <p:cNvPr id="38" name="Google Shape;38;p31"/>
              <p:cNvPicPr preferRelativeResize="0"/>
              <p:nvPr/>
            </p:nvPicPr>
            <p:blipFill rotWithShape="1">
              <a:blip r:embed="rId2">
                <a:alphaModFix/>
              </a:blip>
              <a:srcRect b="0" l="0" r="0" t="0"/>
              <a:stretch/>
            </p:blipFill>
            <p:spPr>
              <a:xfrm>
                <a:off x="6173325" y="0"/>
                <a:ext cx="1371975" cy="896675"/>
              </a:xfrm>
              <a:prstGeom prst="rect">
                <a:avLst/>
              </a:prstGeom>
              <a:noFill/>
              <a:ln>
                <a:noFill/>
              </a:ln>
            </p:spPr>
          </p:pic>
        </p:grpSp>
        <p:pic>
          <p:nvPicPr>
            <p:cNvPr id="39" name="Google Shape;39;p31"/>
            <p:cNvPicPr preferRelativeResize="0"/>
            <p:nvPr/>
          </p:nvPicPr>
          <p:blipFill rotWithShape="1">
            <a:blip r:embed="rId2">
              <a:alphaModFix/>
            </a:blip>
            <a:srcRect b="0" l="0" r="0" t="0"/>
            <a:stretch/>
          </p:blipFill>
          <p:spPr>
            <a:xfrm>
              <a:off x="6859300" y="2061250"/>
              <a:ext cx="1371975" cy="896675"/>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0" name="Shape 40"/>
        <p:cNvGrpSpPr/>
        <p:nvPr/>
      </p:nvGrpSpPr>
      <p:grpSpPr>
        <a:xfrm>
          <a:off x="0" y="0"/>
          <a:ext cx="0" cy="0"/>
          <a:chOff x="0" y="0"/>
          <a:chExt cx="0" cy="0"/>
        </a:xfrm>
      </p:grpSpPr>
      <p:grpSp>
        <p:nvGrpSpPr>
          <p:cNvPr id="41" name="Google Shape;41;p32"/>
          <p:cNvGrpSpPr/>
          <p:nvPr/>
        </p:nvGrpSpPr>
        <p:grpSpPr>
          <a:xfrm flipH="1">
            <a:off x="4363775" y="-3213"/>
            <a:ext cx="4780225" cy="2116171"/>
            <a:chOff x="0" y="0"/>
            <a:chExt cx="5072934" cy="2245751"/>
          </a:xfrm>
        </p:grpSpPr>
        <p:pic>
          <p:nvPicPr>
            <p:cNvPr id="42" name="Google Shape;42;p32"/>
            <p:cNvPicPr preferRelativeResize="0"/>
            <p:nvPr/>
          </p:nvPicPr>
          <p:blipFill rotWithShape="1">
            <a:blip r:embed="rId2">
              <a:alphaModFix/>
            </a:blip>
            <a:srcRect b="0" l="0" r="0" t="0"/>
            <a:stretch/>
          </p:blipFill>
          <p:spPr>
            <a:xfrm>
              <a:off x="0" y="1693130"/>
              <a:ext cx="845548" cy="552621"/>
            </a:xfrm>
            <a:prstGeom prst="rect">
              <a:avLst/>
            </a:prstGeom>
            <a:noFill/>
            <a:ln>
              <a:noFill/>
            </a:ln>
          </p:spPr>
        </p:pic>
        <p:pic>
          <p:nvPicPr>
            <p:cNvPr id="43" name="Google Shape;43;p32"/>
            <p:cNvPicPr preferRelativeResize="0"/>
            <p:nvPr/>
          </p:nvPicPr>
          <p:blipFill rotWithShape="1">
            <a:blip r:embed="rId2">
              <a:alphaModFix/>
            </a:blip>
            <a:srcRect b="0" l="0" r="0" t="0"/>
            <a:stretch/>
          </p:blipFill>
          <p:spPr>
            <a:xfrm>
              <a:off x="422766" y="1270348"/>
              <a:ext cx="845548" cy="552621"/>
            </a:xfrm>
            <a:prstGeom prst="rect">
              <a:avLst/>
            </a:prstGeom>
            <a:noFill/>
            <a:ln>
              <a:noFill/>
            </a:ln>
          </p:spPr>
        </p:pic>
        <p:grpSp>
          <p:nvGrpSpPr>
            <p:cNvPr id="44" name="Google Shape;44;p32"/>
            <p:cNvGrpSpPr/>
            <p:nvPr/>
          </p:nvGrpSpPr>
          <p:grpSpPr>
            <a:xfrm>
              <a:off x="0" y="846565"/>
              <a:ext cx="3381962" cy="552621"/>
              <a:chOff x="0" y="0"/>
              <a:chExt cx="5487525" cy="896675"/>
            </a:xfrm>
          </p:grpSpPr>
          <p:pic>
            <p:nvPicPr>
              <p:cNvPr id="45" name="Google Shape;45;p32"/>
              <p:cNvPicPr preferRelativeResize="0"/>
              <p:nvPr/>
            </p:nvPicPr>
            <p:blipFill rotWithShape="1">
              <a:blip r:embed="rId2">
                <a:alphaModFix/>
              </a:blip>
              <a:srcRect b="0" l="0" r="0" t="0"/>
              <a:stretch/>
            </p:blipFill>
            <p:spPr>
              <a:xfrm>
                <a:off x="0" y="0"/>
                <a:ext cx="1371975" cy="896675"/>
              </a:xfrm>
              <a:prstGeom prst="rect">
                <a:avLst/>
              </a:prstGeom>
              <a:noFill/>
              <a:ln>
                <a:noFill/>
              </a:ln>
            </p:spPr>
          </p:pic>
          <p:pic>
            <p:nvPicPr>
              <p:cNvPr id="46" name="Google Shape;46;p32"/>
              <p:cNvPicPr preferRelativeResize="0"/>
              <p:nvPr/>
            </p:nvPicPr>
            <p:blipFill rotWithShape="1">
              <a:blip r:embed="rId2">
                <a:alphaModFix/>
              </a:blip>
              <a:srcRect b="0" l="0" r="0" t="0"/>
              <a:stretch/>
            </p:blipFill>
            <p:spPr>
              <a:xfrm>
                <a:off x="2057775" y="0"/>
                <a:ext cx="1371975" cy="896675"/>
              </a:xfrm>
              <a:prstGeom prst="rect">
                <a:avLst/>
              </a:prstGeom>
              <a:noFill/>
              <a:ln>
                <a:noFill/>
              </a:ln>
            </p:spPr>
          </p:pic>
          <p:pic>
            <p:nvPicPr>
              <p:cNvPr id="47" name="Google Shape;47;p32"/>
              <p:cNvPicPr preferRelativeResize="0"/>
              <p:nvPr/>
            </p:nvPicPr>
            <p:blipFill rotWithShape="1">
              <a:blip r:embed="rId2">
                <a:alphaModFix/>
              </a:blip>
              <a:srcRect b="0" l="0" r="0" t="0"/>
              <a:stretch/>
            </p:blipFill>
            <p:spPr>
              <a:xfrm>
                <a:off x="4115550" y="0"/>
                <a:ext cx="1371975" cy="896675"/>
              </a:xfrm>
              <a:prstGeom prst="rect">
                <a:avLst/>
              </a:prstGeom>
              <a:noFill/>
              <a:ln>
                <a:noFill/>
              </a:ln>
            </p:spPr>
          </p:pic>
        </p:grpSp>
        <p:grpSp>
          <p:nvGrpSpPr>
            <p:cNvPr id="48" name="Google Shape;48;p32"/>
            <p:cNvGrpSpPr/>
            <p:nvPr/>
          </p:nvGrpSpPr>
          <p:grpSpPr>
            <a:xfrm>
              <a:off x="422766" y="423783"/>
              <a:ext cx="4650168" cy="552621"/>
              <a:chOff x="0" y="0"/>
              <a:chExt cx="7545300" cy="896675"/>
            </a:xfrm>
          </p:grpSpPr>
          <p:pic>
            <p:nvPicPr>
              <p:cNvPr id="49" name="Google Shape;49;p32"/>
              <p:cNvPicPr preferRelativeResize="0"/>
              <p:nvPr/>
            </p:nvPicPr>
            <p:blipFill rotWithShape="1">
              <a:blip r:embed="rId2">
                <a:alphaModFix/>
              </a:blip>
              <a:srcRect b="0" l="0" r="0" t="0"/>
              <a:stretch/>
            </p:blipFill>
            <p:spPr>
              <a:xfrm>
                <a:off x="0" y="0"/>
                <a:ext cx="1371975" cy="896675"/>
              </a:xfrm>
              <a:prstGeom prst="rect">
                <a:avLst/>
              </a:prstGeom>
              <a:noFill/>
              <a:ln>
                <a:noFill/>
              </a:ln>
            </p:spPr>
          </p:pic>
          <p:pic>
            <p:nvPicPr>
              <p:cNvPr id="50" name="Google Shape;50;p32"/>
              <p:cNvPicPr preferRelativeResize="0"/>
              <p:nvPr/>
            </p:nvPicPr>
            <p:blipFill rotWithShape="1">
              <a:blip r:embed="rId2">
                <a:alphaModFix/>
              </a:blip>
              <a:srcRect b="0" l="0" r="0" t="0"/>
              <a:stretch/>
            </p:blipFill>
            <p:spPr>
              <a:xfrm>
                <a:off x="2057775" y="0"/>
                <a:ext cx="1371975" cy="896675"/>
              </a:xfrm>
              <a:prstGeom prst="rect">
                <a:avLst/>
              </a:prstGeom>
              <a:noFill/>
              <a:ln>
                <a:noFill/>
              </a:ln>
            </p:spPr>
          </p:pic>
          <p:pic>
            <p:nvPicPr>
              <p:cNvPr id="51" name="Google Shape;51;p32"/>
              <p:cNvPicPr preferRelativeResize="0"/>
              <p:nvPr/>
            </p:nvPicPr>
            <p:blipFill rotWithShape="1">
              <a:blip r:embed="rId2">
                <a:alphaModFix/>
              </a:blip>
              <a:srcRect b="0" l="0" r="0" t="0"/>
              <a:stretch/>
            </p:blipFill>
            <p:spPr>
              <a:xfrm>
                <a:off x="4115550" y="0"/>
                <a:ext cx="1371975" cy="896675"/>
              </a:xfrm>
              <a:prstGeom prst="rect">
                <a:avLst/>
              </a:prstGeom>
              <a:noFill/>
              <a:ln>
                <a:noFill/>
              </a:ln>
            </p:spPr>
          </p:pic>
          <p:pic>
            <p:nvPicPr>
              <p:cNvPr id="52" name="Google Shape;52;p32"/>
              <p:cNvPicPr preferRelativeResize="0"/>
              <p:nvPr/>
            </p:nvPicPr>
            <p:blipFill rotWithShape="1">
              <a:blip r:embed="rId2">
                <a:alphaModFix/>
              </a:blip>
              <a:srcRect b="0" l="0" r="0" t="0"/>
              <a:stretch/>
            </p:blipFill>
            <p:spPr>
              <a:xfrm>
                <a:off x="6173325" y="0"/>
                <a:ext cx="1371975" cy="896675"/>
              </a:xfrm>
              <a:prstGeom prst="rect">
                <a:avLst/>
              </a:prstGeom>
              <a:noFill/>
              <a:ln>
                <a:noFill/>
              </a:ln>
            </p:spPr>
          </p:pic>
        </p:grpSp>
        <p:grpSp>
          <p:nvGrpSpPr>
            <p:cNvPr id="53" name="Google Shape;53;p32"/>
            <p:cNvGrpSpPr/>
            <p:nvPr/>
          </p:nvGrpSpPr>
          <p:grpSpPr>
            <a:xfrm>
              <a:off x="0" y="0"/>
              <a:ext cx="4650168" cy="552621"/>
              <a:chOff x="0" y="0"/>
              <a:chExt cx="7545300" cy="896675"/>
            </a:xfrm>
          </p:grpSpPr>
          <p:pic>
            <p:nvPicPr>
              <p:cNvPr id="54" name="Google Shape;54;p32"/>
              <p:cNvPicPr preferRelativeResize="0"/>
              <p:nvPr/>
            </p:nvPicPr>
            <p:blipFill rotWithShape="1">
              <a:blip r:embed="rId2">
                <a:alphaModFix/>
              </a:blip>
              <a:srcRect b="0" l="0" r="0" t="0"/>
              <a:stretch/>
            </p:blipFill>
            <p:spPr>
              <a:xfrm>
                <a:off x="0" y="0"/>
                <a:ext cx="1371975" cy="896675"/>
              </a:xfrm>
              <a:prstGeom prst="rect">
                <a:avLst/>
              </a:prstGeom>
              <a:noFill/>
              <a:ln>
                <a:noFill/>
              </a:ln>
            </p:spPr>
          </p:pic>
          <p:pic>
            <p:nvPicPr>
              <p:cNvPr id="55" name="Google Shape;55;p32"/>
              <p:cNvPicPr preferRelativeResize="0"/>
              <p:nvPr/>
            </p:nvPicPr>
            <p:blipFill rotWithShape="1">
              <a:blip r:embed="rId2">
                <a:alphaModFix/>
              </a:blip>
              <a:srcRect b="0" l="0" r="0" t="0"/>
              <a:stretch/>
            </p:blipFill>
            <p:spPr>
              <a:xfrm>
                <a:off x="2057775" y="0"/>
                <a:ext cx="1371975" cy="896675"/>
              </a:xfrm>
              <a:prstGeom prst="rect">
                <a:avLst/>
              </a:prstGeom>
              <a:noFill/>
              <a:ln>
                <a:noFill/>
              </a:ln>
            </p:spPr>
          </p:pic>
          <p:pic>
            <p:nvPicPr>
              <p:cNvPr id="56" name="Google Shape;56;p32"/>
              <p:cNvPicPr preferRelativeResize="0"/>
              <p:nvPr/>
            </p:nvPicPr>
            <p:blipFill rotWithShape="1">
              <a:blip r:embed="rId2">
                <a:alphaModFix/>
              </a:blip>
              <a:srcRect b="0" l="0" r="0" t="0"/>
              <a:stretch/>
            </p:blipFill>
            <p:spPr>
              <a:xfrm>
                <a:off x="4115550" y="0"/>
                <a:ext cx="1371975" cy="896675"/>
              </a:xfrm>
              <a:prstGeom prst="rect">
                <a:avLst/>
              </a:prstGeom>
              <a:noFill/>
              <a:ln>
                <a:noFill/>
              </a:ln>
            </p:spPr>
          </p:pic>
          <p:pic>
            <p:nvPicPr>
              <p:cNvPr id="57" name="Google Shape;57;p32"/>
              <p:cNvPicPr preferRelativeResize="0"/>
              <p:nvPr/>
            </p:nvPicPr>
            <p:blipFill rotWithShape="1">
              <a:blip r:embed="rId2">
                <a:alphaModFix/>
              </a:blip>
              <a:srcRect b="0" l="0" r="0" t="0"/>
              <a:stretch/>
            </p:blipFill>
            <p:spPr>
              <a:xfrm>
                <a:off x="6173325" y="0"/>
                <a:ext cx="1371975" cy="896675"/>
              </a:xfrm>
              <a:prstGeom prst="rect">
                <a:avLst/>
              </a:prstGeom>
              <a:noFill/>
              <a:ln>
                <a:noFill/>
              </a:ln>
            </p:spPr>
          </p:pic>
        </p:grpSp>
      </p:grpSp>
      <p:grpSp>
        <p:nvGrpSpPr>
          <p:cNvPr id="58" name="Google Shape;58;p32"/>
          <p:cNvGrpSpPr/>
          <p:nvPr/>
        </p:nvGrpSpPr>
        <p:grpSpPr>
          <a:xfrm flipH="1">
            <a:off x="6" y="3953174"/>
            <a:ext cx="2390164" cy="1318453"/>
            <a:chOff x="6607482" y="3879952"/>
            <a:chExt cx="2536521" cy="1399186"/>
          </a:xfrm>
        </p:grpSpPr>
        <p:grpSp>
          <p:nvGrpSpPr>
            <p:cNvPr id="59" name="Google Shape;59;p32"/>
            <p:cNvGrpSpPr/>
            <p:nvPr/>
          </p:nvGrpSpPr>
          <p:grpSpPr>
            <a:xfrm>
              <a:off x="6607482" y="4726517"/>
              <a:ext cx="2113755" cy="552621"/>
              <a:chOff x="2057775" y="0"/>
              <a:chExt cx="3429750" cy="896675"/>
            </a:xfrm>
          </p:grpSpPr>
          <p:pic>
            <p:nvPicPr>
              <p:cNvPr id="60" name="Google Shape;60;p32"/>
              <p:cNvPicPr preferRelativeResize="0"/>
              <p:nvPr/>
            </p:nvPicPr>
            <p:blipFill rotWithShape="1">
              <a:blip r:embed="rId2">
                <a:alphaModFix/>
              </a:blip>
              <a:srcRect b="0" l="0" r="0" t="0"/>
              <a:stretch/>
            </p:blipFill>
            <p:spPr>
              <a:xfrm>
                <a:off x="2057775" y="0"/>
                <a:ext cx="1371975" cy="896675"/>
              </a:xfrm>
              <a:prstGeom prst="rect">
                <a:avLst/>
              </a:prstGeom>
              <a:noFill/>
              <a:ln>
                <a:noFill/>
              </a:ln>
            </p:spPr>
          </p:pic>
          <p:pic>
            <p:nvPicPr>
              <p:cNvPr id="61" name="Google Shape;61;p32"/>
              <p:cNvPicPr preferRelativeResize="0"/>
              <p:nvPr/>
            </p:nvPicPr>
            <p:blipFill rotWithShape="1">
              <a:blip r:embed="rId2">
                <a:alphaModFix/>
              </a:blip>
              <a:srcRect b="0" l="0" r="0" t="0"/>
              <a:stretch/>
            </p:blipFill>
            <p:spPr>
              <a:xfrm>
                <a:off x="4115550" y="0"/>
                <a:ext cx="1371975" cy="896675"/>
              </a:xfrm>
              <a:prstGeom prst="rect">
                <a:avLst/>
              </a:prstGeom>
              <a:noFill/>
              <a:ln>
                <a:noFill/>
              </a:ln>
            </p:spPr>
          </p:pic>
        </p:grpSp>
        <p:grpSp>
          <p:nvGrpSpPr>
            <p:cNvPr id="62" name="Google Shape;62;p32"/>
            <p:cNvGrpSpPr/>
            <p:nvPr/>
          </p:nvGrpSpPr>
          <p:grpSpPr>
            <a:xfrm>
              <a:off x="7030248" y="4303735"/>
              <a:ext cx="2113755" cy="552621"/>
              <a:chOff x="2057775" y="0"/>
              <a:chExt cx="3429750" cy="896675"/>
            </a:xfrm>
          </p:grpSpPr>
          <p:pic>
            <p:nvPicPr>
              <p:cNvPr id="63" name="Google Shape;63;p32"/>
              <p:cNvPicPr preferRelativeResize="0"/>
              <p:nvPr/>
            </p:nvPicPr>
            <p:blipFill rotWithShape="1">
              <a:blip r:embed="rId2">
                <a:alphaModFix/>
              </a:blip>
              <a:srcRect b="0" l="0" r="0" t="0"/>
              <a:stretch/>
            </p:blipFill>
            <p:spPr>
              <a:xfrm>
                <a:off x="2057775" y="0"/>
                <a:ext cx="1371975" cy="896675"/>
              </a:xfrm>
              <a:prstGeom prst="rect">
                <a:avLst/>
              </a:prstGeom>
              <a:noFill/>
              <a:ln>
                <a:noFill/>
              </a:ln>
            </p:spPr>
          </p:pic>
          <p:pic>
            <p:nvPicPr>
              <p:cNvPr id="64" name="Google Shape;64;p32"/>
              <p:cNvPicPr preferRelativeResize="0"/>
              <p:nvPr/>
            </p:nvPicPr>
            <p:blipFill rotWithShape="1">
              <a:blip r:embed="rId2">
                <a:alphaModFix/>
              </a:blip>
              <a:srcRect b="0" l="0" r="0" t="0"/>
              <a:stretch/>
            </p:blipFill>
            <p:spPr>
              <a:xfrm>
                <a:off x="4115550" y="0"/>
                <a:ext cx="1371975" cy="896675"/>
              </a:xfrm>
              <a:prstGeom prst="rect">
                <a:avLst/>
              </a:prstGeom>
              <a:noFill/>
              <a:ln>
                <a:noFill/>
              </a:ln>
            </p:spPr>
          </p:pic>
        </p:grpSp>
        <p:pic>
          <p:nvPicPr>
            <p:cNvPr id="65" name="Google Shape;65;p32"/>
            <p:cNvPicPr preferRelativeResize="0"/>
            <p:nvPr/>
          </p:nvPicPr>
          <p:blipFill rotWithShape="1">
            <a:blip r:embed="rId2">
              <a:alphaModFix/>
            </a:blip>
            <a:srcRect b="0" l="0" r="0" t="0"/>
            <a:stretch/>
          </p:blipFill>
          <p:spPr>
            <a:xfrm>
              <a:off x="7875688" y="3879952"/>
              <a:ext cx="845548" cy="552621"/>
            </a:xfrm>
            <a:prstGeom prst="rect">
              <a:avLst/>
            </a:prstGeom>
            <a:noFill/>
            <a:ln>
              <a:noFill/>
            </a:ln>
          </p:spPr>
        </p:pic>
      </p:grpSp>
      <p:sp>
        <p:nvSpPr>
          <p:cNvPr id="66" name="Google Shape;66;p32"/>
          <p:cNvSpPr txBox="1"/>
          <p:nvPr>
            <p:ph type="title"/>
          </p:nvPr>
        </p:nvSpPr>
        <p:spPr>
          <a:xfrm>
            <a:off x="776450" y="402700"/>
            <a:ext cx="3587400" cy="8568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67" name="Google Shape;67;p32"/>
          <p:cNvSpPr txBox="1"/>
          <p:nvPr>
            <p:ph idx="1" type="body"/>
          </p:nvPr>
        </p:nvSpPr>
        <p:spPr>
          <a:xfrm>
            <a:off x="776450" y="1524375"/>
            <a:ext cx="3587400" cy="3077100"/>
          </a:xfrm>
          <a:prstGeom prst="rect">
            <a:avLst/>
          </a:prstGeom>
          <a:noFill/>
          <a:ln>
            <a:noFill/>
          </a:ln>
        </p:spPr>
        <p:txBody>
          <a:bodyPr anchorCtr="0" anchor="t" bIns="0" lIns="0" spcFirstLastPara="1" rIns="0" wrap="square" tIns="0">
            <a:noAutofit/>
          </a:bodyPr>
          <a:lstStyle>
            <a:lvl1pPr indent="-355600" lvl="0" marL="457200" algn="l">
              <a:lnSpc>
                <a:spcPct val="120000"/>
              </a:lnSpc>
              <a:spcBef>
                <a:spcPts val="600"/>
              </a:spcBef>
              <a:spcAft>
                <a:spcPts val="0"/>
              </a:spcAft>
              <a:buSzPts val="2000"/>
              <a:buChar char="❑"/>
              <a:defRPr/>
            </a:lvl1pPr>
            <a:lvl2pPr indent="-355600" lvl="1" marL="914400" algn="l">
              <a:lnSpc>
                <a:spcPct val="120000"/>
              </a:lnSpc>
              <a:spcBef>
                <a:spcPts val="600"/>
              </a:spcBef>
              <a:spcAft>
                <a:spcPts val="0"/>
              </a:spcAft>
              <a:buSzPts val="2000"/>
              <a:buChar char="❏"/>
              <a:defRPr/>
            </a:lvl2pPr>
            <a:lvl3pPr indent="-355600" lvl="2" marL="1371600" algn="l">
              <a:lnSpc>
                <a:spcPct val="120000"/>
              </a:lnSpc>
              <a:spcBef>
                <a:spcPts val="600"/>
              </a:spcBef>
              <a:spcAft>
                <a:spcPts val="0"/>
              </a:spcAft>
              <a:buSzPts val="2000"/>
              <a:buChar char="❏"/>
              <a:defRPr/>
            </a:lvl3pPr>
            <a:lvl4pPr indent="-355600" lvl="3" marL="1828800" algn="l">
              <a:lnSpc>
                <a:spcPct val="120000"/>
              </a:lnSpc>
              <a:spcBef>
                <a:spcPts val="600"/>
              </a:spcBef>
              <a:spcAft>
                <a:spcPts val="0"/>
              </a:spcAft>
              <a:buSzPts val="2000"/>
              <a:buChar char="❏"/>
              <a:defRPr/>
            </a:lvl4pPr>
            <a:lvl5pPr indent="-355600" lvl="4" marL="2286000" algn="l">
              <a:lnSpc>
                <a:spcPct val="120000"/>
              </a:lnSpc>
              <a:spcBef>
                <a:spcPts val="600"/>
              </a:spcBef>
              <a:spcAft>
                <a:spcPts val="0"/>
              </a:spcAft>
              <a:buSzPts val="2000"/>
              <a:buChar char="❏"/>
              <a:defRPr/>
            </a:lvl5pPr>
            <a:lvl6pPr indent="-355600" lvl="5" marL="2743200" algn="l">
              <a:lnSpc>
                <a:spcPct val="120000"/>
              </a:lnSpc>
              <a:spcBef>
                <a:spcPts val="600"/>
              </a:spcBef>
              <a:spcAft>
                <a:spcPts val="0"/>
              </a:spcAft>
              <a:buSzPts val="2000"/>
              <a:buChar char="❏"/>
              <a:defRPr/>
            </a:lvl6pPr>
            <a:lvl7pPr indent="-355600" lvl="6" marL="3200400" algn="l">
              <a:lnSpc>
                <a:spcPct val="120000"/>
              </a:lnSpc>
              <a:spcBef>
                <a:spcPts val="600"/>
              </a:spcBef>
              <a:spcAft>
                <a:spcPts val="0"/>
              </a:spcAft>
              <a:buSzPts val="2000"/>
              <a:buChar char="❏"/>
              <a:defRPr/>
            </a:lvl7pPr>
            <a:lvl8pPr indent="-355600" lvl="7" marL="3657600" algn="l">
              <a:lnSpc>
                <a:spcPct val="120000"/>
              </a:lnSpc>
              <a:spcBef>
                <a:spcPts val="600"/>
              </a:spcBef>
              <a:spcAft>
                <a:spcPts val="0"/>
              </a:spcAft>
              <a:buSzPts val="2000"/>
              <a:buChar char="❏"/>
              <a:defRPr/>
            </a:lvl8pPr>
            <a:lvl9pPr indent="-355600" lvl="8" marL="4114800" algn="l">
              <a:lnSpc>
                <a:spcPct val="120000"/>
              </a:lnSpc>
              <a:spcBef>
                <a:spcPts val="600"/>
              </a:spcBef>
              <a:spcAft>
                <a:spcPts val="0"/>
              </a:spcAft>
              <a:buSzPts val="2000"/>
              <a:buChar char="❏"/>
              <a:defRPr/>
            </a:lvl9pPr>
          </a:lstStyle>
          <a:p/>
        </p:txBody>
      </p:sp>
      <p:sp>
        <p:nvSpPr>
          <p:cNvPr id="68" name="Google Shape;68;p32"/>
          <p:cNvSpPr txBox="1"/>
          <p:nvPr>
            <p:ph idx="2" type="body"/>
          </p:nvPr>
        </p:nvSpPr>
        <p:spPr>
          <a:xfrm>
            <a:off x="4780150" y="1524375"/>
            <a:ext cx="3587400" cy="3077100"/>
          </a:xfrm>
          <a:prstGeom prst="rect">
            <a:avLst/>
          </a:prstGeom>
          <a:noFill/>
          <a:ln>
            <a:noFill/>
          </a:ln>
        </p:spPr>
        <p:txBody>
          <a:bodyPr anchorCtr="0" anchor="t" bIns="0" lIns="0" spcFirstLastPara="1" rIns="0" wrap="square" tIns="0">
            <a:noAutofit/>
          </a:bodyPr>
          <a:lstStyle>
            <a:lvl1pPr indent="-355600" lvl="0" marL="457200" algn="l">
              <a:lnSpc>
                <a:spcPct val="120000"/>
              </a:lnSpc>
              <a:spcBef>
                <a:spcPts val="600"/>
              </a:spcBef>
              <a:spcAft>
                <a:spcPts val="0"/>
              </a:spcAft>
              <a:buSzPts val="2000"/>
              <a:buChar char="❑"/>
              <a:defRPr/>
            </a:lvl1pPr>
            <a:lvl2pPr indent="-355600" lvl="1" marL="914400" algn="l">
              <a:lnSpc>
                <a:spcPct val="120000"/>
              </a:lnSpc>
              <a:spcBef>
                <a:spcPts val="600"/>
              </a:spcBef>
              <a:spcAft>
                <a:spcPts val="0"/>
              </a:spcAft>
              <a:buSzPts val="2000"/>
              <a:buChar char="❏"/>
              <a:defRPr/>
            </a:lvl2pPr>
            <a:lvl3pPr indent="-355600" lvl="2" marL="1371600" algn="l">
              <a:lnSpc>
                <a:spcPct val="120000"/>
              </a:lnSpc>
              <a:spcBef>
                <a:spcPts val="600"/>
              </a:spcBef>
              <a:spcAft>
                <a:spcPts val="0"/>
              </a:spcAft>
              <a:buSzPts val="2000"/>
              <a:buChar char="❏"/>
              <a:defRPr/>
            </a:lvl3pPr>
            <a:lvl4pPr indent="-355600" lvl="3" marL="1828800" algn="l">
              <a:lnSpc>
                <a:spcPct val="120000"/>
              </a:lnSpc>
              <a:spcBef>
                <a:spcPts val="600"/>
              </a:spcBef>
              <a:spcAft>
                <a:spcPts val="0"/>
              </a:spcAft>
              <a:buSzPts val="2000"/>
              <a:buChar char="❏"/>
              <a:defRPr/>
            </a:lvl4pPr>
            <a:lvl5pPr indent="-355600" lvl="4" marL="2286000" algn="l">
              <a:lnSpc>
                <a:spcPct val="120000"/>
              </a:lnSpc>
              <a:spcBef>
                <a:spcPts val="600"/>
              </a:spcBef>
              <a:spcAft>
                <a:spcPts val="0"/>
              </a:spcAft>
              <a:buSzPts val="2000"/>
              <a:buChar char="❏"/>
              <a:defRPr/>
            </a:lvl5pPr>
            <a:lvl6pPr indent="-355600" lvl="5" marL="2743200" algn="l">
              <a:lnSpc>
                <a:spcPct val="120000"/>
              </a:lnSpc>
              <a:spcBef>
                <a:spcPts val="600"/>
              </a:spcBef>
              <a:spcAft>
                <a:spcPts val="0"/>
              </a:spcAft>
              <a:buSzPts val="2000"/>
              <a:buChar char="❏"/>
              <a:defRPr/>
            </a:lvl6pPr>
            <a:lvl7pPr indent="-355600" lvl="6" marL="3200400" algn="l">
              <a:lnSpc>
                <a:spcPct val="120000"/>
              </a:lnSpc>
              <a:spcBef>
                <a:spcPts val="600"/>
              </a:spcBef>
              <a:spcAft>
                <a:spcPts val="0"/>
              </a:spcAft>
              <a:buSzPts val="2000"/>
              <a:buChar char="❏"/>
              <a:defRPr/>
            </a:lvl7pPr>
            <a:lvl8pPr indent="-355600" lvl="7" marL="3657600" algn="l">
              <a:lnSpc>
                <a:spcPct val="120000"/>
              </a:lnSpc>
              <a:spcBef>
                <a:spcPts val="600"/>
              </a:spcBef>
              <a:spcAft>
                <a:spcPts val="0"/>
              </a:spcAft>
              <a:buSzPts val="2000"/>
              <a:buChar char="❏"/>
              <a:defRPr/>
            </a:lvl8pPr>
            <a:lvl9pPr indent="-355600" lvl="8" marL="4114800" algn="l">
              <a:lnSpc>
                <a:spcPct val="120000"/>
              </a:lnSpc>
              <a:spcBef>
                <a:spcPts val="600"/>
              </a:spcBef>
              <a:spcAft>
                <a:spcPts val="0"/>
              </a:spcAft>
              <a:buSzPts val="2000"/>
              <a:buChar char="❏"/>
              <a:defRPr/>
            </a:lvl9pPr>
          </a:lstStyle>
          <a:p/>
        </p:txBody>
      </p:sp>
      <p:sp>
        <p:nvSpPr>
          <p:cNvPr id="69" name="Google Shape;69;p32"/>
          <p:cNvSpPr txBox="1"/>
          <p:nvPr>
            <p:ph idx="12" type="sldNum"/>
          </p:nvPr>
        </p:nvSpPr>
        <p:spPr>
          <a:xfrm>
            <a:off x="8729400" y="4734075"/>
            <a:ext cx="414600" cy="4095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Subtitle">
    <p:spTree>
      <p:nvGrpSpPr>
        <p:cNvPr id="70" name="Shape 70"/>
        <p:cNvGrpSpPr/>
        <p:nvPr/>
      </p:nvGrpSpPr>
      <p:grpSpPr>
        <a:xfrm>
          <a:off x="0" y="0"/>
          <a:ext cx="0" cy="0"/>
          <a:chOff x="0" y="0"/>
          <a:chExt cx="0" cy="0"/>
        </a:xfrm>
      </p:grpSpPr>
      <p:grpSp>
        <p:nvGrpSpPr>
          <p:cNvPr id="71" name="Google Shape;71;p33"/>
          <p:cNvGrpSpPr/>
          <p:nvPr/>
        </p:nvGrpSpPr>
        <p:grpSpPr>
          <a:xfrm flipH="1">
            <a:off x="912725" y="0"/>
            <a:ext cx="8231275" cy="4331550"/>
            <a:chOff x="0" y="0"/>
            <a:chExt cx="8231275" cy="4331550"/>
          </a:xfrm>
        </p:grpSpPr>
        <p:pic>
          <p:nvPicPr>
            <p:cNvPr id="72" name="Google Shape;72;p33"/>
            <p:cNvPicPr preferRelativeResize="0"/>
            <p:nvPr/>
          </p:nvPicPr>
          <p:blipFill rotWithShape="1">
            <a:blip r:embed="rId2">
              <a:alphaModFix/>
            </a:blip>
            <a:srcRect b="0" l="0" r="0" t="0"/>
            <a:stretch/>
          </p:blipFill>
          <p:spPr>
            <a:xfrm>
              <a:off x="685975" y="3434875"/>
              <a:ext cx="1371975" cy="896675"/>
            </a:xfrm>
            <a:prstGeom prst="rect">
              <a:avLst/>
            </a:prstGeom>
            <a:noFill/>
            <a:ln>
              <a:noFill/>
            </a:ln>
          </p:spPr>
        </p:pic>
        <p:grpSp>
          <p:nvGrpSpPr>
            <p:cNvPr id="73" name="Google Shape;73;p33"/>
            <p:cNvGrpSpPr/>
            <p:nvPr/>
          </p:nvGrpSpPr>
          <p:grpSpPr>
            <a:xfrm>
              <a:off x="0" y="2747250"/>
              <a:ext cx="3429750" cy="896675"/>
              <a:chOff x="0" y="0"/>
              <a:chExt cx="3429750" cy="896675"/>
            </a:xfrm>
          </p:grpSpPr>
          <p:pic>
            <p:nvPicPr>
              <p:cNvPr id="74" name="Google Shape;74;p33"/>
              <p:cNvPicPr preferRelativeResize="0"/>
              <p:nvPr/>
            </p:nvPicPr>
            <p:blipFill rotWithShape="1">
              <a:blip r:embed="rId2">
                <a:alphaModFix/>
              </a:blip>
              <a:srcRect b="0" l="0" r="0" t="0"/>
              <a:stretch/>
            </p:blipFill>
            <p:spPr>
              <a:xfrm>
                <a:off x="0" y="0"/>
                <a:ext cx="1371975" cy="896675"/>
              </a:xfrm>
              <a:prstGeom prst="rect">
                <a:avLst/>
              </a:prstGeom>
              <a:noFill/>
              <a:ln>
                <a:noFill/>
              </a:ln>
            </p:spPr>
          </p:pic>
          <p:pic>
            <p:nvPicPr>
              <p:cNvPr id="75" name="Google Shape;75;p33"/>
              <p:cNvPicPr preferRelativeResize="0"/>
              <p:nvPr/>
            </p:nvPicPr>
            <p:blipFill rotWithShape="1">
              <a:blip r:embed="rId2">
                <a:alphaModFix/>
              </a:blip>
              <a:srcRect b="0" l="0" r="0" t="0"/>
              <a:stretch/>
            </p:blipFill>
            <p:spPr>
              <a:xfrm>
                <a:off x="2057775" y="0"/>
                <a:ext cx="1371975" cy="896675"/>
              </a:xfrm>
              <a:prstGeom prst="rect">
                <a:avLst/>
              </a:prstGeom>
              <a:noFill/>
              <a:ln>
                <a:noFill/>
              </a:ln>
            </p:spPr>
          </p:pic>
        </p:grpSp>
        <p:grpSp>
          <p:nvGrpSpPr>
            <p:cNvPr id="76" name="Google Shape;76;p33"/>
            <p:cNvGrpSpPr/>
            <p:nvPr/>
          </p:nvGrpSpPr>
          <p:grpSpPr>
            <a:xfrm>
              <a:off x="685975" y="2061250"/>
              <a:ext cx="3429750" cy="896675"/>
              <a:chOff x="0" y="0"/>
              <a:chExt cx="3429750" cy="896675"/>
            </a:xfrm>
          </p:grpSpPr>
          <p:pic>
            <p:nvPicPr>
              <p:cNvPr id="77" name="Google Shape;77;p33"/>
              <p:cNvPicPr preferRelativeResize="0"/>
              <p:nvPr/>
            </p:nvPicPr>
            <p:blipFill rotWithShape="1">
              <a:blip r:embed="rId2">
                <a:alphaModFix/>
              </a:blip>
              <a:srcRect b="0" l="0" r="0" t="0"/>
              <a:stretch/>
            </p:blipFill>
            <p:spPr>
              <a:xfrm>
                <a:off x="0" y="0"/>
                <a:ext cx="1371975" cy="896675"/>
              </a:xfrm>
              <a:prstGeom prst="rect">
                <a:avLst/>
              </a:prstGeom>
              <a:noFill/>
              <a:ln>
                <a:noFill/>
              </a:ln>
            </p:spPr>
          </p:pic>
          <p:pic>
            <p:nvPicPr>
              <p:cNvPr id="78" name="Google Shape;78;p33"/>
              <p:cNvPicPr preferRelativeResize="0"/>
              <p:nvPr/>
            </p:nvPicPr>
            <p:blipFill rotWithShape="1">
              <a:blip r:embed="rId2">
                <a:alphaModFix/>
              </a:blip>
              <a:srcRect b="0" l="0" r="0" t="0"/>
              <a:stretch/>
            </p:blipFill>
            <p:spPr>
              <a:xfrm>
                <a:off x="2057775" y="0"/>
                <a:ext cx="1371975" cy="896675"/>
              </a:xfrm>
              <a:prstGeom prst="rect">
                <a:avLst/>
              </a:prstGeom>
              <a:noFill/>
              <a:ln>
                <a:noFill/>
              </a:ln>
            </p:spPr>
          </p:pic>
        </p:grpSp>
        <p:grpSp>
          <p:nvGrpSpPr>
            <p:cNvPr id="79" name="Google Shape;79;p33"/>
            <p:cNvGrpSpPr/>
            <p:nvPr/>
          </p:nvGrpSpPr>
          <p:grpSpPr>
            <a:xfrm>
              <a:off x="0" y="1373625"/>
              <a:ext cx="3429750" cy="896675"/>
              <a:chOff x="0" y="0"/>
              <a:chExt cx="3429750" cy="896675"/>
            </a:xfrm>
          </p:grpSpPr>
          <p:pic>
            <p:nvPicPr>
              <p:cNvPr id="80" name="Google Shape;80;p33"/>
              <p:cNvPicPr preferRelativeResize="0"/>
              <p:nvPr/>
            </p:nvPicPr>
            <p:blipFill rotWithShape="1">
              <a:blip r:embed="rId2">
                <a:alphaModFix/>
              </a:blip>
              <a:srcRect b="0" l="0" r="0" t="0"/>
              <a:stretch/>
            </p:blipFill>
            <p:spPr>
              <a:xfrm>
                <a:off x="0" y="0"/>
                <a:ext cx="1371975" cy="896675"/>
              </a:xfrm>
              <a:prstGeom prst="rect">
                <a:avLst/>
              </a:prstGeom>
              <a:noFill/>
              <a:ln>
                <a:noFill/>
              </a:ln>
            </p:spPr>
          </p:pic>
          <p:pic>
            <p:nvPicPr>
              <p:cNvPr id="81" name="Google Shape;81;p33"/>
              <p:cNvPicPr preferRelativeResize="0"/>
              <p:nvPr/>
            </p:nvPicPr>
            <p:blipFill rotWithShape="1">
              <a:blip r:embed="rId2">
                <a:alphaModFix/>
              </a:blip>
              <a:srcRect b="0" l="0" r="0" t="0"/>
              <a:stretch/>
            </p:blipFill>
            <p:spPr>
              <a:xfrm>
                <a:off x="2057775" y="0"/>
                <a:ext cx="1371975" cy="896675"/>
              </a:xfrm>
              <a:prstGeom prst="rect">
                <a:avLst/>
              </a:prstGeom>
              <a:noFill/>
              <a:ln>
                <a:noFill/>
              </a:ln>
            </p:spPr>
          </p:pic>
        </p:grpSp>
        <p:grpSp>
          <p:nvGrpSpPr>
            <p:cNvPr id="82" name="Google Shape;82;p33"/>
            <p:cNvGrpSpPr/>
            <p:nvPr/>
          </p:nvGrpSpPr>
          <p:grpSpPr>
            <a:xfrm>
              <a:off x="685975" y="687625"/>
              <a:ext cx="7545300" cy="896675"/>
              <a:chOff x="0" y="0"/>
              <a:chExt cx="7545300" cy="896675"/>
            </a:xfrm>
          </p:grpSpPr>
          <p:pic>
            <p:nvPicPr>
              <p:cNvPr id="83" name="Google Shape;83;p33"/>
              <p:cNvPicPr preferRelativeResize="0"/>
              <p:nvPr/>
            </p:nvPicPr>
            <p:blipFill rotWithShape="1">
              <a:blip r:embed="rId2">
                <a:alphaModFix/>
              </a:blip>
              <a:srcRect b="0" l="0" r="0" t="0"/>
              <a:stretch/>
            </p:blipFill>
            <p:spPr>
              <a:xfrm>
                <a:off x="0" y="0"/>
                <a:ext cx="1371975" cy="896675"/>
              </a:xfrm>
              <a:prstGeom prst="rect">
                <a:avLst/>
              </a:prstGeom>
              <a:noFill/>
              <a:ln>
                <a:noFill/>
              </a:ln>
            </p:spPr>
          </p:pic>
          <p:pic>
            <p:nvPicPr>
              <p:cNvPr id="84" name="Google Shape;84;p33"/>
              <p:cNvPicPr preferRelativeResize="0"/>
              <p:nvPr/>
            </p:nvPicPr>
            <p:blipFill rotWithShape="1">
              <a:blip r:embed="rId2">
                <a:alphaModFix/>
              </a:blip>
              <a:srcRect b="0" l="0" r="0" t="0"/>
              <a:stretch/>
            </p:blipFill>
            <p:spPr>
              <a:xfrm>
                <a:off x="2057775" y="0"/>
                <a:ext cx="1371975" cy="896675"/>
              </a:xfrm>
              <a:prstGeom prst="rect">
                <a:avLst/>
              </a:prstGeom>
              <a:noFill/>
              <a:ln>
                <a:noFill/>
              </a:ln>
            </p:spPr>
          </p:pic>
          <p:pic>
            <p:nvPicPr>
              <p:cNvPr id="85" name="Google Shape;85;p33"/>
              <p:cNvPicPr preferRelativeResize="0"/>
              <p:nvPr/>
            </p:nvPicPr>
            <p:blipFill rotWithShape="1">
              <a:blip r:embed="rId2">
                <a:alphaModFix/>
              </a:blip>
              <a:srcRect b="0" l="0" r="0" t="0"/>
              <a:stretch/>
            </p:blipFill>
            <p:spPr>
              <a:xfrm>
                <a:off x="4115550" y="0"/>
                <a:ext cx="1371975" cy="896675"/>
              </a:xfrm>
              <a:prstGeom prst="rect">
                <a:avLst/>
              </a:prstGeom>
              <a:noFill/>
              <a:ln>
                <a:noFill/>
              </a:ln>
            </p:spPr>
          </p:pic>
          <p:pic>
            <p:nvPicPr>
              <p:cNvPr id="86" name="Google Shape;86;p33"/>
              <p:cNvPicPr preferRelativeResize="0"/>
              <p:nvPr/>
            </p:nvPicPr>
            <p:blipFill rotWithShape="1">
              <a:blip r:embed="rId2">
                <a:alphaModFix/>
              </a:blip>
              <a:srcRect b="0" l="0" r="0" t="0"/>
              <a:stretch/>
            </p:blipFill>
            <p:spPr>
              <a:xfrm>
                <a:off x="6173325" y="0"/>
                <a:ext cx="1371975" cy="896675"/>
              </a:xfrm>
              <a:prstGeom prst="rect">
                <a:avLst/>
              </a:prstGeom>
              <a:noFill/>
              <a:ln>
                <a:noFill/>
              </a:ln>
            </p:spPr>
          </p:pic>
        </p:grpSp>
        <p:grpSp>
          <p:nvGrpSpPr>
            <p:cNvPr id="87" name="Google Shape;87;p33"/>
            <p:cNvGrpSpPr/>
            <p:nvPr/>
          </p:nvGrpSpPr>
          <p:grpSpPr>
            <a:xfrm>
              <a:off x="0" y="0"/>
              <a:ext cx="7545300" cy="896675"/>
              <a:chOff x="0" y="0"/>
              <a:chExt cx="7545300" cy="896675"/>
            </a:xfrm>
          </p:grpSpPr>
          <p:pic>
            <p:nvPicPr>
              <p:cNvPr id="88" name="Google Shape;88;p33"/>
              <p:cNvPicPr preferRelativeResize="0"/>
              <p:nvPr/>
            </p:nvPicPr>
            <p:blipFill rotWithShape="1">
              <a:blip r:embed="rId2">
                <a:alphaModFix/>
              </a:blip>
              <a:srcRect b="0" l="0" r="0" t="0"/>
              <a:stretch/>
            </p:blipFill>
            <p:spPr>
              <a:xfrm>
                <a:off x="0" y="0"/>
                <a:ext cx="1371975" cy="896675"/>
              </a:xfrm>
              <a:prstGeom prst="rect">
                <a:avLst/>
              </a:prstGeom>
              <a:noFill/>
              <a:ln>
                <a:noFill/>
              </a:ln>
            </p:spPr>
          </p:pic>
          <p:pic>
            <p:nvPicPr>
              <p:cNvPr id="89" name="Google Shape;89;p33"/>
              <p:cNvPicPr preferRelativeResize="0"/>
              <p:nvPr/>
            </p:nvPicPr>
            <p:blipFill rotWithShape="1">
              <a:blip r:embed="rId2">
                <a:alphaModFix/>
              </a:blip>
              <a:srcRect b="0" l="0" r="0" t="0"/>
              <a:stretch/>
            </p:blipFill>
            <p:spPr>
              <a:xfrm>
                <a:off x="2057775" y="0"/>
                <a:ext cx="1371975" cy="896675"/>
              </a:xfrm>
              <a:prstGeom prst="rect">
                <a:avLst/>
              </a:prstGeom>
              <a:noFill/>
              <a:ln>
                <a:noFill/>
              </a:ln>
            </p:spPr>
          </p:pic>
          <p:pic>
            <p:nvPicPr>
              <p:cNvPr id="90" name="Google Shape;90;p33"/>
              <p:cNvPicPr preferRelativeResize="0"/>
              <p:nvPr/>
            </p:nvPicPr>
            <p:blipFill rotWithShape="1">
              <a:blip r:embed="rId2">
                <a:alphaModFix/>
              </a:blip>
              <a:srcRect b="0" l="0" r="0" t="0"/>
              <a:stretch/>
            </p:blipFill>
            <p:spPr>
              <a:xfrm>
                <a:off x="4115550" y="0"/>
                <a:ext cx="1371975" cy="896675"/>
              </a:xfrm>
              <a:prstGeom prst="rect">
                <a:avLst/>
              </a:prstGeom>
              <a:noFill/>
              <a:ln>
                <a:noFill/>
              </a:ln>
            </p:spPr>
          </p:pic>
          <p:pic>
            <p:nvPicPr>
              <p:cNvPr id="91" name="Google Shape;91;p33"/>
              <p:cNvPicPr preferRelativeResize="0"/>
              <p:nvPr/>
            </p:nvPicPr>
            <p:blipFill rotWithShape="1">
              <a:blip r:embed="rId2">
                <a:alphaModFix/>
              </a:blip>
              <a:srcRect b="0" l="0" r="0" t="0"/>
              <a:stretch/>
            </p:blipFill>
            <p:spPr>
              <a:xfrm>
                <a:off x="6173325" y="0"/>
                <a:ext cx="1371975" cy="896675"/>
              </a:xfrm>
              <a:prstGeom prst="rect">
                <a:avLst/>
              </a:prstGeom>
              <a:noFill/>
              <a:ln>
                <a:noFill/>
              </a:ln>
            </p:spPr>
          </p:pic>
        </p:grpSp>
      </p:grpSp>
      <p:grpSp>
        <p:nvGrpSpPr>
          <p:cNvPr id="92" name="Google Shape;92;p33"/>
          <p:cNvGrpSpPr/>
          <p:nvPr/>
        </p:nvGrpSpPr>
        <p:grpSpPr>
          <a:xfrm flipH="1">
            <a:off x="0" y="3088098"/>
            <a:ext cx="4115725" cy="2270300"/>
            <a:chOff x="4115550" y="2061250"/>
            <a:chExt cx="4115725" cy="2270300"/>
          </a:xfrm>
        </p:grpSpPr>
        <p:grpSp>
          <p:nvGrpSpPr>
            <p:cNvPr id="93" name="Google Shape;93;p33"/>
            <p:cNvGrpSpPr/>
            <p:nvPr/>
          </p:nvGrpSpPr>
          <p:grpSpPr>
            <a:xfrm>
              <a:off x="4801525" y="3434875"/>
              <a:ext cx="3429750" cy="896675"/>
              <a:chOff x="4115550" y="0"/>
              <a:chExt cx="3429750" cy="896675"/>
            </a:xfrm>
          </p:grpSpPr>
          <p:pic>
            <p:nvPicPr>
              <p:cNvPr id="94" name="Google Shape;94;p33"/>
              <p:cNvPicPr preferRelativeResize="0"/>
              <p:nvPr/>
            </p:nvPicPr>
            <p:blipFill rotWithShape="1">
              <a:blip r:embed="rId2">
                <a:alphaModFix/>
              </a:blip>
              <a:srcRect b="0" l="0" r="0" t="0"/>
              <a:stretch/>
            </p:blipFill>
            <p:spPr>
              <a:xfrm>
                <a:off x="4115550" y="0"/>
                <a:ext cx="1371975" cy="896675"/>
              </a:xfrm>
              <a:prstGeom prst="rect">
                <a:avLst/>
              </a:prstGeom>
              <a:noFill/>
              <a:ln>
                <a:noFill/>
              </a:ln>
            </p:spPr>
          </p:pic>
          <p:pic>
            <p:nvPicPr>
              <p:cNvPr id="95" name="Google Shape;95;p33"/>
              <p:cNvPicPr preferRelativeResize="0"/>
              <p:nvPr/>
            </p:nvPicPr>
            <p:blipFill rotWithShape="1">
              <a:blip r:embed="rId2">
                <a:alphaModFix/>
              </a:blip>
              <a:srcRect b="0" l="0" r="0" t="0"/>
              <a:stretch/>
            </p:blipFill>
            <p:spPr>
              <a:xfrm>
                <a:off x="6173325" y="0"/>
                <a:ext cx="1371975" cy="896675"/>
              </a:xfrm>
              <a:prstGeom prst="rect">
                <a:avLst/>
              </a:prstGeom>
              <a:noFill/>
              <a:ln>
                <a:noFill/>
              </a:ln>
            </p:spPr>
          </p:pic>
        </p:grpSp>
        <p:grpSp>
          <p:nvGrpSpPr>
            <p:cNvPr id="96" name="Google Shape;96;p33"/>
            <p:cNvGrpSpPr/>
            <p:nvPr/>
          </p:nvGrpSpPr>
          <p:grpSpPr>
            <a:xfrm>
              <a:off x="4115550" y="2747250"/>
              <a:ext cx="3429750" cy="896675"/>
              <a:chOff x="4115550" y="0"/>
              <a:chExt cx="3429750" cy="896675"/>
            </a:xfrm>
          </p:grpSpPr>
          <p:pic>
            <p:nvPicPr>
              <p:cNvPr id="97" name="Google Shape;97;p33"/>
              <p:cNvPicPr preferRelativeResize="0"/>
              <p:nvPr/>
            </p:nvPicPr>
            <p:blipFill rotWithShape="1">
              <a:blip r:embed="rId2">
                <a:alphaModFix/>
              </a:blip>
              <a:srcRect b="0" l="0" r="0" t="0"/>
              <a:stretch/>
            </p:blipFill>
            <p:spPr>
              <a:xfrm>
                <a:off x="4115550" y="0"/>
                <a:ext cx="1371975" cy="896675"/>
              </a:xfrm>
              <a:prstGeom prst="rect">
                <a:avLst/>
              </a:prstGeom>
              <a:noFill/>
              <a:ln>
                <a:noFill/>
              </a:ln>
            </p:spPr>
          </p:pic>
          <p:pic>
            <p:nvPicPr>
              <p:cNvPr id="98" name="Google Shape;98;p33"/>
              <p:cNvPicPr preferRelativeResize="0"/>
              <p:nvPr/>
            </p:nvPicPr>
            <p:blipFill rotWithShape="1">
              <a:blip r:embed="rId2">
                <a:alphaModFix/>
              </a:blip>
              <a:srcRect b="0" l="0" r="0" t="0"/>
              <a:stretch/>
            </p:blipFill>
            <p:spPr>
              <a:xfrm>
                <a:off x="6173325" y="0"/>
                <a:ext cx="1371975" cy="896675"/>
              </a:xfrm>
              <a:prstGeom prst="rect">
                <a:avLst/>
              </a:prstGeom>
              <a:noFill/>
              <a:ln>
                <a:noFill/>
              </a:ln>
            </p:spPr>
          </p:pic>
        </p:grpSp>
        <p:pic>
          <p:nvPicPr>
            <p:cNvPr id="99" name="Google Shape;99;p33"/>
            <p:cNvPicPr preferRelativeResize="0"/>
            <p:nvPr/>
          </p:nvPicPr>
          <p:blipFill rotWithShape="1">
            <a:blip r:embed="rId2">
              <a:alphaModFix/>
            </a:blip>
            <a:srcRect b="0" l="0" r="0" t="0"/>
            <a:stretch/>
          </p:blipFill>
          <p:spPr>
            <a:xfrm>
              <a:off x="6859300" y="2061250"/>
              <a:ext cx="1371975" cy="896675"/>
            </a:xfrm>
            <a:prstGeom prst="rect">
              <a:avLst/>
            </a:prstGeom>
            <a:noFill/>
            <a:ln>
              <a:noFill/>
            </a:ln>
          </p:spPr>
        </p:pic>
      </p:grpSp>
      <p:sp>
        <p:nvSpPr>
          <p:cNvPr id="100" name="Google Shape;100;p33"/>
          <p:cNvSpPr txBox="1"/>
          <p:nvPr>
            <p:ph type="ctrTitle"/>
          </p:nvPr>
        </p:nvSpPr>
        <p:spPr>
          <a:xfrm>
            <a:off x="2027625" y="1629397"/>
            <a:ext cx="5088600" cy="11598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01" name="Google Shape;101;p33"/>
          <p:cNvSpPr txBox="1"/>
          <p:nvPr>
            <p:ph idx="1" type="subTitle"/>
          </p:nvPr>
        </p:nvSpPr>
        <p:spPr>
          <a:xfrm>
            <a:off x="2027625" y="2886101"/>
            <a:ext cx="5088600" cy="784800"/>
          </a:xfrm>
          <a:prstGeom prst="rect">
            <a:avLst/>
          </a:prstGeom>
          <a:noFill/>
          <a:ln>
            <a:noFill/>
          </a:ln>
        </p:spPr>
        <p:txBody>
          <a:bodyPr anchorCtr="0" anchor="t" bIns="0" lIns="0" spcFirstLastPara="1" rIns="0" wrap="square" tIns="0">
            <a:noAutofit/>
          </a:bodyPr>
          <a:lstStyle>
            <a:lvl1pPr lvl="0" algn="l">
              <a:lnSpc>
                <a:spcPct val="120000"/>
              </a:lnSpc>
              <a:spcBef>
                <a:spcPts val="0"/>
              </a:spcBef>
              <a:spcAft>
                <a:spcPts val="0"/>
              </a:spcAft>
              <a:buClr>
                <a:schemeClr val="accent2"/>
              </a:buClr>
              <a:buSzPts val="2000"/>
              <a:buNone/>
              <a:defRPr>
                <a:solidFill>
                  <a:schemeClr val="accent2"/>
                </a:solidFill>
              </a:defRPr>
            </a:lvl1pPr>
            <a:lvl2pPr lvl="1" algn="l">
              <a:lnSpc>
                <a:spcPct val="120000"/>
              </a:lnSpc>
              <a:spcBef>
                <a:spcPts val="0"/>
              </a:spcBef>
              <a:spcAft>
                <a:spcPts val="0"/>
              </a:spcAft>
              <a:buClr>
                <a:schemeClr val="accent2"/>
              </a:buClr>
              <a:buSzPts val="3000"/>
              <a:buNone/>
              <a:defRPr sz="3000">
                <a:solidFill>
                  <a:schemeClr val="accent2"/>
                </a:solidFill>
              </a:defRPr>
            </a:lvl2pPr>
            <a:lvl3pPr lvl="2" algn="l">
              <a:lnSpc>
                <a:spcPct val="120000"/>
              </a:lnSpc>
              <a:spcBef>
                <a:spcPts val="0"/>
              </a:spcBef>
              <a:spcAft>
                <a:spcPts val="0"/>
              </a:spcAft>
              <a:buClr>
                <a:schemeClr val="accent2"/>
              </a:buClr>
              <a:buSzPts val="3000"/>
              <a:buNone/>
              <a:defRPr sz="3000">
                <a:solidFill>
                  <a:schemeClr val="accent2"/>
                </a:solidFill>
              </a:defRPr>
            </a:lvl3pPr>
            <a:lvl4pPr lvl="3" algn="l">
              <a:lnSpc>
                <a:spcPct val="120000"/>
              </a:lnSpc>
              <a:spcBef>
                <a:spcPts val="0"/>
              </a:spcBef>
              <a:spcAft>
                <a:spcPts val="0"/>
              </a:spcAft>
              <a:buClr>
                <a:schemeClr val="accent2"/>
              </a:buClr>
              <a:buSzPts val="3000"/>
              <a:buNone/>
              <a:defRPr sz="3000">
                <a:solidFill>
                  <a:schemeClr val="accent2"/>
                </a:solidFill>
              </a:defRPr>
            </a:lvl4pPr>
            <a:lvl5pPr lvl="4" algn="l">
              <a:lnSpc>
                <a:spcPct val="120000"/>
              </a:lnSpc>
              <a:spcBef>
                <a:spcPts val="0"/>
              </a:spcBef>
              <a:spcAft>
                <a:spcPts val="0"/>
              </a:spcAft>
              <a:buClr>
                <a:schemeClr val="accent2"/>
              </a:buClr>
              <a:buSzPts val="3000"/>
              <a:buNone/>
              <a:defRPr sz="3000">
                <a:solidFill>
                  <a:schemeClr val="accent2"/>
                </a:solidFill>
              </a:defRPr>
            </a:lvl5pPr>
            <a:lvl6pPr lvl="5" algn="l">
              <a:lnSpc>
                <a:spcPct val="120000"/>
              </a:lnSpc>
              <a:spcBef>
                <a:spcPts val="0"/>
              </a:spcBef>
              <a:spcAft>
                <a:spcPts val="0"/>
              </a:spcAft>
              <a:buClr>
                <a:schemeClr val="accent2"/>
              </a:buClr>
              <a:buSzPts val="3000"/>
              <a:buNone/>
              <a:defRPr sz="3000">
                <a:solidFill>
                  <a:schemeClr val="accent2"/>
                </a:solidFill>
              </a:defRPr>
            </a:lvl6pPr>
            <a:lvl7pPr lvl="6" algn="l">
              <a:lnSpc>
                <a:spcPct val="120000"/>
              </a:lnSpc>
              <a:spcBef>
                <a:spcPts val="0"/>
              </a:spcBef>
              <a:spcAft>
                <a:spcPts val="0"/>
              </a:spcAft>
              <a:buClr>
                <a:schemeClr val="accent2"/>
              </a:buClr>
              <a:buSzPts val="3000"/>
              <a:buNone/>
              <a:defRPr sz="3000">
                <a:solidFill>
                  <a:schemeClr val="accent2"/>
                </a:solidFill>
              </a:defRPr>
            </a:lvl7pPr>
            <a:lvl8pPr lvl="7" algn="l">
              <a:lnSpc>
                <a:spcPct val="120000"/>
              </a:lnSpc>
              <a:spcBef>
                <a:spcPts val="0"/>
              </a:spcBef>
              <a:spcAft>
                <a:spcPts val="0"/>
              </a:spcAft>
              <a:buClr>
                <a:schemeClr val="accent2"/>
              </a:buClr>
              <a:buSzPts val="3000"/>
              <a:buNone/>
              <a:defRPr sz="3000">
                <a:solidFill>
                  <a:schemeClr val="accent2"/>
                </a:solidFill>
              </a:defRPr>
            </a:lvl8pPr>
            <a:lvl9pPr lvl="8" algn="l">
              <a:lnSpc>
                <a:spcPct val="120000"/>
              </a:lnSpc>
              <a:spcBef>
                <a:spcPts val="0"/>
              </a:spcBef>
              <a:spcAft>
                <a:spcPts val="0"/>
              </a:spcAft>
              <a:buClr>
                <a:schemeClr val="accent2"/>
              </a:buClr>
              <a:buSzPts val="3000"/>
              <a:buNone/>
              <a:defRPr sz="3000">
                <a:solidFill>
                  <a:schemeClr val="accent2"/>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lt1"/>
            </a:gs>
            <a:gs pos="44000">
              <a:schemeClr val="lt2"/>
            </a:gs>
            <a:gs pos="72000">
              <a:schemeClr val="lt2"/>
            </a:gs>
            <a:gs pos="100000">
              <a:srgbClr val="D0D8E5"/>
            </a:gs>
          </a:gsLst>
          <a:path path="circle">
            <a:fillToRect b="100%" r="100%"/>
          </a:path>
          <a:tileRect l="-100%" t="-100%"/>
        </a:gradFill>
      </p:bgPr>
    </p:bg>
    <p:spTree>
      <p:nvGrpSpPr>
        <p:cNvPr id="5" name="Shape 5"/>
        <p:cNvGrpSpPr/>
        <p:nvPr/>
      </p:nvGrpSpPr>
      <p:grpSpPr>
        <a:xfrm>
          <a:off x="0" y="0"/>
          <a:ext cx="0" cy="0"/>
          <a:chOff x="0" y="0"/>
          <a:chExt cx="0" cy="0"/>
        </a:xfrm>
      </p:grpSpPr>
      <p:sp>
        <p:nvSpPr>
          <p:cNvPr id="6" name="Google Shape;6;p30"/>
          <p:cNvSpPr txBox="1"/>
          <p:nvPr>
            <p:ph type="title"/>
          </p:nvPr>
        </p:nvSpPr>
        <p:spPr>
          <a:xfrm>
            <a:off x="776450" y="402700"/>
            <a:ext cx="3587400" cy="8568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chemeClr val="dk1"/>
              </a:buClr>
              <a:buSzPts val="1800"/>
              <a:buFont typeface="Poppins"/>
              <a:buNone/>
              <a:defRPr b="1" i="0" sz="1800" u="none" cap="none" strike="noStrike">
                <a:solidFill>
                  <a:schemeClr val="dk1"/>
                </a:solidFill>
                <a:latin typeface="Poppins"/>
                <a:ea typeface="Poppins"/>
                <a:cs typeface="Poppins"/>
                <a:sym typeface="Poppins"/>
              </a:defRPr>
            </a:lvl1pPr>
            <a:lvl2pPr lvl="1" marR="0" rtl="0" algn="l">
              <a:lnSpc>
                <a:spcPct val="100000"/>
              </a:lnSpc>
              <a:spcBef>
                <a:spcPts val="0"/>
              </a:spcBef>
              <a:spcAft>
                <a:spcPts val="0"/>
              </a:spcAft>
              <a:buClr>
                <a:schemeClr val="dk1"/>
              </a:buClr>
              <a:buSzPts val="1800"/>
              <a:buFont typeface="Poppins"/>
              <a:buNone/>
              <a:defRPr b="1" i="0" sz="1800" u="none" cap="none" strike="noStrike">
                <a:solidFill>
                  <a:schemeClr val="dk1"/>
                </a:solidFill>
                <a:latin typeface="Poppins"/>
                <a:ea typeface="Poppins"/>
                <a:cs typeface="Poppins"/>
                <a:sym typeface="Poppins"/>
              </a:defRPr>
            </a:lvl2pPr>
            <a:lvl3pPr lvl="2" marR="0" rtl="0" algn="l">
              <a:lnSpc>
                <a:spcPct val="100000"/>
              </a:lnSpc>
              <a:spcBef>
                <a:spcPts val="0"/>
              </a:spcBef>
              <a:spcAft>
                <a:spcPts val="0"/>
              </a:spcAft>
              <a:buClr>
                <a:schemeClr val="dk1"/>
              </a:buClr>
              <a:buSzPts val="1800"/>
              <a:buFont typeface="Poppins"/>
              <a:buNone/>
              <a:defRPr b="1" i="0" sz="1800" u="none" cap="none" strike="noStrike">
                <a:solidFill>
                  <a:schemeClr val="dk1"/>
                </a:solidFill>
                <a:latin typeface="Poppins"/>
                <a:ea typeface="Poppins"/>
                <a:cs typeface="Poppins"/>
                <a:sym typeface="Poppins"/>
              </a:defRPr>
            </a:lvl3pPr>
            <a:lvl4pPr lvl="3" marR="0" rtl="0" algn="l">
              <a:lnSpc>
                <a:spcPct val="100000"/>
              </a:lnSpc>
              <a:spcBef>
                <a:spcPts val="0"/>
              </a:spcBef>
              <a:spcAft>
                <a:spcPts val="0"/>
              </a:spcAft>
              <a:buClr>
                <a:schemeClr val="dk1"/>
              </a:buClr>
              <a:buSzPts val="1800"/>
              <a:buFont typeface="Poppins"/>
              <a:buNone/>
              <a:defRPr b="1" i="0" sz="1800" u="none" cap="none" strike="noStrike">
                <a:solidFill>
                  <a:schemeClr val="dk1"/>
                </a:solidFill>
                <a:latin typeface="Poppins"/>
                <a:ea typeface="Poppins"/>
                <a:cs typeface="Poppins"/>
                <a:sym typeface="Poppins"/>
              </a:defRPr>
            </a:lvl4pPr>
            <a:lvl5pPr lvl="4" marR="0" rtl="0" algn="l">
              <a:lnSpc>
                <a:spcPct val="100000"/>
              </a:lnSpc>
              <a:spcBef>
                <a:spcPts val="0"/>
              </a:spcBef>
              <a:spcAft>
                <a:spcPts val="0"/>
              </a:spcAft>
              <a:buClr>
                <a:schemeClr val="dk1"/>
              </a:buClr>
              <a:buSzPts val="1800"/>
              <a:buFont typeface="Poppins"/>
              <a:buNone/>
              <a:defRPr b="1" i="0" sz="1800" u="none" cap="none" strike="noStrike">
                <a:solidFill>
                  <a:schemeClr val="dk1"/>
                </a:solidFill>
                <a:latin typeface="Poppins"/>
                <a:ea typeface="Poppins"/>
                <a:cs typeface="Poppins"/>
                <a:sym typeface="Poppins"/>
              </a:defRPr>
            </a:lvl5pPr>
            <a:lvl6pPr lvl="5" marR="0" rtl="0" algn="l">
              <a:lnSpc>
                <a:spcPct val="100000"/>
              </a:lnSpc>
              <a:spcBef>
                <a:spcPts val="0"/>
              </a:spcBef>
              <a:spcAft>
                <a:spcPts val="0"/>
              </a:spcAft>
              <a:buClr>
                <a:schemeClr val="dk1"/>
              </a:buClr>
              <a:buSzPts val="1800"/>
              <a:buFont typeface="Poppins"/>
              <a:buNone/>
              <a:defRPr b="1" i="0" sz="1800" u="none" cap="none" strike="noStrike">
                <a:solidFill>
                  <a:schemeClr val="dk1"/>
                </a:solidFill>
                <a:latin typeface="Poppins"/>
                <a:ea typeface="Poppins"/>
                <a:cs typeface="Poppins"/>
                <a:sym typeface="Poppins"/>
              </a:defRPr>
            </a:lvl6pPr>
            <a:lvl7pPr lvl="6" marR="0" rtl="0" algn="l">
              <a:lnSpc>
                <a:spcPct val="100000"/>
              </a:lnSpc>
              <a:spcBef>
                <a:spcPts val="0"/>
              </a:spcBef>
              <a:spcAft>
                <a:spcPts val="0"/>
              </a:spcAft>
              <a:buClr>
                <a:schemeClr val="dk1"/>
              </a:buClr>
              <a:buSzPts val="1800"/>
              <a:buFont typeface="Poppins"/>
              <a:buNone/>
              <a:defRPr b="1" i="0" sz="1800" u="none" cap="none" strike="noStrike">
                <a:solidFill>
                  <a:schemeClr val="dk1"/>
                </a:solidFill>
                <a:latin typeface="Poppins"/>
                <a:ea typeface="Poppins"/>
                <a:cs typeface="Poppins"/>
                <a:sym typeface="Poppins"/>
              </a:defRPr>
            </a:lvl7pPr>
            <a:lvl8pPr lvl="7" marR="0" rtl="0" algn="l">
              <a:lnSpc>
                <a:spcPct val="100000"/>
              </a:lnSpc>
              <a:spcBef>
                <a:spcPts val="0"/>
              </a:spcBef>
              <a:spcAft>
                <a:spcPts val="0"/>
              </a:spcAft>
              <a:buClr>
                <a:schemeClr val="dk1"/>
              </a:buClr>
              <a:buSzPts val="1800"/>
              <a:buFont typeface="Poppins"/>
              <a:buNone/>
              <a:defRPr b="1" i="0" sz="1800" u="none" cap="none" strike="noStrike">
                <a:solidFill>
                  <a:schemeClr val="dk1"/>
                </a:solidFill>
                <a:latin typeface="Poppins"/>
                <a:ea typeface="Poppins"/>
                <a:cs typeface="Poppins"/>
                <a:sym typeface="Poppins"/>
              </a:defRPr>
            </a:lvl8pPr>
            <a:lvl9pPr lvl="8" marR="0" rtl="0" algn="l">
              <a:lnSpc>
                <a:spcPct val="100000"/>
              </a:lnSpc>
              <a:spcBef>
                <a:spcPts val="0"/>
              </a:spcBef>
              <a:spcAft>
                <a:spcPts val="0"/>
              </a:spcAft>
              <a:buClr>
                <a:schemeClr val="dk1"/>
              </a:buClr>
              <a:buSzPts val="1800"/>
              <a:buFont typeface="Poppins"/>
              <a:buNone/>
              <a:defRPr b="1" i="0" sz="1800" u="none" cap="none" strike="noStrike">
                <a:solidFill>
                  <a:schemeClr val="dk1"/>
                </a:solidFill>
                <a:latin typeface="Poppins"/>
                <a:ea typeface="Poppins"/>
                <a:cs typeface="Poppins"/>
                <a:sym typeface="Poppins"/>
              </a:defRPr>
            </a:lvl9pPr>
          </a:lstStyle>
          <a:p/>
        </p:txBody>
      </p:sp>
      <p:sp>
        <p:nvSpPr>
          <p:cNvPr id="7" name="Google Shape;7;p30"/>
          <p:cNvSpPr txBox="1"/>
          <p:nvPr>
            <p:ph idx="1" type="body"/>
          </p:nvPr>
        </p:nvSpPr>
        <p:spPr>
          <a:xfrm>
            <a:off x="776450" y="1524375"/>
            <a:ext cx="7591200" cy="2932500"/>
          </a:xfrm>
          <a:prstGeom prst="rect">
            <a:avLst/>
          </a:prstGeom>
          <a:noFill/>
          <a:ln>
            <a:noFill/>
          </a:ln>
        </p:spPr>
        <p:txBody>
          <a:bodyPr anchorCtr="0" anchor="t" bIns="0" lIns="0" spcFirstLastPara="1" rIns="0" wrap="square" tIns="0">
            <a:noAutofit/>
          </a:bodyPr>
          <a:lstStyle>
            <a:lvl1pPr indent="-355600" lvl="0" marL="457200" marR="0" rtl="0" algn="l">
              <a:lnSpc>
                <a:spcPct val="120000"/>
              </a:lnSpc>
              <a:spcBef>
                <a:spcPts val="600"/>
              </a:spcBef>
              <a:spcAft>
                <a:spcPts val="0"/>
              </a:spcAft>
              <a:buClr>
                <a:schemeClr val="accent6"/>
              </a:buClr>
              <a:buSzPts val="2000"/>
              <a:buFont typeface="Montserrat Light"/>
              <a:buChar char="❑"/>
              <a:defRPr b="0" i="0" sz="2000" u="none" cap="none" strike="noStrike">
                <a:solidFill>
                  <a:schemeClr val="dk1"/>
                </a:solidFill>
                <a:latin typeface="Montserrat Light"/>
                <a:ea typeface="Montserrat Light"/>
                <a:cs typeface="Montserrat Light"/>
                <a:sym typeface="Montserrat Light"/>
              </a:defRPr>
            </a:lvl1pPr>
            <a:lvl2pPr indent="-355600" lvl="1" marL="914400" marR="0" rtl="0" algn="l">
              <a:lnSpc>
                <a:spcPct val="120000"/>
              </a:lnSpc>
              <a:spcBef>
                <a:spcPts val="600"/>
              </a:spcBef>
              <a:spcAft>
                <a:spcPts val="0"/>
              </a:spcAft>
              <a:buClr>
                <a:schemeClr val="accent6"/>
              </a:buClr>
              <a:buSzPts val="2000"/>
              <a:buFont typeface="Montserrat Light"/>
              <a:buChar char="❏"/>
              <a:defRPr b="0" i="0" sz="2000" u="none" cap="none" strike="noStrike">
                <a:solidFill>
                  <a:schemeClr val="dk1"/>
                </a:solidFill>
                <a:latin typeface="Montserrat Light"/>
                <a:ea typeface="Montserrat Light"/>
                <a:cs typeface="Montserrat Light"/>
                <a:sym typeface="Montserrat Light"/>
              </a:defRPr>
            </a:lvl2pPr>
            <a:lvl3pPr indent="-355600" lvl="2" marL="1371600" marR="0" rtl="0" algn="l">
              <a:lnSpc>
                <a:spcPct val="120000"/>
              </a:lnSpc>
              <a:spcBef>
                <a:spcPts val="600"/>
              </a:spcBef>
              <a:spcAft>
                <a:spcPts val="0"/>
              </a:spcAft>
              <a:buClr>
                <a:schemeClr val="accent6"/>
              </a:buClr>
              <a:buSzPts val="2000"/>
              <a:buFont typeface="Montserrat Light"/>
              <a:buChar char="❏"/>
              <a:defRPr b="0" i="0" sz="2000" u="none" cap="none" strike="noStrike">
                <a:solidFill>
                  <a:schemeClr val="dk1"/>
                </a:solidFill>
                <a:latin typeface="Montserrat Light"/>
                <a:ea typeface="Montserrat Light"/>
                <a:cs typeface="Montserrat Light"/>
                <a:sym typeface="Montserrat Light"/>
              </a:defRPr>
            </a:lvl3pPr>
            <a:lvl4pPr indent="-355600" lvl="3" marL="1828800" marR="0" rtl="0" algn="l">
              <a:lnSpc>
                <a:spcPct val="120000"/>
              </a:lnSpc>
              <a:spcBef>
                <a:spcPts val="600"/>
              </a:spcBef>
              <a:spcAft>
                <a:spcPts val="0"/>
              </a:spcAft>
              <a:buClr>
                <a:schemeClr val="accent6"/>
              </a:buClr>
              <a:buSzPts val="2000"/>
              <a:buFont typeface="Montserrat Light"/>
              <a:buChar char="❏"/>
              <a:defRPr b="0" i="0" sz="2000" u="none" cap="none" strike="noStrike">
                <a:solidFill>
                  <a:schemeClr val="dk1"/>
                </a:solidFill>
                <a:latin typeface="Montserrat Light"/>
                <a:ea typeface="Montserrat Light"/>
                <a:cs typeface="Montserrat Light"/>
                <a:sym typeface="Montserrat Light"/>
              </a:defRPr>
            </a:lvl4pPr>
            <a:lvl5pPr indent="-355600" lvl="4" marL="2286000" marR="0" rtl="0" algn="l">
              <a:lnSpc>
                <a:spcPct val="120000"/>
              </a:lnSpc>
              <a:spcBef>
                <a:spcPts val="600"/>
              </a:spcBef>
              <a:spcAft>
                <a:spcPts val="0"/>
              </a:spcAft>
              <a:buClr>
                <a:schemeClr val="accent6"/>
              </a:buClr>
              <a:buSzPts val="2000"/>
              <a:buFont typeface="Montserrat Light"/>
              <a:buChar char="❏"/>
              <a:defRPr b="0" i="0" sz="2000" u="none" cap="none" strike="noStrike">
                <a:solidFill>
                  <a:schemeClr val="dk1"/>
                </a:solidFill>
                <a:latin typeface="Montserrat Light"/>
                <a:ea typeface="Montserrat Light"/>
                <a:cs typeface="Montserrat Light"/>
                <a:sym typeface="Montserrat Light"/>
              </a:defRPr>
            </a:lvl5pPr>
            <a:lvl6pPr indent="-355600" lvl="5" marL="2743200" marR="0" rtl="0" algn="l">
              <a:lnSpc>
                <a:spcPct val="120000"/>
              </a:lnSpc>
              <a:spcBef>
                <a:spcPts val="600"/>
              </a:spcBef>
              <a:spcAft>
                <a:spcPts val="0"/>
              </a:spcAft>
              <a:buClr>
                <a:schemeClr val="accent6"/>
              </a:buClr>
              <a:buSzPts val="2000"/>
              <a:buFont typeface="Montserrat Light"/>
              <a:buChar char="❏"/>
              <a:defRPr b="0" i="0" sz="2000" u="none" cap="none" strike="noStrike">
                <a:solidFill>
                  <a:schemeClr val="dk1"/>
                </a:solidFill>
                <a:latin typeface="Montserrat Light"/>
                <a:ea typeface="Montserrat Light"/>
                <a:cs typeface="Montserrat Light"/>
                <a:sym typeface="Montserrat Light"/>
              </a:defRPr>
            </a:lvl6pPr>
            <a:lvl7pPr indent="-355600" lvl="6" marL="3200400" marR="0" rtl="0" algn="l">
              <a:lnSpc>
                <a:spcPct val="120000"/>
              </a:lnSpc>
              <a:spcBef>
                <a:spcPts val="600"/>
              </a:spcBef>
              <a:spcAft>
                <a:spcPts val="0"/>
              </a:spcAft>
              <a:buClr>
                <a:schemeClr val="accent6"/>
              </a:buClr>
              <a:buSzPts val="2000"/>
              <a:buFont typeface="Montserrat Light"/>
              <a:buChar char="❏"/>
              <a:defRPr b="0" i="0" sz="2000" u="none" cap="none" strike="noStrike">
                <a:solidFill>
                  <a:schemeClr val="dk1"/>
                </a:solidFill>
                <a:latin typeface="Montserrat Light"/>
                <a:ea typeface="Montserrat Light"/>
                <a:cs typeface="Montserrat Light"/>
                <a:sym typeface="Montserrat Light"/>
              </a:defRPr>
            </a:lvl7pPr>
            <a:lvl8pPr indent="-355600" lvl="7" marL="3657600" marR="0" rtl="0" algn="l">
              <a:lnSpc>
                <a:spcPct val="120000"/>
              </a:lnSpc>
              <a:spcBef>
                <a:spcPts val="600"/>
              </a:spcBef>
              <a:spcAft>
                <a:spcPts val="0"/>
              </a:spcAft>
              <a:buClr>
                <a:schemeClr val="accent6"/>
              </a:buClr>
              <a:buSzPts val="2000"/>
              <a:buFont typeface="Montserrat Light"/>
              <a:buChar char="❏"/>
              <a:defRPr b="0" i="0" sz="2000" u="none" cap="none" strike="noStrike">
                <a:solidFill>
                  <a:schemeClr val="dk1"/>
                </a:solidFill>
                <a:latin typeface="Montserrat Light"/>
                <a:ea typeface="Montserrat Light"/>
                <a:cs typeface="Montserrat Light"/>
                <a:sym typeface="Montserrat Light"/>
              </a:defRPr>
            </a:lvl8pPr>
            <a:lvl9pPr indent="-355600" lvl="8" marL="4114800" marR="0" rtl="0" algn="l">
              <a:lnSpc>
                <a:spcPct val="120000"/>
              </a:lnSpc>
              <a:spcBef>
                <a:spcPts val="600"/>
              </a:spcBef>
              <a:spcAft>
                <a:spcPts val="0"/>
              </a:spcAft>
              <a:buClr>
                <a:schemeClr val="accent6"/>
              </a:buClr>
              <a:buSzPts val="2000"/>
              <a:buFont typeface="Montserrat Light"/>
              <a:buChar char="❏"/>
              <a:defRPr b="0" i="0" sz="2000" u="none" cap="none" strike="noStrike">
                <a:solidFill>
                  <a:schemeClr val="dk1"/>
                </a:solidFill>
                <a:latin typeface="Montserrat Light"/>
                <a:ea typeface="Montserrat Light"/>
                <a:cs typeface="Montserrat Light"/>
                <a:sym typeface="Montserrat Light"/>
              </a:defRPr>
            </a:lvl9pPr>
          </a:lstStyle>
          <a:p/>
        </p:txBody>
      </p:sp>
      <p:sp>
        <p:nvSpPr>
          <p:cNvPr id="8" name="Google Shape;8;p30"/>
          <p:cNvSpPr txBox="1"/>
          <p:nvPr>
            <p:ph idx="12" type="sldNum"/>
          </p:nvPr>
        </p:nvSpPr>
        <p:spPr>
          <a:xfrm>
            <a:off x="8729400" y="4734075"/>
            <a:ext cx="414600" cy="409500"/>
          </a:xfrm>
          <a:prstGeom prst="rect">
            <a:avLst/>
          </a:prstGeom>
          <a:noFill/>
          <a:ln>
            <a:noFill/>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1pPr>
            <a:lvl2pPr indent="0" lvl="1" marL="0" marR="0" rtl="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2pPr>
            <a:lvl3pPr indent="0" lvl="2" marL="0" marR="0" rtl="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3pPr>
            <a:lvl4pPr indent="0" lvl="3" marL="0" marR="0" rtl="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4pPr>
            <a:lvl5pPr indent="0" lvl="4" marL="0" marR="0" rtl="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5pPr>
            <a:lvl6pPr indent="0" lvl="5" marL="0" marR="0" rtl="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6pPr>
            <a:lvl7pPr indent="0" lvl="6" marL="0" marR="0" rtl="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7pPr>
            <a:lvl8pPr indent="0" lvl="7" marL="0" marR="0" rtl="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8pPr>
            <a:lvl9pPr indent="0" lvl="8" marL="0" marR="0" rtl="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15.png"/><Relationship Id="rId6"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2.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6.png"/><Relationship Id="rId5"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20.png"/><Relationship Id="rId5"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28.png"/><Relationship Id="rId5"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png"/><Relationship Id="rId4" Type="http://schemas.openxmlformats.org/officeDocument/2006/relationships/image" Target="../media/image31.png"/><Relationship Id="rId5"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png"/><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png"/><Relationship Id="rId4" Type="http://schemas.openxmlformats.org/officeDocument/2006/relationships/hyperlink" Target="mailto:gakhalaia3@cu.edu.g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44000">
              <a:schemeClr val="lt2"/>
            </a:gs>
            <a:gs pos="72000">
              <a:schemeClr val="lt2"/>
            </a:gs>
            <a:gs pos="100000">
              <a:srgbClr val="D0D8E5"/>
            </a:gs>
          </a:gsLst>
          <a:path path="circle">
            <a:fillToRect b="100%" r="100%"/>
          </a:path>
          <a:tileRect l="-100%" t="-100%"/>
        </a:gradFill>
      </p:bgPr>
    </p:bg>
    <p:spTree>
      <p:nvGrpSpPr>
        <p:cNvPr id="105" name="Shape 105"/>
        <p:cNvGrpSpPr/>
        <p:nvPr/>
      </p:nvGrpSpPr>
      <p:grpSpPr>
        <a:xfrm>
          <a:off x="0" y="0"/>
          <a:ext cx="0" cy="0"/>
          <a:chOff x="0" y="0"/>
          <a:chExt cx="0" cy="0"/>
        </a:xfrm>
      </p:grpSpPr>
      <p:sp>
        <p:nvSpPr>
          <p:cNvPr id="106" name="Google Shape;106;p1"/>
          <p:cNvSpPr txBox="1"/>
          <p:nvPr/>
        </p:nvSpPr>
        <p:spPr>
          <a:xfrm>
            <a:off x="4107741" y="4865568"/>
            <a:ext cx="928503" cy="21544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Tbilisi, 2022</a:t>
            </a:r>
            <a:endParaRPr/>
          </a:p>
        </p:txBody>
      </p:sp>
      <p:sp>
        <p:nvSpPr>
          <p:cNvPr id="107" name="Google Shape;107;p1"/>
          <p:cNvSpPr txBox="1"/>
          <p:nvPr/>
        </p:nvSpPr>
        <p:spPr>
          <a:xfrm>
            <a:off x="3861702" y="2970205"/>
            <a:ext cx="1420583"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Giorgi Akhalaia</a:t>
            </a:r>
            <a:endParaRPr/>
          </a:p>
        </p:txBody>
      </p:sp>
      <p:sp>
        <p:nvSpPr>
          <p:cNvPr id="108" name="Google Shape;108;p1"/>
          <p:cNvSpPr/>
          <p:nvPr/>
        </p:nvSpPr>
        <p:spPr>
          <a:xfrm>
            <a:off x="-6" y="4077546"/>
            <a:ext cx="9144000" cy="724747"/>
          </a:xfrm>
          <a:prstGeom prst="rect">
            <a:avLst/>
          </a:prstGeom>
          <a:solidFill>
            <a:srgbClr val="F2F2F2">
              <a:alpha val="66666"/>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Text, logo&#10;&#10;Description automatically generated" id="109" name="Google Shape;109;p1"/>
          <p:cNvPicPr preferRelativeResize="0"/>
          <p:nvPr/>
        </p:nvPicPr>
        <p:blipFill rotWithShape="1">
          <a:blip r:embed="rId3">
            <a:alphaModFix/>
          </a:blip>
          <a:srcRect b="0" l="0" r="0" t="0"/>
          <a:stretch/>
        </p:blipFill>
        <p:spPr>
          <a:xfrm>
            <a:off x="286554" y="4123874"/>
            <a:ext cx="1645485" cy="628866"/>
          </a:xfrm>
          <a:prstGeom prst="rect">
            <a:avLst/>
          </a:prstGeom>
          <a:noFill/>
          <a:ln>
            <a:noFill/>
          </a:ln>
        </p:spPr>
      </p:pic>
      <p:pic>
        <p:nvPicPr>
          <p:cNvPr descr="Logo&#10;&#10;Description automatically generated" id="110" name="Google Shape;110;p1"/>
          <p:cNvPicPr preferRelativeResize="0"/>
          <p:nvPr/>
        </p:nvPicPr>
        <p:blipFill rotWithShape="1">
          <a:blip r:embed="rId4">
            <a:alphaModFix/>
          </a:blip>
          <a:srcRect b="0" l="0" r="0" t="0"/>
          <a:stretch/>
        </p:blipFill>
        <p:spPr>
          <a:xfrm>
            <a:off x="7654413" y="3896656"/>
            <a:ext cx="1076634" cy="1076634"/>
          </a:xfrm>
          <a:prstGeom prst="rect">
            <a:avLst/>
          </a:prstGeom>
          <a:noFill/>
          <a:ln>
            <a:noFill/>
          </a:ln>
        </p:spPr>
      </p:pic>
      <p:pic>
        <p:nvPicPr>
          <p:cNvPr descr="A picture containing text&#10;&#10;Description automatically generated" id="111" name="Google Shape;111;p1"/>
          <p:cNvPicPr preferRelativeResize="0"/>
          <p:nvPr/>
        </p:nvPicPr>
        <p:blipFill rotWithShape="1">
          <a:blip r:embed="rId5">
            <a:alphaModFix/>
          </a:blip>
          <a:srcRect b="0" l="0" r="0" t="0"/>
          <a:stretch/>
        </p:blipFill>
        <p:spPr>
          <a:xfrm>
            <a:off x="3079758" y="4122430"/>
            <a:ext cx="1878777" cy="625647"/>
          </a:xfrm>
          <a:prstGeom prst="rect">
            <a:avLst/>
          </a:prstGeom>
          <a:noFill/>
          <a:ln>
            <a:noFill/>
          </a:ln>
        </p:spPr>
      </p:pic>
      <p:pic>
        <p:nvPicPr>
          <p:cNvPr id="112" name="Google Shape;112;p1"/>
          <p:cNvPicPr preferRelativeResize="0"/>
          <p:nvPr/>
        </p:nvPicPr>
        <p:blipFill rotWithShape="1">
          <a:blip r:embed="rId6">
            <a:alphaModFix/>
          </a:blip>
          <a:srcRect b="0" l="0" r="0" t="0"/>
          <a:stretch/>
        </p:blipFill>
        <p:spPr>
          <a:xfrm>
            <a:off x="5944026" y="4146690"/>
            <a:ext cx="836908" cy="577126"/>
          </a:xfrm>
          <a:prstGeom prst="rect">
            <a:avLst/>
          </a:prstGeom>
          <a:noFill/>
          <a:ln>
            <a:noFill/>
          </a:ln>
        </p:spPr>
      </p:pic>
      <p:sp>
        <p:nvSpPr>
          <p:cNvPr id="113" name="Google Shape;113;p1"/>
          <p:cNvSpPr txBox="1"/>
          <p:nvPr/>
        </p:nvSpPr>
        <p:spPr>
          <a:xfrm>
            <a:off x="2149252" y="1694064"/>
            <a:ext cx="4845480"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400" u="none" cap="none" strike="noStrike">
                <a:solidFill>
                  <a:schemeClr val="dk1"/>
                </a:solidFill>
                <a:latin typeface="Arial"/>
                <a:ea typeface="Arial"/>
                <a:cs typeface="Arial"/>
                <a:sym typeface="Arial"/>
              </a:rPr>
              <a:t>Web Enumeration</a:t>
            </a:r>
            <a:endParaRPr b="1" i="0" sz="2400" u="none" cap="none" strike="noStrike">
              <a:solidFill>
                <a:srgbClr val="C00000"/>
              </a:solidFill>
              <a:latin typeface="Arial"/>
              <a:ea typeface="Arial"/>
              <a:cs typeface="Arial"/>
              <a:sym typeface="Arial"/>
            </a:endParaRPr>
          </a:p>
          <a:p>
            <a:pPr indent="0" lvl="0" marL="0" marR="0" rtl="0" algn="ctr">
              <a:lnSpc>
                <a:spcPct val="100000"/>
              </a:lnSpc>
              <a:spcBef>
                <a:spcPts val="0"/>
              </a:spcBef>
              <a:spcAft>
                <a:spcPts val="0"/>
              </a:spcAft>
              <a:buNone/>
            </a:pPr>
            <a:r>
              <a:rPr b="1" i="0" lang="en-US" sz="1600" u="none" cap="none" strike="noStrike">
                <a:solidFill>
                  <a:srgbClr val="C00000"/>
                </a:solidFill>
                <a:latin typeface="Arial"/>
                <a:ea typeface="Arial"/>
                <a:cs typeface="Arial"/>
                <a:sym typeface="Arial"/>
              </a:rPr>
              <a:t>PHPUnit Attack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0"/>
          <p:cNvSpPr txBox="1"/>
          <p:nvPr/>
        </p:nvSpPr>
        <p:spPr>
          <a:xfrm>
            <a:off x="2824889" y="5750"/>
            <a:ext cx="3494221"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800" u="none" cap="none" strike="noStrike">
                <a:solidFill>
                  <a:srgbClr val="000000"/>
                </a:solidFill>
                <a:latin typeface="Merriweather"/>
                <a:ea typeface="Merriweather"/>
                <a:cs typeface="Merriweather"/>
                <a:sym typeface="Merriweather"/>
              </a:rPr>
              <a:t>CVE Identifiers</a:t>
            </a:r>
            <a:endParaRPr/>
          </a:p>
        </p:txBody>
      </p:sp>
      <p:cxnSp>
        <p:nvCxnSpPr>
          <p:cNvPr id="197" name="Google Shape;197;p10"/>
          <p:cNvCxnSpPr/>
          <p:nvPr/>
        </p:nvCxnSpPr>
        <p:spPr>
          <a:xfrm>
            <a:off x="0" y="4768417"/>
            <a:ext cx="9144000" cy="0"/>
          </a:xfrm>
          <a:prstGeom prst="straightConnector1">
            <a:avLst/>
          </a:prstGeom>
          <a:noFill/>
          <a:ln cap="flat" cmpd="sng" w="9525">
            <a:solidFill>
              <a:srgbClr val="5A0507"/>
            </a:solidFill>
            <a:prstDash val="solid"/>
            <a:round/>
            <a:headEnd len="sm" w="sm" type="none"/>
            <a:tailEnd len="sm" w="sm" type="none"/>
          </a:ln>
        </p:spPr>
      </p:cxnSp>
      <p:pic>
        <p:nvPicPr>
          <p:cNvPr id="198" name="Google Shape;198;p10"/>
          <p:cNvPicPr preferRelativeResize="0"/>
          <p:nvPr/>
        </p:nvPicPr>
        <p:blipFill rotWithShape="1">
          <a:blip r:embed="rId3">
            <a:alphaModFix/>
          </a:blip>
          <a:srcRect b="0" l="0" r="0" t="0"/>
          <a:stretch/>
        </p:blipFill>
        <p:spPr>
          <a:xfrm>
            <a:off x="8588288" y="4801115"/>
            <a:ext cx="556884" cy="307503"/>
          </a:xfrm>
          <a:prstGeom prst="rect">
            <a:avLst/>
          </a:prstGeom>
          <a:noFill/>
          <a:ln>
            <a:noFill/>
          </a:ln>
        </p:spPr>
      </p:pic>
      <p:sp>
        <p:nvSpPr>
          <p:cNvPr id="199" name="Google Shape;199;p10"/>
          <p:cNvSpPr txBox="1"/>
          <p:nvPr/>
        </p:nvSpPr>
        <p:spPr>
          <a:xfrm>
            <a:off x="312963" y="1196804"/>
            <a:ext cx="4437268" cy="304698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200" u="none" cap="none" strike="noStrike">
                <a:solidFill>
                  <a:srgbClr val="000000"/>
                </a:solidFill>
                <a:latin typeface="Merriweather"/>
                <a:ea typeface="Merriweather"/>
                <a:cs typeface="Merriweather"/>
                <a:sym typeface="Merriweather"/>
              </a:rPr>
              <a:t>Vendors can then report the vulnerability to a CNA along with patch information, if available.</a:t>
            </a:r>
            <a:endParaRPr/>
          </a:p>
          <a:p>
            <a:pPr indent="0" lvl="0" marL="0" marR="0" rtl="0" algn="just">
              <a:lnSpc>
                <a:spcPct val="100000"/>
              </a:lnSpc>
              <a:spcBef>
                <a:spcPts val="0"/>
              </a:spcBef>
              <a:spcAft>
                <a:spcPts val="0"/>
              </a:spcAft>
              <a:buNone/>
            </a:pPr>
            <a:r>
              <a:t/>
            </a:r>
            <a:endParaRPr b="1" i="0" sz="12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0"/>
              </a:spcBef>
              <a:spcAft>
                <a:spcPts val="0"/>
              </a:spcAft>
              <a:buNone/>
            </a:pPr>
            <a:r>
              <a:rPr b="1" i="0" lang="en-US" sz="1200" u="none" cap="none" strike="noStrike">
                <a:solidFill>
                  <a:srgbClr val="000000"/>
                </a:solidFill>
                <a:latin typeface="Merriweather"/>
                <a:ea typeface="Merriweather"/>
                <a:cs typeface="Merriweather"/>
                <a:sym typeface="Merriweather"/>
              </a:rPr>
              <a:t>Once a vulnerability is reported, the CNA assigns it a number from the block of unique CVE identifiers it holds. The CNA then reports the vulnerability with the assigned number to MITRE. </a:t>
            </a:r>
            <a:endParaRPr/>
          </a:p>
          <a:p>
            <a:pPr indent="0" lvl="0" marL="0" marR="0" rtl="0" algn="just">
              <a:lnSpc>
                <a:spcPct val="100000"/>
              </a:lnSpc>
              <a:spcBef>
                <a:spcPts val="0"/>
              </a:spcBef>
              <a:spcAft>
                <a:spcPts val="0"/>
              </a:spcAft>
              <a:buNone/>
            </a:pPr>
            <a:r>
              <a:t/>
            </a:r>
            <a:endParaRPr b="1" i="0" sz="12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0"/>
              </a:spcBef>
              <a:spcAft>
                <a:spcPts val="0"/>
              </a:spcAft>
              <a:buNone/>
            </a:pPr>
            <a:r>
              <a:rPr b="1" i="0" lang="en-US" sz="1200" u="none" cap="none" strike="noStrike">
                <a:solidFill>
                  <a:srgbClr val="000000"/>
                </a:solidFill>
                <a:latin typeface="Merriweather"/>
                <a:ea typeface="Merriweather"/>
                <a:cs typeface="Merriweather"/>
                <a:sym typeface="Merriweather"/>
              </a:rPr>
              <a:t>Frequently, reported vulnerabilities have a waiting period before being made public by MITRE. This </a:t>
            </a:r>
            <a:r>
              <a:rPr b="1" i="0" lang="en-US" sz="1200" u="none" cap="none" strike="noStrike">
                <a:solidFill>
                  <a:srgbClr val="C00000"/>
                </a:solidFill>
                <a:latin typeface="Merriweather"/>
                <a:ea typeface="Merriweather"/>
                <a:cs typeface="Merriweather"/>
                <a:sym typeface="Merriweather"/>
              </a:rPr>
              <a:t>allows vendors </a:t>
            </a:r>
            <a:r>
              <a:rPr b="1" i="0" lang="en-US" sz="1200" u="none" cap="none" strike="noStrike">
                <a:solidFill>
                  <a:srgbClr val="000000"/>
                </a:solidFill>
                <a:latin typeface="Merriweather"/>
                <a:ea typeface="Merriweather"/>
                <a:cs typeface="Merriweather"/>
                <a:sym typeface="Merriweather"/>
              </a:rPr>
              <a:t>to </a:t>
            </a:r>
            <a:r>
              <a:rPr b="1" i="0" lang="en-US" sz="1200" u="none" cap="none" strike="noStrike">
                <a:solidFill>
                  <a:srgbClr val="C00000"/>
                </a:solidFill>
                <a:latin typeface="Merriweather"/>
                <a:ea typeface="Merriweather"/>
                <a:cs typeface="Merriweather"/>
                <a:sym typeface="Merriweather"/>
              </a:rPr>
              <a:t>develop patches </a:t>
            </a:r>
            <a:r>
              <a:rPr b="1" i="0" lang="en-US" sz="1200" u="none" cap="none" strike="noStrike">
                <a:solidFill>
                  <a:srgbClr val="000000"/>
                </a:solidFill>
                <a:latin typeface="Merriweather"/>
                <a:ea typeface="Merriweather"/>
                <a:cs typeface="Merriweather"/>
                <a:sym typeface="Merriweather"/>
              </a:rPr>
              <a:t>and reduces the chance that flaws are exploited once known.</a:t>
            </a:r>
            <a:endParaRPr/>
          </a:p>
          <a:p>
            <a:pPr indent="0" lvl="0" marL="0" marR="0" rtl="0" algn="just">
              <a:lnSpc>
                <a:spcPct val="100000"/>
              </a:lnSpc>
              <a:spcBef>
                <a:spcPts val="0"/>
              </a:spcBef>
              <a:spcAft>
                <a:spcPts val="0"/>
              </a:spcAft>
              <a:buNone/>
            </a:pPr>
            <a:r>
              <a:t/>
            </a:r>
            <a:endParaRPr b="1" i="0" sz="12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0"/>
              </a:spcBef>
              <a:spcAft>
                <a:spcPts val="0"/>
              </a:spcAft>
              <a:buNone/>
            </a:pPr>
            <a:r>
              <a:rPr b="1" i="0" lang="en-US" sz="1200" u="none" cap="none" strike="noStrike">
                <a:solidFill>
                  <a:srgbClr val="000000"/>
                </a:solidFill>
                <a:latin typeface="Merriweather"/>
                <a:ea typeface="Merriweather"/>
                <a:cs typeface="Merriweather"/>
                <a:sym typeface="Merriweather"/>
              </a:rPr>
              <a:t>When a CVE vulnerability is made public, it is listed with its ID, a brief description of the issue, and any references containing additional information or reports. As new references or findings arise, this information is added to the entry.</a:t>
            </a:r>
            <a:endParaRPr/>
          </a:p>
        </p:txBody>
      </p:sp>
      <p:sp>
        <p:nvSpPr>
          <p:cNvPr id="200" name="Google Shape;200;p10"/>
          <p:cNvSpPr txBox="1"/>
          <p:nvPr/>
        </p:nvSpPr>
        <p:spPr>
          <a:xfrm>
            <a:off x="80489" y="664232"/>
            <a:ext cx="148125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CVE Flow</a:t>
            </a:r>
            <a:endParaRPr/>
          </a:p>
        </p:txBody>
      </p:sp>
      <p:pic>
        <p:nvPicPr>
          <p:cNvPr id="201" name="Google Shape;201;p10"/>
          <p:cNvPicPr preferRelativeResize="0"/>
          <p:nvPr/>
        </p:nvPicPr>
        <p:blipFill rotWithShape="1">
          <a:blip r:embed="rId4">
            <a:alphaModFix/>
          </a:blip>
          <a:srcRect b="0" l="0" r="0" t="0"/>
          <a:stretch/>
        </p:blipFill>
        <p:spPr>
          <a:xfrm>
            <a:off x="6256508" y="1739315"/>
            <a:ext cx="1940403" cy="2216763"/>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1"/>
          <p:cNvSpPr txBox="1"/>
          <p:nvPr/>
        </p:nvSpPr>
        <p:spPr>
          <a:xfrm>
            <a:off x="2424752" y="-232"/>
            <a:ext cx="4294495"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800" u="none" cap="none" strike="noStrike">
                <a:solidFill>
                  <a:srgbClr val="000000"/>
                </a:solidFill>
                <a:latin typeface="Merriweather"/>
                <a:ea typeface="Merriweather"/>
                <a:cs typeface="Merriweather"/>
                <a:sym typeface="Merriweather"/>
              </a:rPr>
              <a:t>Laboratory: </a:t>
            </a:r>
            <a:r>
              <a:rPr b="1" i="0" lang="en-US" sz="1800" u="none" cap="none" strike="noStrike">
                <a:solidFill>
                  <a:srgbClr val="C00000"/>
                </a:solidFill>
                <a:latin typeface="Merriweather"/>
                <a:ea typeface="Merriweather"/>
                <a:cs typeface="Merriweather"/>
                <a:sym typeface="Merriweather"/>
              </a:rPr>
              <a:t> php-unit</a:t>
            </a:r>
            <a:endParaRPr/>
          </a:p>
        </p:txBody>
      </p:sp>
      <p:sp>
        <p:nvSpPr>
          <p:cNvPr id="207" name="Google Shape;207;p11"/>
          <p:cNvSpPr txBox="1"/>
          <p:nvPr/>
        </p:nvSpPr>
        <p:spPr>
          <a:xfrm>
            <a:off x="-3413" y="515508"/>
            <a:ext cx="139889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Merriweather"/>
                <a:ea typeface="Merriweather"/>
                <a:cs typeface="Merriweather"/>
                <a:sym typeface="Merriweather"/>
              </a:rPr>
              <a:t>Description:</a:t>
            </a:r>
            <a:endParaRPr/>
          </a:p>
        </p:txBody>
      </p:sp>
      <p:sp>
        <p:nvSpPr>
          <p:cNvPr id="208" name="Google Shape;208;p11"/>
          <p:cNvSpPr txBox="1"/>
          <p:nvPr/>
        </p:nvSpPr>
        <p:spPr>
          <a:xfrm>
            <a:off x="-3413" y="823285"/>
            <a:ext cx="3162925" cy="1938992"/>
          </a:xfrm>
          <a:prstGeom prst="rect">
            <a:avLst/>
          </a:prstGeom>
          <a:solidFill>
            <a:schemeClr val="dk1"/>
          </a:solidFill>
          <a:ln cap="flat" cmpd="sng" w="9525">
            <a:solidFill>
              <a:schemeClr val="dk1"/>
            </a:solidFill>
            <a:prstDash val="lgDash"/>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chemeClr val="lt1"/>
                </a:solidFill>
                <a:latin typeface="Merriweather"/>
                <a:ea typeface="Merriweather"/>
                <a:cs typeface="Merriweather"/>
                <a:sym typeface="Merriweather"/>
              </a:rPr>
              <a:t>Welcome to the magical world of Adventure of CVE. Explore as much as you can this land of services.</a:t>
            </a:r>
            <a:endParaRPr/>
          </a:p>
          <a:p>
            <a:pPr indent="0" lvl="0" marL="0" marR="0" rtl="0" algn="l">
              <a:lnSpc>
                <a:spcPct val="100000"/>
              </a:lnSpc>
              <a:spcBef>
                <a:spcPts val="0"/>
              </a:spcBef>
              <a:spcAft>
                <a:spcPts val="0"/>
              </a:spcAft>
              <a:buNone/>
            </a:pPr>
            <a:r>
              <a:t/>
            </a:r>
            <a:endParaRPr b="0" i="0" sz="1200" u="none" cap="none" strike="noStrike">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t/>
            </a:r>
            <a:endParaRPr b="0" i="0" sz="1200" u="none" cap="none" strike="noStrike">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b="0" i="0" lang="en-US" sz="1200" u="none" cap="none" strike="noStrike">
                <a:solidFill>
                  <a:srgbClr val="92D050"/>
                </a:solidFill>
                <a:latin typeface="Merriweather"/>
                <a:ea typeface="Merriweather"/>
                <a:cs typeface="Merriweather"/>
                <a:sym typeface="Merriweather"/>
              </a:rPr>
              <a:t>Flag format: CTF{sha256}</a:t>
            </a:r>
            <a:endParaRPr/>
          </a:p>
          <a:p>
            <a:pPr indent="0" lvl="0" marL="0" marR="0" rtl="0" algn="l">
              <a:lnSpc>
                <a:spcPct val="100000"/>
              </a:lnSpc>
              <a:spcBef>
                <a:spcPts val="0"/>
              </a:spcBef>
              <a:spcAft>
                <a:spcPts val="0"/>
              </a:spcAft>
              <a:buNone/>
            </a:pPr>
            <a:r>
              <a:t/>
            </a:r>
            <a:endParaRPr b="0" i="0" sz="1200" u="none" cap="none" strike="noStrike">
              <a:solidFill>
                <a:srgbClr val="92D050"/>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b="0" i="0" lang="en-US" sz="1200" u="none" cap="none" strike="noStrike">
                <a:solidFill>
                  <a:schemeClr val="lt1"/>
                </a:solidFill>
                <a:latin typeface="Merriweather"/>
                <a:ea typeface="Merriweather"/>
                <a:cs typeface="Merriweather"/>
                <a:sym typeface="Merriweather"/>
              </a:rPr>
              <a:t>Level</a:t>
            </a:r>
            <a:r>
              <a:rPr b="0" i="0" lang="en-US" sz="1200" u="none" cap="none" strike="noStrike">
                <a:solidFill>
                  <a:srgbClr val="92D050"/>
                </a:solidFill>
                <a:latin typeface="Merriweather"/>
                <a:ea typeface="Merriweather"/>
                <a:cs typeface="Merriweather"/>
                <a:sym typeface="Merriweather"/>
              </a:rPr>
              <a:t>: Medium</a:t>
            </a:r>
            <a:endParaRPr/>
          </a:p>
          <a:p>
            <a:pPr indent="0" lvl="0" marL="0" marR="0" rtl="0" algn="l">
              <a:lnSpc>
                <a:spcPct val="100000"/>
              </a:lnSpc>
              <a:spcBef>
                <a:spcPts val="0"/>
              </a:spcBef>
              <a:spcAft>
                <a:spcPts val="0"/>
              </a:spcAft>
              <a:buNone/>
            </a:pPr>
            <a:r>
              <a:t/>
            </a:r>
            <a:endParaRPr b="0" i="0" sz="1200" u="none" cap="none" strike="noStrike">
              <a:solidFill>
                <a:srgbClr val="92D050"/>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b="0" i="0" lang="en-US" sz="1200" u="none" cap="none" strike="noStrike">
                <a:solidFill>
                  <a:schemeClr val="lt1"/>
                </a:solidFill>
                <a:latin typeface="Merriweather"/>
                <a:ea typeface="Merriweather"/>
                <a:cs typeface="Merriweather"/>
                <a:sym typeface="Merriweather"/>
              </a:rPr>
              <a:t>Server: </a:t>
            </a:r>
            <a:r>
              <a:rPr b="0" i="0" lang="en-US" sz="1200" u="none" cap="none" strike="noStrike">
                <a:solidFill>
                  <a:srgbClr val="FFC000"/>
                </a:solidFill>
                <a:latin typeface="Merriweather"/>
                <a:ea typeface="Merriweather"/>
                <a:cs typeface="Merriweather"/>
                <a:sym typeface="Merriweather"/>
              </a:rPr>
              <a:t>34.141.12.127:32017</a:t>
            </a:r>
            <a:endParaRPr/>
          </a:p>
        </p:txBody>
      </p:sp>
      <p:pic>
        <p:nvPicPr>
          <p:cNvPr id="209" name="Google Shape;209;p11"/>
          <p:cNvPicPr preferRelativeResize="0"/>
          <p:nvPr/>
        </p:nvPicPr>
        <p:blipFill rotWithShape="1">
          <a:blip r:embed="rId3">
            <a:alphaModFix/>
          </a:blip>
          <a:srcRect b="0" l="0" r="0" t="0"/>
          <a:stretch/>
        </p:blipFill>
        <p:spPr>
          <a:xfrm>
            <a:off x="3270738" y="830659"/>
            <a:ext cx="5759313" cy="3040669"/>
          </a:xfrm>
          <a:prstGeom prst="rect">
            <a:avLst/>
          </a:prstGeom>
          <a:noFill/>
          <a:ln cap="flat" cmpd="sng" w="9525">
            <a:solidFill>
              <a:srgbClr val="C00000"/>
            </a:solidFill>
            <a:prstDash val="dash"/>
            <a:round/>
            <a:headEnd len="sm" w="sm" type="none"/>
            <a:tailEnd len="sm" w="sm" type="none"/>
          </a:ln>
        </p:spPr>
      </p:pic>
      <p:sp>
        <p:nvSpPr>
          <p:cNvPr id="210" name="Google Shape;210;p11"/>
          <p:cNvSpPr txBox="1"/>
          <p:nvPr/>
        </p:nvSpPr>
        <p:spPr>
          <a:xfrm>
            <a:off x="0" y="3536484"/>
            <a:ext cx="1887794" cy="4770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Merriweather"/>
                <a:ea typeface="Merriweather"/>
                <a:cs typeface="Merriweather"/>
                <a:sym typeface="Merriweather"/>
              </a:rPr>
              <a:t>Hints:</a:t>
            </a:r>
            <a:endParaRPr/>
          </a:p>
          <a:p>
            <a:pPr indent="-285750" lvl="0" marL="285750" marR="0" rtl="0" algn="l">
              <a:lnSpc>
                <a:spcPct val="100000"/>
              </a:lnSpc>
              <a:spcBef>
                <a:spcPts val="0"/>
              </a:spcBef>
              <a:spcAft>
                <a:spcPts val="0"/>
              </a:spcAft>
              <a:buClr>
                <a:srgbClr val="000000"/>
              </a:buClr>
              <a:buSzPts val="1100"/>
              <a:buFont typeface="Arial"/>
              <a:buChar char="•"/>
            </a:pPr>
            <a:r>
              <a:rPr b="1" i="0" lang="en-US" sz="1100" u="none" cap="none" strike="noStrike">
                <a:solidFill>
                  <a:srgbClr val="000000"/>
                </a:solidFill>
                <a:latin typeface="Merriweather"/>
                <a:ea typeface="Merriweather"/>
                <a:cs typeface="Merriweather"/>
                <a:sym typeface="Merriweather"/>
              </a:rPr>
              <a:t>Hint 1:  </a:t>
            </a:r>
            <a:r>
              <a:rPr b="0" i="0" lang="en-US" sz="1100" u="none" cap="none" strike="noStrike">
                <a:solidFill>
                  <a:srgbClr val="000000"/>
                </a:solidFill>
                <a:latin typeface="Merriweather"/>
                <a:ea typeface="Merriweather"/>
                <a:cs typeface="Merriweather"/>
                <a:sym typeface="Merriweather"/>
              </a:rPr>
              <a:t>Path Traversal</a:t>
            </a:r>
            <a:endParaRPr/>
          </a:p>
        </p:txBody>
      </p:sp>
      <p:cxnSp>
        <p:nvCxnSpPr>
          <p:cNvPr id="211" name="Google Shape;211;p11"/>
          <p:cNvCxnSpPr/>
          <p:nvPr/>
        </p:nvCxnSpPr>
        <p:spPr>
          <a:xfrm>
            <a:off x="0" y="4768417"/>
            <a:ext cx="9144000" cy="0"/>
          </a:xfrm>
          <a:prstGeom prst="straightConnector1">
            <a:avLst/>
          </a:prstGeom>
          <a:noFill/>
          <a:ln cap="flat" cmpd="sng" w="9525">
            <a:solidFill>
              <a:srgbClr val="5A0507"/>
            </a:solidFill>
            <a:prstDash val="solid"/>
            <a:round/>
            <a:headEnd len="sm" w="sm" type="none"/>
            <a:tailEnd len="sm" w="sm" type="none"/>
          </a:ln>
        </p:spPr>
      </p:cxnSp>
      <p:pic>
        <p:nvPicPr>
          <p:cNvPr id="212" name="Google Shape;212;p11"/>
          <p:cNvPicPr preferRelativeResize="0"/>
          <p:nvPr/>
        </p:nvPicPr>
        <p:blipFill rotWithShape="1">
          <a:blip r:embed="rId4">
            <a:alphaModFix/>
          </a:blip>
          <a:srcRect b="0" l="0" r="0" t="0"/>
          <a:stretch/>
        </p:blipFill>
        <p:spPr>
          <a:xfrm>
            <a:off x="8588288" y="4801115"/>
            <a:ext cx="556884" cy="30750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cxnSp>
        <p:nvCxnSpPr>
          <p:cNvPr id="217" name="Google Shape;217;p12"/>
          <p:cNvCxnSpPr/>
          <p:nvPr/>
        </p:nvCxnSpPr>
        <p:spPr>
          <a:xfrm>
            <a:off x="0" y="4768417"/>
            <a:ext cx="9144000" cy="0"/>
          </a:xfrm>
          <a:prstGeom prst="straightConnector1">
            <a:avLst/>
          </a:prstGeom>
          <a:noFill/>
          <a:ln cap="flat" cmpd="sng" w="9525">
            <a:solidFill>
              <a:srgbClr val="5A0507"/>
            </a:solidFill>
            <a:prstDash val="solid"/>
            <a:round/>
            <a:headEnd len="sm" w="sm" type="none"/>
            <a:tailEnd len="sm" w="sm" type="none"/>
          </a:ln>
        </p:spPr>
      </p:cxnSp>
      <p:pic>
        <p:nvPicPr>
          <p:cNvPr id="218" name="Google Shape;218;p12"/>
          <p:cNvPicPr preferRelativeResize="0"/>
          <p:nvPr/>
        </p:nvPicPr>
        <p:blipFill rotWithShape="1">
          <a:blip r:embed="rId3">
            <a:alphaModFix/>
          </a:blip>
          <a:srcRect b="0" l="0" r="0" t="0"/>
          <a:stretch/>
        </p:blipFill>
        <p:spPr>
          <a:xfrm>
            <a:off x="8588288" y="4801115"/>
            <a:ext cx="556884" cy="307503"/>
          </a:xfrm>
          <a:prstGeom prst="rect">
            <a:avLst/>
          </a:prstGeom>
          <a:noFill/>
          <a:ln>
            <a:noFill/>
          </a:ln>
        </p:spPr>
      </p:pic>
      <p:sp>
        <p:nvSpPr>
          <p:cNvPr id="219" name="Google Shape;219;p12"/>
          <p:cNvSpPr txBox="1"/>
          <p:nvPr/>
        </p:nvSpPr>
        <p:spPr>
          <a:xfrm>
            <a:off x="2424752" y="-232"/>
            <a:ext cx="4294495"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800" u="none" cap="none" strike="noStrike">
                <a:solidFill>
                  <a:srgbClr val="000000"/>
                </a:solidFill>
                <a:latin typeface="Merriweather"/>
                <a:ea typeface="Merriweather"/>
                <a:cs typeface="Merriweather"/>
                <a:sym typeface="Merriweather"/>
              </a:rPr>
              <a:t>Laboratory: </a:t>
            </a:r>
            <a:r>
              <a:rPr b="1" i="0" lang="en-US" sz="1800" u="none" cap="none" strike="noStrike">
                <a:solidFill>
                  <a:srgbClr val="C00000"/>
                </a:solidFill>
                <a:latin typeface="Merriweather"/>
                <a:ea typeface="Merriweather"/>
                <a:cs typeface="Merriweather"/>
                <a:sym typeface="Merriweather"/>
              </a:rPr>
              <a:t> php-unit</a:t>
            </a:r>
            <a:endParaRPr/>
          </a:p>
        </p:txBody>
      </p:sp>
      <p:pic>
        <p:nvPicPr>
          <p:cNvPr descr="A picture containing night sky&#10;&#10;Description automatically generated" id="220" name="Google Shape;220;p12"/>
          <p:cNvPicPr preferRelativeResize="0"/>
          <p:nvPr/>
        </p:nvPicPr>
        <p:blipFill rotWithShape="1">
          <a:blip r:embed="rId4">
            <a:alphaModFix/>
          </a:blip>
          <a:srcRect b="0" l="0" r="0" t="0"/>
          <a:stretch/>
        </p:blipFill>
        <p:spPr>
          <a:xfrm>
            <a:off x="3445000" y="1444751"/>
            <a:ext cx="2253997" cy="225399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cxnSp>
        <p:nvCxnSpPr>
          <p:cNvPr id="225" name="Google Shape;225;p13"/>
          <p:cNvCxnSpPr/>
          <p:nvPr/>
        </p:nvCxnSpPr>
        <p:spPr>
          <a:xfrm>
            <a:off x="0" y="4768417"/>
            <a:ext cx="9144000" cy="0"/>
          </a:xfrm>
          <a:prstGeom prst="straightConnector1">
            <a:avLst/>
          </a:prstGeom>
          <a:noFill/>
          <a:ln cap="flat" cmpd="sng" w="9525">
            <a:solidFill>
              <a:srgbClr val="5A0507"/>
            </a:solidFill>
            <a:prstDash val="solid"/>
            <a:round/>
            <a:headEnd len="sm" w="sm" type="none"/>
            <a:tailEnd len="sm" w="sm" type="none"/>
          </a:ln>
        </p:spPr>
      </p:cxnSp>
      <p:pic>
        <p:nvPicPr>
          <p:cNvPr id="226" name="Google Shape;226;p13"/>
          <p:cNvPicPr preferRelativeResize="0"/>
          <p:nvPr/>
        </p:nvPicPr>
        <p:blipFill rotWithShape="1">
          <a:blip r:embed="rId3">
            <a:alphaModFix/>
          </a:blip>
          <a:srcRect b="0" l="0" r="0" t="0"/>
          <a:stretch/>
        </p:blipFill>
        <p:spPr>
          <a:xfrm>
            <a:off x="8588288" y="4801115"/>
            <a:ext cx="556884" cy="307503"/>
          </a:xfrm>
          <a:prstGeom prst="rect">
            <a:avLst/>
          </a:prstGeom>
          <a:noFill/>
          <a:ln>
            <a:noFill/>
          </a:ln>
        </p:spPr>
      </p:pic>
      <p:sp>
        <p:nvSpPr>
          <p:cNvPr id="227" name="Google Shape;227;p13"/>
          <p:cNvSpPr txBox="1"/>
          <p:nvPr/>
        </p:nvSpPr>
        <p:spPr>
          <a:xfrm>
            <a:off x="2424752" y="-232"/>
            <a:ext cx="4294495"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800" u="none" cap="none" strike="noStrike">
                <a:solidFill>
                  <a:srgbClr val="000000"/>
                </a:solidFill>
                <a:latin typeface="Merriweather"/>
                <a:ea typeface="Merriweather"/>
                <a:cs typeface="Merriweather"/>
                <a:sym typeface="Merriweather"/>
              </a:rPr>
              <a:t>Laboratory: </a:t>
            </a:r>
            <a:r>
              <a:rPr b="1" i="0" lang="en-US" sz="1800" u="none" cap="none" strike="noStrike">
                <a:solidFill>
                  <a:srgbClr val="C00000"/>
                </a:solidFill>
                <a:latin typeface="Merriweather"/>
                <a:ea typeface="Merriweather"/>
                <a:cs typeface="Merriweather"/>
                <a:sym typeface="Merriweather"/>
              </a:rPr>
              <a:t> php-unit</a:t>
            </a:r>
            <a:endParaRPr/>
          </a:p>
        </p:txBody>
      </p:sp>
      <p:pic>
        <p:nvPicPr>
          <p:cNvPr id="228" name="Google Shape;228;p13"/>
          <p:cNvPicPr preferRelativeResize="0"/>
          <p:nvPr/>
        </p:nvPicPr>
        <p:blipFill rotWithShape="1">
          <a:blip r:embed="rId4">
            <a:alphaModFix/>
          </a:blip>
          <a:srcRect b="0" l="0" r="0" t="0"/>
          <a:stretch/>
        </p:blipFill>
        <p:spPr>
          <a:xfrm>
            <a:off x="163223" y="1086514"/>
            <a:ext cx="4998712" cy="852900"/>
          </a:xfrm>
          <a:prstGeom prst="rect">
            <a:avLst/>
          </a:prstGeom>
          <a:noFill/>
          <a:ln cap="flat" cmpd="sng" w="9525">
            <a:solidFill>
              <a:srgbClr val="C00000"/>
            </a:solidFill>
            <a:prstDash val="solid"/>
            <a:round/>
            <a:headEnd len="sm" w="sm" type="none"/>
            <a:tailEnd len="sm" w="sm" type="none"/>
          </a:ln>
        </p:spPr>
      </p:pic>
      <p:sp>
        <p:nvSpPr>
          <p:cNvPr id="229" name="Google Shape;229;p13"/>
          <p:cNvSpPr txBox="1"/>
          <p:nvPr/>
        </p:nvSpPr>
        <p:spPr>
          <a:xfrm>
            <a:off x="66367" y="2444095"/>
            <a:ext cx="5183066" cy="95410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Dirsearch is an advanced command-line tool designed to brute force directories and files in webservers, AKA web path scanner dirsearch is being actively developed by @maurosoria and @shelld3v</a:t>
            </a:r>
            <a:endParaRPr/>
          </a:p>
        </p:txBody>
      </p:sp>
      <p:pic>
        <p:nvPicPr>
          <p:cNvPr id="230" name="Google Shape;230;p13"/>
          <p:cNvPicPr preferRelativeResize="0"/>
          <p:nvPr/>
        </p:nvPicPr>
        <p:blipFill rotWithShape="1">
          <a:blip r:embed="rId5">
            <a:alphaModFix/>
          </a:blip>
          <a:srcRect b="0" l="0" r="0" t="0"/>
          <a:stretch/>
        </p:blipFill>
        <p:spPr>
          <a:xfrm>
            <a:off x="6256508" y="1739315"/>
            <a:ext cx="1940403" cy="2216763"/>
          </a:xfrm>
          <a:prstGeom prst="rect">
            <a:avLst/>
          </a:prstGeom>
          <a:noFill/>
          <a:ln>
            <a:noFill/>
          </a:ln>
          <a:effectLst>
            <a:outerShdw blurRad="292100" rotWithShape="0" algn="tl" dir="2700000" dist="139700">
              <a:srgbClr val="333333">
                <a:alpha val="64705"/>
              </a:srgbClr>
            </a:outerShdw>
          </a:effectLst>
        </p:spPr>
      </p:pic>
      <p:sp>
        <p:nvSpPr>
          <p:cNvPr id="231" name="Google Shape;231;p13"/>
          <p:cNvSpPr txBox="1"/>
          <p:nvPr/>
        </p:nvSpPr>
        <p:spPr>
          <a:xfrm>
            <a:off x="163223" y="4216914"/>
            <a:ext cx="588411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highlight>
                  <a:srgbClr val="FFFF00"/>
                </a:highlight>
                <a:latin typeface="Arial"/>
                <a:ea typeface="Arial"/>
                <a:cs typeface="Arial"/>
                <a:sym typeface="Arial"/>
              </a:rPr>
              <a:t>$./dirsearch.py -u http://34.141.12.127:32017 -w ./db/dicc.txt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4"/>
          <p:cNvSpPr txBox="1"/>
          <p:nvPr/>
        </p:nvSpPr>
        <p:spPr>
          <a:xfrm>
            <a:off x="0" y="369100"/>
            <a:ext cx="2111642"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200" u="none" cap="none" strike="noStrike">
                <a:solidFill>
                  <a:srgbClr val="000000"/>
                </a:solidFill>
                <a:latin typeface="Merriweather"/>
                <a:ea typeface="Merriweather"/>
                <a:cs typeface="Merriweather"/>
                <a:sym typeface="Merriweather"/>
              </a:rPr>
              <a:t>Let’s Enumerate by </a:t>
            </a:r>
            <a:r>
              <a:rPr b="1" i="0" lang="en-US" sz="1200" u="none" cap="none" strike="noStrike">
                <a:solidFill>
                  <a:srgbClr val="C00000"/>
                </a:solidFill>
                <a:latin typeface="Merriweather"/>
                <a:ea typeface="Merriweather"/>
                <a:cs typeface="Merriweather"/>
                <a:sym typeface="Merriweather"/>
              </a:rPr>
              <a:t>dirsearch</a:t>
            </a:r>
            <a:endParaRPr b="1" i="0" sz="1050" u="none" cap="none" strike="noStrike">
              <a:solidFill>
                <a:srgbClr val="C00000"/>
              </a:solidFill>
              <a:latin typeface="Merriweather"/>
              <a:ea typeface="Merriweather"/>
              <a:cs typeface="Merriweather"/>
              <a:sym typeface="Merriweather"/>
            </a:endParaRPr>
          </a:p>
        </p:txBody>
      </p:sp>
      <p:cxnSp>
        <p:nvCxnSpPr>
          <p:cNvPr id="237" name="Google Shape;237;p14"/>
          <p:cNvCxnSpPr/>
          <p:nvPr/>
        </p:nvCxnSpPr>
        <p:spPr>
          <a:xfrm>
            <a:off x="0" y="4768417"/>
            <a:ext cx="9144000" cy="0"/>
          </a:xfrm>
          <a:prstGeom prst="straightConnector1">
            <a:avLst/>
          </a:prstGeom>
          <a:noFill/>
          <a:ln cap="flat" cmpd="sng" w="9525">
            <a:solidFill>
              <a:srgbClr val="5A0507"/>
            </a:solidFill>
            <a:prstDash val="solid"/>
            <a:round/>
            <a:headEnd len="sm" w="sm" type="none"/>
            <a:tailEnd len="sm" w="sm" type="none"/>
          </a:ln>
        </p:spPr>
      </p:cxnSp>
      <p:pic>
        <p:nvPicPr>
          <p:cNvPr id="238" name="Google Shape;238;p14"/>
          <p:cNvPicPr preferRelativeResize="0"/>
          <p:nvPr/>
        </p:nvPicPr>
        <p:blipFill rotWithShape="1">
          <a:blip r:embed="rId3">
            <a:alphaModFix/>
          </a:blip>
          <a:srcRect b="0" l="0" r="0" t="0"/>
          <a:stretch/>
        </p:blipFill>
        <p:spPr>
          <a:xfrm>
            <a:off x="8588288" y="4801115"/>
            <a:ext cx="556884" cy="307503"/>
          </a:xfrm>
          <a:prstGeom prst="rect">
            <a:avLst/>
          </a:prstGeom>
          <a:noFill/>
          <a:ln>
            <a:noFill/>
          </a:ln>
        </p:spPr>
      </p:pic>
      <p:pic>
        <p:nvPicPr>
          <p:cNvPr id="239" name="Google Shape;239;p14"/>
          <p:cNvPicPr preferRelativeResize="0"/>
          <p:nvPr/>
        </p:nvPicPr>
        <p:blipFill rotWithShape="1">
          <a:blip r:embed="rId4">
            <a:alphaModFix/>
          </a:blip>
          <a:srcRect b="0" l="0" r="0" t="0"/>
          <a:stretch/>
        </p:blipFill>
        <p:spPr>
          <a:xfrm>
            <a:off x="393312" y="891349"/>
            <a:ext cx="5147648" cy="2866547"/>
          </a:xfrm>
          <a:prstGeom prst="rect">
            <a:avLst/>
          </a:prstGeom>
          <a:noFill/>
          <a:ln cap="flat" cmpd="sng" w="9525">
            <a:solidFill>
              <a:srgbClr val="C00000"/>
            </a:solidFill>
            <a:prstDash val="dash"/>
            <a:round/>
            <a:headEnd len="sm" w="sm" type="none"/>
            <a:tailEnd len="sm" w="sm" type="none"/>
          </a:ln>
        </p:spPr>
      </p:pic>
      <p:sp>
        <p:nvSpPr>
          <p:cNvPr id="240" name="Google Shape;240;p14"/>
          <p:cNvSpPr txBox="1"/>
          <p:nvPr/>
        </p:nvSpPr>
        <p:spPr>
          <a:xfrm>
            <a:off x="2424752" y="-232"/>
            <a:ext cx="4294495"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800" u="none" cap="none" strike="noStrike">
                <a:solidFill>
                  <a:srgbClr val="000000"/>
                </a:solidFill>
                <a:latin typeface="Merriweather"/>
                <a:ea typeface="Merriweather"/>
                <a:cs typeface="Merriweather"/>
                <a:sym typeface="Merriweather"/>
              </a:rPr>
              <a:t>Laboratory: </a:t>
            </a:r>
            <a:r>
              <a:rPr b="1" i="0" lang="en-US" sz="1800" u="none" cap="none" strike="noStrike">
                <a:solidFill>
                  <a:srgbClr val="C00000"/>
                </a:solidFill>
                <a:latin typeface="Merriweather"/>
                <a:ea typeface="Merriweather"/>
                <a:cs typeface="Merriweather"/>
                <a:sym typeface="Merriweather"/>
              </a:rPr>
              <a:t> php-unit</a:t>
            </a:r>
            <a:endParaRPr/>
          </a:p>
        </p:txBody>
      </p:sp>
      <p:pic>
        <p:nvPicPr>
          <p:cNvPr id="241" name="Google Shape;241;p14"/>
          <p:cNvPicPr preferRelativeResize="0"/>
          <p:nvPr/>
        </p:nvPicPr>
        <p:blipFill rotWithShape="1">
          <a:blip r:embed="rId5">
            <a:alphaModFix/>
          </a:blip>
          <a:srcRect b="0" l="0" r="0" t="0"/>
          <a:stretch/>
        </p:blipFill>
        <p:spPr>
          <a:xfrm>
            <a:off x="3692326" y="1906580"/>
            <a:ext cx="4895962" cy="2866547"/>
          </a:xfrm>
          <a:prstGeom prst="rect">
            <a:avLst/>
          </a:prstGeom>
          <a:noFill/>
          <a:ln cap="flat" cmpd="sng" w="9525">
            <a:solidFill>
              <a:srgbClr val="C00000"/>
            </a:solidFill>
            <a:prstDash val="dash"/>
            <a:round/>
            <a:headEnd len="sm" w="sm" type="none"/>
            <a:tailEnd len="sm" w="sm" type="none"/>
          </a:ln>
          <a:effectLst>
            <a:outerShdw blurRad="292100" rotWithShape="0" algn="tl" dir="2700000" dist="139700">
              <a:srgbClr val="333333">
                <a:alpha val="64705"/>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5"/>
          <p:cNvSpPr txBox="1"/>
          <p:nvPr/>
        </p:nvSpPr>
        <p:spPr>
          <a:xfrm>
            <a:off x="0" y="369100"/>
            <a:ext cx="2111642"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200" u="none" cap="none" strike="noStrike">
                <a:solidFill>
                  <a:srgbClr val="000000"/>
                </a:solidFill>
                <a:latin typeface="Merriweather"/>
                <a:ea typeface="Merriweather"/>
                <a:cs typeface="Merriweather"/>
                <a:sym typeface="Merriweather"/>
              </a:rPr>
              <a:t>Let’s Enumerate by </a:t>
            </a:r>
            <a:r>
              <a:rPr b="1" i="0" lang="en-US" sz="1200" u="none" cap="none" strike="noStrike">
                <a:solidFill>
                  <a:srgbClr val="C00000"/>
                </a:solidFill>
                <a:latin typeface="Merriweather"/>
                <a:ea typeface="Merriweather"/>
                <a:cs typeface="Merriweather"/>
                <a:sym typeface="Merriweather"/>
              </a:rPr>
              <a:t>dirsearch</a:t>
            </a:r>
            <a:endParaRPr b="1" i="0" sz="1050" u="none" cap="none" strike="noStrike">
              <a:solidFill>
                <a:srgbClr val="C00000"/>
              </a:solidFill>
              <a:latin typeface="Merriweather"/>
              <a:ea typeface="Merriweather"/>
              <a:cs typeface="Merriweather"/>
              <a:sym typeface="Merriweather"/>
            </a:endParaRPr>
          </a:p>
        </p:txBody>
      </p:sp>
      <p:cxnSp>
        <p:nvCxnSpPr>
          <p:cNvPr id="247" name="Google Shape;247;p15"/>
          <p:cNvCxnSpPr/>
          <p:nvPr/>
        </p:nvCxnSpPr>
        <p:spPr>
          <a:xfrm>
            <a:off x="0" y="4768417"/>
            <a:ext cx="9144000" cy="0"/>
          </a:xfrm>
          <a:prstGeom prst="straightConnector1">
            <a:avLst/>
          </a:prstGeom>
          <a:noFill/>
          <a:ln cap="flat" cmpd="sng" w="9525">
            <a:solidFill>
              <a:srgbClr val="5A0507"/>
            </a:solidFill>
            <a:prstDash val="solid"/>
            <a:round/>
            <a:headEnd len="sm" w="sm" type="none"/>
            <a:tailEnd len="sm" w="sm" type="none"/>
          </a:ln>
        </p:spPr>
      </p:cxnSp>
      <p:pic>
        <p:nvPicPr>
          <p:cNvPr id="248" name="Google Shape;248;p15"/>
          <p:cNvPicPr preferRelativeResize="0"/>
          <p:nvPr/>
        </p:nvPicPr>
        <p:blipFill rotWithShape="1">
          <a:blip r:embed="rId3">
            <a:alphaModFix/>
          </a:blip>
          <a:srcRect b="0" l="0" r="0" t="0"/>
          <a:stretch/>
        </p:blipFill>
        <p:spPr>
          <a:xfrm>
            <a:off x="8588288" y="4801115"/>
            <a:ext cx="556884" cy="307503"/>
          </a:xfrm>
          <a:prstGeom prst="rect">
            <a:avLst/>
          </a:prstGeom>
          <a:noFill/>
          <a:ln>
            <a:noFill/>
          </a:ln>
        </p:spPr>
      </p:pic>
      <p:sp>
        <p:nvSpPr>
          <p:cNvPr id="249" name="Google Shape;249;p15"/>
          <p:cNvSpPr txBox="1"/>
          <p:nvPr/>
        </p:nvSpPr>
        <p:spPr>
          <a:xfrm>
            <a:off x="2424752" y="-232"/>
            <a:ext cx="4294495"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800" u="none" cap="none" strike="noStrike">
                <a:solidFill>
                  <a:srgbClr val="000000"/>
                </a:solidFill>
                <a:latin typeface="Merriweather"/>
                <a:ea typeface="Merriweather"/>
                <a:cs typeface="Merriweather"/>
                <a:sym typeface="Merriweather"/>
              </a:rPr>
              <a:t>Laboratory: </a:t>
            </a:r>
            <a:r>
              <a:rPr b="1" i="0" lang="en-US" sz="1800" u="none" cap="none" strike="noStrike">
                <a:solidFill>
                  <a:srgbClr val="C00000"/>
                </a:solidFill>
                <a:latin typeface="Merriweather"/>
                <a:ea typeface="Merriweather"/>
                <a:cs typeface="Merriweather"/>
                <a:sym typeface="Merriweather"/>
              </a:rPr>
              <a:t> php-unit</a:t>
            </a:r>
            <a:endParaRPr/>
          </a:p>
        </p:txBody>
      </p:sp>
      <p:pic>
        <p:nvPicPr>
          <p:cNvPr id="250" name="Google Shape;250;p15"/>
          <p:cNvPicPr preferRelativeResize="0"/>
          <p:nvPr/>
        </p:nvPicPr>
        <p:blipFill rotWithShape="1">
          <a:blip r:embed="rId4">
            <a:alphaModFix/>
          </a:blip>
          <a:srcRect b="0" l="0" r="0" t="0"/>
          <a:stretch/>
        </p:blipFill>
        <p:spPr>
          <a:xfrm>
            <a:off x="94198" y="646099"/>
            <a:ext cx="5570621" cy="3261555"/>
          </a:xfrm>
          <a:prstGeom prst="rect">
            <a:avLst/>
          </a:prstGeom>
          <a:noFill/>
          <a:ln>
            <a:noFill/>
          </a:ln>
          <a:effectLst>
            <a:outerShdw blurRad="292100" rotWithShape="0" algn="tl" dir="2700000" dist="139700">
              <a:srgbClr val="333333">
                <a:alpha val="64705"/>
              </a:srgbClr>
            </a:outerShdw>
          </a:effectLst>
        </p:spPr>
      </p:pic>
      <p:cxnSp>
        <p:nvCxnSpPr>
          <p:cNvPr id="251" name="Google Shape;251;p15"/>
          <p:cNvCxnSpPr/>
          <p:nvPr/>
        </p:nvCxnSpPr>
        <p:spPr>
          <a:xfrm rot="10800000">
            <a:off x="2624254" y="1211767"/>
            <a:ext cx="3798848" cy="126379"/>
          </a:xfrm>
          <a:prstGeom prst="straightConnector1">
            <a:avLst/>
          </a:prstGeom>
          <a:noFill/>
          <a:ln cap="flat" cmpd="sng" w="19050">
            <a:solidFill>
              <a:srgbClr val="C00000"/>
            </a:solidFill>
            <a:prstDash val="dash"/>
            <a:round/>
            <a:headEnd len="sm" w="sm" type="none"/>
            <a:tailEnd len="med" w="med" type="triangle"/>
          </a:ln>
        </p:spPr>
      </p:cxnSp>
      <p:sp>
        <p:nvSpPr>
          <p:cNvPr id="252" name="Google Shape;252;p15"/>
          <p:cNvSpPr txBox="1"/>
          <p:nvPr/>
        </p:nvSpPr>
        <p:spPr>
          <a:xfrm>
            <a:off x="6423102" y="1085385"/>
            <a:ext cx="2165186" cy="677108"/>
          </a:xfrm>
          <a:prstGeom prst="rect">
            <a:avLst/>
          </a:prstGeom>
          <a:solidFill>
            <a:schemeClr val="lt1"/>
          </a:solidFill>
          <a:ln cap="flat" cmpd="sng" w="9525">
            <a:solidFill>
              <a:srgbClr val="C00000"/>
            </a:solidFill>
            <a:prstDash val="dash"/>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C00000"/>
                </a:solidFill>
                <a:latin typeface="Arial"/>
                <a:ea typeface="Arial"/>
                <a:cs typeface="Arial"/>
                <a:sym typeface="Arial"/>
              </a:rPr>
              <a:t>/composer.json </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Here we can find version of php-unit</a:t>
            </a:r>
            <a:endParaRPr/>
          </a:p>
        </p:txBody>
      </p:sp>
      <p:sp>
        <p:nvSpPr>
          <p:cNvPr id="253" name="Google Shape;253;p15"/>
          <p:cNvSpPr txBox="1"/>
          <p:nvPr/>
        </p:nvSpPr>
        <p:spPr>
          <a:xfrm>
            <a:off x="6423102" y="3139074"/>
            <a:ext cx="2165186" cy="492443"/>
          </a:xfrm>
          <a:prstGeom prst="rect">
            <a:avLst/>
          </a:prstGeom>
          <a:solidFill>
            <a:schemeClr val="lt1"/>
          </a:solidFill>
          <a:ln cap="flat" cmpd="sng" w="9525">
            <a:solidFill>
              <a:srgbClr val="C00000"/>
            </a:solidFill>
            <a:prstDash val="dash"/>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C00000"/>
                </a:solidFill>
                <a:latin typeface="Arial"/>
                <a:ea typeface="Arial"/>
                <a:cs typeface="Arial"/>
                <a:sym typeface="Arial"/>
              </a:rPr>
              <a:t>/eval-stding.php</a:t>
            </a:r>
            <a:endParaRPr b="1" i="0" sz="1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Vulnerable path</a:t>
            </a:r>
            <a:endParaRPr/>
          </a:p>
        </p:txBody>
      </p:sp>
      <p:cxnSp>
        <p:nvCxnSpPr>
          <p:cNvPr id="254" name="Google Shape;254;p15"/>
          <p:cNvCxnSpPr/>
          <p:nvPr/>
        </p:nvCxnSpPr>
        <p:spPr>
          <a:xfrm rot="10800000">
            <a:off x="4906537" y="3256156"/>
            <a:ext cx="1516565" cy="150850"/>
          </a:xfrm>
          <a:prstGeom prst="straightConnector1">
            <a:avLst/>
          </a:prstGeom>
          <a:noFill/>
          <a:ln cap="flat" cmpd="sng" w="19050">
            <a:solidFill>
              <a:srgbClr val="C00000"/>
            </a:solidFill>
            <a:prstDash val="dash"/>
            <a:round/>
            <a:headEnd len="sm" w="sm"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6"/>
          <p:cNvSpPr txBox="1"/>
          <p:nvPr/>
        </p:nvSpPr>
        <p:spPr>
          <a:xfrm>
            <a:off x="52038" y="849956"/>
            <a:ext cx="278780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Merriweather"/>
                <a:ea typeface="Merriweather"/>
                <a:cs typeface="Merriweather"/>
                <a:sym typeface="Merriweather"/>
              </a:rPr>
              <a:t>Let’s check: /composer.json</a:t>
            </a:r>
            <a:endParaRPr b="1" i="0" sz="1100" u="none" cap="none" strike="noStrike">
              <a:solidFill>
                <a:srgbClr val="C00000"/>
              </a:solidFill>
              <a:latin typeface="Merriweather"/>
              <a:ea typeface="Merriweather"/>
              <a:cs typeface="Merriweather"/>
              <a:sym typeface="Merriweather"/>
            </a:endParaRPr>
          </a:p>
        </p:txBody>
      </p:sp>
      <p:cxnSp>
        <p:nvCxnSpPr>
          <p:cNvPr id="260" name="Google Shape;260;p16"/>
          <p:cNvCxnSpPr/>
          <p:nvPr/>
        </p:nvCxnSpPr>
        <p:spPr>
          <a:xfrm>
            <a:off x="0" y="4768417"/>
            <a:ext cx="9144000" cy="0"/>
          </a:xfrm>
          <a:prstGeom prst="straightConnector1">
            <a:avLst/>
          </a:prstGeom>
          <a:noFill/>
          <a:ln cap="flat" cmpd="sng" w="9525">
            <a:solidFill>
              <a:srgbClr val="5A0507"/>
            </a:solidFill>
            <a:prstDash val="solid"/>
            <a:round/>
            <a:headEnd len="sm" w="sm" type="none"/>
            <a:tailEnd len="sm" w="sm" type="none"/>
          </a:ln>
        </p:spPr>
      </p:cxnSp>
      <p:pic>
        <p:nvPicPr>
          <p:cNvPr id="261" name="Google Shape;261;p16"/>
          <p:cNvPicPr preferRelativeResize="0"/>
          <p:nvPr/>
        </p:nvPicPr>
        <p:blipFill rotWithShape="1">
          <a:blip r:embed="rId3">
            <a:alphaModFix/>
          </a:blip>
          <a:srcRect b="0" l="0" r="0" t="0"/>
          <a:stretch/>
        </p:blipFill>
        <p:spPr>
          <a:xfrm>
            <a:off x="8588288" y="4801115"/>
            <a:ext cx="556884" cy="307503"/>
          </a:xfrm>
          <a:prstGeom prst="rect">
            <a:avLst/>
          </a:prstGeom>
          <a:noFill/>
          <a:ln>
            <a:noFill/>
          </a:ln>
        </p:spPr>
      </p:pic>
      <p:pic>
        <p:nvPicPr>
          <p:cNvPr id="262" name="Google Shape;262;p16"/>
          <p:cNvPicPr preferRelativeResize="0"/>
          <p:nvPr/>
        </p:nvPicPr>
        <p:blipFill rotWithShape="1">
          <a:blip r:embed="rId4">
            <a:alphaModFix/>
          </a:blip>
          <a:srcRect b="0" l="0" r="0" t="0"/>
          <a:stretch/>
        </p:blipFill>
        <p:spPr>
          <a:xfrm>
            <a:off x="132357" y="1159652"/>
            <a:ext cx="5823342" cy="2824196"/>
          </a:xfrm>
          <a:prstGeom prst="rect">
            <a:avLst/>
          </a:prstGeom>
          <a:noFill/>
          <a:ln cap="flat" cmpd="sng" w="9525">
            <a:solidFill>
              <a:srgbClr val="C00000"/>
            </a:solidFill>
            <a:prstDash val="dash"/>
            <a:round/>
            <a:headEnd len="sm" w="sm" type="none"/>
            <a:tailEnd len="sm" w="sm" type="none"/>
          </a:ln>
        </p:spPr>
      </p:pic>
      <p:sp>
        <p:nvSpPr>
          <p:cNvPr id="263" name="Google Shape;263;p16"/>
          <p:cNvSpPr txBox="1"/>
          <p:nvPr/>
        </p:nvSpPr>
        <p:spPr>
          <a:xfrm>
            <a:off x="2424752" y="-232"/>
            <a:ext cx="4294495"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800" u="none" cap="none" strike="noStrike">
                <a:solidFill>
                  <a:srgbClr val="000000"/>
                </a:solidFill>
                <a:latin typeface="Merriweather"/>
                <a:ea typeface="Merriweather"/>
                <a:cs typeface="Merriweather"/>
                <a:sym typeface="Merriweather"/>
              </a:rPr>
              <a:t>Laboratory: </a:t>
            </a:r>
            <a:r>
              <a:rPr b="1" i="0" lang="en-US" sz="1800" u="none" cap="none" strike="noStrike">
                <a:solidFill>
                  <a:srgbClr val="C00000"/>
                </a:solidFill>
                <a:latin typeface="Merriweather"/>
                <a:ea typeface="Merriweather"/>
                <a:cs typeface="Merriweather"/>
                <a:sym typeface="Merriweather"/>
              </a:rPr>
              <a:t> php-unit</a:t>
            </a:r>
            <a:endParaRPr/>
          </a:p>
        </p:txBody>
      </p:sp>
      <p:sp>
        <p:nvSpPr>
          <p:cNvPr id="264" name="Google Shape;264;p16"/>
          <p:cNvSpPr/>
          <p:nvPr/>
        </p:nvSpPr>
        <p:spPr>
          <a:xfrm>
            <a:off x="6067721" y="2424466"/>
            <a:ext cx="2943922" cy="523220"/>
          </a:xfrm>
          <a:custGeom>
            <a:rect b="b" l="l" r="r" t="t"/>
            <a:pathLst>
              <a:path extrusionOk="0" fill="none" h="523220" w="2943922">
                <a:moveTo>
                  <a:pt x="0" y="0"/>
                </a:moveTo>
                <a:cubicBezTo>
                  <a:pt x="236388" y="-866"/>
                  <a:pt x="295690" y="19861"/>
                  <a:pt x="559345" y="0"/>
                </a:cubicBezTo>
                <a:cubicBezTo>
                  <a:pt x="823001" y="-19861"/>
                  <a:pt x="887008" y="248"/>
                  <a:pt x="1118690" y="0"/>
                </a:cubicBezTo>
                <a:cubicBezTo>
                  <a:pt x="1350373" y="-248"/>
                  <a:pt x="1567454" y="51856"/>
                  <a:pt x="1707475" y="0"/>
                </a:cubicBezTo>
                <a:cubicBezTo>
                  <a:pt x="1847497" y="-51856"/>
                  <a:pt x="2071248" y="4965"/>
                  <a:pt x="2325698" y="0"/>
                </a:cubicBezTo>
                <a:cubicBezTo>
                  <a:pt x="2580148" y="-4965"/>
                  <a:pt x="2798976" y="60784"/>
                  <a:pt x="2943922" y="0"/>
                </a:cubicBezTo>
                <a:cubicBezTo>
                  <a:pt x="2970395" y="192122"/>
                  <a:pt x="2938509" y="332491"/>
                  <a:pt x="2943922" y="523220"/>
                </a:cubicBezTo>
                <a:cubicBezTo>
                  <a:pt x="2667121" y="585154"/>
                  <a:pt x="2521552" y="498366"/>
                  <a:pt x="2384577" y="523220"/>
                </a:cubicBezTo>
                <a:cubicBezTo>
                  <a:pt x="2247602" y="548074"/>
                  <a:pt x="2045748" y="510259"/>
                  <a:pt x="1766353" y="523220"/>
                </a:cubicBezTo>
                <a:cubicBezTo>
                  <a:pt x="1486958" y="536181"/>
                  <a:pt x="1401471" y="493289"/>
                  <a:pt x="1265886" y="523220"/>
                </a:cubicBezTo>
                <a:cubicBezTo>
                  <a:pt x="1130301" y="553151"/>
                  <a:pt x="941725" y="465745"/>
                  <a:pt x="647663" y="523220"/>
                </a:cubicBezTo>
                <a:cubicBezTo>
                  <a:pt x="353601" y="580695"/>
                  <a:pt x="147928" y="471255"/>
                  <a:pt x="0" y="523220"/>
                </a:cubicBezTo>
                <a:cubicBezTo>
                  <a:pt x="-61658" y="393748"/>
                  <a:pt x="30738" y="131642"/>
                  <a:pt x="0" y="0"/>
                </a:cubicBezTo>
                <a:close/>
              </a:path>
              <a:path extrusionOk="0" h="523220" w="2943922">
                <a:moveTo>
                  <a:pt x="0" y="0"/>
                </a:moveTo>
                <a:cubicBezTo>
                  <a:pt x="174831" y="-61051"/>
                  <a:pt x="422333" y="43510"/>
                  <a:pt x="618224" y="0"/>
                </a:cubicBezTo>
                <a:cubicBezTo>
                  <a:pt x="814115" y="-43510"/>
                  <a:pt x="973846" y="60927"/>
                  <a:pt x="1177569" y="0"/>
                </a:cubicBezTo>
                <a:cubicBezTo>
                  <a:pt x="1381293" y="-60927"/>
                  <a:pt x="1470822" y="20002"/>
                  <a:pt x="1678036" y="0"/>
                </a:cubicBezTo>
                <a:cubicBezTo>
                  <a:pt x="1885250" y="-20002"/>
                  <a:pt x="1931080" y="34430"/>
                  <a:pt x="2178502" y="0"/>
                </a:cubicBezTo>
                <a:cubicBezTo>
                  <a:pt x="2425924" y="-34430"/>
                  <a:pt x="2600946" y="48262"/>
                  <a:pt x="2943922" y="0"/>
                </a:cubicBezTo>
                <a:cubicBezTo>
                  <a:pt x="2950122" y="178954"/>
                  <a:pt x="2893405" y="381276"/>
                  <a:pt x="2943922" y="523220"/>
                </a:cubicBezTo>
                <a:cubicBezTo>
                  <a:pt x="2756446" y="541561"/>
                  <a:pt x="2601009" y="481584"/>
                  <a:pt x="2414016" y="523220"/>
                </a:cubicBezTo>
                <a:cubicBezTo>
                  <a:pt x="2227023" y="564856"/>
                  <a:pt x="2005136" y="515416"/>
                  <a:pt x="1854671" y="523220"/>
                </a:cubicBezTo>
                <a:cubicBezTo>
                  <a:pt x="1704207" y="531024"/>
                  <a:pt x="1404757" y="468389"/>
                  <a:pt x="1236447" y="523220"/>
                </a:cubicBezTo>
                <a:cubicBezTo>
                  <a:pt x="1068137" y="578051"/>
                  <a:pt x="947743" y="494208"/>
                  <a:pt x="677102" y="523220"/>
                </a:cubicBezTo>
                <a:cubicBezTo>
                  <a:pt x="406462" y="552232"/>
                  <a:pt x="161595" y="499551"/>
                  <a:pt x="0" y="523220"/>
                </a:cubicBezTo>
                <a:cubicBezTo>
                  <a:pt x="-4590" y="340469"/>
                  <a:pt x="60298" y="147372"/>
                  <a:pt x="0" y="0"/>
                </a:cubicBezTo>
                <a:close/>
              </a:path>
            </a:pathLst>
          </a:custGeom>
          <a:solidFill>
            <a:schemeClr val="lt1"/>
          </a:solidFill>
          <a:ln cap="flat" cmpd="sng" w="9525">
            <a:solidFill>
              <a:srgbClr val="C00000"/>
            </a:solidFill>
            <a:prstDash val="dash"/>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Here we can understand that our phpunit is </a:t>
            </a:r>
            <a:r>
              <a:rPr b="1" i="0" lang="en-US" sz="1400" u="none" cap="none" strike="noStrike">
                <a:solidFill>
                  <a:srgbClr val="C00000"/>
                </a:solidFill>
                <a:latin typeface="Arial"/>
                <a:ea typeface="Arial"/>
                <a:cs typeface="Arial"/>
                <a:sym typeface="Arial"/>
              </a:rPr>
              <a:t>vulnerable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7"/>
          <p:cNvSpPr txBox="1"/>
          <p:nvPr/>
        </p:nvSpPr>
        <p:spPr>
          <a:xfrm>
            <a:off x="2824887" y="-439"/>
            <a:ext cx="3494221"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800" u="none" cap="none" strike="noStrike">
                <a:solidFill>
                  <a:srgbClr val="C00000"/>
                </a:solidFill>
                <a:latin typeface="Merriweather"/>
                <a:ea typeface="Merriweather"/>
                <a:cs typeface="Merriweather"/>
                <a:sym typeface="Merriweather"/>
              </a:rPr>
              <a:t>CVE-2017-9841</a:t>
            </a:r>
            <a:endParaRPr/>
          </a:p>
        </p:txBody>
      </p:sp>
      <p:cxnSp>
        <p:nvCxnSpPr>
          <p:cNvPr id="270" name="Google Shape;270;p17"/>
          <p:cNvCxnSpPr/>
          <p:nvPr/>
        </p:nvCxnSpPr>
        <p:spPr>
          <a:xfrm>
            <a:off x="0" y="4768417"/>
            <a:ext cx="9144000" cy="0"/>
          </a:xfrm>
          <a:prstGeom prst="straightConnector1">
            <a:avLst/>
          </a:prstGeom>
          <a:noFill/>
          <a:ln cap="flat" cmpd="sng" w="9525">
            <a:solidFill>
              <a:srgbClr val="5A0507"/>
            </a:solidFill>
            <a:prstDash val="solid"/>
            <a:round/>
            <a:headEnd len="sm" w="sm" type="none"/>
            <a:tailEnd len="sm" w="sm" type="none"/>
          </a:ln>
        </p:spPr>
      </p:cxnSp>
      <p:pic>
        <p:nvPicPr>
          <p:cNvPr id="271" name="Google Shape;271;p17"/>
          <p:cNvPicPr preferRelativeResize="0"/>
          <p:nvPr/>
        </p:nvPicPr>
        <p:blipFill rotWithShape="1">
          <a:blip r:embed="rId3">
            <a:alphaModFix/>
          </a:blip>
          <a:srcRect b="0" l="0" r="0" t="0"/>
          <a:stretch/>
        </p:blipFill>
        <p:spPr>
          <a:xfrm>
            <a:off x="8588288" y="4801115"/>
            <a:ext cx="556884" cy="307503"/>
          </a:xfrm>
          <a:prstGeom prst="rect">
            <a:avLst/>
          </a:prstGeom>
          <a:noFill/>
          <a:ln>
            <a:noFill/>
          </a:ln>
        </p:spPr>
      </p:pic>
      <p:pic>
        <p:nvPicPr>
          <p:cNvPr id="272" name="Google Shape;272;p17"/>
          <p:cNvPicPr preferRelativeResize="0"/>
          <p:nvPr/>
        </p:nvPicPr>
        <p:blipFill rotWithShape="1">
          <a:blip r:embed="rId4">
            <a:alphaModFix/>
          </a:blip>
          <a:srcRect b="0" l="0" r="0" t="0"/>
          <a:stretch/>
        </p:blipFill>
        <p:spPr>
          <a:xfrm>
            <a:off x="398702" y="698130"/>
            <a:ext cx="8346595" cy="3747240"/>
          </a:xfrm>
          <a:prstGeom prst="rect">
            <a:avLst/>
          </a:prstGeom>
          <a:noFill/>
          <a:ln>
            <a:noFill/>
          </a:ln>
          <a:effectLst>
            <a:outerShdw blurRad="292100" rotWithShape="0" algn="tl" dir="2700000" dist="139700">
              <a:srgbClr val="333333">
                <a:alpha val="64705"/>
              </a:srgbClr>
            </a:outerShdw>
          </a:effectLst>
        </p:spPr>
      </p:pic>
      <p:sp>
        <p:nvSpPr>
          <p:cNvPr id="273" name="Google Shape;273;p17"/>
          <p:cNvSpPr txBox="1"/>
          <p:nvPr/>
        </p:nvSpPr>
        <p:spPr>
          <a:xfrm>
            <a:off x="3369209" y="4801116"/>
            <a:ext cx="2405576"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Our example: version 5.6.2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8"/>
          <p:cNvSpPr txBox="1"/>
          <p:nvPr/>
        </p:nvSpPr>
        <p:spPr>
          <a:xfrm>
            <a:off x="2824887" y="-439"/>
            <a:ext cx="3494221"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800" u="none" cap="none" strike="noStrike">
                <a:solidFill>
                  <a:srgbClr val="C00000"/>
                </a:solidFill>
                <a:latin typeface="Merriweather"/>
                <a:ea typeface="Merriweather"/>
                <a:cs typeface="Merriweather"/>
                <a:sym typeface="Merriweather"/>
              </a:rPr>
              <a:t>CVE-2017-9841</a:t>
            </a:r>
            <a:endParaRPr/>
          </a:p>
        </p:txBody>
      </p:sp>
      <p:cxnSp>
        <p:nvCxnSpPr>
          <p:cNvPr id="279" name="Google Shape;279;p18"/>
          <p:cNvCxnSpPr/>
          <p:nvPr/>
        </p:nvCxnSpPr>
        <p:spPr>
          <a:xfrm>
            <a:off x="0" y="4768417"/>
            <a:ext cx="9144000" cy="0"/>
          </a:xfrm>
          <a:prstGeom prst="straightConnector1">
            <a:avLst/>
          </a:prstGeom>
          <a:noFill/>
          <a:ln cap="flat" cmpd="sng" w="9525">
            <a:solidFill>
              <a:srgbClr val="5A0507"/>
            </a:solidFill>
            <a:prstDash val="solid"/>
            <a:round/>
            <a:headEnd len="sm" w="sm" type="none"/>
            <a:tailEnd len="sm" w="sm" type="none"/>
          </a:ln>
        </p:spPr>
      </p:cxnSp>
      <p:pic>
        <p:nvPicPr>
          <p:cNvPr id="280" name="Google Shape;280;p18"/>
          <p:cNvPicPr preferRelativeResize="0"/>
          <p:nvPr/>
        </p:nvPicPr>
        <p:blipFill rotWithShape="1">
          <a:blip r:embed="rId3">
            <a:alphaModFix/>
          </a:blip>
          <a:srcRect b="0" l="0" r="0" t="0"/>
          <a:stretch/>
        </p:blipFill>
        <p:spPr>
          <a:xfrm>
            <a:off x="8588288" y="4801115"/>
            <a:ext cx="556884" cy="307503"/>
          </a:xfrm>
          <a:prstGeom prst="rect">
            <a:avLst/>
          </a:prstGeom>
          <a:noFill/>
          <a:ln>
            <a:noFill/>
          </a:ln>
        </p:spPr>
      </p:pic>
      <p:sp>
        <p:nvSpPr>
          <p:cNvPr id="281" name="Google Shape;281;p18"/>
          <p:cNvSpPr txBox="1"/>
          <p:nvPr>
            <p:ph type="title"/>
          </p:nvPr>
        </p:nvSpPr>
        <p:spPr>
          <a:xfrm>
            <a:off x="0" y="473285"/>
            <a:ext cx="2970934"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800"/>
              <a:buNone/>
            </a:pPr>
            <a:r>
              <a:rPr lang="en-US">
                <a:latin typeface="Merriweather"/>
                <a:ea typeface="Merriweather"/>
                <a:cs typeface="Merriweather"/>
                <a:sym typeface="Merriweather"/>
              </a:rPr>
              <a:t>PHPUnit RCE Vulnerability</a:t>
            </a:r>
            <a:endParaRPr>
              <a:latin typeface="Merriweather"/>
              <a:ea typeface="Merriweather"/>
              <a:cs typeface="Merriweather"/>
              <a:sym typeface="Merriweather"/>
            </a:endParaRPr>
          </a:p>
        </p:txBody>
      </p:sp>
      <p:sp>
        <p:nvSpPr>
          <p:cNvPr id="282" name="Google Shape;282;p18"/>
          <p:cNvSpPr txBox="1"/>
          <p:nvPr>
            <p:ph idx="1" type="body"/>
          </p:nvPr>
        </p:nvSpPr>
        <p:spPr>
          <a:xfrm>
            <a:off x="0" y="949315"/>
            <a:ext cx="3915644" cy="3720900"/>
          </a:xfrm>
          <a:prstGeom prst="rect">
            <a:avLst/>
          </a:prstGeom>
          <a:noFill/>
          <a:ln>
            <a:noFill/>
          </a:ln>
        </p:spPr>
        <p:txBody>
          <a:bodyPr anchorCtr="0" anchor="t" bIns="91425" lIns="91425" spcFirstLastPara="1" rIns="91425" wrap="square" tIns="91425">
            <a:normAutofit lnSpcReduction="10000"/>
          </a:bodyPr>
          <a:lstStyle/>
          <a:p>
            <a:pPr indent="0" lvl="0" marL="0" rtl="0" algn="just">
              <a:lnSpc>
                <a:spcPct val="120000"/>
              </a:lnSpc>
              <a:spcBef>
                <a:spcPts val="0"/>
              </a:spcBef>
              <a:spcAft>
                <a:spcPts val="0"/>
              </a:spcAft>
              <a:buSzPts val="2000"/>
              <a:buNone/>
            </a:pPr>
            <a:r>
              <a:rPr lang="en-US" sz="1100">
                <a:latin typeface="Merriweather"/>
                <a:ea typeface="Merriweather"/>
                <a:cs typeface="Merriweather"/>
                <a:sym typeface="Merriweather"/>
              </a:rPr>
              <a:t>As part of a study carried out at Imperva, it was observed around nine million attack attempts to exploit the </a:t>
            </a:r>
            <a:r>
              <a:rPr b="1" lang="en-US" sz="1100">
                <a:latin typeface="Merriweather"/>
                <a:ea typeface="Merriweather"/>
                <a:cs typeface="Merriweather"/>
                <a:sym typeface="Merriweather"/>
              </a:rPr>
              <a:t>CVE-2017-9841</a:t>
            </a:r>
            <a:r>
              <a:rPr lang="en-US" sz="1100">
                <a:latin typeface="Merriweather"/>
                <a:ea typeface="Merriweather"/>
                <a:cs typeface="Merriweather"/>
                <a:sym typeface="Merriweather"/>
              </a:rPr>
              <a:t> vulnerability. </a:t>
            </a:r>
            <a:endParaRPr/>
          </a:p>
          <a:p>
            <a:pPr indent="0" lvl="0" marL="0" rtl="0" algn="just">
              <a:lnSpc>
                <a:spcPct val="120000"/>
              </a:lnSpc>
              <a:spcBef>
                <a:spcPts val="0"/>
              </a:spcBef>
              <a:spcAft>
                <a:spcPts val="0"/>
              </a:spcAft>
              <a:buSzPts val="2000"/>
              <a:buNone/>
            </a:pPr>
            <a:r>
              <a:t/>
            </a:r>
            <a:endParaRPr sz="1100">
              <a:latin typeface="Merriweather"/>
              <a:ea typeface="Merriweather"/>
              <a:cs typeface="Merriweather"/>
              <a:sym typeface="Merriweather"/>
            </a:endParaRPr>
          </a:p>
          <a:p>
            <a:pPr indent="0" lvl="0" marL="0" rtl="0" algn="just">
              <a:lnSpc>
                <a:spcPct val="120000"/>
              </a:lnSpc>
              <a:spcBef>
                <a:spcPts val="0"/>
              </a:spcBef>
              <a:spcAft>
                <a:spcPts val="0"/>
              </a:spcAft>
              <a:buSzPts val="2000"/>
              <a:buNone/>
            </a:pPr>
            <a:r>
              <a:t/>
            </a:r>
            <a:endParaRPr sz="1100">
              <a:latin typeface="Merriweather"/>
              <a:ea typeface="Merriweather"/>
              <a:cs typeface="Merriweather"/>
              <a:sym typeface="Merriweather"/>
            </a:endParaRPr>
          </a:p>
          <a:p>
            <a:pPr indent="0" lvl="0" marL="0" rtl="0" algn="just">
              <a:lnSpc>
                <a:spcPct val="120000"/>
              </a:lnSpc>
              <a:spcBef>
                <a:spcPts val="1200"/>
              </a:spcBef>
              <a:spcAft>
                <a:spcPts val="0"/>
              </a:spcAft>
              <a:buSzPts val="2000"/>
              <a:buNone/>
            </a:pPr>
            <a:r>
              <a:rPr lang="en-US" sz="1100">
                <a:latin typeface="Merriweather"/>
                <a:ea typeface="Merriweather"/>
                <a:cs typeface="Merriweather"/>
                <a:sym typeface="Merriweather"/>
              </a:rPr>
              <a:t>The </a:t>
            </a:r>
            <a:r>
              <a:rPr b="1" lang="en-US" sz="1100">
                <a:latin typeface="Merriweather"/>
                <a:ea typeface="Merriweather"/>
                <a:cs typeface="Merriweather"/>
                <a:sym typeface="Merriweather"/>
              </a:rPr>
              <a:t>CVE-2017-9841</a:t>
            </a:r>
            <a:r>
              <a:rPr lang="en-US" sz="1100">
                <a:latin typeface="Merriweather"/>
                <a:ea typeface="Merriweather"/>
                <a:cs typeface="Merriweather"/>
                <a:sym typeface="Merriweather"/>
              </a:rPr>
              <a:t> vulnerability lets a malicious user remotely run PHP code on fallible websites, by exploiting a breach in PHPUnit.</a:t>
            </a:r>
            <a:endParaRPr/>
          </a:p>
          <a:p>
            <a:pPr indent="0" lvl="0" marL="0" rtl="0" algn="just">
              <a:lnSpc>
                <a:spcPct val="120000"/>
              </a:lnSpc>
              <a:spcBef>
                <a:spcPts val="1200"/>
              </a:spcBef>
              <a:spcAft>
                <a:spcPts val="0"/>
              </a:spcAft>
              <a:buSzPts val="2000"/>
              <a:buNone/>
            </a:pPr>
            <a:r>
              <a:t/>
            </a:r>
            <a:endParaRPr sz="1100">
              <a:latin typeface="Merriweather"/>
              <a:ea typeface="Merriweather"/>
              <a:cs typeface="Merriweather"/>
              <a:sym typeface="Merriweather"/>
            </a:endParaRPr>
          </a:p>
          <a:p>
            <a:pPr indent="0" lvl="0" marL="0" rtl="0" algn="just">
              <a:lnSpc>
                <a:spcPct val="120000"/>
              </a:lnSpc>
              <a:spcBef>
                <a:spcPts val="1200"/>
              </a:spcBef>
              <a:spcAft>
                <a:spcPts val="0"/>
              </a:spcAft>
              <a:buClr>
                <a:schemeClr val="dk1"/>
              </a:buClr>
              <a:buSzPts val="672"/>
              <a:buFont typeface="Arial"/>
              <a:buNone/>
            </a:pPr>
            <a:r>
              <a:rPr b="1" lang="en-US" sz="1100">
                <a:latin typeface="Merriweather"/>
                <a:ea typeface="Merriweather"/>
                <a:cs typeface="Merriweather"/>
                <a:sym typeface="Merriweather"/>
              </a:rPr>
              <a:t>This can allow the user to, for example:</a:t>
            </a:r>
            <a:endParaRPr b="1" sz="1100">
              <a:latin typeface="Merriweather"/>
              <a:ea typeface="Merriweather"/>
              <a:cs typeface="Merriweather"/>
              <a:sym typeface="Merriweather"/>
            </a:endParaRPr>
          </a:p>
          <a:p>
            <a:pPr indent="-342899" lvl="0" marL="474344" rtl="0" algn="just">
              <a:lnSpc>
                <a:spcPct val="120000"/>
              </a:lnSpc>
              <a:spcBef>
                <a:spcPts val="1200"/>
              </a:spcBef>
              <a:spcAft>
                <a:spcPts val="0"/>
              </a:spcAft>
              <a:buSzPts val="1100"/>
              <a:buFont typeface="Arial"/>
              <a:buChar char="•"/>
            </a:pPr>
            <a:r>
              <a:rPr lang="en-US" sz="1100">
                <a:latin typeface="Merriweather"/>
                <a:ea typeface="Merriweather"/>
                <a:cs typeface="Merriweather"/>
                <a:sym typeface="Merriweather"/>
              </a:rPr>
              <a:t>Access sensitive content on the target’s website (files, database credentials, database content…)</a:t>
            </a:r>
            <a:endParaRPr sz="1100">
              <a:latin typeface="Merriweather"/>
              <a:ea typeface="Merriweather"/>
              <a:cs typeface="Merriweather"/>
              <a:sym typeface="Merriweather"/>
            </a:endParaRPr>
          </a:p>
          <a:p>
            <a:pPr indent="-342899" lvl="0" marL="474344" rtl="0" algn="just">
              <a:lnSpc>
                <a:spcPct val="120000"/>
              </a:lnSpc>
              <a:spcBef>
                <a:spcPts val="0"/>
              </a:spcBef>
              <a:spcAft>
                <a:spcPts val="0"/>
              </a:spcAft>
              <a:buSzPts val="1100"/>
              <a:buFont typeface="Arial"/>
              <a:buChar char="•"/>
            </a:pPr>
            <a:r>
              <a:rPr lang="en-US" sz="1100">
                <a:latin typeface="Merriweather"/>
                <a:ea typeface="Merriweather"/>
                <a:cs typeface="Merriweather"/>
                <a:sym typeface="Merriweather"/>
              </a:rPr>
              <a:t>Change files’ content</a:t>
            </a:r>
            <a:endParaRPr sz="1100">
              <a:latin typeface="Merriweather"/>
              <a:ea typeface="Merriweather"/>
              <a:cs typeface="Merriweather"/>
              <a:sym typeface="Merriweather"/>
            </a:endParaRPr>
          </a:p>
          <a:p>
            <a:pPr indent="-342899" lvl="0" marL="474344" rtl="0" algn="just">
              <a:lnSpc>
                <a:spcPct val="120000"/>
              </a:lnSpc>
              <a:spcBef>
                <a:spcPts val="0"/>
              </a:spcBef>
              <a:spcAft>
                <a:spcPts val="0"/>
              </a:spcAft>
              <a:buSzPts val="1100"/>
              <a:buFont typeface="Arial"/>
              <a:buChar char="•"/>
            </a:pPr>
            <a:r>
              <a:rPr lang="en-US" sz="1100">
                <a:latin typeface="Merriweather"/>
                <a:ea typeface="Merriweather"/>
                <a:cs typeface="Merriweather"/>
                <a:sym typeface="Merriweather"/>
              </a:rPr>
              <a:t>Send spam</a:t>
            </a:r>
            <a:endParaRPr sz="1100">
              <a:latin typeface="Merriweather"/>
              <a:ea typeface="Merriweather"/>
              <a:cs typeface="Merriweather"/>
              <a:sym typeface="Merriweather"/>
            </a:endParaRPr>
          </a:p>
          <a:p>
            <a:pPr indent="-342899" lvl="0" marL="474344" rtl="0" algn="just">
              <a:lnSpc>
                <a:spcPct val="120000"/>
              </a:lnSpc>
              <a:spcBef>
                <a:spcPts val="0"/>
              </a:spcBef>
              <a:spcAft>
                <a:spcPts val="0"/>
              </a:spcAft>
              <a:buSzPts val="1100"/>
              <a:buFont typeface="Arial"/>
              <a:buChar char="•"/>
            </a:pPr>
            <a:r>
              <a:rPr lang="en-US" sz="1100">
                <a:latin typeface="Merriweather"/>
                <a:ea typeface="Merriweather"/>
                <a:cs typeface="Merriweather"/>
                <a:sym typeface="Merriweather"/>
              </a:rPr>
              <a:t>Install malware</a:t>
            </a:r>
            <a:endParaRPr sz="1100">
              <a:latin typeface="Merriweather"/>
              <a:ea typeface="Merriweather"/>
              <a:cs typeface="Merriweather"/>
              <a:sym typeface="Merriweather"/>
            </a:endParaRPr>
          </a:p>
          <a:p>
            <a:pPr indent="0" lvl="0" marL="0" rtl="0" algn="just">
              <a:lnSpc>
                <a:spcPct val="120000"/>
              </a:lnSpc>
              <a:spcBef>
                <a:spcPts val="1200"/>
              </a:spcBef>
              <a:spcAft>
                <a:spcPts val="0"/>
              </a:spcAft>
              <a:buSzPts val="2000"/>
              <a:buNone/>
            </a:pPr>
            <a:r>
              <a:t/>
            </a:r>
            <a:endParaRPr sz="1100">
              <a:latin typeface="Merriweather"/>
              <a:ea typeface="Merriweather"/>
              <a:cs typeface="Merriweather"/>
              <a:sym typeface="Merriweather"/>
            </a:endParaRPr>
          </a:p>
          <a:p>
            <a:pPr indent="0" lvl="0" marL="0" rtl="0" algn="just">
              <a:lnSpc>
                <a:spcPct val="120000"/>
              </a:lnSpc>
              <a:spcBef>
                <a:spcPts val="1200"/>
              </a:spcBef>
              <a:spcAft>
                <a:spcPts val="1200"/>
              </a:spcAft>
              <a:buSzPts val="2000"/>
              <a:buNone/>
            </a:pPr>
            <a:r>
              <a:t/>
            </a:r>
            <a:endParaRPr sz="1100">
              <a:latin typeface="Merriweather"/>
              <a:ea typeface="Merriweather"/>
              <a:cs typeface="Merriweather"/>
              <a:sym typeface="Merriweather"/>
            </a:endParaRPr>
          </a:p>
        </p:txBody>
      </p:sp>
      <p:pic>
        <p:nvPicPr>
          <p:cNvPr id="283" name="Google Shape;283;p18"/>
          <p:cNvPicPr preferRelativeResize="0"/>
          <p:nvPr/>
        </p:nvPicPr>
        <p:blipFill rotWithShape="1">
          <a:blip r:embed="rId4">
            <a:alphaModFix/>
          </a:blip>
          <a:srcRect b="0" l="0" r="0" t="0"/>
          <a:stretch/>
        </p:blipFill>
        <p:spPr>
          <a:xfrm>
            <a:off x="4325815" y="1463333"/>
            <a:ext cx="4683818" cy="2227882"/>
          </a:xfrm>
          <a:prstGeom prst="rect">
            <a:avLst/>
          </a:prstGeom>
          <a:noFill/>
          <a:ln cap="flat" cmpd="sng" w="9525">
            <a:solidFill>
              <a:srgbClr val="C00000"/>
            </a:solidFill>
            <a:prstDash val="dash"/>
            <a:round/>
            <a:headEnd len="sm" w="sm" type="none"/>
            <a:tailEnd len="sm" w="sm" type="none"/>
          </a:ln>
        </p:spPr>
      </p:pic>
      <p:sp>
        <p:nvSpPr>
          <p:cNvPr id="284" name="Google Shape;284;p18"/>
          <p:cNvSpPr txBox="1"/>
          <p:nvPr/>
        </p:nvSpPr>
        <p:spPr>
          <a:xfrm>
            <a:off x="4325815" y="3691215"/>
            <a:ext cx="4600134" cy="40011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000"/>
              <a:buFont typeface="Arial"/>
              <a:buChar char="•"/>
            </a:pPr>
            <a:r>
              <a:rPr b="0" i="0" lang="en-US" sz="1000" u="none" cap="none" strike="noStrike">
                <a:solidFill>
                  <a:srgbClr val="000000"/>
                </a:solidFill>
                <a:latin typeface="Arial"/>
                <a:ea typeface="Arial"/>
                <a:cs typeface="Arial"/>
                <a:sym typeface="Arial"/>
              </a:rPr>
              <a:t>2019 – Around seven million in the last six months</a:t>
            </a:r>
            <a:endParaRPr/>
          </a:p>
          <a:p>
            <a:pPr indent="-285750" lvl="0" marL="285750" marR="0" rtl="0" algn="l">
              <a:lnSpc>
                <a:spcPct val="100000"/>
              </a:lnSpc>
              <a:spcBef>
                <a:spcPts val="0"/>
              </a:spcBef>
              <a:spcAft>
                <a:spcPts val="0"/>
              </a:spcAft>
              <a:buClr>
                <a:srgbClr val="000000"/>
              </a:buClr>
              <a:buSzPts val="1000"/>
              <a:buFont typeface="Arial"/>
              <a:buChar char="•"/>
            </a:pPr>
            <a:r>
              <a:rPr b="0" i="0" lang="en-US" sz="1000" u="none" cap="none" strike="noStrike">
                <a:solidFill>
                  <a:srgbClr val="000000"/>
                </a:solidFill>
                <a:latin typeface="Arial"/>
                <a:ea typeface="Arial"/>
                <a:cs typeface="Arial"/>
                <a:sym typeface="Arial"/>
              </a:rPr>
              <a:t>2020 – Around two million up until January</a:t>
            </a:r>
            <a:endParaRPr/>
          </a:p>
        </p:txBody>
      </p:sp>
      <p:sp>
        <p:nvSpPr>
          <p:cNvPr id="285" name="Google Shape;285;p18"/>
          <p:cNvSpPr txBox="1"/>
          <p:nvPr/>
        </p:nvSpPr>
        <p:spPr>
          <a:xfrm>
            <a:off x="6940799" y="1155556"/>
            <a:ext cx="2128983" cy="30777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Attack attempts by year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9"/>
          <p:cNvSpPr txBox="1"/>
          <p:nvPr/>
        </p:nvSpPr>
        <p:spPr>
          <a:xfrm>
            <a:off x="2824887" y="-439"/>
            <a:ext cx="3494221"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800" u="none" cap="none" strike="noStrike">
                <a:solidFill>
                  <a:srgbClr val="C00000"/>
                </a:solidFill>
                <a:latin typeface="Merriweather"/>
                <a:ea typeface="Merriweather"/>
                <a:cs typeface="Merriweather"/>
                <a:sym typeface="Merriweather"/>
              </a:rPr>
              <a:t>The Scope of  CVE-2017-9841</a:t>
            </a:r>
            <a:endParaRPr/>
          </a:p>
        </p:txBody>
      </p:sp>
      <p:cxnSp>
        <p:nvCxnSpPr>
          <p:cNvPr id="291" name="Google Shape;291;p19"/>
          <p:cNvCxnSpPr/>
          <p:nvPr/>
        </p:nvCxnSpPr>
        <p:spPr>
          <a:xfrm>
            <a:off x="0" y="4768417"/>
            <a:ext cx="9144000" cy="0"/>
          </a:xfrm>
          <a:prstGeom prst="straightConnector1">
            <a:avLst/>
          </a:prstGeom>
          <a:noFill/>
          <a:ln cap="flat" cmpd="sng" w="9525">
            <a:solidFill>
              <a:srgbClr val="5A0507"/>
            </a:solidFill>
            <a:prstDash val="solid"/>
            <a:round/>
            <a:headEnd len="sm" w="sm" type="none"/>
            <a:tailEnd len="sm" w="sm" type="none"/>
          </a:ln>
        </p:spPr>
      </p:cxnSp>
      <p:pic>
        <p:nvPicPr>
          <p:cNvPr id="292" name="Google Shape;292;p19"/>
          <p:cNvPicPr preferRelativeResize="0"/>
          <p:nvPr/>
        </p:nvPicPr>
        <p:blipFill rotWithShape="1">
          <a:blip r:embed="rId3">
            <a:alphaModFix/>
          </a:blip>
          <a:srcRect b="0" l="0" r="0" t="0"/>
          <a:stretch/>
        </p:blipFill>
        <p:spPr>
          <a:xfrm>
            <a:off x="8588288" y="4801115"/>
            <a:ext cx="556884" cy="307503"/>
          </a:xfrm>
          <a:prstGeom prst="rect">
            <a:avLst/>
          </a:prstGeom>
          <a:noFill/>
          <a:ln>
            <a:noFill/>
          </a:ln>
        </p:spPr>
      </p:pic>
      <p:sp>
        <p:nvSpPr>
          <p:cNvPr id="293" name="Google Shape;293;p19"/>
          <p:cNvSpPr txBox="1"/>
          <p:nvPr/>
        </p:nvSpPr>
        <p:spPr>
          <a:xfrm>
            <a:off x="118174" y="1023793"/>
            <a:ext cx="4453826" cy="83099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200" u="none" cap="none" strike="noStrike">
                <a:solidFill>
                  <a:srgbClr val="000000"/>
                </a:solidFill>
                <a:latin typeface="Merriweather"/>
                <a:ea typeface="Merriweather"/>
                <a:cs typeface="Merriweather"/>
                <a:sym typeface="Merriweather"/>
              </a:rPr>
              <a:t>Since PHPUnit used by a variety of popular CMS (Content Management Systems) such as WordPress, Drupal and Prestashop, as well as by many modules developed by third parties, the scope of this security breach can be quite wide.</a:t>
            </a:r>
            <a:endParaRPr/>
          </a:p>
        </p:txBody>
      </p:sp>
      <p:sp>
        <p:nvSpPr>
          <p:cNvPr id="294" name="Google Shape;294;p19"/>
          <p:cNvSpPr txBox="1"/>
          <p:nvPr/>
        </p:nvSpPr>
        <p:spPr>
          <a:xfrm>
            <a:off x="118174" y="2041169"/>
            <a:ext cx="4453826" cy="235449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Merriweather"/>
                <a:ea typeface="Merriweather"/>
                <a:cs typeface="Merriweather"/>
                <a:sym typeface="Merriweather"/>
              </a:rPr>
              <a:t>For example, are several known modules that deploy to production – including the PHPUnit framework:</a:t>
            </a:r>
            <a:endParaRPr/>
          </a:p>
          <a:p>
            <a:pPr indent="-171450" lvl="0" marL="285750" marR="0" rtl="0" algn="just">
              <a:lnSpc>
                <a:spcPct val="100000"/>
              </a:lnSpc>
              <a:spcBef>
                <a:spcPts val="1200"/>
              </a:spcBef>
              <a:spcAft>
                <a:spcPts val="0"/>
              </a:spcAft>
              <a:buClr>
                <a:srgbClr val="000000"/>
              </a:buClr>
              <a:buSzPts val="1800"/>
              <a:buFont typeface="Arial"/>
              <a:buChar char="•"/>
            </a:pPr>
            <a:r>
              <a:rPr b="1" i="0" lang="en-US" sz="1100" u="none" cap="none" strike="noStrike">
                <a:solidFill>
                  <a:srgbClr val="000000"/>
                </a:solidFill>
                <a:latin typeface="Merriweather"/>
                <a:ea typeface="Merriweather"/>
                <a:cs typeface="Merriweather"/>
                <a:sym typeface="Merriweather"/>
              </a:rPr>
              <a:t>Prestashop</a:t>
            </a:r>
            <a:r>
              <a:rPr b="0" i="0" lang="en-US" sz="1100" u="none" cap="none" strike="noStrike">
                <a:solidFill>
                  <a:srgbClr val="000000"/>
                </a:solidFill>
                <a:latin typeface="Merriweather"/>
                <a:ea typeface="Merriweather"/>
                <a:cs typeface="Merriweather"/>
                <a:sym typeface="Merriweather"/>
              </a:rPr>
              <a:t>: (autoupgrade ,pscartabandonmentpro ,ps_facetedsearch, Gamification, ps_checkout)</a:t>
            </a:r>
            <a:endParaRPr/>
          </a:p>
          <a:p>
            <a:pPr indent="-57150" lvl="0" marL="285750" marR="0" rtl="0" algn="just">
              <a:lnSpc>
                <a:spcPct val="100000"/>
              </a:lnSpc>
              <a:spcBef>
                <a:spcPts val="1200"/>
              </a:spcBef>
              <a:spcAft>
                <a:spcPts val="0"/>
              </a:spcAft>
              <a:buClr>
                <a:srgbClr val="000000"/>
              </a:buClr>
              <a:buSzPts val="1800"/>
              <a:buFont typeface="Arial"/>
              <a:buNone/>
            </a:pPr>
            <a:r>
              <a:t/>
            </a:r>
            <a:endParaRPr b="0" i="0" sz="1100" u="none" cap="none" strike="noStrike">
              <a:solidFill>
                <a:srgbClr val="000000"/>
              </a:solidFill>
              <a:latin typeface="Merriweather"/>
              <a:ea typeface="Merriweather"/>
              <a:cs typeface="Merriweather"/>
              <a:sym typeface="Merriweather"/>
            </a:endParaRPr>
          </a:p>
          <a:p>
            <a:pPr indent="-171450" lvl="0" marL="285750" marR="0" rtl="0" algn="just">
              <a:lnSpc>
                <a:spcPct val="100000"/>
              </a:lnSpc>
              <a:spcBef>
                <a:spcPts val="0"/>
              </a:spcBef>
              <a:spcAft>
                <a:spcPts val="0"/>
              </a:spcAft>
              <a:buClr>
                <a:srgbClr val="000000"/>
              </a:buClr>
              <a:buSzPts val="1800"/>
              <a:buFont typeface="Arial"/>
              <a:buChar char="•"/>
            </a:pPr>
            <a:r>
              <a:rPr b="1" i="0" lang="en-US" sz="1100" u="none" cap="none" strike="noStrike">
                <a:solidFill>
                  <a:srgbClr val="000000"/>
                </a:solidFill>
                <a:latin typeface="Merriweather"/>
                <a:ea typeface="Merriweather"/>
                <a:cs typeface="Merriweather"/>
                <a:sym typeface="Merriweather"/>
              </a:rPr>
              <a:t>WordPress:</a:t>
            </a:r>
            <a:r>
              <a:rPr b="0" i="0" lang="en-US" sz="1100" u="none" cap="none" strike="noStrike">
                <a:solidFill>
                  <a:srgbClr val="000000"/>
                </a:solidFill>
                <a:latin typeface="Merriweather"/>
                <a:ea typeface="Merriweather"/>
                <a:cs typeface="Merriweather"/>
                <a:sym typeface="Merriweather"/>
              </a:rPr>
              <a:t> (Jekyll Exporter plugin, Dzs-videogallery, cloudflare, MediaWiki, Moodle)</a:t>
            </a:r>
            <a:endParaRPr/>
          </a:p>
          <a:p>
            <a:pPr indent="-57150" lvl="0" marL="285750" marR="0" rtl="0" algn="just">
              <a:lnSpc>
                <a:spcPct val="100000"/>
              </a:lnSpc>
              <a:spcBef>
                <a:spcPts val="0"/>
              </a:spcBef>
              <a:spcAft>
                <a:spcPts val="0"/>
              </a:spcAft>
              <a:buClr>
                <a:srgbClr val="000000"/>
              </a:buClr>
              <a:buSzPts val="1800"/>
              <a:buFont typeface="Arial"/>
              <a:buNone/>
            </a:pPr>
            <a:r>
              <a:t/>
            </a:r>
            <a:endParaRPr b="0" i="0" sz="1100" u="none" cap="none" strike="noStrike">
              <a:solidFill>
                <a:srgbClr val="000000"/>
              </a:solidFill>
              <a:latin typeface="Merriweather"/>
              <a:ea typeface="Merriweather"/>
              <a:cs typeface="Merriweather"/>
              <a:sym typeface="Merriweather"/>
            </a:endParaRPr>
          </a:p>
          <a:p>
            <a:pPr indent="-57150" lvl="0" marL="285750" marR="0" rtl="0" algn="just">
              <a:lnSpc>
                <a:spcPct val="100000"/>
              </a:lnSpc>
              <a:spcBef>
                <a:spcPts val="0"/>
              </a:spcBef>
              <a:spcAft>
                <a:spcPts val="0"/>
              </a:spcAft>
              <a:buClr>
                <a:srgbClr val="000000"/>
              </a:buClr>
              <a:buSzPts val="1800"/>
              <a:buFont typeface="Arial"/>
              <a:buNone/>
            </a:pPr>
            <a:r>
              <a:t/>
            </a:r>
            <a:endParaRPr b="0" i="0" sz="1100" u="none" cap="none" strike="noStrike">
              <a:solidFill>
                <a:srgbClr val="000000"/>
              </a:solidFill>
              <a:latin typeface="Merriweather"/>
              <a:ea typeface="Merriweather"/>
              <a:cs typeface="Merriweather"/>
              <a:sym typeface="Merriweather"/>
            </a:endParaRPr>
          </a:p>
          <a:p>
            <a:pPr indent="-171450" lvl="0" marL="285750" marR="0" rtl="0" algn="just">
              <a:lnSpc>
                <a:spcPct val="100000"/>
              </a:lnSpc>
              <a:spcBef>
                <a:spcPts val="0"/>
              </a:spcBef>
              <a:spcAft>
                <a:spcPts val="0"/>
              </a:spcAft>
              <a:buClr>
                <a:srgbClr val="000000"/>
              </a:buClr>
              <a:buSzPts val="1800"/>
              <a:buFont typeface="Arial"/>
              <a:buChar char="•"/>
            </a:pPr>
            <a:r>
              <a:rPr b="1" i="0" lang="en-US" sz="1100" u="none" cap="none" strike="noStrike">
                <a:solidFill>
                  <a:srgbClr val="000000"/>
                </a:solidFill>
                <a:latin typeface="Merriweather"/>
                <a:ea typeface="Merriweather"/>
                <a:cs typeface="Merriweather"/>
                <a:sym typeface="Merriweather"/>
              </a:rPr>
              <a:t>Drupal:</a:t>
            </a:r>
            <a:r>
              <a:rPr b="0" i="0" lang="en-US" sz="1100" u="none" cap="none" strike="noStrike">
                <a:solidFill>
                  <a:srgbClr val="000000"/>
                </a:solidFill>
                <a:latin typeface="Merriweather"/>
                <a:ea typeface="Merriweather"/>
                <a:cs typeface="Merriweather"/>
                <a:sym typeface="Merriweather"/>
              </a:rPr>
              <a:t> (Mailchimp/Mailchimp commerce – Drupal published a public service announcement (PSA-2019-09-04) )</a:t>
            </a:r>
            <a:endParaRPr/>
          </a:p>
        </p:txBody>
      </p:sp>
      <p:sp>
        <p:nvSpPr>
          <p:cNvPr id="295" name="Google Shape;295;p19"/>
          <p:cNvSpPr txBox="1"/>
          <p:nvPr/>
        </p:nvSpPr>
        <p:spPr>
          <a:xfrm>
            <a:off x="5287146" y="2041169"/>
            <a:ext cx="3301142" cy="1569630"/>
          </a:xfrm>
          <a:prstGeom prst="rect">
            <a:avLst/>
          </a:prstGeom>
          <a:solidFill>
            <a:srgbClr val="EEFF41"/>
          </a:solidFill>
          <a:ln cap="flat" cmpd="sng" w="9525">
            <a:solidFill>
              <a:srgbClr val="C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To make it clear, even if you patch “PHPUnit” per-se, you’re still vulnerable when using a framework that relies on old versions of it.</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
          <p:cNvSpPr txBox="1"/>
          <p:nvPr/>
        </p:nvSpPr>
        <p:spPr>
          <a:xfrm>
            <a:off x="3516179" y="-6868"/>
            <a:ext cx="2111642"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800" u="none" cap="none" strike="noStrike">
                <a:solidFill>
                  <a:srgbClr val="000000"/>
                </a:solidFill>
                <a:latin typeface="Merriweather"/>
                <a:ea typeface="Merriweather"/>
                <a:cs typeface="Merriweather"/>
                <a:sym typeface="Merriweather"/>
              </a:rPr>
              <a:t>Overview</a:t>
            </a:r>
            <a:endParaRPr b="1" i="0" sz="1400" u="none" cap="none" strike="noStrike">
              <a:solidFill>
                <a:srgbClr val="000000"/>
              </a:solidFill>
              <a:latin typeface="Merriweather"/>
              <a:ea typeface="Merriweather"/>
              <a:cs typeface="Merriweather"/>
              <a:sym typeface="Merriweather"/>
            </a:endParaRPr>
          </a:p>
        </p:txBody>
      </p:sp>
      <p:pic>
        <p:nvPicPr>
          <p:cNvPr id="119" name="Google Shape;119;p2"/>
          <p:cNvPicPr preferRelativeResize="0"/>
          <p:nvPr/>
        </p:nvPicPr>
        <p:blipFill rotWithShape="1">
          <a:blip r:embed="rId3">
            <a:alphaModFix amt="20000"/>
          </a:blip>
          <a:srcRect b="0" l="0" r="0" t="0"/>
          <a:stretch/>
        </p:blipFill>
        <p:spPr>
          <a:xfrm>
            <a:off x="5374243" y="1768643"/>
            <a:ext cx="3651810" cy="2109936"/>
          </a:xfrm>
          <a:prstGeom prst="rect">
            <a:avLst/>
          </a:prstGeom>
          <a:noFill/>
          <a:ln>
            <a:noFill/>
          </a:ln>
        </p:spPr>
      </p:pic>
      <p:sp>
        <p:nvSpPr>
          <p:cNvPr id="120" name="Google Shape;120;p2"/>
          <p:cNvSpPr txBox="1"/>
          <p:nvPr/>
        </p:nvSpPr>
        <p:spPr>
          <a:xfrm>
            <a:off x="924496" y="1127410"/>
            <a:ext cx="4449747" cy="246221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000000"/>
                </a:solidFill>
                <a:latin typeface="Merriweather"/>
                <a:ea typeface="Merriweather"/>
                <a:cs typeface="Merriweather"/>
                <a:sym typeface="Merriweather"/>
              </a:rPr>
              <a:t>Web Enumeration Fundamentals</a:t>
            </a:r>
            <a:endParaRPr/>
          </a:p>
          <a:p>
            <a:pPr indent="-196850" lvl="0" marL="28575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Merriweather"/>
              <a:ea typeface="Merriweather"/>
              <a:cs typeface="Merriweather"/>
              <a:sym typeface="Merriweather"/>
            </a:endParaRPr>
          </a:p>
          <a:p>
            <a:pPr indent="-285750" lvl="0" marL="28575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000000"/>
                </a:solidFill>
                <a:latin typeface="Merriweather"/>
                <a:ea typeface="Merriweather"/>
                <a:cs typeface="Merriweather"/>
                <a:sym typeface="Merriweather"/>
              </a:rPr>
              <a:t>Web Fuzzing</a:t>
            </a:r>
            <a:endParaRPr/>
          </a:p>
          <a:p>
            <a:pPr indent="-196850" lvl="0" marL="28575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Merriweather"/>
              <a:ea typeface="Merriweather"/>
              <a:cs typeface="Merriweather"/>
              <a:sym typeface="Merriweather"/>
            </a:endParaRPr>
          </a:p>
          <a:p>
            <a:pPr indent="-285750" lvl="0" marL="28575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000000"/>
                </a:solidFill>
                <a:latin typeface="Merriweather"/>
                <a:ea typeface="Merriweather"/>
                <a:cs typeface="Merriweather"/>
                <a:sym typeface="Merriweather"/>
              </a:rPr>
              <a:t>CVE Explanation</a:t>
            </a:r>
            <a:endParaRPr/>
          </a:p>
          <a:p>
            <a:pPr indent="-196850" lvl="0" marL="28575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Merriweather"/>
              <a:ea typeface="Merriweather"/>
              <a:cs typeface="Merriweather"/>
              <a:sym typeface="Merriweather"/>
            </a:endParaRPr>
          </a:p>
          <a:p>
            <a:pPr indent="-285750" lvl="0" marL="28575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000000"/>
                </a:solidFill>
                <a:latin typeface="Merriweather"/>
                <a:ea typeface="Merriweather"/>
                <a:cs typeface="Merriweather"/>
                <a:sym typeface="Merriweather"/>
              </a:rPr>
              <a:t>Tools</a:t>
            </a:r>
            <a:endParaRPr/>
          </a:p>
          <a:p>
            <a:pPr indent="-196850" lvl="0" marL="28575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Merriweather"/>
              <a:ea typeface="Merriweather"/>
              <a:cs typeface="Merriweather"/>
              <a:sym typeface="Merriweather"/>
            </a:endParaRPr>
          </a:p>
          <a:p>
            <a:pPr indent="-285750" lvl="0" marL="28575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000000"/>
                </a:solidFill>
                <a:latin typeface="Merriweather"/>
                <a:ea typeface="Merriweather"/>
                <a:cs typeface="Merriweather"/>
                <a:sym typeface="Merriweather"/>
              </a:rPr>
              <a:t>Exploit lookup</a:t>
            </a:r>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Merriweather"/>
              <a:ea typeface="Merriweather"/>
              <a:cs typeface="Merriweather"/>
              <a:sym typeface="Merriweather"/>
            </a:endParaRPr>
          </a:p>
          <a:p>
            <a:pPr indent="-285750" lvl="0" marL="28575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000000"/>
                </a:solidFill>
                <a:latin typeface="Merriweather"/>
                <a:ea typeface="Merriweather"/>
                <a:cs typeface="Merriweather"/>
                <a:sym typeface="Merriweather"/>
              </a:rPr>
              <a:t>Machine: </a:t>
            </a:r>
            <a:r>
              <a:rPr b="1" i="0" lang="en-US" sz="1400" u="none" cap="none" strike="noStrike">
                <a:solidFill>
                  <a:srgbClr val="C00000"/>
                </a:solidFill>
                <a:latin typeface="Merriweather"/>
                <a:ea typeface="Merriweather"/>
                <a:cs typeface="Merriweather"/>
                <a:sym typeface="Merriweather"/>
              </a:rPr>
              <a:t>php-unit</a:t>
            </a:r>
            <a:endParaRPr/>
          </a:p>
        </p:txBody>
      </p:sp>
      <p:cxnSp>
        <p:nvCxnSpPr>
          <p:cNvPr id="121" name="Google Shape;121;p2"/>
          <p:cNvCxnSpPr/>
          <p:nvPr/>
        </p:nvCxnSpPr>
        <p:spPr>
          <a:xfrm>
            <a:off x="0" y="4768417"/>
            <a:ext cx="9144000" cy="0"/>
          </a:xfrm>
          <a:prstGeom prst="straightConnector1">
            <a:avLst/>
          </a:prstGeom>
          <a:noFill/>
          <a:ln cap="flat" cmpd="sng" w="9525">
            <a:solidFill>
              <a:srgbClr val="5A0507"/>
            </a:solidFill>
            <a:prstDash val="solid"/>
            <a:round/>
            <a:headEnd len="sm" w="sm" type="none"/>
            <a:tailEnd len="sm" w="sm" type="none"/>
          </a:ln>
        </p:spPr>
      </p:cxnSp>
      <p:pic>
        <p:nvPicPr>
          <p:cNvPr id="122" name="Google Shape;122;p2"/>
          <p:cNvPicPr preferRelativeResize="0"/>
          <p:nvPr/>
        </p:nvPicPr>
        <p:blipFill rotWithShape="1">
          <a:blip r:embed="rId4">
            <a:alphaModFix/>
          </a:blip>
          <a:srcRect b="0" l="0" r="0" t="0"/>
          <a:stretch/>
        </p:blipFill>
        <p:spPr>
          <a:xfrm>
            <a:off x="8588288" y="4801115"/>
            <a:ext cx="556884" cy="30750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0"/>
          <p:cNvSpPr txBox="1"/>
          <p:nvPr/>
        </p:nvSpPr>
        <p:spPr>
          <a:xfrm>
            <a:off x="2824887" y="-439"/>
            <a:ext cx="3494221"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800" u="none" cap="none" strike="noStrike">
                <a:solidFill>
                  <a:srgbClr val="C00000"/>
                </a:solidFill>
                <a:latin typeface="Merriweather"/>
                <a:ea typeface="Merriweather"/>
                <a:cs typeface="Merriweather"/>
                <a:sym typeface="Merriweather"/>
              </a:rPr>
              <a:t>PHPUnit Campaigns Statistics</a:t>
            </a:r>
            <a:endParaRPr/>
          </a:p>
        </p:txBody>
      </p:sp>
      <p:cxnSp>
        <p:nvCxnSpPr>
          <p:cNvPr id="301" name="Google Shape;301;p20"/>
          <p:cNvCxnSpPr/>
          <p:nvPr/>
        </p:nvCxnSpPr>
        <p:spPr>
          <a:xfrm>
            <a:off x="0" y="4768417"/>
            <a:ext cx="9144000" cy="0"/>
          </a:xfrm>
          <a:prstGeom prst="straightConnector1">
            <a:avLst/>
          </a:prstGeom>
          <a:noFill/>
          <a:ln cap="flat" cmpd="sng" w="9525">
            <a:solidFill>
              <a:srgbClr val="5A0507"/>
            </a:solidFill>
            <a:prstDash val="solid"/>
            <a:round/>
            <a:headEnd len="sm" w="sm" type="none"/>
            <a:tailEnd len="sm" w="sm" type="none"/>
          </a:ln>
        </p:spPr>
      </p:cxnSp>
      <p:pic>
        <p:nvPicPr>
          <p:cNvPr id="302" name="Google Shape;302;p20"/>
          <p:cNvPicPr preferRelativeResize="0"/>
          <p:nvPr/>
        </p:nvPicPr>
        <p:blipFill rotWithShape="1">
          <a:blip r:embed="rId3">
            <a:alphaModFix/>
          </a:blip>
          <a:srcRect b="0" l="0" r="0" t="0"/>
          <a:stretch/>
        </p:blipFill>
        <p:spPr>
          <a:xfrm>
            <a:off x="8588288" y="4801115"/>
            <a:ext cx="556884" cy="307503"/>
          </a:xfrm>
          <a:prstGeom prst="rect">
            <a:avLst/>
          </a:prstGeom>
          <a:noFill/>
          <a:ln>
            <a:noFill/>
          </a:ln>
        </p:spPr>
      </p:pic>
      <p:sp>
        <p:nvSpPr>
          <p:cNvPr id="303" name="Google Shape;303;p20"/>
          <p:cNvSpPr txBox="1"/>
          <p:nvPr/>
        </p:nvSpPr>
        <p:spPr>
          <a:xfrm>
            <a:off x="118174" y="1018249"/>
            <a:ext cx="3981128" cy="193899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200" u="none" cap="none" strike="noStrike">
                <a:solidFill>
                  <a:srgbClr val="000000"/>
                </a:solidFill>
                <a:latin typeface="Merriweather"/>
                <a:ea typeface="Merriweather"/>
                <a:cs typeface="Merriweather"/>
                <a:sym typeface="Merriweather"/>
              </a:rPr>
              <a:t>A campaign is an attack attempt that uses the same payload and is used by multiple IPs to target multiple sites.</a:t>
            </a:r>
            <a:endParaRPr/>
          </a:p>
          <a:p>
            <a:pPr indent="0" lvl="0" marL="0" marR="0" rtl="0" algn="just">
              <a:lnSpc>
                <a:spcPct val="100000"/>
              </a:lnSpc>
              <a:spcBef>
                <a:spcPts val="0"/>
              </a:spcBef>
              <a:spcAft>
                <a:spcPts val="0"/>
              </a:spcAft>
              <a:buNone/>
            </a:pPr>
            <a:r>
              <a:t/>
            </a:r>
            <a:endParaRPr b="0" i="0" sz="12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0"/>
              </a:spcBef>
              <a:spcAft>
                <a:spcPts val="0"/>
              </a:spcAft>
              <a:buNone/>
            </a:pPr>
            <a:r>
              <a:rPr b="0" i="0" lang="en-US" sz="1200" u="none" cap="none" strike="noStrike">
                <a:solidFill>
                  <a:srgbClr val="000000"/>
                </a:solidFill>
                <a:latin typeface="Merriweather"/>
                <a:ea typeface="Merriweather"/>
                <a:cs typeface="Merriweather"/>
                <a:sym typeface="Merriweather"/>
              </a:rPr>
              <a:t>We can see the top two campaigns are </a:t>
            </a:r>
            <a:r>
              <a:rPr b="0" i="0" lang="en-US" sz="1200" u="none" cap="none" strike="noStrike">
                <a:solidFill>
                  <a:srgbClr val="C00000"/>
                </a:solidFill>
                <a:latin typeface="Merriweather"/>
                <a:ea typeface="Merriweather"/>
                <a:cs typeface="Merriweather"/>
                <a:sym typeface="Merriweather"/>
              </a:rPr>
              <a:t>sssp.php </a:t>
            </a:r>
            <a:r>
              <a:rPr b="0" i="0" lang="en-US" sz="1200" u="none" cap="none" strike="noStrike">
                <a:solidFill>
                  <a:srgbClr val="000000"/>
                </a:solidFill>
                <a:latin typeface="Merriweather"/>
                <a:ea typeface="Merriweather"/>
                <a:cs typeface="Merriweather"/>
                <a:sym typeface="Merriweather"/>
              </a:rPr>
              <a:t>and </a:t>
            </a:r>
            <a:r>
              <a:rPr b="0" i="0" lang="en-US" sz="1200" u="none" cap="none" strike="noStrike">
                <a:solidFill>
                  <a:srgbClr val="C00000"/>
                </a:solidFill>
                <a:latin typeface="Merriweather"/>
                <a:ea typeface="Merriweather"/>
                <a:cs typeface="Merriweather"/>
                <a:sym typeface="Merriweather"/>
              </a:rPr>
              <a:t>traber</a:t>
            </a:r>
            <a:r>
              <a:rPr b="0" i="0" lang="en-US" sz="1200" u="none" cap="none" strike="noStrike">
                <a:solidFill>
                  <a:srgbClr val="000000"/>
                </a:solidFill>
                <a:latin typeface="Merriweather"/>
                <a:ea typeface="Merriweather"/>
                <a:cs typeface="Merriweather"/>
                <a:sym typeface="Merriweather"/>
              </a:rPr>
              <a:t> with a maximum number of eight million and four million attacks per day respectively.</a:t>
            </a:r>
            <a:endParaRPr/>
          </a:p>
          <a:p>
            <a:pPr indent="0" lvl="0" marL="0" marR="0" rtl="0" algn="just">
              <a:lnSpc>
                <a:spcPct val="100000"/>
              </a:lnSpc>
              <a:spcBef>
                <a:spcPts val="0"/>
              </a:spcBef>
              <a:spcAft>
                <a:spcPts val="0"/>
              </a:spcAft>
              <a:buNone/>
            </a:pPr>
            <a:r>
              <a:t/>
            </a:r>
            <a:endParaRPr b="0" i="0" sz="12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0"/>
              </a:spcBef>
              <a:spcAft>
                <a:spcPts val="0"/>
              </a:spcAft>
              <a:buNone/>
            </a:pPr>
            <a:r>
              <a:rPr b="0" i="0" lang="en-US" sz="1200" u="none" cap="none" strike="noStrike">
                <a:solidFill>
                  <a:srgbClr val="000000"/>
                </a:solidFill>
                <a:latin typeface="Merriweather"/>
                <a:ea typeface="Merriweather"/>
                <a:cs typeface="Merriweather"/>
                <a:sym typeface="Merriweather"/>
              </a:rPr>
              <a:t>We can see how the campaigns’ attacks are divided by percentage:</a:t>
            </a:r>
            <a:endParaRPr/>
          </a:p>
          <a:p>
            <a:pPr indent="0" lvl="0" marL="0" marR="0" rtl="0" algn="just">
              <a:lnSpc>
                <a:spcPct val="100000"/>
              </a:lnSpc>
              <a:spcBef>
                <a:spcPts val="0"/>
              </a:spcBef>
              <a:spcAft>
                <a:spcPts val="0"/>
              </a:spcAft>
              <a:buNone/>
            </a:pPr>
            <a:r>
              <a:t/>
            </a:r>
            <a:endParaRPr b="0" i="0" sz="1200" u="none" cap="none" strike="noStrike">
              <a:solidFill>
                <a:srgbClr val="000000"/>
              </a:solidFill>
              <a:latin typeface="Merriweather"/>
              <a:ea typeface="Merriweather"/>
              <a:cs typeface="Merriweather"/>
              <a:sym typeface="Merriweather"/>
            </a:endParaRPr>
          </a:p>
        </p:txBody>
      </p:sp>
      <p:sp>
        <p:nvSpPr>
          <p:cNvPr id="304" name="Google Shape;304;p20"/>
          <p:cNvSpPr txBox="1"/>
          <p:nvPr/>
        </p:nvSpPr>
        <p:spPr>
          <a:xfrm>
            <a:off x="118174" y="633731"/>
            <a:ext cx="1408409"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The Study</a:t>
            </a:r>
            <a:endParaRPr/>
          </a:p>
        </p:txBody>
      </p:sp>
      <p:pic>
        <p:nvPicPr>
          <p:cNvPr id="305" name="Google Shape;305;p20"/>
          <p:cNvPicPr preferRelativeResize="0"/>
          <p:nvPr/>
        </p:nvPicPr>
        <p:blipFill rotWithShape="1">
          <a:blip r:embed="rId4">
            <a:alphaModFix/>
          </a:blip>
          <a:srcRect b="0" l="0" r="0" t="0"/>
          <a:stretch/>
        </p:blipFill>
        <p:spPr>
          <a:xfrm>
            <a:off x="5099439" y="1018249"/>
            <a:ext cx="3213206" cy="3405002"/>
          </a:xfrm>
          <a:prstGeom prst="rect">
            <a:avLst/>
          </a:prstGeom>
          <a:solidFill>
            <a:srgbClr val="ECECEC"/>
          </a:solidFill>
          <a:ln cap="sq" cmpd="sng" w="12700">
            <a:solidFill>
              <a:srgbClr val="C00000"/>
            </a:solidFill>
            <a:prstDash val="dash"/>
            <a:miter lim="800000"/>
            <a:headEnd len="sm" w="sm" type="none"/>
            <a:tailEnd len="sm" w="sm" type="none"/>
          </a:ln>
          <a:effectLst>
            <a:outerShdw blurRad="65000" kx="195000" rotWithShape="0" algn="tl" dir="12900000" dist="50800" ky="145000">
              <a:srgbClr val="000000">
                <a:alpha val="29803"/>
              </a:srgbClr>
            </a:outerShdw>
          </a:effectLst>
        </p:spPr>
      </p:pic>
      <p:pic>
        <p:nvPicPr>
          <p:cNvPr id="306" name="Google Shape;306;p20"/>
          <p:cNvPicPr preferRelativeResize="0"/>
          <p:nvPr/>
        </p:nvPicPr>
        <p:blipFill rotWithShape="1">
          <a:blip r:embed="rId5">
            <a:alphaModFix/>
          </a:blip>
          <a:srcRect b="0" l="0" r="0" t="0"/>
          <a:stretch/>
        </p:blipFill>
        <p:spPr>
          <a:xfrm>
            <a:off x="218021" y="3083420"/>
            <a:ext cx="3757293" cy="1581561"/>
          </a:xfrm>
          <a:prstGeom prst="rect">
            <a:avLst/>
          </a:prstGeom>
          <a:noFill/>
          <a:ln cap="flat" cmpd="sng" w="9525">
            <a:solidFill>
              <a:srgbClr val="C00000"/>
            </a:solidFill>
            <a:prstDash val="dash"/>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1"/>
          <p:cNvSpPr txBox="1"/>
          <p:nvPr/>
        </p:nvSpPr>
        <p:spPr>
          <a:xfrm>
            <a:off x="2824887" y="-439"/>
            <a:ext cx="3494221"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800" u="none" cap="none" strike="noStrike">
                <a:solidFill>
                  <a:srgbClr val="C00000"/>
                </a:solidFill>
                <a:latin typeface="Merriweather"/>
                <a:ea typeface="Merriweather"/>
                <a:cs typeface="Merriweather"/>
                <a:sym typeface="Merriweather"/>
              </a:rPr>
              <a:t>CVE-2017-9841</a:t>
            </a:r>
            <a:endParaRPr/>
          </a:p>
        </p:txBody>
      </p:sp>
      <p:cxnSp>
        <p:nvCxnSpPr>
          <p:cNvPr id="312" name="Google Shape;312;p21"/>
          <p:cNvCxnSpPr/>
          <p:nvPr/>
        </p:nvCxnSpPr>
        <p:spPr>
          <a:xfrm>
            <a:off x="0" y="4768417"/>
            <a:ext cx="9144000" cy="0"/>
          </a:xfrm>
          <a:prstGeom prst="straightConnector1">
            <a:avLst/>
          </a:prstGeom>
          <a:noFill/>
          <a:ln cap="flat" cmpd="sng" w="9525">
            <a:solidFill>
              <a:srgbClr val="5A0507"/>
            </a:solidFill>
            <a:prstDash val="solid"/>
            <a:round/>
            <a:headEnd len="sm" w="sm" type="none"/>
            <a:tailEnd len="sm" w="sm" type="none"/>
          </a:ln>
        </p:spPr>
      </p:cxnSp>
      <p:pic>
        <p:nvPicPr>
          <p:cNvPr id="313" name="Google Shape;313;p21"/>
          <p:cNvPicPr preferRelativeResize="0"/>
          <p:nvPr/>
        </p:nvPicPr>
        <p:blipFill rotWithShape="1">
          <a:blip r:embed="rId3">
            <a:alphaModFix/>
          </a:blip>
          <a:srcRect b="0" l="0" r="0" t="0"/>
          <a:stretch/>
        </p:blipFill>
        <p:spPr>
          <a:xfrm>
            <a:off x="8588288" y="4801115"/>
            <a:ext cx="556884" cy="307503"/>
          </a:xfrm>
          <a:prstGeom prst="rect">
            <a:avLst/>
          </a:prstGeom>
          <a:noFill/>
          <a:ln>
            <a:noFill/>
          </a:ln>
        </p:spPr>
      </p:pic>
      <p:sp>
        <p:nvSpPr>
          <p:cNvPr id="314" name="Google Shape;314;p21"/>
          <p:cNvSpPr txBox="1"/>
          <p:nvPr/>
        </p:nvSpPr>
        <p:spPr>
          <a:xfrm>
            <a:off x="0" y="670454"/>
            <a:ext cx="457587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Dive into the CVE-2017-9841 Details</a:t>
            </a:r>
            <a:endParaRPr/>
          </a:p>
        </p:txBody>
      </p:sp>
      <p:pic>
        <p:nvPicPr>
          <p:cNvPr id="315" name="Google Shape;315;p21"/>
          <p:cNvPicPr preferRelativeResize="0"/>
          <p:nvPr/>
        </p:nvPicPr>
        <p:blipFill rotWithShape="1">
          <a:blip r:embed="rId4">
            <a:alphaModFix/>
          </a:blip>
          <a:srcRect b="0" l="0" r="0" t="0"/>
          <a:stretch/>
        </p:blipFill>
        <p:spPr>
          <a:xfrm>
            <a:off x="0" y="1889122"/>
            <a:ext cx="9144000" cy="1867928"/>
          </a:xfrm>
          <a:prstGeom prst="rect">
            <a:avLst/>
          </a:prstGeom>
          <a:noFill/>
          <a:ln>
            <a:noFill/>
          </a:ln>
        </p:spPr>
      </p:pic>
      <p:sp>
        <p:nvSpPr>
          <p:cNvPr id="316" name="Google Shape;316;p21"/>
          <p:cNvSpPr txBox="1"/>
          <p:nvPr/>
        </p:nvSpPr>
        <p:spPr>
          <a:xfrm>
            <a:off x="778789" y="1312489"/>
            <a:ext cx="7594169" cy="576633"/>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Clr>
                <a:srgbClr val="595959"/>
              </a:buClr>
              <a:buSzPts val="1800"/>
              <a:buFont typeface="Arial"/>
              <a:buNone/>
            </a:pPr>
            <a:r>
              <a:rPr b="0" i="0" lang="en-US" sz="1400" u="none" cap="none" strike="noStrike">
                <a:solidFill>
                  <a:srgbClr val="000000"/>
                </a:solidFill>
                <a:latin typeface="Merriweather"/>
                <a:ea typeface="Merriweather"/>
                <a:cs typeface="Merriweather"/>
                <a:sym typeface="Merriweather"/>
              </a:rPr>
              <a:t>To understand the root issue leading to the vulnerability, let’s first look at the fix for the PHP-Unit eval-stdin.php file from November 11, 2016: </a:t>
            </a:r>
            <a:endParaRPr b="0" i="0" sz="500" u="none" cap="none" strike="noStrike">
              <a:solidFill>
                <a:srgbClr val="595959"/>
              </a:solidFill>
              <a:latin typeface="Merriweather"/>
              <a:ea typeface="Merriweather"/>
              <a:cs typeface="Merriweather"/>
              <a:sym typeface="Merriweather"/>
            </a:endParaRPr>
          </a:p>
        </p:txBody>
      </p:sp>
      <p:sp>
        <p:nvSpPr>
          <p:cNvPr id="317" name="Google Shape;317;p21"/>
          <p:cNvSpPr txBox="1"/>
          <p:nvPr/>
        </p:nvSpPr>
        <p:spPr>
          <a:xfrm>
            <a:off x="544668" y="3929277"/>
            <a:ext cx="8043620" cy="73866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Merriweather"/>
                <a:ea typeface="Merriweather"/>
                <a:cs typeface="Merriweather"/>
                <a:sym typeface="Merriweather"/>
              </a:rPr>
              <a:t>To explain what php://input vs. php://stdin means, we first need to know what SAPI is. A mechanism that controls the interaction between the “outside world” and the PHP engine, SAPI stands for “Server API”.</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2"/>
          <p:cNvSpPr txBox="1"/>
          <p:nvPr/>
        </p:nvSpPr>
        <p:spPr>
          <a:xfrm>
            <a:off x="2824887" y="-439"/>
            <a:ext cx="3494221"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800" u="none" cap="none" strike="noStrike">
                <a:solidFill>
                  <a:srgbClr val="C00000"/>
                </a:solidFill>
                <a:latin typeface="Merriweather"/>
                <a:ea typeface="Merriweather"/>
                <a:cs typeface="Merriweather"/>
                <a:sym typeface="Merriweather"/>
              </a:rPr>
              <a:t>CVE-2017-9841</a:t>
            </a:r>
            <a:endParaRPr/>
          </a:p>
        </p:txBody>
      </p:sp>
      <p:cxnSp>
        <p:nvCxnSpPr>
          <p:cNvPr id="323" name="Google Shape;323;p22"/>
          <p:cNvCxnSpPr/>
          <p:nvPr/>
        </p:nvCxnSpPr>
        <p:spPr>
          <a:xfrm>
            <a:off x="0" y="4768417"/>
            <a:ext cx="9144000" cy="0"/>
          </a:xfrm>
          <a:prstGeom prst="straightConnector1">
            <a:avLst/>
          </a:prstGeom>
          <a:noFill/>
          <a:ln cap="flat" cmpd="sng" w="9525">
            <a:solidFill>
              <a:srgbClr val="5A0507"/>
            </a:solidFill>
            <a:prstDash val="solid"/>
            <a:round/>
            <a:headEnd len="sm" w="sm" type="none"/>
            <a:tailEnd len="sm" w="sm" type="none"/>
          </a:ln>
        </p:spPr>
      </p:cxnSp>
      <p:pic>
        <p:nvPicPr>
          <p:cNvPr id="324" name="Google Shape;324;p22"/>
          <p:cNvPicPr preferRelativeResize="0"/>
          <p:nvPr/>
        </p:nvPicPr>
        <p:blipFill rotWithShape="1">
          <a:blip r:embed="rId3">
            <a:alphaModFix/>
          </a:blip>
          <a:srcRect b="0" l="0" r="0" t="0"/>
          <a:stretch/>
        </p:blipFill>
        <p:spPr>
          <a:xfrm>
            <a:off x="8588288" y="4801115"/>
            <a:ext cx="556884" cy="307503"/>
          </a:xfrm>
          <a:prstGeom prst="rect">
            <a:avLst/>
          </a:prstGeom>
          <a:noFill/>
          <a:ln>
            <a:noFill/>
          </a:ln>
        </p:spPr>
      </p:pic>
      <p:sp>
        <p:nvSpPr>
          <p:cNvPr id="325" name="Google Shape;325;p22"/>
          <p:cNvSpPr txBox="1"/>
          <p:nvPr/>
        </p:nvSpPr>
        <p:spPr>
          <a:xfrm>
            <a:off x="0" y="670454"/>
            <a:ext cx="457587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Dive into the CVE-2017-9841 Details</a:t>
            </a:r>
            <a:endParaRPr/>
          </a:p>
        </p:txBody>
      </p:sp>
      <p:pic>
        <p:nvPicPr>
          <p:cNvPr id="326" name="Google Shape;326;p22"/>
          <p:cNvPicPr preferRelativeResize="0"/>
          <p:nvPr/>
        </p:nvPicPr>
        <p:blipFill rotWithShape="1">
          <a:blip r:embed="rId4">
            <a:alphaModFix/>
          </a:blip>
          <a:srcRect b="0" l="0" r="0" t="0"/>
          <a:stretch/>
        </p:blipFill>
        <p:spPr>
          <a:xfrm>
            <a:off x="97145" y="1574795"/>
            <a:ext cx="8949704" cy="2591025"/>
          </a:xfrm>
          <a:custGeom>
            <a:rect b="b" l="l" r="r" t="t"/>
            <a:pathLst>
              <a:path extrusionOk="0" fill="none" h="2591025" w="8949704">
                <a:moveTo>
                  <a:pt x="0" y="0"/>
                </a:moveTo>
                <a:cubicBezTo>
                  <a:pt x="113929" y="-23729"/>
                  <a:pt x="257820" y="48396"/>
                  <a:pt x="417653" y="0"/>
                </a:cubicBezTo>
                <a:cubicBezTo>
                  <a:pt x="577486" y="-48396"/>
                  <a:pt x="874635" y="8572"/>
                  <a:pt x="1103797" y="0"/>
                </a:cubicBezTo>
                <a:cubicBezTo>
                  <a:pt x="1332959" y="-8572"/>
                  <a:pt x="1642552" y="80171"/>
                  <a:pt x="1789941" y="0"/>
                </a:cubicBezTo>
                <a:cubicBezTo>
                  <a:pt x="1937330" y="-80171"/>
                  <a:pt x="2240328" y="17853"/>
                  <a:pt x="2386588" y="0"/>
                </a:cubicBezTo>
                <a:cubicBezTo>
                  <a:pt x="2532848" y="-17853"/>
                  <a:pt x="2771697" y="39019"/>
                  <a:pt x="2893738" y="0"/>
                </a:cubicBezTo>
                <a:cubicBezTo>
                  <a:pt x="3015779" y="-39019"/>
                  <a:pt x="3075362" y="26777"/>
                  <a:pt x="3221893" y="0"/>
                </a:cubicBezTo>
                <a:cubicBezTo>
                  <a:pt x="3368425" y="-26777"/>
                  <a:pt x="3436884" y="39198"/>
                  <a:pt x="3639546" y="0"/>
                </a:cubicBezTo>
                <a:cubicBezTo>
                  <a:pt x="3842208" y="-39198"/>
                  <a:pt x="4113808" y="23491"/>
                  <a:pt x="4325690" y="0"/>
                </a:cubicBezTo>
                <a:cubicBezTo>
                  <a:pt x="4537572" y="-23491"/>
                  <a:pt x="4741629" y="16812"/>
                  <a:pt x="4922337" y="0"/>
                </a:cubicBezTo>
                <a:cubicBezTo>
                  <a:pt x="5103045" y="-16812"/>
                  <a:pt x="5115799" y="12248"/>
                  <a:pt x="5250493" y="0"/>
                </a:cubicBezTo>
                <a:cubicBezTo>
                  <a:pt x="5385187" y="-12248"/>
                  <a:pt x="5470476" y="4115"/>
                  <a:pt x="5668146" y="0"/>
                </a:cubicBezTo>
                <a:cubicBezTo>
                  <a:pt x="5865816" y="-4115"/>
                  <a:pt x="5890120" y="23509"/>
                  <a:pt x="5996302" y="0"/>
                </a:cubicBezTo>
                <a:cubicBezTo>
                  <a:pt x="6102484" y="-23509"/>
                  <a:pt x="6536075" y="71704"/>
                  <a:pt x="6682446" y="0"/>
                </a:cubicBezTo>
                <a:cubicBezTo>
                  <a:pt x="6828817" y="-71704"/>
                  <a:pt x="6953515" y="20674"/>
                  <a:pt x="7189596" y="0"/>
                </a:cubicBezTo>
                <a:cubicBezTo>
                  <a:pt x="7425677" y="-20674"/>
                  <a:pt x="7632283" y="70746"/>
                  <a:pt x="7786242" y="0"/>
                </a:cubicBezTo>
                <a:cubicBezTo>
                  <a:pt x="7940201" y="-70746"/>
                  <a:pt x="8026764" y="13911"/>
                  <a:pt x="8114398" y="0"/>
                </a:cubicBezTo>
                <a:cubicBezTo>
                  <a:pt x="8202032" y="-13911"/>
                  <a:pt x="8563792" y="15788"/>
                  <a:pt x="8949704" y="0"/>
                </a:cubicBezTo>
                <a:cubicBezTo>
                  <a:pt x="8988556" y="187468"/>
                  <a:pt x="8902498" y="410016"/>
                  <a:pt x="8949704" y="518205"/>
                </a:cubicBezTo>
                <a:cubicBezTo>
                  <a:pt x="8996910" y="626395"/>
                  <a:pt x="8911822" y="821370"/>
                  <a:pt x="8949704" y="1036410"/>
                </a:cubicBezTo>
                <a:cubicBezTo>
                  <a:pt x="8987586" y="1251451"/>
                  <a:pt x="8924308" y="1363434"/>
                  <a:pt x="8949704" y="1476884"/>
                </a:cubicBezTo>
                <a:cubicBezTo>
                  <a:pt x="8975100" y="1590334"/>
                  <a:pt x="8946787" y="1829308"/>
                  <a:pt x="8949704" y="2021000"/>
                </a:cubicBezTo>
                <a:cubicBezTo>
                  <a:pt x="8952621" y="2212692"/>
                  <a:pt x="8926706" y="2319897"/>
                  <a:pt x="8949704" y="2591025"/>
                </a:cubicBezTo>
                <a:cubicBezTo>
                  <a:pt x="8632797" y="2601271"/>
                  <a:pt x="8502616" y="2552311"/>
                  <a:pt x="8174063" y="2591025"/>
                </a:cubicBezTo>
                <a:cubicBezTo>
                  <a:pt x="7845510" y="2629739"/>
                  <a:pt x="7825747" y="2563140"/>
                  <a:pt x="7577416" y="2591025"/>
                </a:cubicBezTo>
                <a:cubicBezTo>
                  <a:pt x="7329085" y="2618910"/>
                  <a:pt x="7153301" y="2552167"/>
                  <a:pt x="6980769" y="2591025"/>
                </a:cubicBezTo>
                <a:cubicBezTo>
                  <a:pt x="6808237" y="2629883"/>
                  <a:pt x="6568567" y="2589712"/>
                  <a:pt x="6205128" y="2591025"/>
                </a:cubicBezTo>
                <a:cubicBezTo>
                  <a:pt x="5841689" y="2592338"/>
                  <a:pt x="5796690" y="2552442"/>
                  <a:pt x="5608481" y="2591025"/>
                </a:cubicBezTo>
                <a:cubicBezTo>
                  <a:pt x="5420272" y="2629608"/>
                  <a:pt x="5322564" y="2577790"/>
                  <a:pt x="5190828" y="2591025"/>
                </a:cubicBezTo>
                <a:cubicBezTo>
                  <a:pt x="5059092" y="2604260"/>
                  <a:pt x="4996282" y="2580409"/>
                  <a:pt x="4862673" y="2591025"/>
                </a:cubicBezTo>
                <a:cubicBezTo>
                  <a:pt x="4729064" y="2601641"/>
                  <a:pt x="4491050" y="2562323"/>
                  <a:pt x="4176529" y="2591025"/>
                </a:cubicBezTo>
                <a:cubicBezTo>
                  <a:pt x="3862008" y="2619727"/>
                  <a:pt x="3825523" y="2559611"/>
                  <a:pt x="3669379" y="2591025"/>
                </a:cubicBezTo>
                <a:cubicBezTo>
                  <a:pt x="3513235" y="2622439"/>
                  <a:pt x="3143568" y="2556442"/>
                  <a:pt x="2893738" y="2591025"/>
                </a:cubicBezTo>
                <a:cubicBezTo>
                  <a:pt x="2643908" y="2625608"/>
                  <a:pt x="2702519" y="2581334"/>
                  <a:pt x="2565582" y="2591025"/>
                </a:cubicBezTo>
                <a:cubicBezTo>
                  <a:pt x="2428645" y="2600716"/>
                  <a:pt x="2339702" y="2557069"/>
                  <a:pt x="2147929" y="2591025"/>
                </a:cubicBezTo>
                <a:cubicBezTo>
                  <a:pt x="1956156" y="2624981"/>
                  <a:pt x="1628297" y="2528282"/>
                  <a:pt x="1372288" y="2591025"/>
                </a:cubicBezTo>
                <a:cubicBezTo>
                  <a:pt x="1116279" y="2653768"/>
                  <a:pt x="948266" y="2539382"/>
                  <a:pt x="775641" y="2591025"/>
                </a:cubicBezTo>
                <a:cubicBezTo>
                  <a:pt x="603016" y="2642668"/>
                  <a:pt x="266893" y="2570783"/>
                  <a:pt x="0" y="2591025"/>
                </a:cubicBezTo>
                <a:cubicBezTo>
                  <a:pt x="-14254" y="2334695"/>
                  <a:pt x="34471" y="2307301"/>
                  <a:pt x="0" y="2046910"/>
                </a:cubicBezTo>
                <a:cubicBezTo>
                  <a:pt x="-34471" y="1786519"/>
                  <a:pt x="19875" y="1739441"/>
                  <a:pt x="0" y="1606436"/>
                </a:cubicBezTo>
                <a:cubicBezTo>
                  <a:pt x="-19875" y="1473431"/>
                  <a:pt x="45000" y="1226129"/>
                  <a:pt x="0" y="1114141"/>
                </a:cubicBezTo>
                <a:cubicBezTo>
                  <a:pt x="-45000" y="1002153"/>
                  <a:pt x="59232" y="740330"/>
                  <a:pt x="0" y="595936"/>
                </a:cubicBezTo>
                <a:cubicBezTo>
                  <a:pt x="-59232" y="451543"/>
                  <a:pt x="34387" y="284269"/>
                  <a:pt x="0" y="0"/>
                </a:cubicBezTo>
                <a:close/>
              </a:path>
              <a:path extrusionOk="0" h="2591025" w="8949704">
                <a:moveTo>
                  <a:pt x="0" y="0"/>
                </a:moveTo>
                <a:cubicBezTo>
                  <a:pt x="328948" y="-21397"/>
                  <a:pt x="442648" y="6810"/>
                  <a:pt x="775641" y="0"/>
                </a:cubicBezTo>
                <a:cubicBezTo>
                  <a:pt x="1108634" y="-6810"/>
                  <a:pt x="1166967" y="25596"/>
                  <a:pt x="1282791" y="0"/>
                </a:cubicBezTo>
                <a:cubicBezTo>
                  <a:pt x="1398615" y="-25596"/>
                  <a:pt x="1485571" y="19884"/>
                  <a:pt x="1610947" y="0"/>
                </a:cubicBezTo>
                <a:cubicBezTo>
                  <a:pt x="1736323" y="-19884"/>
                  <a:pt x="1778871" y="16554"/>
                  <a:pt x="1939103" y="0"/>
                </a:cubicBezTo>
                <a:cubicBezTo>
                  <a:pt x="2099335" y="-16554"/>
                  <a:pt x="2257051" y="4075"/>
                  <a:pt x="2356755" y="0"/>
                </a:cubicBezTo>
                <a:cubicBezTo>
                  <a:pt x="2456459" y="-4075"/>
                  <a:pt x="2795915" y="16418"/>
                  <a:pt x="3132396" y="0"/>
                </a:cubicBezTo>
                <a:cubicBezTo>
                  <a:pt x="3468877" y="-16418"/>
                  <a:pt x="3368771" y="34892"/>
                  <a:pt x="3460552" y="0"/>
                </a:cubicBezTo>
                <a:cubicBezTo>
                  <a:pt x="3552333" y="-34892"/>
                  <a:pt x="3714309" y="1155"/>
                  <a:pt x="3878205" y="0"/>
                </a:cubicBezTo>
                <a:cubicBezTo>
                  <a:pt x="4042101" y="-1155"/>
                  <a:pt x="4253214" y="11072"/>
                  <a:pt x="4564349" y="0"/>
                </a:cubicBezTo>
                <a:cubicBezTo>
                  <a:pt x="4875484" y="-11072"/>
                  <a:pt x="4995535" y="15405"/>
                  <a:pt x="5160996" y="0"/>
                </a:cubicBezTo>
                <a:cubicBezTo>
                  <a:pt x="5326457" y="-15405"/>
                  <a:pt x="5370071" y="4061"/>
                  <a:pt x="5489152" y="0"/>
                </a:cubicBezTo>
                <a:cubicBezTo>
                  <a:pt x="5608233" y="-4061"/>
                  <a:pt x="5779983" y="59429"/>
                  <a:pt x="5996302" y="0"/>
                </a:cubicBezTo>
                <a:cubicBezTo>
                  <a:pt x="6212621" y="-59429"/>
                  <a:pt x="6330348" y="58222"/>
                  <a:pt x="6503452" y="0"/>
                </a:cubicBezTo>
                <a:cubicBezTo>
                  <a:pt x="6676556" y="-58222"/>
                  <a:pt x="6757713" y="18528"/>
                  <a:pt x="7010601" y="0"/>
                </a:cubicBezTo>
                <a:cubicBezTo>
                  <a:pt x="7263489" y="-18528"/>
                  <a:pt x="7243419" y="37917"/>
                  <a:pt x="7428254" y="0"/>
                </a:cubicBezTo>
                <a:cubicBezTo>
                  <a:pt x="7613089" y="-37917"/>
                  <a:pt x="7754773" y="7709"/>
                  <a:pt x="7845907" y="0"/>
                </a:cubicBezTo>
                <a:cubicBezTo>
                  <a:pt x="7937041" y="-7709"/>
                  <a:pt x="8100608" y="4653"/>
                  <a:pt x="8353057" y="0"/>
                </a:cubicBezTo>
                <a:cubicBezTo>
                  <a:pt x="8605506" y="-4653"/>
                  <a:pt x="8690566" y="60538"/>
                  <a:pt x="8949704" y="0"/>
                </a:cubicBezTo>
                <a:cubicBezTo>
                  <a:pt x="8982194" y="226951"/>
                  <a:pt x="8922013" y="344241"/>
                  <a:pt x="8949704" y="544115"/>
                </a:cubicBezTo>
                <a:cubicBezTo>
                  <a:pt x="8977395" y="743990"/>
                  <a:pt x="8901386" y="866552"/>
                  <a:pt x="8949704" y="1062320"/>
                </a:cubicBezTo>
                <a:cubicBezTo>
                  <a:pt x="8998022" y="1258089"/>
                  <a:pt x="8919840" y="1481809"/>
                  <a:pt x="8949704" y="1606436"/>
                </a:cubicBezTo>
                <a:cubicBezTo>
                  <a:pt x="8979568" y="1731063"/>
                  <a:pt x="8905367" y="1960153"/>
                  <a:pt x="8949704" y="2124641"/>
                </a:cubicBezTo>
                <a:cubicBezTo>
                  <a:pt x="8994041" y="2289130"/>
                  <a:pt x="8921174" y="2490589"/>
                  <a:pt x="8949704" y="2591025"/>
                </a:cubicBezTo>
                <a:cubicBezTo>
                  <a:pt x="8780366" y="2627016"/>
                  <a:pt x="8477633" y="2522399"/>
                  <a:pt x="8353057" y="2591025"/>
                </a:cubicBezTo>
                <a:cubicBezTo>
                  <a:pt x="8228481" y="2659651"/>
                  <a:pt x="8094185" y="2588216"/>
                  <a:pt x="7935404" y="2591025"/>
                </a:cubicBezTo>
                <a:cubicBezTo>
                  <a:pt x="7776623" y="2593834"/>
                  <a:pt x="7541837" y="2517517"/>
                  <a:pt x="7159763" y="2591025"/>
                </a:cubicBezTo>
                <a:cubicBezTo>
                  <a:pt x="6777689" y="2664533"/>
                  <a:pt x="6816882" y="2568454"/>
                  <a:pt x="6563116" y="2591025"/>
                </a:cubicBezTo>
                <a:cubicBezTo>
                  <a:pt x="6309350" y="2613596"/>
                  <a:pt x="6034035" y="2544253"/>
                  <a:pt x="5787475" y="2591025"/>
                </a:cubicBezTo>
                <a:cubicBezTo>
                  <a:pt x="5540915" y="2637797"/>
                  <a:pt x="5501841" y="2556018"/>
                  <a:pt x="5369822" y="2591025"/>
                </a:cubicBezTo>
                <a:cubicBezTo>
                  <a:pt x="5237803" y="2626032"/>
                  <a:pt x="4765710" y="2538113"/>
                  <a:pt x="4594181" y="2591025"/>
                </a:cubicBezTo>
                <a:cubicBezTo>
                  <a:pt x="4422652" y="2643937"/>
                  <a:pt x="4197863" y="2578030"/>
                  <a:pt x="3818540" y="2591025"/>
                </a:cubicBezTo>
                <a:cubicBezTo>
                  <a:pt x="3439217" y="2604020"/>
                  <a:pt x="3408697" y="2519224"/>
                  <a:pt x="3132396" y="2591025"/>
                </a:cubicBezTo>
                <a:cubicBezTo>
                  <a:pt x="2856095" y="2662826"/>
                  <a:pt x="2586776" y="2547302"/>
                  <a:pt x="2356755" y="2591025"/>
                </a:cubicBezTo>
                <a:cubicBezTo>
                  <a:pt x="2126734" y="2634748"/>
                  <a:pt x="2112730" y="2551566"/>
                  <a:pt x="1939103" y="2591025"/>
                </a:cubicBezTo>
                <a:cubicBezTo>
                  <a:pt x="1765476" y="2630484"/>
                  <a:pt x="1467147" y="2539785"/>
                  <a:pt x="1342456" y="2591025"/>
                </a:cubicBezTo>
                <a:cubicBezTo>
                  <a:pt x="1217765" y="2642265"/>
                  <a:pt x="1177482" y="2554511"/>
                  <a:pt x="1014300" y="2591025"/>
                </a:cubicBezTo>
                <a:cubicBezTo>
                  <a:pt x="851118" y="2627539"/>
                  <a:pt x="426037" y="2514310"/>
                  <a:pt x="0" y="2591025"/>
                </a:cubicBezTo>
                <a:cubicBezTo>
                  <a:pt x="-36088" y="2472552"/>
                  <a:pt x="28844" y="2290020"/>
                  <a:pt x="0" y="2124641"/>
                </a:cubicBezTo>
                <a:cubicBezTo>
                  <a:pt x="-28844" y="1959262"/>
                  <a:pt x="51789" y="1833028"/>
                  <a:pt x="0" y="1632346"/>
                </a:cubicBezTo>
                <a:cubicBezTo>
                  <a:pt x="-51789" y="1431665"/>
                  <a:pt x="8936" y="1359895"/>
                  <a:pt x="0" y="1088230"/>
                </a:cubicBezTo>
                <a:cubicBezTo>
                  <a:pt x="-8936" y="816565"/>
                  <a:pt x="35078" y="748723"/>
                  <a:pt x="0" y="647756"/>
                </a:cubicBezTo>
                <a:cubicBezTo>
                  <a:pt x="-35078" y="546789"/>
                  <a:pt x="60234" y="235863"/>
                  <a:pt x="0" y="0"/>
                </a:cubicBezTo>
                <a:close/>
              </a:path>
            </a:pathLst>
          </a:custGeom>
          <a:noFill/>
          <a:ln cap="flat" cmpd="sng" w="9525">
            <a:solidFill>
              <a:srgbClr val="C00000"/>
            </a:solidFill>
            <a:prstDash val="dash"/>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3"/>
          <p:cNvSpPr txBox="1"/>
          <p:nvPr/>
        </p:nvSpPr>
        <p:spPr>
          <a:xfrm>
            <a:off x="2824887" y="-439"/>
            <a:ext cx="3494221"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800" u="none" cap="none" strike="noStrike">
                <a:solidFill>
                  <a:srgbClr val="C00000"/>
                </a:solidFill>
                <a:latin typeface="Merriweather"/>
                <a:ea typeface="Merriweather"/>
                <a:cs typeface="Merriweather"/>
                <a:sym typeface="Merriweather"/>
              </a:rPr>
              <a:t>CVE-2017-9841</a:t>
            </a:r>
            <a:endParaRPr/>
          </a:p>
        </p:txBody>
      </p:sp>
      <p:cxnSp>
        <p:nvCxnSpPr>
          <p:cNvPr id="332" name="Google Shape;332;p23"/>
          <p:cNvCxnSpPr/>
          <p:nvPr/>
        </p:nvCxnSpPr>
        <p:spPr>
          <a:xfrm>
            <a:off x="0" y="4768417"/>
            <a:ext cx="9144000" cy="0"/>
          </a:xfrm>
          <a:prstGeom prst="straightConnector1">
            <a:avLst/>
          </a:prstGeom>
          <a:noFill/>
          <a:ln cap="flat" cmpd="sng" w="9525">
            <a:solidFill>
              <a:srgbClr val="5A0507"/>
            </a:solidFill>
            <a:prstDash val="solid"/>
            <a:round/>
            <a:headEnd len="sm" w="sm" type="none"/>
            <a:tailEnd len="sm" w="sm" type="none"/>
          </a:ln>
        </p:spPr>
      </p:cxnSp>
      <p:pic>
        <p:nvPicPr>
          <p:cNvPr id="333" name="Google Shape;333;p23"/>
          <p:cNvPicPr preferRelativeResize="0"/>
          <p:nvPr/>
        </p:nvPicPr>
        <p:blipFill rotWithShape="1">
          <a:blip r:embed="rId3">
            <a:alphaModFix/>
          </a:blip>
          <a:srcRect b="0" l="0" r="0" t="0"/>
          <a:stretch/>
        </p:blipFill>
        <p:spPr>
          <a:xfrm>
            <a:off x="8588288" y="4801115"/>
            <a:ext cx="556884" cy="307503"/>
          </a:xfrm>
          <a:prstGeom prst="rect">
            <a:avLst/>
          </a:prstGeom>
          <a:noFill/>
          <a:ln>
            <a:noFill/>
          </a:ln>
        </p:spPr>
      </p:pic>
      <p:sp>
        <p:nvSpPr>
          <p:cNvPr id="334" name="Google Shape;334;p23"/>
          <p:cNvSpPr txBox="1"/>
          <p:nvPr/>
        </p:nvSpPr>
        <p:spPr>
          <a:xfrm>
            <a:off x="0" y="670454"/>
            <a:ext cx="457587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Flow diagram of the new PHPUnit attack:</a:t>
            </a:r>
            <a:endParaRPr/>
          </a:p>
        </p:txBody>
      </p:sp>
      <p:sp>
        <p:nvSpPr>
          <p:cNvPr id="335" name="Google Shape;335;p23"/>
          <p:cNvSpPr txBox="1"/>
          <p:nvPr/>
        </p:nvSpPr>
        <p:spPr>
          <a:xfrm>
            <a:off x="114296" y="3146071"/>
            <a:ext cx="8915400" cy="73866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 few week after, the several tweets were posted related to the PHPUnit vulnerability saying that an additional vulnerability in PHPUnit versions 7.5.19 and 8.5.1 had been discovered and were yet to be published. </a:t>
            </a:r>
            <a:endParaRPr/>
          </a:p>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The PHPUnit maintainer confirmed the vulnerability and the CVE request was submitted.</a:t>
            </a:r>
            <a:endParaRPr/>
          </a:p>
        </p:txBody>
      </p:sp>
      <p:pic>
        <p:nvPicPr>
          <p:cNvPr id="336" name="Google Shape;336;p23"/>
          <p:cNvPicPr preferRelativeResize="0"/>
          <p:nvPr/>
        </p:nvPicPr>
        <p:blipFill rotWithShape="1">
          <a:blip r:embed="rId4">
            <a:alphaModFix/>
          </a:blip>
          <a:srcRect b="0" l="0" r="0" t="0"/>
          <a:stretch/>
        </p:blipFill>
        <p:spPr>
          <a:xfrm>
            <a:off x="881059" y="1279792"/>
            <a:ext cx="7381875" cy="1676400"/>
          </a:xfrm>
          <a:prstGeom prst="rect">
            <a:avLst/>
          </a:prstGeom>
          <a:noFill/>
          <a:ln cap="flat" cmpd="sng" w="9525">
            <a:solidFill>
              <a:srgbClr val="C00000"/>
            </a:solidFill>
            <a:prstDash val="solid"/>
            <a:round/>
            <a:headEnd len="sm" w="sm" type="none"/>
            <a:tailEnd len="sm" w="sm" type="none"/>
          </a:ln>
        </p:spPr>
      </p:pic>
      <p:sp>
        <p:nvSpPr>
          <p:cNvPr id="337" name="Google Shape;337;p23"/>
          <p:cNvSpPr txBox="1"/>
          <p:nvPr/>
        </p:nvSpPr>
        <p:spPr>
          <a:xfrm>
            <a:off x="881059" y="4152817"/>
            <a:ext cx="7381876" cy="553968"/>
          </a:xfrm>
          <a:prstGeom prst="rect">
            <a:avLst/>
          </a:prstGeom>
          <a:solidFill>
            <a:srgbClr val="EEFF41"/>
          </a:solidFill>
          <a:ln cap="flat" cmpd="sng" w="9525">
            <a:solidFill>
              <a:srgbClr val="C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Suspiciously, however, on the same date, the eval-stdin.php was deleted from the PHPUnit repository with the comment – </a:t>
            </a:r>
            <a:r>
              <a:rPr b="1" i="0" lang="en-US" sz="1200" u="none" cap="none" strike="noStrike">
                <a:solidFill>
                  <a:srgbClr val="FF0000"/>
                </a:solidFill>
                <a:latin typeface="Arial"/>
                <a:ea typeface="Arial"/>
                <a:cs typeface="Arial"/>
                <a:sym typeface="Arial"/>
              </a:rPr>
              <a:t>“not used anymore”</a:t>
            </a:r>
            <a:r>
              <a:rPr b="0" i="0" lang="en-US" sz="1200" u="none" cap="none" strike="noStrike">
                <a:solidFill>
                  <a:srgbClr val="000000"/>
                </a:solidFill>
                <a:latin typeface="Arial"/>
                <a:ea typeface="Arial"/>
                <a:cs typeface="Arial"/>
                <a:sym typeface="Arial"/>
              </a:rPr>
              <a:t>.</a:t>
            </a:r>
            <a:endParaRPr b="0" i="0" sz="105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4"/>
          <p:cNvSpPr txBox="1"/>
          <p:nvPr/>
        </p:nvSpPr>
        <p:spPr>
          <a:xfrm>
            <a:off x="2824887" y="-439"/>
            <a:ext cx="3494221"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800" u="none" cap="none" strike="noStrike">
                <a:solidFill>
                  <a:srgbClr val="C00000"/>
                </a:solidFill>
                <a:latin typeface="Merriweather"/>
                <a:ea typeface="Merriweather"/>
                <a:cs typeface="Merriweather"/>
                <a:sym typeface="Merriweather"/>
              </a:rPr>
              <a:t>Timeline CVE-2017-9841</a:t>
            </a:r>
            <a:endParaRPr/>
          </a:p>
        </p:txBody>
      </p:sp>
      <p:cxnSp>
        <p:nvCxnSpPr>
          <p:cNvPr id="343" name="Google Shape;343;p24"/>
          <p:cNvCxnSpPr/>
          <p:nvPr/>
        </p:nvCxnSpPr>
        <p:spPr>
          <a:xfrm>
            <a:off x="0" y="4768417"/>
            <a:ext cx="9144000" cy="0"/>
          </a:xfrm>
          <a:prstGeom prst="straightConnector1">
            <a:avLst/>
          </a:prstGeom>
          <a:noFill/>
          <a:ln cap="flat" cmpd="sng" w="9525">
            <a:solidFill>
              <a:srgbClr val="5A0507"/>
            </a:solidFill>
            <a:prstDash val="solid"/>
            <a:round/>
            <a:headEnd len="sm" w="sm" type="none"/>
            <a:tailEnd len="sm" w="sm" type="none"/>
          </a:ln>
        </p:spPr>
      </p:cxnSp>
      <p:pic>
        <p:nvPicPr>
          <p:cNvPr id="344" name="Google Shape;344;p24"/>
          <p:cNvPicPr preferRelativeResize="0"/>
          <p:nvPr/>
        </p:nvPicPr>
        <p:blipFill rotWithShape="1">
          <a:blip r:embed="rId3">
            <a:alphaModFix/>
          </a:blip>
          <a:srcRect b="0" l="0" r="0" t="0"/>
          <a:stretch/>
        </p:blipFill>
        <p:spPr>
          <a:xfrm>
            <a:off x="8588288" y="4801115"/>
            <a:ext cx="556884" cy="307503"/>
          </a:xfrm>
          <a:prstGeom prst="rect">
            <a:avLst/>
          </a:prstGeom>
          <a:noFill/>
          <a:ln>
            <a:noFill/>
          </a:ln>
        </p:spPr>
      </p:pic>
      <p:pic>
        <p:nvPicPr>
          <p:cNvPr id="345" name="Google Shape;345;p24"/>
          <p:cNvPicPr preferRelativeResize="0"/>
          <p:nvPr/>
        </p:nvPicPr>
        <p:blipFill rotWithShape="1">
          <a:blip r:embed="rId4">
            <a:alphaModFix/>
          </a:blip>
          <a:srcRect b="0" l="0" r="0" t="0"/>
          <a:stretch/>
        </p:blipFill>
        <p:spPr>
          <a:xfrm>
            <a:off x="726358" y="670173"/>
            <a:ext cx="7691284" cy="3803154"/>
          </a:xfrm>
          <a:prstGeom prst="rect">
            <a:avLst/>
          </a:prstGeom>
          <a:noFill/>
          <a:ln cap="flat" cmpd="sng" w="9525">
            <a:solidFill>
              <a:srgbClr val="C00000"/>
            </a:solidFill>
            <a:prstDash val="solid"/>
            <a:round/>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5"/>
          <p:cNvSpPr txBox="1"/>
          <p:nvPr/>
        </p:nvSpPr>
        <p:spPr>
          <a:xfrm>
            <a:off x="2824887" y="-439"/>
            <a:ext cx="3494221"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800" u="none" cap="none" strike="noStrike">
                <a:solidFill>
                  <a:srgbClr val="C00000"/>
                </a:solidFill>
                <a:latin typeface="Merriweather"/>
                <a:ea typeface="Merriweather"/>
                <a:cs typeface="Merriweather"/>
                <a:sym typeface="Merriweather"/>
              </a:rPr>
              <a:t>Timeline CVE-2017-9841</a:t>
            </a:r>
            <a:endParaRPr/>
          </a:p>
        </p:txBody>
      </p:sp>
      <p:cxnSp>
        <p:nvCxnSpPr>
          <p:cNvPr id="351" name="Google Shape;351;p25"/>
          <p:cNvCxnSpPr/>
          <p:nvPr/>
        </p:nvCxnSpPr>
        <p:spPr>
          <a:xfrm>
            <a:off x="0" y="4768417"/>
            <a:ext cx="9144000" cy="0"/>
          </a:xfrm>
          <a:prstGeom prst="straightConnector1">
            <a:avLst/>
          </a:prstGeom>
          <a:noFill/>
          <a:ln cap="flat" cmpd="sng" w="9525">
            <a:solidFill>
              <a:srgbClr val="5A0507"/>
            </a:solidFill>
            <a:prstDash val="solid"/>
            <a:round/>
            <a:headEnd len="sm" w="sm" type="none"/>
            <a:tailEnd len="sm" w="sm" type="none"/>
          </a:ln>
        </p:spPr>
      </p:cxnSp>
      <p:pic>
        <p:nvPicPr>
          <p:cNvPr id="352" name="Google Shape;352;p25"/>
          <p:cNvPicPr preferRelativeResize="0"/>
          <p:nvPr/>
        </p:nvPicPr>
        <p:blipFill rotWithShape="1">
          <a:blip r:embed="rId3">
            <a:alphaModFix/>
          </a:blip>
          <a:srcRect b="0" l="0" r="0" t="0"/>
          <a:stretch/>
        </p:blipFill>
        <p:spPr>
          <a:xfrm>
            <a:off x="8588288" y="4801115"/>
            <a:ext cx="556884" cy="307503"/>
          </a:xfrm>
          <a:prstGeom prst="rect">
            <a:avLst/>
          </a:prstGeom>
          <a:noFill/>
          <a:ln>
            <a:noFill/>
          </a:ln>
        </p:spPr>
      </p:pic>
      <p:sp>
        <p:nvSpPr>
          <p:cNvPr id="353" name="Google Shape;353;p25"/>
          <p:cNvSpPr txBox="1"/>
          <p:nvPr>
            <p:ph idx="1" type="body"/>
          </p:nvPr>
        </p:nvSpPr>
        <p:spPr>
          <a:xfrm>
            <a:off x="346130" y="664800"/>
            <a:ext cx="8520600" cy="3813900"/>
          </a:xfrm>
          <a:prstGeom prst="rect">
            <a:avLst/>
          </a:prstGeom>
          <a:noFill/>
          <a:ln cap="flat" cmpd="sng" w="9525">
            <a:solidFill>
              <a:srgbClr val="C00000"/>
            </a:solidFill>
            <a:prstDash val="dash"/>
            <a:round/>
            <a:headEnd len="sm" w="sm" type="none"/>
            <a:tailEnd len="sm" w="sm" type="none"/>
          </a:ln>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523"/>
              <a:buFont typeface="Arial"/>
              <a:buNone/>
            </a:pPr>
            <a:r>
              <a:rPr lang="en-US" sz="1055">
                <a:latin typeface="Merriweather"/>
                <a:ea typeface="Merriweather"/>
                <a:cs typeface="Merriweather"/>
                <a:sym typeface="Merriweather"/>
              </a:rPr>
              <a:t>2016-11-13 – CVE-2017-9841 Vulnerability patched</a:t>
            </a:r>
            <a:endParaRPr sz="1055">
              <a:latin typeface="Merriweather"/>
              <a:ea typeface="Merriweather"/>
              <a:cs typeface="Merriweather"/>
              <a:sym typeface="Merriweather"/>
            </a:endParaRPr>
          </a:p>
          <a:p>
            <a:pPr indent="0" lvl="0" marL="0" rtl="0" algn="l">
              <a:lnSpc>
                <a:spcPct val="95000"/>
              </a:lnSpc>
              <a:spcBef>
                <a:spcPts val="1200"/>
              </a:spcBef>
              <a:spcAft>
                <a:spcPts val="0"/>
              </a:spcAft>
              <a:buClr>
                <a:schemeClr val="dk1"/>
              </a:buClr>
              <a:buSzPts val="523"/>
              <a:buFont typeface="Arial"/>
              <a:buNone/>
            </a:pPr>
            <a:r>
              <a:rPr lang="en-US" sz="1055">
                <a:latin typeface="Merriweather"/>
                <a:ea typeface="Merriweather"/>
                <a:cs typeface="Merriweather"/>
                <a:sym typeface="Merriweather"/>
              </a:rPr>
              <a:t>2017-06-27 – CVE-2017-9841 Vulnerability was published</a:t>
            </a:r>
            <a:endParaRPr sz="1055">
              <a:latin typeface="Merriweather"/>
              <a:ea typeface="Merriweather"/>
              <a:cs typeface="Merriweather"/>
              <a:sym typeface="Merriweather"/>
            </a:endParaRPr>
          </a:p>
          <a:p>
            <a:pPr indent="0" lvl="0" marL="0" rtl="0" algn="l">
              <a:lnSpc>
                <a:spcPct val="95000"/>
              </a:lnSpc>
              <a:spcBef>
                <a:spcPts val="1200"/>
              </a:spcBef>
              <a:spcAft>
                <a:spcPts val="0"/>
              </a:spcAft>
              <a:buClr>
                <a:schemeClr val="dk1"/>
              </a:buClr>
              <a:buSzPts val="523"/>
              <a:buFont typeface="Arial"/>
              <a:buNone/>
            </a:pPr>
            <a:r>
              <a:rPr lang="en-US" sz="1055">
                <a:latin typeface="Merriweather"/>
                <a:ea typeface="Merriweather"/>
                <a:cs typeface="Merriweather"/>
                <a:sym typeface="Merriweather"/>
              </a:rPr>
              <a:t>2017-06-27 – POC was published http://web.archive.org/web/20170701212357/http://phpunit.vulnbusters.com/</a:t>
            </a:r>
            <a:endParaRPr sz="1055">
              <a:latin typeface="Merriweather"/>
              <a:ea typeface="Merriweather"/>
              <a:cs typeface="Merriweather"/>
              <a:sym typeface="Merriweather"/>
            </a:endParaRPr>
          </a:p>
          <a:p>
            <a:pPr indent="0" lvl="0" marL="0" rtl="0" algn="l">
              <a:lnSpc>
                <a:spcPct val="95000"/>
              </a:lnSpc>
              <a:spcBef>
                <a:spcPts val="1200"/>
              </a:spcBef>
              <a:spcAft>
                <a:spcPts val="0"/>
              </a:spcAft>
              <a:buClr>
                <a:schemeClr val="dk1"/>
              </a:buClr>
              <a:buSzPts val="523"/>
              <a:buFont typeface="Arial"/>
              <a:buNone/>
            </a:pPr>
            <a:r>
              <a:rPr lang="en-US" sz="1055">
                <a:latin typeface="Merriweather"/>
                <a:ea typeface="Merriweather"/>
                <a:cs typeface="Merriweather"/>
                <a:sym typeface="Merriweather"/>
              </a:rPr>
              <a:t>2019-09-04 – Drupal published PSA-2019-09-04</a:t>
            </a:r>
            <a:endParaRPr sz="1055">
              <a:latin typeface="Merriweather"/>
              <a:ea typeface="Merriweather"/>
              <a:cs typeface="Merriweather"/>
              <a:sym typeface="Merriweather"/>
            </a:endParaRPr>
          </a:p>
          <a:p>
            <a:pPr indent="0" lvl="0" marL="0" rtl="0" algn="l">
              <a:lnSpc>
                <a:spcPct val="95000"/>
              </a:lnSpc>
              <a:spcBef>
                <a:spcPts val="1200"/>
              </a:spcBef>
              <a:spcAft>
                <a:spcPts val="0"/>
              </a:spcAft>
              <a:buClr>
                <a:schemeClr val="dk1"/>
              </a:buClr>
              <a:buSzPts val="523"/>
              <a:buFont typeface="Arial"/>
              <a:buNone/>
            </a:pPr>
            <a:r>
              <a:rPr lang="en-US" sz="1055">
                <a:latin typeface="Merriweather"/>
                <a:ea typeface="Merriweather"/>
                <a:cs typeface="Merriweather"/>
                <a:sym typeface="Merriweather"/>
              </a:rPr>
              <a:t>2019-11-25 – Start of XsamXadoo Bot Campaign</a:t>
            </a:r>
            <a:endParaRPr sz="1055">
              <a:latin typeface="Merriweather"/>
              <a:ea typeface="Merriweather"/>
              <a:cs typeface="Merriweather"/>
              <a:sym typeface="Merriweather"/>
            </a:endParaRPr>
          </a:p>
          <a:p>
            <a:pPr indent="0" lvl="0" marL="0" rtl="0" algn="l">
              <a:lnSpc>
                <a:spcPct val="95000"/>
              </a:lnSpc>
              <a:spcBef>
                <a:spcPts val="1200"/>
              </a:spcBef>
              <a:spcAft>
                <a:spcPts val="0"/>
              </a:spcAft>
              <a:buClr>
                <a:schemeClr val="dk1"/>
              </a:buClr>
              <a:buSzPts val="523"/>
              <a:buFont typeface="Arial"/>
              <a:buNone/>
            </a:pPr>
            <a:r>
              <a:rPr lang="en-US" sz="1055">
                <a:latin typeface="Merriweather"/>
                <a:ea typeface="Merriweather"/>
                <a:cs typeface="Merriweather"/>
                <a:sym typeface="Merriweather"/>
              </a:rPr>
              <a:t>2019-11-21 – First peak for sssp.php and traber campaign</a:t>
            </a:r>
            <a:endParaRPr sz="1055">
              <a:latin typeface="Merriweather"/>
              <a:ea typeface="Merriweather"/>
              <a:cs typeface="Merriweather"/>
              <a:sym typeface="Merriweather"/>
            </a:endParaRPr>
          </a:p>
          <a:p>
            <a:pPr indent="0" lvl="0" marL="0" rtl="0" algn="l">
              <a:lnSpc>
                <a:spcPct val="95000"/>
              </a:lnSpc>
              <a:spcBef>
                <a:spcPts val="1200"/>
              </a:spcBef>
              <a:spcAft>
                <a:spcPts val="0"/>
              </a:spcAft>
              <a:buClr>
                <a:schemeClr val="dk1"/>
              </a:buClr>
              <a:buSzPts val="523"/>
              <a:buFont typeface="Arial"/>
              <a:buNone/>
            </a:pPr>
            <a:r>
              <a:rPr lang="en-US" sz="1055">
                <a:latin typeface="Merriweather"/>
                <a:ea typeface="Merriweather"/>
                <a:cs typeface="Merriweather"/>
                <a:sym typeface="Merriweather"/>
              </a:rPr>
              <a:t>2019-12-10 – An additional fix to prevent execution in a web server context was released</a:t>
            </a:r>
            <a:endParaRPr sz="1055">
              <a:latin typeface="Merriweather"/>
              <a:ea typeface="Merriweather"/>
              <a:cs typeface="Merriweather"/>
              <a:sym typeface="Merriweather"/>
            </a:endParaRPr>
          </a:p>
          <a:p>
            <a:pPr indent="0" lvl="0" marL="0" rtl="0" algn="l">
              <a:lnSpc>
                <a:spcPct val="95000"/>
              </a:lnSpc>
              <a:spcBef>
                <a:spcPts val="1200"/>
              </a:spcBef>
              <a:spcAft>
                <a:spcPts val="0"/>
              </a:spcAft>
              <a:buClr>
                <a:schemeClr val="dk1"/>
              </a:buClr>
              <a:buSzPts val="523"/>
              <a:buFont typeface="Arial"/>
              <a:buNone/>
            </a:pPr>
            <a:r>
              <a:rPr lang="en-US" sz="1055">
                <a:latin typeface="Merriweather"/>
                <a:ea typeface="Merriweather"/>
                <a:cs typeface="Merriweather"/>
                <a:sym typeface="Merriweather"/>
              </a:rPr>
              <a:t>2020-01-04 – Second peak for sssp.php and traber campaign</a:t>
            </a:r>
            <a:endParaRPr sz="1055">
              <a:latin typeface="Merriweather"/>
              <a:ea typeface="Merriweather"/>
              <a:cs typeface="Merriweather"/>
              <a:sym typeface="Merriweather"/>
            </a:endParaRPr>
          </a:p>
          <a:p>
            <a:pPr indent="0" lvl="0" marL="0" rtl="0" algn="l">
              <a:lnSpc>
                <a:spcPct val="95000"/>
              </a:lnSpc>
              <a:spcBef>
                <a:spcPts val="1200"/>
              </a:spcBef>
              <a:spcAft>
                <a:spcPts val="0"/>
              </a:spcAft>
              <a:buClr>
                <a:schemeClr val="dk1"/>
              </a:buClr>
              <a:buSzPts val="523"/>
              <a:buFont typeface="Arial"/>
              <a:buNone/>
            </a:pPr>
            <a:r>
              <a:rPr lang="en-US" sz="1055">
                <a:latin typeface="Merriweather"/>
                <a:ea typeface="Merriweather"/>
                <a:cs typeface="Merriweather"/>
                <a:sym typeface="Merriweather"/>
              </a:rPr>
              <a:t>2020-01-06 – Comment was added to commit https://github.com/sebastianbergmann/phpunit/commit/33585d982b1e469a921020aa62446f64df63b900</a:t>
            </a:r>
            <a:endParaRPr sz="1055">
              <a:latin typeface="Merriweather"/>
              <a:ea typeface="Merriweather"/>
              <a:cs typeface="Merriweather"/>
              <a:sym typeface="Merriweather"/>
            </a:endParaRPr>
          </a:p>
          <a:p>
            <a:pPr indent="0" lvl="0" marL="0" rtl="0" algn="l">
              <a:lnSpc>
                <a:spcPct val="95000"/>
              </a:lnSpc>
              <a:spcBef>
                <a:spcPts val="1200"/>
              </a:spcBef>
              <a:spcAft>
                <a:spcPts val="0"/>
              </a:spcAft>
              <a:buClr>
                <a:schemeClr val="dk1"/>
              </a:buClr>
              <a:buSzPts val="523"/>
              <a:buFont typeface="Arial"/>
              <a:buNone/>
            </a:pPr>
            <a:r>
              <a:rPr lang="en-US" sz="1055">
                <a:latin typeface="Merriweather"/>
                <a:ea typeface="Merriweather"/>
                <a:cs typeface="Merriweather"/>
                <a:sym typeface="Merriweather"/>
              </a:rPr>
              <a:t>2020-01-07 – PrestaShop security announcement</a:t>
            </a:r>
            <a:endParaRPr sz="1055">
              <a:latin typeface="Merriweather"/>
              <a:ea typeface="Merriweather"/>
              <a:cs typeface="Merriweather"/>
              <a:sym typeface="Merriweather"/>
            </a:endParaRPr>
          </a:p>
          <a:p>
            <a:pPr indent="0" lvl="0" marL="0" rtl="0" algn="l">
              <a:lnSpc>
                <a:spcPct val="95000"/>
              </a:lnSpc>
              <a:spcBef>
                <a:spcPts val="1200"/>
              </a:spcBef>
              <a:spcAft>
                <a:spcPts val="0"/>
              </a:spcAft>
              <a:buClr>
                <a:schemeClr val="dk1"/>
              </a:buClr>
              <a:buSzPts val="523"/>
              <a:buFont typeface="Arial"/>
              <a:buNone/>
            </a:pPr>
            <a:r>
              <a:rPr lang="en-US" sz="1055">
                <a:latin typeface="Merriweather"/>
                <a:ea typeface="Merriweather"/>
                <a:cs typeface="Merriweather"/>
                <a:sym typeface="Merriweather"/>
              </a:rPr>
              <a:t>2020-01-08 – Tweet by Mathieu Ferment (@mathieuKs) about disclosure of new vulnerability in PHPUnit by himself and his team</a:t>
            </a:r>
            <a:endParaRPr sz="1055">
              <a:latin typeface="Merriweather"/>
              <a:ea typeface="Merriweather"/>
              <a:cs typeface="Merriweather"/>
              <a:sym typeface="Merriweather"/>
            </a:endParaRPr>
          </a:p>
          <a:p>
            <a:pPr indent="0" lvl="0" marL="0" rtl="0" algn="l">
              <a:lnSpc>
                <a:spcPct val="95000"/>
              </a:lnSpc>
              <a:spcBef>
                <a:spcPts val="1200"/>
              </a:spcBef>
              <a:spcAft>
                <a:spcPts val="1200"/>
              </a:spcAft>
              <a:buSzPts val="523"/>
              <a:buNone/>
            </a:pPr>
            <a:r>
              <a:rPr lang="en-US" sz="1055">
                <a:latin typeface="Merriweather"/>
                <a:ea typeface="Merriweather"/>
                <a:cs typeface="Merriweather"/>
                <a:sym typeface="Merriweather"/>
              </a:rPr>
              <a:t>2020-01-08 – File was deleted from the repository</a:t>
            </a:r>
            <a:endParaRPr sz="1055">
              <a:latin typeface="Merriweather"/>
              <a:ea typeface="Merriweather"/>
              <a:cs typeface="Merriweather"/>
              <a:sym typeface="Merriweathe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6"/>
          <p:cNvSpPr txBox="1"/>
          <p:nvPr/>
        </p:nvSpPr>
        <p:spPr>
          <a:xfrm>
            <a:off x="2824887" y="-439"/>
            <a:ext cx="3494221"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800" u="none" cap="none" strike="noStrike">
                <a:solidFill>
                  <a:srgbClr val="C00000"/>
                </a:solidFill>
                <a:latin typeface="Merriweather"/>
                <a:ea typeface="Merriweather"/>
                <a:cs typeface="Merriweather"/>
                <a:sym typeface="Merriweather"/>
              </a:rPr>
              <a:t>Timeline CVE-2017-9841</a:t>
            </a:r>
            <a:endParaRPr/>
          </a:p>
        </p:txBody>
      </p:sp>
      <p:cxnSp>
        <p:nvCxnSpPr>
          <p:cNvPr id="359" name="Google Shape;359;p26"/>
          <p:cNvCxnSpPr/>
          <p:nvPr/>
        </p:nvCxnSpPr>
        <p:spPr>
          <a:xfrm>
            <a:off x="0" y="4768417"/>
            <a:ext cx="9144000" cy="0"/>
          </a:xfrm>
          <a:prstGeom prst="straightConnector1">
            <a:avLst/>
          </a:prstGeom>
          <a:noFill/>
          <a:ln cap="flat" cmpd="sng" w="9525">
            <a:solidFill>
              <a:srgbClr val="5A0507"/>
            </a:solidFill>
            <a:prstDash val="solid"/>
            <a:round/>
            <a:headEnd len="sm" w="sm" type="none"/>
            <a:tailEnd len="sm" w="sm" type="none"/>
          </a:ln>
        </p:spPr>
      </p:cxnSp>
      <p:pic>
        <p:nvPicPr>
          <p:cNvPr id="360" name="Google Shape;360;p26"/>
          <p:cNvPicPr preferRelativeResize="0"/>
          <p:nvPr/>
        </p:nvPicPr>
        <p:blipFill rotWithShape="1">
          <a:blip r:embed="rId3">
            <a:alphaModFix/>
          </a:blip>
          <a:srcRect b="0" l="0" r="0" t="0"/>
          <a:stretch/>
        </p:blipFill>
        <p:spPr>
          <a:xfrm>
            <a:off x="8588288" y="4801115"/>
            <a:ext cx="556884" cy="307503"/>
          </a:xfrm>
          <a:prstGeom prst="rect">
            <a:avLst/>
          </a:prstGeom>
          <a:noFill/>
          <a:ln>
            <a:noFill/>
          </a:ln>
        </p:spPr>
      </p:pic>
      <p:sp>
        <p:nvSpPr>
          <p:cNvPr id="361" name="Google Shape;361;p26"/>
          <p:cNvSpPr txBox="1"/>
          <p:nvPr/>
        </p:nvSpPr>
        <p:spPr>
          <a:xfrm>
            <a:off x="274689" y="1267482"/>
            <a:ext cx="5027356" cy="2022092"/>
          </a:xfrm>
          <a:prstGeom prst="rect">
            <a:avLst/>
          </a:prstGeom>
          <a:noFill/>
          <a:ln>
            <a:noFill/>
          </a:ln>
        </p:spPr>
        <p:txBody>
          <a:bodyPr anchorCtr="0" anchor="t" bIns="45700" lIns="91425" spcFirstLastPara="1" rIns="91425" wrap="square" tIns="45700">
            <a:spAutoFit/>
          </a:bodyPr>
          <a:lstStyle/>
          <a:p>
            <a:pPr indent="0" lvl="0" marL="0" marR="0" rtl="0" algn="just">
              <a:lnSpc>
                <a:spcPct val="95000"/>
              </a:lnSpc>
              <a:spcBef>
                <a:spcPts val="0"/>
              </a:spcBef>
              <a:spcAft>
                <a:spcPts val="0"/>
              </a:spcAft>
              <a:buNone/>
            </a:pPr>
            <a:r>
              <a:rPr b="0" i="0" lang="en-US" sz="1200" u="none" cap="none" strike="noStrike">
                <a:solidFill>
                  <a:srgbClr val="000000"/>
                </a:solidFill>
                <a:latin typeface="Merriweather"/>
                <a:ea typeface="Merriweather"/>
                <a:cs typeface="Merriweather"/>
                <a:sym typeface="Merriweather"/>
              </a:rPr>
              <a:t>Check if the </a:t>
            </a:r>
            <a:r>
              <a:rPr b="1" i="0" lang="en-US" sz="1200" u="none" cap="none" strike="noStrike">
                <a:solidFill>
                  <a:srgbClr val="000000"/>
                </a:solidFill>
                <a:latin typeface="Merriweather"/>
                <a:ea typeface="Merriweather"/>
                <a:cs typeface="Merriweather"/>
                <a:sym typeface="Merriweather"/>
              </a:rPr>
              <a:t>PHPUnit</a:t>
            </a:r>
            <a:r>
              <a:rPr b="0" i="0" lang="en-US" sz="1200" u="none" cap="none" strike="noStrike">
                <a:solidFill>
                  <a:srgbClr val="000000"/>
                </a:solidFill>
                <a:latin typeface="Merriweather"/>
                <a:ea typeface="Merriweather"/>
                <a:cs typeface="Merriweather"/>
                <a:sym typeface="Merriweather"/>
              </a:rPr>
              <a:t> exists on your production webserver</a:t>
            </a:r>
            <a:endParaRPr b="0" i="0" sz="1200" u="none" cap="none" strike="noStrike">
              <a:solidFill>
                <a:srgbClr val="000000"/>
              </a:solidFill>
              <a:latin typeface="Merriweather"/>
              <a:ea typeface="Merriweather"/>
              <a:cs typeface="Merriweather"/>
              <a:sym typeface="Merriweather"/>
            </a:endParaRPr>
          </a:p>
          <a:p>
            <a:pPr indent="0" lvl="0" marL="0" marR="0" rtl="0" algn="just">
              <a:lnSpc>
                <a:spcPct val="95000"/>
              </a:lnSpc>
              <a:spcBef>
                <a:spcPts val="0"/>
              </a:spcBef>
              <a:spcAft>
                <a:spcPts val="0"/>
              </a:spcAft>
              <a:buNone/>
            </a:pPr>
            <a:r>
              <a:t/>
            </a:r>
            <a:endParaRPr b="0" i="0" sz="1200" u="none" cap="none" strike="noStrike">
              <a:solidFill>
                <a:srgbClr val="000000"/>
              </a:solidFill>
              <a:latin typeface="Merriweather"/>
              <a:ea typeface="Merriweather"/>
              <a:cs typeface="Merriweather"/>
              <a:sym typeface="Merriweather"/>
            </a:endParaRPr>
          </a:p>
          <a:p>
            <a:pPr indent="0" lvl="0" marL="0" marR="0" rtl="0" algn="just">
              <a:lnSpc>
                <a:spcPct val="95000"/>
              </a:lnSpc>
              <a:spcBef>
                <a:spcPts val="0"/>
              </a:spcBef>
              <a:spcAft>
                <a:spcPts val="0"/>
              </a:spcAft>
              <a:buNone/>
            </a:pPr>
            <a:r>
              <a:t/>
            </a:r>
            <a:endParaRPr b="0" i="0" sz="1200" u="none" cap="none" strike="noStrike">
              <a:solidFill>
                <a:srgbClr val="000000"/>
              </a:solidFill>
              <a:latin typeface="Merriweather"/>
              <a:ea typeface="Merriweather"/>
              <a:cs typeface="Merriweather"/>
              <a:sym typeface="Merriweather"/>
            </a:endParaRPr>
          </a:p>
          <a:p>
            <a:pPr indent="0" lvl="0" marL="0" marR="0" rtl="0" algn="just">
              <a:lnSpc>
                <a:spcPct val="95000"/>
              </a:lnSpc>
              <a:spcBef>
                <a:spcPts val="0"/>
              </a:spcBef>
              <a:spcAft>
                <a:spcPts val="0"/>
              </a:spcAft>
              <a:buNone/>
            </a:pPr>
            <a:r>
              <a:rPr b="0" i="0" lang="en-US" sz="1200" u="none" cap="none" strike="noStrike">
                <a:solidFill>
                  <a:srgbClr val="000000"/>
                </a:solidFill>
                <a:latin typeface="Merriweather"/>
                <a:ea typeface="Merriweather"/>
                <a:cs typeface="Merriweather"/>
                <a:sym typeface="Merriweather"/>
              </a:rPr>
              <a:t>If so, and your PHPUnit version is before 7.5.19 and 8.5.1, it’s possible that you’re vulnerable under specific server configurations</a:t>
            </a:r>
            <a:endParaRPr b="0" i="0" sz="1200" u="none" cap="none" strike="noStrike">
              <a:solidFill>
                <a:srgbClr val="000000"/>
              </a:solidFill>
              <a:latin typeface="Merriweather"/>
              <a:ea typeface="Merriweather"/>
              <a:cs typeface="Merriweather"/>
              <a:sym typeface="Merriweather"/>
            </a:endParaRPr>
          </a:p>
          <a:p>
            <a:pPr indent="0" lvl="0" marL="0" marR="0" rtl="0" algn="just">
              <a:lnSpc>
                <a:spcPct val="95000"/>
              </a:lnSpc>
              <a:spcBef>
                <a:spcPts val="0"/>
              </a:spcBef>
              <a:spcAft>
                <a:spcPts val="0"/>
              </a:spcAft>
              <a:buNone/>
            </a:pPr>
            <a:r>
              <a:t/>
            </a:r>
            <a:endParaRPr b="0" i="0" sz="1200" u="none" cap="none" strike="noStrike">
              <a:solidFill>
                <a:srgbClr val="000000"/>
              </a:solidFill>
              <a:latin typeface="Merriweather"/>
              <a:ea typeface="Merriweather"/>
              <a:cs typeface="Merriweather"/>
              <a:sym typeface="Merriweather"/>
            </a:endParaRPr>
          </a:p>
          <a:p>
            <a:pPr indent="0" lvl="0" marL="0" marR="0" rtl="0" algn="just">
              <a:lnSpc>
                <a:spcPct val="95000"/>
              </a:lnSpc>
              <a:spcBef>
                <a:spcPts val="0"/>
              </a:spcBef>
              <a:spcAft>
                <a:spcPts val="0"/>
              </a:spcAft>
              <a:buNone/>
            </a:pPr>
            <a:r>
              <a:t/>
            </a:r>
            <a:endParaRPr b="0" i="0" sz="1200" u="none" cap="none" strike="noStrike">
              <a:solidFill>
                <a:srgbClr val="000000"/>
              </a:solidFill>
              <a:latin typeface="Merriweather"/>
              <a:ea typeface="Merriweather"/>
              <a:cs typeface="Merriweather"/>
              <a:sym typeface="Merriweather"/>
            </a:endParaRPr>
          </a:p>
          <a:p>
            <a:pPr indent="0" lvl="0" marL="0" marR="0" rtl="0" algn="just">
              <a:lnSpc>
                <a:spcPct val="95000"/>
              </a:lnSpc>
              <a:spcBef>
                <a:spcPts val="0"/>
              </a:spcBef>
              <a:spcAft>
                <a:spcPts val="0"/>
              </a:spcAft>
              <a:buNone/>
            </a:pPr>
            <a:r>
              <a:rPr b="0" i="0" lang="en-US" sz="1200" u="none" cap="none" strike="noStrike">
                <a:solidFill>
                  <a:srgbClr val="000000"/>
                </a:solidFill>
                <a:latin typeface="Merriweather"/>
                <a:ea typeface="Merriweather"/>
                <a:cs typeface="Merriweather"/>
                <a:sym typeface="Merriweather"/>
              </a:rPr>
              <a:t>It’s recommended that you remove it (although in some observed cases a removal of the PHPUnit causes unexpected behavior of the webserver), but it’s also possible to block remote access to your /vendor directory which is the root path of the PHPUtil framework.</a:t>
            </a:r>
            <a:endParaRPr/>
          </a:p>
        </p:txBody>
      </p:sp>
      <p:sp>
        <p:nvSpPr>
          <p:cNvPr id="362" name="Google Shape;362;p26"/>
          <p:cNvSpPr txBox="1"/>
          <p:nvPr/>
        </p:nvSpPr>
        <p:spPr>
          <a:xfrm>
            <a:off x="274689" y="852688"/>
            <a:ext cx="202605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C00000"/>
                </a:solidFill>
                <a:latin typeface="Arial"/>
                <a:ea typeface="Arial"/>
                <a:cs typeface="Arial"/>
                <a:sym typeface="Arial"/>
              </a:rPr>
              <a:t>Are we vulnerable ?</a:t>
            </a:r>
            <a:endParaRPr/>
          </a:p>
        </p:txBody>
      </p:sp>
      <p:pic>
        <p:nvPicPr>
          <p:cNvPr descr="A picture containing night sky&#10;&#10;Description automatically generated" id="363" name="Google Shape;363;p26"/>
          <p:cNvPicPr preferRelativeResize="0"/>
          <p:nvPr/>
        </p:nvPicPr>
        <p:blipFill rotWithShape="1">
          <a:blip r:embed="rId4">
            <a:alphaModFix/>
          </a:blip>
          <a:srcRect b="0" l="0" r="0" t="0"/>
          <a:stretch/>
        </p:blipFill>
        <p:spPr>
          <a:xfrm>
            <a:off x="5908085" y="1837443"/>
            <a:ext cx="2253997" cy="2253997"/>
          </a:xfrm>
          <a:prstGeom prst="rect">
            <a:avLst/>
          </a:prstGeom>
          <a:noFill/>
          <a:ln>
            <a:noFill/>
          </a:ln>
        </p:spPr>
      </p:pic>
      <p:sp>
        <p:nvSpPr>
          <p:cNvPr id="364" name="Google Shape;364;p26"/>
          <p:cNvSpPr txBox="1"/>
          <p:nvPr/>
        </p:nvSpPr>
        <p:spPr>
          <a:xfrm>
            <a:off x="274688" y="3654689"/>
            <a:ext cx="202605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C00000"/>
                </a:solidFill>
                <a:latin typeface="Arial"/>
                <a:ea typeface="Arial"/>
                <a:cs typeface="Arial"/>
                <a:sym typeface="Arial"/>
              </a:rPr>
              <a:t>Are we infected ?</a:t>
            </a:r>
            <a:endParaRPr/>
          </a:p>
        </p:txBody>
      </p:sp>
      <p:sp>
        <p:nvSpPr>
          <p:cNvPr id="365" name="Google Shape;365;p26"/>
          <p:cNvSpPr txBox="1"/>
          <p:nvPr/>
        </p:nvSpPr>
        <p:spPr>
          <a:xfrm>
            <a:off x="171450" y="3962466"/>
            <a:ext cx="4975737" cy="461665"/>
          </a:xfrm>
          <a:prstGeom prst="rect">
            <a:avLst/>
          </a:prstGeom>
          <a:noFill/>
          <a:ln>
            <a:noFill/>
          </a:ln>
        </p:spPr>
        <p:txBody>
          <a:bodyPr anchorCtr="0" anchor="t" bIns="45700" lIns="91425" spcFirstLastPara="1" rIns="91425" wrap="square" tIns="45700">
            <a:spAutoFit/>
          </a:bodyPr>
          <a:lstStyle/>
          <a:p>
            <a:pPr indent="0" lvl="0" marL="114300" marR="0" rtl="0" algn="just">
              <a:lnSpc>
                <a:spcPct val="100000"/>
              </a:lnSpc>
              <a:spcBef>
                <a:spcPts val="0"/>
              </a:spcBef>
              <a:spcAft>
                <a:spcPts val="0"/>
              </a:spcAft>
              <a:buNone/>
            </a:pPr>
            <a:r>
              <a:rPr b="0" i="0" lang="en-US" sz="1200" u="none" cap="none" strike="noStrike">
                <a:solidFill>
                  <a:srgbClr val="000000"/>
                </a:solidFill>
                <a:latin typeface="Merriweather"/>
                <a:ea typeface="Merriweather"/>
                <a:cs typeface="Merriweather"/>
                <a:sym typeface="Merriweather"/>
              </a:rPr>
              <a:t>Check for new files under PHPUnit path</a:t>
            </a:r>
            <a:endParaRPr/>
          </a:p>
          <a:p>
            <a:pPr indent="0" lvl="0" marL="114300" marR="0" rtl="0" algn="just">
              <a:lnSpc>
                <a:spcPct val="100000"/>
              </a:lnSpc>
              <a:spcBef>
                <a:spcPts val="0"/>
              </a:spcBef>
              <a:spcAft>
                <a:spcPts val="0"/>
              </a:spcAft>
              <a:buNone/>
            </a:pPr>
            <a:r>
              <a:rPr b="0" i="0" lang="en-US" sz="1200" u="none" cap="none" strike="noStrike">
                <a:solidFill>
                  <a:srgbClr val="000000"/>
                </a:solidFill>
                <a:latin typeface="Merriweather"/>
                <a:ea typeface="Merriweather"/>
                <a:cs typeface="Merriweather"/>
                <a:sym typeface="Merriweather"/>
              </a:rPr>
              <a:t>Check for core files that have been changed lately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7"/>
          <p:cNvSpPr txBox="1"/>
          <p:nvPr/>
        </p:nvSpPr>
        <p:spPr>
          <a:xfrm>
            <a:off x="0" y="692573"/>
            <a:ext cx="2995961"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Merriweather"/>
                <a:ea typeface="Merriweather"/>
                <a:cs typeface="Merriweather"/>
                <a:sym typeface="Merriweather"/>
              </a:rPr>
              <a:t>Now exploit the vulnerable path:</a:t>
            </a:r>
            <a:endParaRPr/>
          </a:p>
        </p:txBody>
      </p:sp>
      <p:cxnSp>
        <p:nvCxnSpPr>
          <p:cNvPr id="371" name="Google Shape;371;p27"/>
          <p:cNvCxnSpPr/>
          <p:nvPr/>
        </p:nvCxnSpPr>
        <p:spPr>
          <a:xfrm>
            <a:off x="0" y="4768417"/>
            <a:ext cx="9144000" cy="0"/>
          </a:xfrm>
          <a:prstGeom prst="straightConnector1">
            <a:avLst/>
          </a:prstGeom>
          <a:noFill/>
          <a:ln cap="flat" cmpd="sng" w="9525">
            <a:solidFill>
              <a:srgbClr val="5A0507"/>
            </a:solidFill>
            <a:prstDash val="solid"/>
            <a:round/>
            <a:headEnd len="sm" w="sm" type="none"/>
            <a:tailEnd len="sm" w="sm" type="none"/>
          </a:ln>
        </p:spPr>
      </p:cxnSp>
      <p:pic>
        <p:nvPicPr>
          <p:cNvPr id="372" name="Google Shape;372;p27"/>
          <p:cNvPicPr preferRelativeResize="0"/>
          <p:nvPr/>
        </p:nvPicPr>
        <p:blipFill rotWithShape="1">
          <a:blip r:embed="rId3">
            <a:alphaModFix/>
          </a:blip>
          <a:srcRect b="0" l="0" r="0" t="0"/>
          <a:stretch/>
        </p:blipFill>
        <p:spPr>
          <a:xfrm>
            <a:off x="8588288" y="4801115"/>
            <a:ext cx="556884" cy="307503"/>
          </a:xfrm>
          <a:prstGeom prst="rect">
            <a:avLst/>
          </a:prstGeom>
          <a:noFill/>
          <a:ln>
            <a:noFill/>
          </a:ln>
        </p:spPr>
      </p:pic>
      <p:sp>
        <p:nvSpPr>
          <p:cNvPr id="373" name="Google Shape;373;p27"/>
          <p:cNvSpPr txBox="1"/>
          <p:nvPr/>
        </p:nvSpPr>
        <p:spPr>
          <a:xfrm>
            <a:off x="2424752" y="-232"/>
            <a:ext cx="4294495"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800" u="none" cap="none" strike="noStrike">
                <a:solidFill>
                  <a:srgbClr val="000000"/>
                </a:solidFill>
                <a:latin typeface="Merriweather"/>
                <a:ea typeface="Merriweather"/>
                <a:cs typeface="Merriweather"/>
                <a:sym typeface="Merriweather"/>
              </a:rPr>
              <a:t>Laboratory: </a:t>
            </a:r>
            <a:r>
              <a:rPr b="1" i="0" lang="en-US" sz="1800" u="none" cap="none" strike="noStrike">
                <a:solidFill>
                  <a:srgbClr val="C00000"/>
                </a:solidFill>
                <a:latin typeface="Merriweather"/>
                <a:ea typeface="Merriweather"/>
                <a:cs typeface="Merriweather"/>
                <a:sym typeface="Merriweather"/>
              </a:rPr>
              <a:t> php-unit</a:t>
            </a:r>
            <a:endParaRPr/>
          </a:p>
        </p:txBody>
      </p:sp>
      <p:pic>
        <p:nvPicPr>
          <p:cNvPr id="374" name="Google Shape;374;p27"/>
          <p:cNvPicPr preferRelativeResize="0"/>
          <p:nvPr/>
        </p:nvPicPr>
        <p:blipFill rotWithShape="1">
          <a:blip r:embed="rId4">
            <a:alphaModFix/>
          </a:blip>
          <a:srcRect b="0" l="0" r="0" t="0"/>
          <a:stretch/>
        </p:blipFill>
        <p:spPr>
          <a:xfrm>
            <a:off x="84290" y="1151267"/>
            <a:ext cx="6494930" cy="2701693"/>
          </a:xfrm>
          <a:prstGeom prst="rect">
            <a:avLst/>
          </a:prstGeom>
          <a:noFill/>
          <a:ln cap="flat" cmpd="sng" w="9525">
            <a:solidFill>
              <a:srgbClr val="C00000"/>
            </a:solidFill>
            <a:prstDash val="dash"/>
            <a:round/>
            <a:headEnd len="sm" w="sm" type="none"/>
            <a:tailEnd len="sm" w="sm" type="none"/>
          </a:ln>
        </p:spPr>
      </p:pic>
      <p:pic>
        <p:nvPicPr>
          <p:cNvPr descr="A picture containing night sky&#10;&#10;Description automatically generated" id="375" name="Google Shape;375;p27"/>
          <p:cNvPicPr preferRelativeResize="0"/>
          <p:nvPr/>
        </p:nvPicPr>
        <p:blipFill rotWithShape="1">
          <a:blip r:embed="rId5">
            <a:alphaModFix/>
          </a:blip>
          <a:srcRect b="0" l="0" r="0" t="0"/>
          <a:stretch/>
        </p:blipFill>
        <p:spPr>
          <a:xfrm>
            <a:off x="6719247" y="2002312"/>
            <a:ext cx="2253997" cy="225399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8"/>
          <p:cNvSpPr txBox="1"/>
          <p:nvPr/>
        </p:nvSpPr>
        <p:spPr>
          <a:xfrm>
            <a:off x="0" y="579678"/>
            <a:ext cx="2995961"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Merriweather"/>
                <a:ea typeface="Merriweather"/>
                <a:cs typeface="Merriweather"/>
                <a:sym typeface="Merriweather"/>
              </a:rPr>
              <a:t>Now exploit the vulnerable path:</a:t>
            </a:r>
            <a:endParaRPr/>
          </a:p>
        </p:txBody>
      </p:sp>
      <p:cxnSp>
        <p:nvCxnSpPr>
          <p:cNvPr id="381" name="Google Shape;381;p28"/>
          <p:cNvCxnSpPr/>
          <p:nvPr/>
        </p:nvCxnSpPr>
        <p:spPr>
          <a:xfrm>
            <a:off x="0" y="4768417"/>
            <a:ext cx="9144000" cy="0"/>
          </a:xfrm>
          <a:prstGeom prst="straightConnector1">
            <a:avLst/>
          </a:prstGeom>
          <a:noFill/>
          <a:ln cap="flat" cmpd="sng" w="9525">
            <a:solidFill>
              <a:srgbClr val="5A0507"/>
            </a:solidFill>
            <a:prstDash val="solid"/>
            <a:round/>
            <a:headEnd len="sm" w="sm" type="none"/>
            <a:tailEnd len="sm" w="sm" type="none"/>
          </a:ln>
        </p:spPr>
      </p:cxnSp>
      <p:pic>
        <p:nvPicPr>
          <p:cNvPr id="382" name="Google Shape;382;p28"/>
          <p:cNvPicPr preferRelativeResize="0"/>
          <p:nvPr/>
        </p:nvPicPr>
        <p:blipFill rotWithShape="1">
          <a:blip r:embed="rId3">
            <a:alphaModFix/>
          </a:blip>
          <a:srcRect b="0" l="0" r="0" t="0"/>
          <a:stretch/>
        </p:blipFill>
        <p:spPr>
          <a:xfrm>
            <a:off x="8588288" y="4801115"/>
            <a:ext cx="556884" cy="307503"/>
          </a:xfrm>
          <a:prstGeom prst="rect">
            <a:avLst/>
          </a:prstGeom>
          <a:noFill/>
          <a:ln>
            <a:noFill/>
          </a:ln>
        </p:spPr>
      </p:pic>
      <p:sp>
        <p:nvSpPr>
          <p:cNvPr id="383" name="Google Shape;383;p28"/>
          <p:cNvSpPr txBox="1"/>
          <p:nvPr/>
        </p:nvSpPr>
        <p:spPr>
          <a:xfrm>
            <a:off x="2424752" y="-232"/>
            <a:ext cx="4294495"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800" u="none" cap="none" strike="noStrike">
                <a:solidFill>
                  <a:srgbClr val="000000"/>
                </a:solidFill>
                <a:latin typeface="Merriweather"/>
                <a:ea typeface="Merriweather"/>
                <a:cs typeface="Merriweather"/>
                <a:sym typeface="Merriweather"/>
              </a:rPr>
              <a:t>Laboratory: </a:t>
            </a:r>
            <a:r>
              <a:rPr b="1" i="0" lang="en-US" sz="1800" u="none" cap="none" strike="noStrike">
                <a:solidFill>
                  <a:srgbClr val="C00000"/>
                </a:solidFill>
                <a:latin typeface="Merriweather"/>
                <a:ea typeface="Merriweather"/>
                <a:cs typeface="Merriweather"/>
                <a:sym typeface="Merriweather"/>
              </a:rPr>
              <a:t> php-unit</a:t>
            </a:r>
            <a:endParaRPr/>
          </a:p>
        </p:txBody>
      </p:sp>
      <p:pic>
        <p:nvPicPr>
          <p:cNvPr id="384" name="Google Shape;384;p28"/>
          <p:cNvPicPr preferRelativeResize="0"/>
          <p:nvPr/>
        </p:nvPicPr>
        <p:blipFill rotWithShape="1">
          <a:blip r:embed="rId4">
            <a:alphaModFix/>
          </a:blip>
          <a:srcRect b="0" l="0" r="0" t="0"/>
          <a:stretch/>
        </p:blipFill>
        <p:spPr>
          <a:xfrm>
            <a:off x="325832" y="1063824"/>
            <a:ext cx="8492334" cy="3155461"/>
          </a:xfrm>
          <a:prstGeom prst="rect">
            <a:avLst/>
          </a:prstGeom>
          <a:noFill/>
          <a:ln cap="flat" cmpd="sng" w="9525">
            <a:solidFill>
              <a:srgbClr val="C00000"/>
            </a:solidFill>
            <a:prstDash val="dash"/>
            <a:round/>
            <a:headEnd len="sm" w="sm" type="none"/>
            <a:tailEnd len="sm" w="sm" type="none"/>
          </a:ln>
        </p:spPr>
      </p:pic>
      <p:sp>
        <p:nvSpPr>
          <p:cNvPr id="385" name="Google Shape;385;p28"/>
          <p:cNvSpPr txBox="1"/>
          <p:nvPr/>
        </p:nvSpPr>
        <p:spPr>
          <a:xfrm>
            <a:off x="2215375" y="4801115"/>
            <a:ext cx="4594302"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rgbClr val="C00000"/>
                </a:solidFill>
                <a:latin typeface="Arial"/>
                <a:ea typeface="Arial"/>
                <a:cs typeface="Arial"/>
                <a:sym typeface="Arial"/>
              </a:rPr>
              <a:t>&lt;?php system('cat /flag.txt')?&gt;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9"/>
          <p:cNvSpPr txBox="1"/>
          <p:nvPr/>
        </p:nvSpPr>
        <p:spPr>
          <a:xfrm>
            <a:off x="2804161" y="1685925"/>
            <a:ext cx="4282136"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233B81"/>
                </a:solidFill>
                <a:latin typeface="Arial"/>
                <a:ea typeface="Arial"/>
                <a:cs typeface="Arial"/>
                <a:sym typeface="Arial"/>
              </a:rPr>
              <a:t>Thank you for Attention!</a:t>
            </a:r>
            <a:endParaRPr/>
          </a:p>
        </p:txBody>
      </p:sp>
      <p:sp>
        <p:nvSpPr>
          <p:cNvPr id="391" name="Google Shape;391;p29"/>
          <p:cNvSpPr/>
          <p:nvPr/>
        </p:nvSpPr>
        <p:spPr>
          <a:xfrm>
            <a:off x="6105288" y="1596811"/>
            <a:ext cx="397142" cy="219513"/>
          </a:xfrm>
          <a:custGeom>
            <a:rect b="b" l="l" r="r" t="t"/>
            <a:pathLst>
              <a:path extrusionOk="0" h="10503" w="19002">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A5131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00000"/>
              </a:solidFill>
              <a:latin typeface="Arial"/>
              <a:ea typeface="Arial"/>
              <a:cs typeface="Arial"/>
              <a:sym typeface="Arial"/>
            </a:endParaRPr>
          </a:p>
        </p:txBody>
      </p:sp>
      <p:cxnSp>
        <p:nvCxnSpPr>
          <p:cNvPr id="392" name="Google Shape;392;p29"/>
          <p:cNvCxnSpPr/>
          <p:nvPr/>
        </p:nvCxnSpPr>
        <p:spPr>
          <a:xfrm>
            <a:off x="0" y="4768417"/>
            <a:ext cx="9144000" cy="0"/>
          </a:xfrm>
          <a:prstGeom prst="straightConnector1">
            <a:avLst/>
          </a:prstGeom>
          <a:noFill/>
          <a:ln cap="flat" cmpd="sng" w="9525">
            <a:solidFill>
              <a:srgbClr val="5A0507"/>
            </a:solidFill>
            <a:prstDash val="solid"/>
            <a:round/>
            <a:headEnd len="sm" w="sm" type="none"/>
            <a:tailEnd len="sm" w="sm" type="none"/>
          </a:ln>
        </p:spPr>
      </p:cxnSp>
      <p:pic>
        <p:nvPicPr>
          <p:cNvPr id="393" name="Google Shape;393;p29"/>
          <p:cNvPicPr preferRelativeResize="0"/>
          <p:nvPr/>
        </p:nvPicPr>
        <p:blipFill rotWithShape="1">
          <a:blip r:embed="rId3">
            <a:alphaModFix/>
          </a:blip>
          <a:srcRect b="0" l="0" r="0" t="0"/>
          <a:stretch/>
        </p:blipFill>
        <p:spPr>
          <a:xfrm>
            <a:off x="8588288" y="4801115"/>
            <a:ext cx="556884" cy="307503"/>
          </a:xfrm>
          <a:prstGeom prst="rect">
            <a:avLst/>
          </a:prstGeom>
          <a:noFill/>
          <a:ln>
            <a:noFill/>
          </a:ln>
        </p:spPr>
      </p:pic>
      <p:sp>
        <p:nvSpPr>
          <p:cNvPr id="394" name="Google Shape;394;p29"/>
          <p:cNvSpPr txBox="1"/>
          <p:nvPr/>
        </p:nvSpPr>
        <p:spPr>
          <a:xfrm>
            <a:off x="6168788" y="4337530"/>
            <a:ext cx="2975212"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1" lang="en-US" sz="1100" u="none" cap="none" strike="noStrike">
                <a:solidFill>
                  <a:srgbClr val="000000"/>
                </a:solidFill>
                <a:latin typeface="Arial"/>
                <a:ea typeface="Arial"/>
                <a:cs typeface="Arial"/>
                <a:sym typeface="Arial"/>
              </a:rPr>
              <a:t>        contact: </a:t>
            </a:r>
            <a:r>
              <a:rPr b="0" i="1" lang="en-US" sz="1100" u="none" cap="none" strike="noStrike">
                <a:solidFill>
                  <a:srgbClr val="000000"/>
                </a:solidFill>
                <a:latin typeface="Arial"/>
                <a:ea typeface="Arial"/>
                <a:cs typeface="Arial"/>
                <a:sym typeface="Arial"/>
              </a:rPr>
              <a:t>email:</a:t>
            </a:r>
            <a:r>
              <a:rPr b="1" i="1" lang="en-US" sz="1100" u="none" cap="none" strike="noStrike">
                <a:solidFill>
                  <a:srgbClr val="000000"/>
                </a:solidFill>
                <a:latin typeface="Arial"/>
                <a:ea typeface="Arial"/>
                <a:cs typeface="Arial"/>
                <a:sym typeface="Arial"/>
              </a:rPr>
              <a:t> </a:t>
            </a:r>
            <a:r>
              <a:rPr b="0" i="1" lang="en-US" sz="1100" u="sng" cap="none" strike="noStrike">
                <a:solidFill>
                  <a:srgbClr val="000000"/>
                </a:solidFill>
                <a:latin typeface="Arial"/>
                <a:ea typeface="Arial"/>
                <a:cs typeface="Arial"/>
                <a:sym typeface="Arial"/>
                <a:hlinkClick r:id="rId4">
                  <a:extLst>
                    <a:ext uri="{A12FA001-AC4F-418D-AE19-62706E023703}">
                      <ahyp:hlinkClr val="tx"/>
                    </a:ext>
                  </a:extLst>
                </a:hlinkClick>
              </a:rPr>
              <a:t>gakhalaia@cu.edu.ge</a:t>
            </a:r>
            <a:endParaRPr b="0" i="1"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1" lang="en-US" sz="1100" u="none" cap="none" strike="noStrike">
                <a:solidFill>
                  <a:srgbClr val="000000"/>
                </a:solidFill>
                <a:latin typeface="Arial"/>
                <a:ea typeface="Arial"/>
                <a:cs typeface="Arial"/>
                <a:sym typeface="Arial"/>
              </a:rPr>
              <a:t>                       mob: 598 590158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descr="A picture containing application&#10;&#10;Description automatically generated" id="127" name="Google Shape;127;p3"/>
          <p:cNvPicPr preferRelativeResize="0"/>
          <p:nvPr/>
        </p:nvPicPr>
        <p:blipFill rotWithShape="1">
          <a:blip r:embed="rId3">
            <a:alphaModFix amt="35000"/>
          </a:blip>
          <a:srcRect b="0" l="0" r="0" t="0"/>
          <a:stretch/>
        </p:blipFill>
        <p:spPr>
          <a:xfrm>
            <a:off x="4559179" y="994336"/>
            <a:ext cx="4491510" cy="3774081"/>
          </a:xfrm>
          <a:prstGeom prst="rect">
            <a:avLst/>
          </a:prstGeom>
          <a:noFill/>
          <a:ln>
            <a:noFill/>
          </a:ln>
        </p:spPr>
      </p:pic>
      <p:sp>
        <p:nvSpPr>
          <p:cNvPr id="128" name="Google Shape;128;p3"/>
          <p:cNvSpPr txBox="1"/>
          <p:nvPr/>
        </p:nvSpPr>
        <p:spPr>
          <a:xfrm>
            <a:off x="2462721" y="28627"/>
            <a:ext cx="4192916"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000" u="none" cap="none" strike="noStrike">
                <a:solidFill>
                  <a:srgbClr val="252831"/>
                </a:solidFill>
                <a:latin typeface="Merriweather"/>
                <a:ea typeface="Merriweather"/>
                <a:cs typeface="Merriweather"/>
                <a:sym typeface="Merriweather"/>
              </a:rPr>
              <a:t>Web Penetration Testing </a:t>
            </a:r>
            <a:r>
              <a:rPr b="1" i="0" lang="en-US" sz="2000" u="none" cap="none" strike="noStrike">
                <a:solidFill>
                  <a:srgbClr val="EA4153"/>
                </a:solidFill>
                <a:latin typeface="Merriweather"/>
                <a:ea typeface="Merriweather"/>
                <a:cs typeface="Merriweather"/>
                <a:sym typeface="Merriweather"/>
              </a:rPr>
              <a:t>2</a:t>
            </a:r>
            <a:endParaRPr b="1" i="0" sz="1100" u="none" cap="none" strike="noStrike">
              <a:solidFill>
                <a:srgbClr val="000000"/>
              </a:solidFill>
              <a:latin typeface="Merriweather"/>
              <a:ea typeface="Merriweather"/>
              <a:cs typeface="Merriweather"/>
              <a:sym typeface="Merriweather"/>
            </a:endParaRPr>
          </a:p>
        </p:txBody>
      </p:sp>
      <p:cxnSp>
        <p:nvCxnSpPr>
          <p:cNvPr id="129" name="Google Shape;129;p3"/>
          <p:cNvCxnSpPr/>
          <p:nvPr/>
        </p:nvCxnSpPr>
        <p:spPr>
          <a:xfrm>
            <a:off x="0" y="4768417"/>
            <a:ext cx="9144000" cy="0"/>
          </a:xfrm>
          <a:prstGeom prst="straightConnector1">
            <a:avLst/>
          </a:prstGeom>
          <a:noFill/>
          <a:ln cap="flat" cmpd="sng" w="9525">
            <a:solidFill>
              <a:srgbClr val="5A0507"/>
            </a:solidFill>
            <a:prstDash val="solid"/>
            <a:round/>
            <a:headEnd len="sm" w="sm" type="none"/>
            <a:tailEnd len="sm" w="sm" type="none"/>
          </a:ln>
        </p:spPr>
      </p:cxnSp>
      <p:pic>
        <p:nvPicPr>
          <p:cNvPr id="130" name="Google Shape;130;p3"/>
          <p:cNvPicPr preferRelativeResize="0"/>
          <p:nvPr/>
        </p:nvPicPr>
        <p:blipFill rotWithShape="1">
          <a:blip r:embed="rId4">
            <a:alphaModFix/>
          </a:blip>
          <a:srcRect b="0" l="0" r="0" t="0"/>
          <a:stretch/>
        </p:blipFill>
        <p:spPr>
          <a:xfrm>
            <a:off x="8588288" y="4801115"/>
            <a:ext cx="556884" cy="307503"/>
          </a:xfrm>
          <a:prstGeom prst="rect">
            <a:avLst/>
          </a:prstGeom>
          <a:noFill/>
          <a:ln>
            <a:noFill/>
          </a:ln>
        </p:spPr>
      </p:pic>
      <p:sp>
        <p:nvSpPr>
          <p:cNvPr id="131" name="Google Shape;131;p3"/>
          <p:cNvSpPr/>
          <p:nvPr/>
        </p:nvSpPr>
        <p:spPr>
          <a:xfrm>
            <a:off x="223860" y="1651846"/>
            <a:ext cx="4124280"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400" u="none" cap="none" strike="noStrike">
                <a:solidFill>
                  <a:srgbClr val="C00000"/>
                </a:solidFill>
                <a:latin typeface="Merriweather"/>
                <a:ea typeface="Merriweather"/>
                <a:cs typeface="Merriweather"/>
                <a:sym typeface="Merriweather"/>
              </a:rPr>
              <a:t>For Educational Purposes Only</a:t>
            </a:r>
            <a:endParaRPr/>
          </a:p>
        </p:txBody>
      </p:sp>
      <p:sp>
        <p:nvSpPr>
          <p:cNvPr id="132" name="Google Shape;132;p3"/>
          <p:cNvSpPr/>
          <p:nvPr/>
        </p:nvSpPr>
        <p:spPr>
          <a:xfrm>
            <a:off x="706503" y="2529216"/>
            <a:ext cx="3274653" cy="107721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600" u="none" cap="none" strike="noStrike">
                <a:solidFill>
                  <a:schemeClr val="dk1"/>
                </a:solidFill>
                <a:latin typeface="Merriweather"/>
                <a:ea typeface="Merriweather"/>
                <a:cs typeface="Merriweather"/>
                <a:sym typeface="Merriweather"/>
              </a:rPr>
              <a:t>In either case, </a:t>
            </a:r>
            <a:endParaRPr/>
          </a:p>
          <a:p>
            <a:pPr indent="0" lvl="0" marL="0" marR="0" rtl="0" algn="ctr">
              <a:lnSpc>
                <a:spcPct val="100000"/>
              </a:lnSpc>
              <a:spcBef>
                <a:spcPts val="0"/>
              </a:spcBef>
              <a:spcAft>
                <a:spcPts val="0"/>
              </a:spcAft>
              <a:buNone/>
            </a:pPr>
            <a:r>
              <a:rPr b="1" i="0" lang="en-US" sz="1600" u="none" cap="none" strike="noStrike">
                <a:solidFill>
                  <a:srgbClr val="C00000"/>
                </a:solidFill>
                <a:latin typeface="Merriweather"/>
                <a:ea typeface="Merriweather"/>
                <a:cs typeface="Merriweather"/>
                <a:sym typeface="Merriweather"/>
              </a:rPr>
              <a:t>hacking without </a:t>
            </a:r>
            <a:r>
              <a:rPr b="1" i="0" lang="en-US" sz="1600" u="none" cap="none" strike="noStrike">
                <a:solidFill>
                  <a:schemeClr val="dk1"/>
                </a:solidFill>
                <a:latin typeface="Merriweather"/>
                <a:ea typeface="Merriweather"/>
                <a:cs typeface="Merriweather"/>
                <a:sym typeface="Merriweather"/>
              </a:rPr>
              <a:t>a customer’s explicit </a:t>
            </a:r>
            <a:r>
              <a:rPr b="1" i="0" lang="en-US" sz="1600" u="none" cap="none" strike="noStrike">
                <a:solidFill>
                  <a:srgbClr val="C00000"/>
                </a:solidFill>
                <a:latin typeface="Merriweather"/>
                <a:ea typeface="Merriweather"/>
                <a:cs typeface="Merriweather"/>
                <a:sym typeface="Merriweather"/>
              </a:rPr>
              <a:t>permission</a:t>
            </a:r>
            <a:r>
              <a:rPr b="1" i="0" lang="en-US" sz="1600" u="none" cap="none" strike="noStrike">
                <a:solidFill>
                  <a:schemeClr val="dk1"/>
                </a:solidFill>
                <a:latin typeface="Merriweather"/>
                <a:ea typeface="Merriweather"/>
                <a:cs typeface="Merriweather"/>
                <a:sym typeface="Merriweather"/>
              </a:rPr>
              <a:t> and direction </a:t>
            </a:r>
            <a:endParaRPr/>
          </a:p>
          <a:p>
            <a:pPr indent="0" lvl="0" marL="0" marR="0" rtl="0" algn="ctr">
              <a:lnSpc>
                <a:spcPct val="100000"/>
              </a:lnSpc>
              <a:spcBef>
                <a:spcPts val="0"/>
              </a:spcBef>
              <a:spcAft>
                <a:spcPts val="0"/>
              </a:spcAft>
              <a:buNone/>
            </a:pPr>
            <a:r>
              <a:rPr b="1" i="0" lang="en-US" sz="1600" u="none" cap="none" strike="noStrike">
                <a:solidFill>
                  <a:srgbClr val="C00000"/>
                </a:solidFill>
                <a:latin typeface="Merriweather"/>
                <a:ea typeface="Merriweather"/>
                <a:cs typeface="Merriweather"/>
                <a:sym typeface="Merriweather"/>
              </a:rPr>
              <a:t>is a crime.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descr="A picture containing application&#10;&#10;Description automatically generated" id="137" name="Google Shape;137;p4"/>
          <p:cNvPicPr preferRelativeResize="0"/>
          <p:nvPr/>
        </p:nvPicPr>
        <p:blipFill rotWithShape="1">
          <a:blip r:embed="rId3">
            <a:alphaModFix amt="35000"/>
          </a:blip>
          <a:srcRect b="0" l="0" r="0" t="0"/>
          <a:stretch/>
        </p:blipFill>
        <p:spPr>
          <a:xfrm>
            <a:off x="4559179" y="994336"/>
            <a:ext cx="4491510" cy="3774081"/>
          </a:xfrm>
          <a:prstGeom prst="rect">
            <a:avLst/>
          </a:prstGeom>
          <a:noFill/>
          <a:ln>
            <a:noFill/>
          </a:ln>
        </p:spPr>
      </p:pic>
      <p:sp>
        <p:nvSpPr>
          <p:cNvPr id="138" name="Google Shape;138;p4"/>
          <p:cNvSpPr txBox="1"/>
          <p:nvPr/>
        </p:nvSpPr>
        <p:spPr>
          <a:xfrm>
            <a:off x="2462721" y="28627"/>
            <a:ext cx="4192916"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000" u="none" cap="none" strike="noStrike">
                <a:solidFill>
                  <a:srgbClr val="252831"/>
                </a:solidFill>
                <a:latin typeface="Merriweather"/>
                <a:ea typeface="Merriweather"/>
                <a:cs typeface="Merriweather"/>
                <a:sym typeface="Merriweather"/>
              </a:rPr>
              <a:t>Web Enumeration</a:t>
            </a:r>
            <a:endParaRPr b="1" i="0" sz="1100" u="none" cap="none" strike="noStrike">
              <a:solidFill>
                <a:srgbClr val="000000"/>
              </a:solidFill>
              <a:latin typeface="Merriweather"/>
              <a:ea typeface="Merriweather"/>
              <a:cs typeface="Merriweather"/>
              <a:sym typeface="Merriweather"/>
            </a:endParaRPr>
          </a:p>
        </p:txBody>
      </p:sp>
      <p:cxnSp>
        <p:nvCxnSpPr>
          <p:cNvPr id="139" name="Google Shape;139;p4"/>
          <p:cNvCxnSpPr/>
          <p:nvPr/>
        </p:nvCxnSpPr>
        <p:spPr>
          <a:xfrm>
            <a:off x="0" y="4768417"/>
            <a:ext cx="9144000" cy="0"/>
          </a:xfrm>
          <a:prstGeom prst="straightConnector1">
            <a:avLst/>
          </a:prstGeom>
          <a:noFill/>
          <a:ln cap="flat" cmpd="sng" w="9525">
            <a:solidFill>
              <a:srgbClr val="5A0507"/>
            </a:solidFill>
            <a:prstDash val="solid"/>
            <a:round/>
            <a:headEnd len="sm" w="sm" type="none"/>
            <a:tailEnd len="sm" w="sm" type="none"/>
          </a:ln>
        </p:spPr>
      </p:cxnSp>
      <p:pic>
        <p:nvPicPr>
          <p:cNvPr id="140" name="Google Shape;140;p4"/>
          <p:cNvPicPr preferRelativeResize="0"/>
          <p:nvPr/>
        </p:nvPicPr>
        <p:blipFill rotWithShape="1">
          <a:blip r:embed="rId4">
            <a:alphaModFix/>
          </a:blip>
          <a:srcRect b="0" l="0" r="0" t="0"/>
          <a:stretch/>
        </p:blipFill>
        <p:spPr>
          <a:xfrm>
            <a:off x="8588288" y="4801115"/>
            <a:ext cx="556884" cy="307503"/>
          </a:xfrm>
          <a:prstGeom prst="rect">
            <a:avLst/>
          </a:prstGeom>
          <a:noFill/>
          <a:ln>
            <a:noFill/>
          </a:ln>
        </p:spPr>
      </p:pic>
      <p:sp>
        <p:nvSpPr>
          <p:cNvPr id="141" name="Google Shape;141;p4"/>
          <p:cNvSpPr/>
          <p:nvPr/>
        </p:nvSpPr>
        <p:spPr>
          <a:xfrm>
            <a:off x="93311" y="994336"/>
            <a:ext cx="4301708" cy="353943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400" u="none" cap="none" strike="noStrike">
                <a:solidFill>
                  <a:schemeClr val="dk1"/>
                </a:solidFill>
                <a:latin typeface="Merriweather"/>
                <a:ea typeface="Merriweather"/>
                <a:cs typeface="Merriweather"/>
                <a:sym typeface="Merriweather"/>
              </a:rPr>
              <a:t>Website enumeration involves discovering resources that the web server is using, as well as the underlying technology that the web server is running on. </a:t>
            </a:r>
            <a:endParaRPr/>
          </a:p>
          <a:p>
            <a:pPr indent="0" lvl="0" marL="0" marR="0" rtl="0" algn="just">
              <a:lnSpc>
                <a:spcPct val="100000"/>
              </a:lnSpc>
              <a:spcBef>
                <a:spcPts val="0"/>
              </a:spcBef>
              <a:spcAft>
                <a:spcPts val="0"/>
              </a:spcAft>
              <a:buNone/>
            </a:pPr>
            <a:r>
              <a:t/>
            </a:r>
            <a:endParaRPr b="1" i="0" sz="1400" u="none" cap="none" strike="noStrike">
              <a:solidFill>
                <a:schemeClr val="dk1"/>
              </a:solidFill>
              <a:latin typeface="Merriweather"/>
              <a:ea typeface="Merriweather"/>
              <a:cs typeface="Merriweather"/>
              <a:sym typeface="Merriweather"/>
            </a:endParaRPr>
          </a:p>
          <a:p>
            <a:pPr indent="0" lvl="0" marL="0" marR="0" rtl="0" algn="just">
              <a:lnSpc>
                <a:spcPct val="100000"/>
              </a:lnSpc>
              <a:spcBef>
                <a:spcPts val="0"/>
              </a:spcBef>
              <a:spcAft>
                <a:spcPts val="0"/>
              </a:spcAft>
              <a:buNone/>
            </a:pPr>
            <a:r>
              <a:t/>
            </a:r>
            <a:endParaRPr b="1" i="0" sz="1400" u="none" cap="none" strike="noStrike">
              <a:solidFill>
                <a:schemeClr val="dk1"/>
              </a:solidFill>
              <a:latin typeface="Merriweather"/>
              <a:ea typeface="Merriweather"/>
              <a:cs typeface="Merriweather"/>
              <a:sym typeface="Merriweather"/>
            </a:endParaRPr>
          </a:p>
          <a:p>
            <a:pPr indent="0" lvl="0" marL="0" marR="0" rtl="0" algn="just">
              <a:lnSpc>
                <a:spcPct val="100000"/>
              </a:lnSpc>
              <a:spcBef>
                <a:spcPts val="0"/>
              </a:spcBef>
              <a:spcAft>
                <a:spcPts val="0"/>
              </a:spcAft>
              <a:buNone/>
            </a:pPr>
            <a:r>
              <a:rPr b="1" i="0" lang="en-US" sz="1400" u="none" cap="none" strike="noStrike">
                <a:solidFill>
                  <a:schemeClr val="dk1"/>
                </a:solidFill>
                <a:latin typeface="Merriweather"/>
                <a:ea typeface="Merriweather"/>
                <a:cs typeface="Merriweather"/>
                <a:sym typeface="Merriweather"/>
              </a:rPr>
              <a:t>This information can help you choose more effective vectors to use in an attack, as well as exploit vulnerabilities in specific versions of web server software.</a:t>
            </a:r>
            <a:endParaRPr/>
          </a:p>
          <a:p>
            <a:pPr indent="0" lvl="0" marL="0" marR="0" rtl="0" algn="just">
              <a:lnSpc>
                <a:spcPct val="100000"/>
              </a:lnSpc>
              <a:spcBef>
                <a:spcPts val="0"/>
              </a:spcBef>
              <a:spcAft>
                <a:spcPts val="0"/>
              </a:spcAft>
              <a:buNone/>
            </a:pPr>
            <a:r>
              <a:t/>
            </a:r>
            <a:endParaRPr b="1" i="0" sz="1400" u="none" cap="none" strike="noStrike">
              <a:solidFill>
                <a:schemeClr val="dk1"/>
              </a:solidFill>
              <a:latin typeface="Merriweather"/>
              <a:ea typeface="Merriweather"/>
              <a:cs typeface="Merriweather"/>
              <a:sym typeface="Merriweather"/>
            </a:endParaRPr>
          </a:p>
          <a:p>
            <a:pPr indent="0" lvl="0" marL="0" marR="0" rtl="0" algn="just">
              <a:lnSpc>
                <a:spcPct val="100000"/>
              </a:lnSpc>
              <a:spcBef>
                <a:spcPts val="0"/>
              </a:spcBef>
              <a:spcAft>
                <a:spcPts val="0"/>
              </a:spcAft>
              <a:buNone/>
            </a:pPr>
            <a:r>
              <a:t/>
            </a:r>
            <a:endParaRPr b="1" i="0" sz="1400" u="none" cap="none" strike="noStrike">
              <a:solidFill>
                <a:schemeClr val="dk1"/>
              </a:solidFill>
              <a:latin typeface="Merriweather"/>
              <a:ea typeface="Merriweather"/>
              <a:cs typeface="Merriweather"/>
              <a:sym typeface="Merriweather"/>
            </a:endParaRPr>
          </a:p>
          <a:p>
            <a:pPr indent="0" lvl="0" marL="0" marR="0" rtl="0" algn="just">
              <a:lnSpc>
                <a:spcPct val="100000"/>
              </a:lnSpc>
              <a:spcBef>
                <a:spcPts val="0"/>
              </a:spcBef>
              <a:spcAft>
                <a:spcPts val="0"/>
              </a:spcAft>
              <a:buNone/>
            </a:pPr>
            <a:r>
              <a:rPr b="1" i="0" lang="en-US" sz="1400" u="none" cap="none" strike="noStrike">
                <a:solidFill>
                  <a:schemeClr val="dk1"/>
                </a:solidFill>
                <a:latin typeface="Merriweather"/>
                <a:ea typeface="Merriweather"/>
                <a:cs typeface="Merriweather"/>
                <a:sym typeface="Merriweather"/>
              </a:rPr>
              <a:t>You can use several tools to enumerate websites, including a browser, Nmap, Metasploit, dirbuster, and many more.</a:t>
            </a:r>
            <a:endParaRPr/>
          </a:p>
          <a:p>
            <a:pPr indent="0" lvl="0" marL="0" marR="0" rtl="0" algn="just">
              <a:lnSpc>
                <a:spcPct val="100000"/>
              </a:lnSpc>
              <a:spcBef>
                <a:spcPts val="0"/>
              </a:spcBef>
              <a:spcAft>
                <a:spcPts val="0"/>
              </a:spcAft>
              <a:buNone/>
            </a:pPr>
            <a:r>
              <a:t/>
            </a:r>
            <a:endParaRPr b="1" i="0" sz="1400" u="none" cap="none" strike="noStrike">
              <a:solidFill>
                <a:schemeClr val="dk1"/>
              </a:solidFill>
              <a:latin typeface="Merriweather"/>
              <a:ea typeface="Merriweather"/>
              <a:cs typeface="Merriweather"/>
              <a:sym typeface="Merriweather"/>
            </a:endParaRPr>
          </a:p>
          <a:p>
            <a:pPr indent="0" lvl="0" marL="0" marR="0" rtl="0" algn="just">
              <a:lnSpc>
                <a:spcPct val="100000"/>
              </a:lnSpc>
              <a:spcBef>
                <a:spcPts val="0"/>
              </a:spcBef>
              <a:spcAft>
                <a:spcPts val="0"/>
              </a:spcAft>
              <a:buNone/>
            </a:pPr>
            <a:r>
              <a:t/>
            </a:r>
            <a:endParaRPr b="1" i="0" sz="1400" u="none" cap="none" strike="noStrike">
              <a:solidFill>
                <a:schemeClr val="dk1"/>
              </a:solidFill>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cxnSp>
        <p:nvCxnSpPr>
          <p:cNvPr id="146" name="Google Shape;146;p5"/>
          <p:cNvCxnSpPr/>
          <p:nvPr/>
        </p:nvCxnSpPr>
        <p:spPr>
          <a:xfrm>
            <a:off x="0" y="4768417"/>
            <a:ext cx="9144000" cy="0"/>
          </a:xfrm>
          <a:prstGeom prst="straightConnector1">
            <a:avLst/>
          </a:prstGeom>
          <a:noFill/>
          <a:ln cap="flat" cmpd="sng" w="9525">
            <a:solidFill>
              <a:srgbClr val="2A94C6"/>
            </a:solidFill>
            <a:prstDash val="solid"/>
            <a:round/>
            <a:headEnd len="sm" w="sm" type="none"/>
            <a:tailEnd len="sm" w="sm" type="none"/>
          </a:ln>
        </p:spPr>
      </p:cxnSp>
      <p:sp>
        <p:nvSpPr>
          <p:cNvPr id="147" name="Google Shape;147;p5"/>
          <p:cNvSpPr txBox="1"/>
          <p:nvPr/>
        </p:nvSpPr>
        <p:spPr>
          <a:xfrm>
            <a:off x="2667697" y="5750"/>
            <a:ext cx="3808605"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800" u="none" cap="none" strike="noStrike">
                <a:solidFill>
                  <a:srgbClr val="000000"/>
                </a:solidFill>
                <a:latin typeface="Merriweather"/>
                <a:ea typeface="Merriweather"/>
                <a:cs typeface="Merriweather"/>
                <a:sym typeface="Merriweather"/>
              </a:rPr>
              <a:t>Web Fuzzing</a:t>
            </a:r>
            <a:endParaRPr b="1" i="0" sz="1400" u="none" cap="none" strike="noStrike">
              <a:solidFill>
                <a:srgbClr val="000000"/>
              </a:solidFill>
              <a:latin typeface="Merriweather"/>
              <a:ea typeface="Merriweather"/>
              <a:cs typeface="Merriweather"/>
              <a:sym typeface="Merriweather"/>
            </a:endParaRPr>
          </a:p>
        </p:txBody>
      </p:sp>
      <p:pic>
        <p:nvPicPr>
          <p:cNvPr id="148" name="Google Shape;148;p5"/>
          <p:cNvPicPr preferRelativeResize="0"/>
          <p:nvPr/>
        </p:nvPicPr>
        <p:blipFill rotWithShape="1">
          <a:blip r:embed="rId3">
            <a:alphaModFix/>
          </a:blip>
          <a:srcRect b="0" l="0" r="0" t="0"/>
          <a:stretch/>
        </p:blipFill>
        <p:spPr>
          <a:xfrm>
            <a:off x="8588288" y="4801115"/>
            <a:ext cx="556884" cy="307503"/>
          </a:xfrm>
          <a:prstGeom prst="rect">
            <a:avLst/>
          </a:prstGeom>
          <a:noFill/>
          <a:ln>
            <a:noFill/>
          </a:ln>
        </p:spPr>
      </p:pic>
      <p:sp>
        <p:nvSpPr>
          <p:cNvPr id="149" name="Google Shape;149;p5"/>
          <p:cNvSpPr txBox="1"/>
          <p:nvPr/>
        </p:nvSpPr>
        <p:spPr>
          <a:xfrm>
            <a:off x="-1" y="691555"/>
            <a:ext cx="153161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292929"/>
                </a:solidFill>
                <a:latin typeface="Merriweather"/>
                <a:ea typeface="Merriweather"/>
                <a:cs typeface="Merriweather"/>
                <a:sym typeface="Merriweather"/>
              </a:rPr>
              <a:t>Fuzzing:</a:t>
            </a:r>
            <a:endParaRPr/>
          </a:p>
        </p:txBody>
      </p:sp>
      <p:sp>
        <p:nvSpPr>
          <p:cNvPr id="150" name="Google Shape;150;p5"/>
          <p:cNvSpPr txBox="1"/>
          <p:nvPr/>
        </p:nvSpPr>
        <p:spPr>
          <a:xfrm>
            <a:off x="161778" y="1304599"/>
            <a:ext cx="4051496" cy="267765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400" u="none" cap="none" strike="noStrike">
                <a:solidFill>
                  <a:srgbClr val="292929"/>
                </a:solidFill>
                <a:latin typeface="Merriweather"/>
                <a:ea typeface="Merriweather"/>
                <a:cs typeface="Merriweather"/>
                <a:sym typeface="Merriweather"/>
              </a:rPr>
              <a:t>Fuzz testing </a:t>
            </a:r>
            <a:r>
              <a:rPr b="0" i="0" lang="en-US" sz="1400" u="none" cap="none" strike="noStrike">
                <a:solidFill>
                  <a:srgbClr val="292929"/>
                </a:solidFill>
                <a:latin typeface="Merriweather"/>
                <a:ea typeface="Merriweather"/>
                <a:cs typeface="Merriweather"/>
                <a:sym typeface="Merriweather"/>
              </a:rPr>
              <a:t>or </a:t>
            </a:r>
            <a:r>
              <a:rPr b="1" i="0" lang="en-US" sz="1400" u="none" cap="none" strike="noStrike">
                <a:solidFill>
                  <a:srgbClr val="292929"/>
                </a:solidFill>
                <a:latin typeface="Merriweather"/>
                <a:ea typeface="Merriweather"/>
                <a:cs typeface="Merriweather"/>
                <a:sym typeface="Merriweather"/>
              </a:rPr>
              <a:t>Fuzzing</a:t>
            </a:r>
            <a:r>
              <a:rPr b="0" i="0" lang="en-US" sz="1400" u="none" cap="none" strike="noStrike">
                <a:solidFill>
                  <a:srgbClr val="292929"/>
                </a:solidFill>
                <a:latin typeface="Merriweather"/>
                <a:ea typeface="Merriweather"/>
                <a:cs typeface="Merriweather"/>
                <a:sym typeface="Merriweather"/>
              </a:rPr>
              <a:t> is a </a:t>
            </a:r>
            <a:r>
              <a:rPr b="1" i="0" lang="en-US" sz="1400" u="none" cap="none" strike="noStrike">
                <a:solidFill>
                  <a:srgbClr val="C00000"/>
                </a:solidFill>
                <a:latin typeface="Merriweather"/>
                <a:ea typeface="Merriweather"/>
                <a:cs typeface="Merriweather"/>
                <a:sym typeface="Merriweather"/>
              </a:rPr>
              <a:t>Black Box </a:t>
            </a:r>
            <a:r>
              <a:rPr b="0" i="0" lang="en-US" sz="1400" u="none" cap="none" strike="noStrike">
                <a:solidFill>
                  <a:srgbClr val="292929"/>
                </a:solidFill>
                <a:latin typeface="Merriweather"/>
                <a:ea typeface="Merriweather"/>
                <a:cs typeface="Merriweather"/>
                <a:sym typeface="Merriweather"/>
              </a:rPr>
              <a:t>software testing technique, which basically consists in </a:t>
            </a:r>
            <a:r>
              <a:rPr b="1" i="0" lang="en-US" sz="1400" u="none" cap="none" strike="noStrike">
                <a:solidFill>
                  <a:srgbClr val="C00000"/>
                </a:solidFill>
                <a:latin typeface="Merriweather"/>
                <a:ea typeface="Merriweather"/>
                <a:cs typeface="Merriweather"/>
                <a:sym typeface="Merriweather"/>
              </a:rPr>
              <a:t>finding</a:t>
            </a:r>
            <a:r>
              <a:rPr b="0" i="0" lang="en-US" sz="1400" u="none" cap="none" strike="noStrike">
                <a:solidFill>
                  <a:srgbClr val="292929"/>
                </a:solidFill>
                <a:latin typeface="Merriweather"/>
                <a:ea typeface="Merriweather"/>
                <a:cs typeface="Merriweather"/>
                <a:sym typeface="Merriweather"/>
              </a:rPr>
              <a:t> implementation </a:t>
            </a:r>
            <a:r>
              <a:rPr b="1" i="0" lang="en-US" sz="1400" u="none" cap="none" strike="noStrike">
                <a:solidFill>
                  <a:srgbClr val="C00000"/>
                </a:solidFill>
                <a:latin typeface="Merriweather"/>
                <a:ea typeface="Merriweather"/>
                <a:cs typeface="Merriweather"/>
                <a:sym typeface="Merriweather"/>
              </a:rPr>
              <a:t>bugs</a:t>
            </a:r>
            <a:r>
              <a:rPr b="0" i="0" lang="en-US" sz="1400" u="none" cap="none" strike="noStrike">
                <a:solidFill>
                  <a:srgbClr val="292929"/>
                </a:solidFill>
                <a:latin typeface="Merriweather"/>
                <a:ea typeface="Merriweather"/>
                <a:cs typeface="Merriweather"/>
                <a:sym typeface="Merriweather"/>
              </a:rPr>
              <a:t> using malformed/semi-malformed data injection in an </a:t>
            </a:r>
            <a:r>
              <a:rPr b="1" i="0" lang="en-US" sz="1400" u="none" cap="none" strike="noStrike">
                <a:solidFill>
                  <a:srgbClr val="292929"/>
                </a:solidFill>
                <a:latin typeface="Merriweather"/>
                <a:ea typeface="Merriweather"/>
                <a:cs typeface="Merriweather"/>
                <a:sym typeface="Merriweather"/>
              </a:rPr>
              <a:t>automated</a:t>
            </a:r>
            <a:r>
              <a:rPr b="0" i="0" lang="en-US" sz="1400" u="none" cap="none" strike="noStrike">
                <a:solidFill>
                  <a:srgbClr val="292929"/>
                </a:solidFill>
                <a:latin typeface="Merriweather"/>
                <a:ea typeface="Merriweather"/>
                <a:cs typeface="Merriweather"/>
                <a:sym typeface="Merriweather"/>
              </a:rPr>
              <a:t> fashion.</a:t>
            </a:r>
            <a:endParaRPr/>
          </a:p>
          <a:p>
            <a:pPr indent="0" lvl="0" marL="0" marR="0" rtl="0" algn="just">
              <a:lnSpc>
                <a:spcPct val="100000"/>
              </a:lnSpc>
              <a:spcBef>
                <a:spcPts val="0"/>
              </a:spcBef>
              <a:spcAft>
                <a:spcPts val="0"/>
              </a:spcAft>
              <a:buNone/>
            </a:pPr>
            <a:r>
              <a:t/>
            </a:r>
            <a:endParaRPr b="0" i="0" sz="1400" u="none" cap="none" strike="noStrike">
              <a:solidFill>
                <a:srgbClr val="292929"/>
              </a:solidFill>
              <a:latin typeface="Merriweather"/>
              <a:ea typeface="Merriweather"/>
              <a:cs typeface="Merriweather"/>
              <a:sym typeface="Merriweather"/>
            </a:endParaRPr>
          </a:p>
          <a:p>
            <a:pPr indent="0" lvl="0" marL="0" marR="0" rtl="0" algn="just">
              <a:lnSpc>
                <a:spcPct val="100000"/>
              </a:lnSpc>
              <a:spcBef>
                <a:spcPts val="0"/>
              </a:spcBef>
              <a:spcAft>
                <a:spcPts val="0"/>
              </a:spcAft>
              <a:buNone/>
            </a:pPr>
            <a:r>
              <a:t/>
            </a:r>
            <a:endParaRPr b="0" i="0" sz="1400" u="none" cap="none" strike="noStrike">
              <a:solidFill>
                <a:srgbClr val="292929"/>
              </a:solidFill>
              <a:latin typeface="Merriweather"/>
              <a:ea typeface="Merriweather"/>
              <a:cs typeface="Merriweather"/>
              <a:sym typeface="Merriweather"/>
            </a:endParaRPr>
          </a:p>
          <a:p>
            <a:pPr indent="0" lvl="0" marL="0" marR="0" rtl="0" algn="just">
              <a:lnSpc>
                <a:spcPct val="100000"/>
              </a:lnSpc>
              <a:spcBef>
                <a:spcPts val="0"/>
              </a:spcBef>
              <a:spcAft>
                <a:spcPts val="0"/>
              </a:spcAft>
              <a:buNone/>
            </a:pPr>
            <a:r>
              <a:t/>
            </a:r>
            <a:endParaRPr b="0" i="0" sz="1400" u="none" cap="none" strike="noStrike">
              <a:solidFill>
                <a:srgbClr val="292929"/>
              </a:solidFill>
              <a:latin typeface="Merriweather"/>
              <a:ea typeface="Merriweather"/>
              <a:cs typeface="Merriweather"/>
              <a:sym typeface="Merriweather"/>
            </a:endParaRPr>
          </a:p>
          <a:p>
            <a:pPr indent="0" lvl="0" marL="0" marR="0" rtl="0" algn="just">
              <a:lnSpc>
                <a:spcPct val="100000"/>
              </a:lnSpc>
              <a:spcBef>
                <a:spcPts val="0"/>
              </a:spcBef>
              <a:spcAft>
                <a:spcPts val="0"/>
              </a:spcAft>
              <a:buNone/>
            </a:pPr>
            <a:r>
              <a:rPr b="0" i="0" lang="en-US" sz="1400" u="none" cap="none" strike="noStrike">
                <a:solidFill>
                  <a:srgbClr val="000000"/>
                </a:solidFill>
                <a:latin typeface="Merriweather"/>
                <a:ea typeface="Merriweather"/>
                <a:cs typeface="Merriweather"/>
                <a:sym typeface="Merriweather"/>
              </a:rPr>
              <a:t>The purpose of fuzzing relies on the </a:t>
            </a:r>
            <a:r>
              <a:rPr b="1" i="0" lang="en-US" sz="1400" u="none" cap="none" strike="noStrike">
                <a:solidFill>
                  <a:srgbClr val="000000"/>
                </a:solidFill>
                <a:latin typeface="Merriweather"/>
                <a:ea typeface="Merriweather"/>
                <a:cs typeface="Merriweather"/>
                <a:sym typeface="Merriweather"/>
              </a:rPr>
              <a:t>assumption</a:t>
            </a:r>
            <a:r>
              <a:rPr b="0" i="0" lang="en-US" sz="1400" u="none" cap="none" strike="noStrike">
                <a:solidFill>
                  <a:srgbClr val="000000"/>
                </a:solidFill>
                <a:latin typeface="Merriweather"/>
                <a:ea typeface="Merriweather"/>
                <a:cs typeface="Merriweather"/>
                <a:sym typeface="Merriweather"/>
              </a:rPr>
              <a:t> </a:t>
            </a:r>
            <a:r>
              <a:rPr b="1" i="0" lang="en-US" sz="1400" u="none" cap="none" strike="noStrike">
                <a:solidFill>
                  <a:srgbClr val="000000"/>
                </a:solidFill>
                <a:latin typeface="Merriweather"/>
                <a:ea typeface="Merriweather"/>
                <a:cs typeface="Merriweather"/>
                <a:sym typeface="Merriweather"/>
              </a:rPr>
              <a:t>that there are bugs within every program</a:t>
            </a:r>
            <a:r>
              <a:rPr b="0" i="0" lang="en-US" sz="1400" u="none" cap="none" strike="noStrike">
                <a:solidFill>
                  <a:srgbClr val="000000"/>
                </a:solidFill>
                <a:latin typeface="Merriweather"/>
                <a:ea typeface="Merriweather"/>
                <a:cs typeface="Merriweather"/>
                <a:sym typeface="Merriweather"/>
              </a:rPr>
              <a:t>, which are waiting to be discovered. Therefore, a systematic approach should find them sooner or later.</a:t>
            </a:r>
            <a:endParaRPr/>
          </a:p>
        </p:txBody>
      </p:sp>
      <p:pic>
        <p:nvPicPr>
          <p:cNvPr id="151" name="Google Shape;151;p5"/>
          <p:cNvPicPr preferRelativeResize="0"/>
          <p:nvPr/>
        </p:nvPicPr>
        <p:blipFill rotWithShape="1">
          <a:blip r:embed="rId4">
            <a:alphaModFix/>
          </a:blip>
          <a:srcRect b="0" l="0" r="0" t="0"/>
          <a:stretch/>
        </p:blipFill>
        <p:spPr>
          <a:xfrm>
            <a:off x="5132439" y="1697352"/>
            <a:ext cx="3005479" cy="2419410"/>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cxnSp>
        <p:nvCxnSpPr>
          <p:cNvPr id="156" name="Google Shape;156;p6"/>
          <p:cNvCxnSpPr/>
          <p:nvPr/>
        </p:nvCxnSpPr>
        <p:spPr>
          <a:xfrm>
            <a:off x="0" y="4768417"/>
            <a:ext cx="9144000" cy="0"/>
          </a:xfrm>
          <a:prstGeom prst="straightConnector1">
            <a:avLst/>
          </a:prstGeom>
          <a:noFill/>
          <a:ln cap="flat" cmpd="sng" w="9525">
            <a:solidFill>
              <a:srgbClr val="2A94C6"/>
            </a:solidFill>
            <a:prstDash val="solid"/>
            <a:round/>
            <a:headEnd len="sm" w="sm" type="none"/>
            <a:tailEnd len="sm" w="sm" type="none"/>
          </a:ln>
        </p:spPr>
      </p:cxnSp>
      <p:pic>
        <p:nvPicPr>
          <p:cNvPr id="157" name="Google Shape;157;p6"/>
          <p:cNvPicPr preferRelativeResize="0"/>
          <p:nvPr/>
        </p:nvPicPr>
        <p:blipFill rotWithShape="1">
          <a:blip r:embed="rId3">
            <a:alphaModFix/>
          </a:blip>
          <a:srcRect b="0" l="0" r="0" t="0"/>
          <a:stretch/>
        </p:blipFill>
        <p:spPr>
          <a:xfrm>
            <a:off x="8588288" y="4801115"/>
            <a:ext cx="556884" cy="307503"/>
          </a:xfrm>
          <a:prstGeom prst="rect">
            <a:avLst/>
          </a:prstGeom>
          <a:noFill/>
          <a:ln>
            <a:noFill/>
          </a:ln>
        </p:spPr>
      </p:pic>
      <p:sp>
        <p:nvSpPr>
          <p:cNvPr id="158" name="Google Shape;158;p6"/>
          <p:cNvSpPr txBox="1"/>
          <p:nvPr/>
        </p:nvSpPr>
        <p:spPr>
          <a:xfrm>
            <a:off x="2702310" y="1218432"/>
            <a:ext cx="3739377"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800" u="none" cap="none" strike="noStrike">
                <a:solidFill>
                  <a:srgbClr val="C00000"/>
                </a:solidFill>
                <a:latin typeface="Merriweather"/>
                <a:ea typeface="Merriweather"/>
                <a:cs typeface="Merriweather"/>
                <a:sym typeface="Merriweather"/>
              </a:rPr>
              <a:t>Black Box / White Box Hacking?</a:t>
            </a:r>
            <a:endParaRPr/>
          </a:p>
        </p:txBody>
      </p:sp>
      <p:pic>
        <p:nvPicPr>
          <p:cNvPr descr="A picture containing night sky&#10;&#10;Description automatically generated" id="159" name="Google Shape;159;p6"/>
          <p:cNvPicPr preferRelativeResize="0"/>
          <p:nvPr/>
        </p:nvPicPr>
        <p:blipFill rotWithShape="1">
          <a:blip r:embed="rId4">
            <a:alphaModFix/>
          </a:blip>
          <a:srcRect b="0" l="0" r="0" t="0"/>
          <a:stretch/>
        </p:blipFill>
        <p:spPr>
          <a:xfrm>
            <a:off x="3445001" y="1712380"/>
            <a:ext cx="2253997" cy="225399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7"/>
          <p:cNvSpPr txBox="1"/>
          <p:nvPr/>
        </p:nvSpPr>
        <p:spPr>
          <a:xfrm>
            <a:off x="2824887" y="-439"/>
            <a:ext cx="3494221" cy="5078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800" u="none" cap="none" strike="noStrike">
                <a:solidFill>
                  <a:srgbClr val="000000"/>
                </a:solidFill>
                <a:latin typeface="Merriweather"/>
                <a:ea typeface="Merriweather"/>
                <a:cs typeface="Merriweather"/>
                <a:sym typeface="Merriweather"/>
              </a:rPr>
              <a:t>CVE</a:t>
            </a:r>
            <a:endParaRPr/>
          </a:p>
          <a:p>
            <a:pPr indent="0" lvl="0" marL="0" marR="0" rtl="0" algn="ctr">
              <a:lnSpc>
                <a:spcPct val="100000"/>
              </a:lnSpc>
              <a:spcBef>
                <a:spcPts val="0"/>
              </a:spcBef>
              <a:spcAft>
                <a:spcPts val="0"/>
              </a:spcAft>
              <a:buNone/>
            </a:pPr>
            <a:r>
              <a:rPr b="0" i="0" lang="en-US" sz="900" u="none" cap="none" strike="noStrike">
                <a:solidFill>
                  <a:srgbClr val="000000"/>
                </a:solidFill>
                <a:latin typeface="Merriweather"/>
                <a:ea typeface="Merriweather"/>
                <a:cs typeface="Merriweather"/>
                <a:sym typeface="Merriweather"/>
              </a:rPr>
              <a:t>Common Vulnerabilities and Exposures</a:t>
            </a:r>
            <a:endParaRPr b="0" i="0" sz="700" u="none" cap="none" strike="noStrike">
              <a:solidFill>
                <a:srgbClr val="000000"/>
              </a:solidFill>
              <a:latin typeface="Merriweather"/>
              <a:ea typeface="Merriweather"/>
              <a:cs typeface="Merriweather"/>
              <a:sym typeface="Merriweather"/>
            </a:endParaRPr>
          </a:p>
        </p:txBody>
      </p:sp>
      <p:cxnSp>
        <p:nvCxnSpPr>
          <p:cNvPr id="165" name="Google Shape;165;p7"/>
          <p:cNvCxnSpPr/>
          <p:nvPr/>
        </p:nvCxnSpPr>
        <p:spPr>
          <a:xfrm>
            <a:off x="0" y="4768417"/>
            <a:ext cx="9144000" cy="0"/>
          </a:xfrm>
          <a:prstGeom prst="straightConnector1">
            <a:avLst/>
          </a:prstGeom>
          <a:noFill/>
          <a:ln cap="flat" cmpd="sng" w="9525">
            <a:solidFill>
              <a:srgbClr val="5A0507"/>
            </a:solidFill>
            <a:prstDash val="solid"/>
            <a:round/>
            <a:headEnd len="sm" w="sm" type="none"/>
            <a:tailEnd len="sm" w="sm" type="none"/>
          </a:ln>
        </p:spPr>
      </p:cxnSp>
      <p:pic>
        <p:nvPicPr>
          <p:cNvPr id="166" name="Google Shape;166;p7"/>
          <p:cNvPicPr preferRelativeResize="0"/>
          <p:nvPr/>
        </p:nvPicPr>
        <p:blipFill rotWithShape="1">
          <a:blip r:embed="rId3">
            <a:alphaModFix/>
          </a:blip>
          <a:srcRect b="0" l="0" r="0" t="0"/>
          <a:stretch/>
        </p:blipFill>
        <p:spPr>
          <a:xfrm>
            <a:off x="8588288" y="4801115"/>
            <a:ext cx="556884" cy="307503"/>
          </a:xfrm>
          <a:prstGeom prst="rect">
            <a:avLst/>
          </a:prstGeom>
          <a:noFill/>
          <a:ln>
            <a:noFill/>
          </a:ln>
        </p:spPr>
      </p:pic>
      <p:pic>
        <p:nvPicPr>
          <p:cNvPr id="167" name="Google Shape;167;p7"/>
          <p:cNvPicPr preferRelativeResize="0"/>
          <p:nvPr/>
        </p:nvPicPr>
        <p:blipFill rotWithShape="1">
          <a:blip r:embed="rId4">
            <a:alphaModFix/>
          </a:blip>
          <a:srcRect b="0" l="0" r="0" t="0"/>
          <a:stretch/>
        </p:blipFill>
        <p:spPr>
          <a:xfrm>
            <a:off x="3880674" y="1387515"/>
            <a:ext cx="5198012" cy="2418062"/>
          </a:xfrm>
          <a:prstGeom prst="rect">
            <a:avLst/>
          </a:prstGeom>
          <a:noFill/>
          <a:ln>
            <a:noFill/>
          </a:ln>
          <a:effectLst>
            <a:outerShdw blurRad="292100" rotWithShape="0" algn="tl" dir="2700000" dist="139700">
              <a:srgbClr val="333333">
                <a:alpha val="64705"/>
              </a:srgbClr>
            </a:outerShdw>
          </a:effectLst>
        </p:spPr>
      </p:pic>
      <p:sp>
        <p:nvSpPr>
          <p:cNvPr id="168" name="Google Shape;168;p7"/>
          <p:cNvSpPr txBox="1"/>
          <p:nvPr/>
        </p:nvSpPr>
        <p:spPr>
          <a:xfrm>
            <a:off x="7941212" y="114978"/>
            <a:ext cx="1202788" cy="276999"/>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https://cve.org</a:t>
            </a:r>
            <a:endParaRPr/>
          </a:p>
        </p:txBody>
      </p:sp>
      <p:sp>
        <p:nvSpPr>
          <p:cNvPr id="169" name="Google Shape;169;p7"/>
          <p:cNvSpPr txBox="1"/>
          <p:nvPr/>
        </p:nvSpPr>
        <p:spPr>
          <a:xfrm>
            <a:off x="65314" y="922857"/>
            <a:ext cx="3695525" cy="378565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200" u="none" cap="none" strike="noStrike">
                <a:solidFill>
                  <a:srgbClr val="000000"/>
                </a:solidFill>
                <a:latin typeface="Merriweather"/>
                <a:ea typeface="Merriweather"/>
                <a:cs typeface="Merriweather"/>
                <a:sym typeface="Merriweather"/>
              </a:rPr>
              <a:t>CVE stands for Common Vulnerabilities and Exposures. </a:t>
            </a:r>
            <a:endParaRPr/>
          </a:p>
          <a:p>
            <a:pPr indent="0" lvl="0" marL="0" marR="0" rtl="0" algn="just">
              <a:lnSpc>
                <a:spcPct val="100000"/>
              </a:lnSpc>
              <a:spcBef>
                <a:spcPts val="0"/>
              </a:spcBef>
              <a:spcAft>
                <a:spcPts val="0"/>
              </a:spcAft>
              <a:buNone/>
            </a:pPr>
            <a:r>
              <a:t/>
            </a:r>
            <a:endParaRPr b="1" i="0" sz="12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0"/>
              </a:spcBef>
              <a:spcAft>
                <a:spcPts val="0"/>
              </a:spcAft>
              <a:buNone/>
            </a:pPr>
            <a:r>
              <a:t/>
            </a:r>
            <a:endParaRPr b="1" i="0" sz="12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0"/>
              </a:spcBef>
              <a:spcAft>
                <a:spcPts val="0"/>
              </a:spcAft>
              <a:buNone/>
            </a:pPr>
            <a:r>
              <a:rPr b="1" i="0" lang="en-US" sz="1200" u="none" cap="none" strike="noStrike">
                <a:solidFill>
                  <a:srgbClr val="000000"/>
                </a:solidFill>
                <a:latin typeface="Merriweather"/>
                <a:ea typeface="Merriweather"/>
                <a:cs typeface="Merriweather"/>
                <a:sym typeface="Merriweather"/>
              </a:rPr>
              <a:t>CVE is a glossary that classifies vulnerabilities.</a:t>
            </a:r>
            <a:endParaRPr/>
          </a:p>
          <a:p>
            <a:pPr indent="0" lvl="0" marL="0" marR="0" rtl="0" algn="just">
              <a:lnSpc>
                <a:spcPct val="100000"/>
              </a:lnSpc>
              <a:spcBef>
                <a:spcPts val="0"/>
              </a:spcBef>
              <a:spcAft>
                <a:spcPts val="0"/>
              </a:spcAft>
              <a:buNone/>
            </a:pPr>
            <a:r>
              <a:t/>
            </a:r>
            <a:endParaRPr b="1" i="0" sz="12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0"/>
              </a:spcBef>
              <a:spcAft>
                <a:spcPts val="0"/>
              </a:spcAft>
              <a:buNone/>
            </a:pPr>
            <a:r>
              <a:t/>
            </a:r>
            <a:endParaRPr b="1" i="0" sz="12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0"/>
              </a:spcBef>
              <a:spcAft>
                <a:spcPts val="0"/>
              </a:spcAft>
              <a:buNone/>
            </a:pPr>
            <a:r>
              <a:rPr b="1" i="0" lang="en-US" sz="1200" u="none" cap="none" strike="noStrike">
                <a:solidFill>
                  <a:srgbClr val="000000"/>
                </a:solidFill>
                <a:latin typeface="Merriweather"/>
                <a:ea typeface="Merriweather"/>
                <a:cs typeface="Merriweather"/>
                <a:sym typeface="Merriweather"/>
              </a:rPr>
              <a:t>The glossary analyzes vulnerabilities and then uses the Common Vulnerability </a:t>
            </a:r>
            <a:r>
              <a:rPr b="1" i="0" lang="en-US" sz="1200" u="none" cap="none" strike="noStrike">
                <a:solidFill>
                  <a:srgbClr val="C00000"/>
                </a:solidFill>
                <a:latin typeface="Merriweather"/>
                <a:ea typeface="Merriweather"/>
                <a:cs typeface="Merriweather"/>
                <a:sym typeface="Merriweather"/>
              </a:rPr>
              <a:t>Scoring System </a:t>
            </a:r>
            <a:r>
              <a:rPr b="1" i="0" lang="en-US" sz="1200" u="none" cap="none" strike="noStrike">
                <a:solidFill>
                  <a:srgbClr val="000000"/>
                </a:solidFill>
                <a:latin typeface="Merriweather"/>
                <a:ea typeface="Merriweather"/>
                <a:cs typeface="Merriweather"/>
                <a:sym typeface="Merriweather"/>
              </a:rPr>
              <a:t>(</a:t>
            </a:r>
            <a:r>
              <a:rPr b="1" i="0" lang="en-US" sz="1200" u="none" cap="none" strike="noStrike">
                <a:solidFill>
                  <a:srgbClr val="C00000"/>
                </a:solidFill>
                <a:latin typeface="Merriweather"/>
                <a:ea typeface="Merriweather"/>
                <a:cs typeface="Merriweather"/>
                <a:sym typeface="Merriweather"/>
              </a:rPr>
              <a:t>CVSS</a:t>
            </a:r>
            <a:r>
              <a:rPr b="1" i="0" lang="en-US" sz="1200" u="none" cap="none" strike="noStrike">
                <a:solidFill>
                  <a:srgbClr val="000000"/>
                </a:solidFill>
                <a:latin typeface="Merriweather"/>
                <a:ea typeface="Merriweather"/>
                <a:cs typeface="Merriweather"/>
                <a:sym typeface="Merriweather"/>
              </a:rPr>
              <a:t>) to evaluate the threat level of a vulnerability. </a:t>
            </a:r>
            <a:endParaRPr/>
          </a:p>
          <a:p>
            <a:pPr indent="0" lvl="0" marL="0" marR="0" rtl="0" algn="just">
              <a:lnSpc>
                <a:spcPct val="100000"/>
              </a:lnSpc>
              <a:spcBef>
                <a:spcPts val="0"/>
              </a:spcBef>
              <a:spcAft>
                <a:spcPts val="0"/>
              </a:spcAft>
              <a:buNone/>
            </a:pPr>
            <a:r>
              <a:t/>
            </a:r>
            <a:endParaRPr b="1" i="0" sz="12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0"/>
              </a:spcBef>
              <a:spcAft>
                <a:spcPts val="0"/>
              </a:spcAft>
              <a:buNone/>
            </a:pPr>
            <a:r>
              <a:t/>
            </a:r>
            <a:endParaRPr b="1" i="0" sz="12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0"/>
              </a:spcBef>
              <a:spcAft>
                <a:spcPts val="0"/>
              </a:spcAft>
              <a:buNone/>
            </a:pPr>
            <a:r>
              <a:rPr b="1" i="0" lang="en-US" sz="1200" u="none" cap="none" strike="noStrike">
                <a:solidFill>
                  <a:srgbClr val="000000"/>
                </a:solidFill>
                <a:latin typeface="Merriweather"/>
                <a:ea typeface="Merriweather"/>
                <a:cs typeface="Merriweather"/>
                <a:sym typeface="Merriweather"/>
              </a:rPr>
              <a:t>The CVE glossary is a project dedicated to tracking and cataloging vulnerabilities in consumer software and hardware. </a:t>
            </a:r>
            <a:endParaRPr/>
          </a:p>
          <a:p>
            <a:pPr indent="0" lvl="0" marL="0" marR="0" rtl="0" algn="just">
              <a:lnSpc>
                <a:spcPct val="100000"/>
              </a:lnSpc>
              <a:spcBef>
                <a:spcPts val="0"/>
              </a:spcBef>
              <a:spcAft>
                <a:spcPts val="0"/>
              </a:spcAft>
              <a:buNone/>
            </a:pPr>
            <a:r>
              <a:t/>
            </a:r>
            <a:endParaRPr b="1" i="0" sz="12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0"/>
              </a:spcBef>
              <a:spcAft>
                <a:spcPts val="0"/>
              </a:spcAft>
              <a:buNone/>
            </a:pPr>
            <a:r>
              <a:t/>
            </a:r>
            <a:endParaRPr b="1" i="0" sz="12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0"/>
              </a:spcBef>
              <a:spcAft>
                <a:spcPts val="0"/>
              </a:spcAft>
              <a:buNone/>
            </a:pPr>
            <a:r>
              <a:rPr b="1" i="0" lang="en-US" sz="1200" u="none" cap="none" strike="noStrike">
                <a:solidFill>
                  <a:srgbClr val="000000"/>
                </a:solidFill>
                <a:latin typeface="Merriweather"/>
                <a:ea typeface="Merriweather"/>
                <a:cs typeface="Merriweather"/>
                <a:sym typeface="Merriweather"/>
              </a:rPr>
              <a:t>It is maintained by the MITRE Corporation with funding from the US Division of Homeland Security.</a:t>
            </a:r>
            <a:endParaRPr/>
          </a:p>
          <a:p>
            <a:pPr indent="0" lvl="0" marL="0" marR="0" rtl="0" algn="just">
              <a:lnSpc>
                <a:spcPct val="100000"/>
              </a:lnSpc>
              <a:spcBef>
                <a:spcPts val="0"/>
              </a:spcBef>
              <a:spcAft>
                <a:spcPts val="0"/>
              </a:spcAft>
              <a:buNone/>
            </a:pPr>
            <a:r>
              <a:t/>
            </a:r>
            <a:endParaRPr b="1" i="0" sz="12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0"/>
              </a:spcBef>
              <a:spcAft>
                <a:spcPts val="0"/>
              </a:spcAft>
              <a:buNone/>
            </a:pPr>
            <a:r>
              <a:t/>
            </a:r>
            <a:endParaRPr b="1" i="0" sz="1200" u="none" cap="none" strike="noStrike">
              <a:solidFill>
                <a:srgbClr val="000000"/>
              </a:solidFill>
              <a:latin typeface="Merriweather"/>
              <a:ea typeface="Merriweather"/>
              <a:cs typeface="Merriweather"/>
              <a:sym typeface="Merriweather"/>
            </a:endParaRPr>
          </a:p>
        </p:txBody>
      </p:sp>
      <p:cxnSp>
        <p:nvCxnSpPr>
          <p:cNvPr id="170" name="Google Shape;170;p7"/>
          <p:cNvCxnSpPr/>
          <p:nvPr/>
        </p:nvCxnSpPr>
        <p:spPr>
          <a:xfrm>
            <a:off x="65314" y="922857"/>
            <a:ext cx="0" cy="3346801"/>
          </a:xfrm>
          <a:prstGeom prst="straightConnector1">
            <a:avLst/>
          </a:prstGeom>
          <a:noFill/>
          <a:ln cap="flat" cmpd="sng" w="9525">
            <a:solidFill>
              <a:srgbClr val="C00000"/>
            </a:solidFill>
            <a:prstDash val="dash"/>
            <a:round/>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8"/>
          <p:cNvSpPr txBox="1"/>
          <p:nvPr/>
        </p:nvSpPr>
        <p:spPr>
          <a:xfrm>
            <a:off x="2824889" y="-20143"/>
            <a:ext cx="3494221" cy="5078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800" u="none" cap="none" strike="noStrike">
                <a:solidFill>
                  <a:srgbClr val="000000"/>
                </a:solidFill>
                <a:latin typeface="Merriweather"/>
                <a:ea typeface="Merriweather"/>
                <a:cs typeface="Merriweather"/>
                <a:sym typeface="Merriweather"/>
              </a:rPr>
              <a:t>CVSS</a:t>
            </a:r>
            <a:endParaRPr/>
          </a:p>
          <a:p>
            <a:pPr indent="0" lvl="0" marL="0" marR="0" rtl="0" algn="ctr">
              <a:lnSpc>
                <a:spcPct val="100000"/>
              </a:lnSpc>
              <a:spcBef>
                <a:spcPts val="0"/>
              </a:spcBef>
              <a:spcAft>
                <a:spcPts val="0"/>
              </a:spcAft>
              <a:buNone/>
            </a:pPr>
            <a:r>
              <a:rPr b="0" i="0" lang="en-US" sz="900" u="none" cap="none" strike="noStrike">
                <a:solidFill>
                  <a:srgbClr val="000000"/>
                </a:solidFill>
                <a:latin typeface="Merriweather"/>
                <a:ea typeface="Merriweather"/>
                <a:cs typeface="Merriweather"/>
                <a:sym typeface="Merriweather"/>
              </a:rPr>
              <a:t>Common Vulnerability Scoring System</a:t>
            </a:r>
            <a:endParaRPr b="0" i="0" sz="700" u="none" cap="none" strike="noStrike">
              <a:solidFill>
                <a:srgbClr val="000000"/>
              </a:solidFill>
              <a:latin typeface="Merriweather"/>
              <a:ea typeface="Merriweather"/>
              <a:cs typeface="Merriweather"/>
              <a:sym typeface="Merriweather"/>
            </a:endParaRPr>
          </a:p>
        </p:txBody>
      </p:sp>
      <p:cxnSp>
        <p:nvCxnSpPr>
          <p:cNvPr id="176" name="Google Shape;176;p8"/>
          <p:cNvCxnSpPr/>
          <p:nvPr/>
        </p:nvCxnSpPr>
        <p:spPr>
          <a:xfrm>
            <a:off x="0" y="4768417"/>
            <a:ext cx="9144000" cy="0"/>
          </a:xfrm>
          <a:prstGeom prst="straightConnector1">
            <a:avLst/>
          </a:prstGeom>
          <a:noFill/>
          <a:ln cap="flat" cmpd="sng" w="9525">
            <a:solidFill>
              <a:srgbClr val="5A0507"/>
            </a:solidFill>
            <a:prstDash val="solid"/>
            <a:round/>
            <a:headEnd len="sm" w="sm" type="none"/>
            <a:tailEnd len="sm" w="sm" type="none"/>
          </a:ln>
        </p:spPr>
      </p:cxnSp>
      <p:pic>
        <p:nvPicPr>
          <p:cNvPr id="177" name="Google Shape;177;p8"/>
          <p:cNvPicPr preferRelativeResize="0"/>
          <p:nvPr/>
        </p:nvPicPr>
        <p:blipFill rotWithShape="1">
          <a:blip r:embed="rId3">
            <a:alphaModFix/>
          </a:blip>
          <a:srcRect b="0" l="0" r="0" t="0"/>
          <a:stretch/>
        </p:blipFill>
        <p:spPr>
          <a:xfrm>
            <a:off x="8588288" y="4801115"/>
            <a:ext cx="556884" cy="307503"/>
          </a:xfrm>
          <a:prstGeom prst="rect">
            <a:avLst/>
          </a:prstGeom>
          <a:noFill/>
          <a:ln>
            <a:noFill/>
          </a:ln>
        </p:spPr>
      </p:pic>
      <p:pic>
        <p:nvPicPr>
          <p:cNvPr id="178" name="Google Shape;178;p8"/>
          <p:cNvPicPr preferRelativeResize="0"/>
          <p:nvPr/>
        </p:nvPicPr>
        <p:blipFill rotWithShape="1">
          <a:blip r:embed="rId4">
            <a:alphaModFix/>
          </a:blip>
          <a:srcRect b="0" l="0" r="0" t="0"/>
          <a:stretch/>
        </p:blipFill>
        <p:spPr>
          <a:xfrm>
            <a:off x="4067285" y="1257242"/>
            <a:ext cx="4911243" cy="2878659"/>
          </a:xfrm>
          <a:prstGeom prst="rect">
            <a:avLst/>
          </a:prstGeom>
          <a:noFill/>
          <a:ln cap="flat" cmpd="sng" w="9525">
            <a:solidFill>
              <a:srgbClr val="C00000"/>
            </a:solidFill>
            <a:prstDash val="dash"/>
            <a:round/>
            <a:headEnd len="sm" w="sm" type="none"/>
            <a:tailEnd len="sm" w="sm" type="none"/>
          </a:ln>
          <a:effectLst>
            <a:outerShdw blurRad="292100" rotWithShape="0" algn="tl" dir="2700000" dist="139700">
              <a:srgbClr val="333333">
                <a:alpha val="64705"/>
              </a:srgbClr>
            </a:outerShdw>
          </a:effectLst>
        </p:spPr>
      </p:pic>
      <p:sp>
        <p:nvSpPr>
          <p:cNvPr id="179" name="Google Shape;179;p8"/>
          <p:cNvSpPr txBox="1"/>
          <p:nvPr/>
        </p:nvSpPr>
        <p:spPr>
          <a:xfrm>
            <a:off x="7941212" y="114978"/>
            <a:ext cx="1202788" cy="276999"/>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https://cve.org</a:t>
            </a:r>
            <a:endParaRPr/>
          </a:p>
        </p:txBody>
      </p:sp>
      <p:sp>
        <p:nvSpPr>
          <p:cNvPr id="180" name="Google Shape;180;p8"/>
          <p:cNvSpPr txBox="1"/>
          <p:nvPr/>
        </p:nvSpPr>
        <p:spPr>
          <a:xfrm>
            <a:off x="58282" y="1172556"/>
            <a:ext cx="3437540" cy="33239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400" u="none" cap="none" strike="noStrike">
                <a:solidFill>
                  <a:srgbClr val="000000"/>
                </a:solidFill>
                <a:latin typeface="Merriweather"/>
                <a:ea typeface="Merriweather"/>
                <a:cs typeface="Merriweather"/>
                <a:sym typeface="Merriweather"/>
              </a:rPr>
              <a:t>The </a:t>
            </a:r>
            <a:r>
              <a:rPr b="1" i="0" lang="en-US" sz="1400" u="none" cap="none" strike="noStrike">
                <a:solidFill>
                  <a:srgbClr val="C00000"/>
                </a:solidFill>
                <a:latin typeface="Merriweather"/>
                <a:ea typeface="Merriweather"/>
                <a:cs typeface="Merriweather"/>
                <a:sym typeface="Merriweather"/>
              </a:rPr>
              <a:t>CVSS</a:t>
            </a:r>
            <a:r>
              <a:rPr b="1" i="0" lang="en-US" sz="1400" u="none" cap="none" strike="noStrike">
                <a:solidFill>
                  <a:srgbClr val="000000"/>
                </a:solidFill>
                <a:latin typeface="Merriweather"/>
                <a:ea typeface="Merriweather"/>
                <a:cs typeface="Merriweather"/>
                <a:sym typeface="Merriweather"/>
              </a:rPr>
              <a:t> is one of several ways to </a:t>
            </a:r>
            <a:r>
              <a:rPr b="1" i="0" lang="en-US" sz="1400" u="none" cap="none" strike="noStrike">
                <a:solidFill>
                  <a:srgbClr val="C00000"/>
                </a:solidFill>
                <a:latin typeface="Merriweather"/>
                <a:ea typeface="Merriweather"/>
                <a:cs typeface="Merriweather"/>
                <a:sym typeface="Merriweather"/>
              </a:rPr>
              <a:t>measure</a:t>
            </a:r>
            <a:r>
              <a:rPr b="1" i="0" lang="en-US" sz="1400" u="none" cap="none" strike="noStrike">
                <a:solidFill>
                  <a:srgbClr val="000000"/>
                </a:solidFill>
                <a:latin typeface="Merriweather"/>
                <a:ea typeface="Merriweather"/>
                <a:cs typeface="Merriweather"/>
                <a:sym typeface="Merriweather"/>
              </a:rPr>
              <a:t> the </a:t>
            </a:r>
            <a:r>
              <a:rPr b="1" i="0" lang="en-US" sz="1400" u="none" cap="none" strike="noStrike">
                <a:solidFill>
                  <a:srgbClr val="C00000"/>
                </a:solidFill>
                <a:latin typeface="Merriweather"/>
                <a:ea typeface="Merriweather"/>
                <a:cs typeface="Merriweather"/>
                <a:sym typeface="Merriweather"/>
              </a:rPr>
              <a:t>impact of vulnerabilities</a:t>
            </a:r>
            <a:r>
              <a:rPr b="1" i="0" lang="en-US" sz="1400" u="none" cap="none" strike="noStrike">
                <a:solidFill>
                  <a:srgbClr val="000000"/>
                </a:solidFill>
                <a:latin typeface="Merriweather"/>
                <a:ea typeface="Merriweather"/>
                <a:cs typeface="Merriweather"/>
                <a:sym typeface="Merriweather"/>
              </a:rPr>
              <a:t>, which is commonly known as the CVE score. </a:t>
            </a:r>
            <a:endParaRPr/>
          </a:p>
          <a:p>
            <a:pPr indent="0" lvl="0" marL="0" marR="0" rtl="0" algn="just">
              <a:lnSpc>
                <a:spcPct val="100000"/>
              </a:lnSpc>
              <a:spcBef>
                <a:spcPts val="0"/>
              </a:spcBef>
              <a:spcAft>
                <a:spcPts val="0"/>
              </a:spcAft>
              <a:buNone/>
            </a:pPr>
            <a:r>
              <a:t/>
            </a:r>
            <a:endParaRPr b="1" i="0" sz="14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0"/>
              </a:spcBef>
              <a:spcAft>
                <a:spcPts val="0"/>
              </a:spcAft>
              <a:buNone/>
            </a:pPr>
            <a:r>
              <a:t/>
            </a:r>
            <a:endParaRPr b="1" i="0" sz="14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0"/>
              </a:spcBef>
              <a:spcAft>
                <a:spcPts val="0"/>
              </a:spcAft>
              <a:buNone/>
            </a:pPr>
            <a:r>
              <a:t/>
            </a:r>
            <a:endParaRPr b="1" i="0" sz="14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0"/>
              </a:spcBef>
              <a:spcAft>
                <a:spcPts val="0"/>
              </a:spcAft>
              <a:buNone/>
            </a:pPr>
            <a:r>
              <a:rPr b="1" i="0" lang="en-US" sz="1400" u="none" cap="none" strike="noStrike">
                <a:solidFill>
                  <a:srgbClr val="000000"/>
                </a:solidFill>
                <a:latin typeface="Merriweather"/>
                <a:ea typeface="Merriweather"/>
                <a:cs typeface="Merriweather"/>
                <a:sym typeface="Merriweather"/>
              </a:rPr>
              <a:t>The CVSS is an open set of standards used to assess a vulnerability and assign a severity along a scale of 0-10. </a:t>
            </a:r>
            <a:endParaRPr/>
          </a:p>
          <a:p>
            <a:pPr indent="0" lvl="0" marL="0" marR="0" rtl="0" algn="just">
              <a:lnSpc>
                <a:spcPct val="100000"/>
              </a:lnSpc>
              <a:spcBef>
                <a:spcPts val="0"/>
              </a:spcBef>
              <a:spcAft>
                <a:spcPts val="0"/>
              </a:spcAft>
              <a:buNone/>
            </a:pPr>
            <a:r>
              <a:t/>
            </a:r>
            <a:endParaRPr b="1" i="0" sz="14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0"/>
              </a:spcBef>
              <a:spcAft>
                <a:spcPts val="0"/>
              </a:spcAft>
              <a:buNone/>
            </a:pPr>
            <a:r>
              <a:t/>
            </a:r>
            <a:endParaRPr b="1" i="0" sz="14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0"/>
              </a:spcBef>
              <a:spcAft>
                <a:spcPts val="0"/>
              </a:spcAft>
              <a:buNone/>
            </a:pPr>
            <a:r>
              <a:t/>
            </a:r>
            <a:endParaRPr b="1" i="0" sz="14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0"/>
              </a:spcBef>
              <a:spcAft>
                <a:spcPts val="0"/>
              </a:spcAft>
              <a:buNone/>
            </a:pPr>
            <a:r>
              <a:rPr b="1" i="0" lang="en-US" sz="1400" u="none" cap="none" strike="noStrike">
                <a:solidFill>
                  <a:srgbClr val="000000"/>
                </a:solidFill>
                <a:latin typeface="Merriweather"/>
                <a:ea typeface="Merriweather"/>
                <a:cs typeface="Merriweather"/>
                <a:sym typeface="Merriweather"/>
              </a:rPr>
              <a:t>The current version of CVSS is v3.1, which breaks down the scale is as follows:</a:t>
            </a:r>
            <a:endParaRPr/>
          </a:p>
          <a:p>
            <a:pPr indent="0" lvl="0" marL="0" marR="0" rtl="0" algn="just">
              <a:lnSpc>
                <a:spcPct val="100000"/>
              </a:lnSpc>
              <a:spcBef>
                <a:spcPts val="0"/>
              </a:spcBef>
              <a:spcAft>
                <a:spcPts val="0"/>
              </a:spcAft>
              <a:buNone/>
            </a:pPr>
            <a:r>
              <a:t/>
            </a:r>
            <a:endParaRPr b="1" i="0" sz="1400" u="none" cap="none" strike="noStrike">
              <a:solidFill>
                <a:srgbClr val="000000"/>
              </a:solidFill>
              <a:latin typeface="Merriweather"/>
              <a:ea typeface="Merriweather"/>
              <a:cs typeface="Merriweather"/>
              <a:sym typeface="Merriweather"/>
            </a:endParaRPr>
          </a:p>
        </p:txBody>
      </p:sp>
      <p:sp>
        <p:nvSpPr>
          <p:cNvPr id="181" name="Google Shape;181;p8"/>
          <p:cNvSpPr txBox="1"/>
          <p:nvPr/>
        </p:nvSpPr>
        <p:spPr>
          <a:xfrm>
            <a:off x="4182190" y="4245197"/>
            <a:ext cx="4684540"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Merriweather"/>
                <a:ea typeface="Merriweather"/>
                <a:cs typeface="Merriweather"/>
                <a:sym typeface="Merriweather"/>
              </a:rPr>
              <a:t>The CVSS standard is used by many reputable organizations, including NVD, IBM, and Oracle.</a:t>
            </a:r>
            <a:endParaRPr b="0" i="0" sz="12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9"/>
          <p:cNvSpPr txBox="1"/>
          <p:nvPr/>
        </p:nvSpPr>
        <p:spPr>
          <a:xfrm>
            <a:off x="2824889" y="33987"/>
            <a:ext cx="3494221"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800" u="none" cap="none" strike="noStrike">
                <a:solidFill>
                  <a:srgbClr val="000000"/>
                </a:solidFill>
                <a:latin typeface="Merriweather"/>
                <a:ea typeface="Merriweather"/>
                <a:cs typeface="Merriweather"/>
                <a:sym typeface="Merriweather"/>
              </a:rPr>
              <a:t>CVE Identifiers</a:t>
            </a:r>
            <a:endParaRPr/>
          </a:p>
        </p:txBody>
      </p:sp>
      <p:cxnSp>
        <p:nvCxnSpPr>
          <p:cNvPr id="187" name="Google Shape;187;p9"/>
          <p:cNvCxnSpPr/>
          <p:nvPr/>
        </p:nvCxnSpPr>
        <p:spPr>
          <a:xfrm>
            <a:off x="0" y="4768417"/>
            <a:ext cx="9144000" cy="0"/>
          </a:xfrm>
          <a:prstGeom prst="straightConnector1">
            <a:avLst/>
          </a:prstGeom>
          <a:noFill/>
          <a:ln cap="flat" cmpd="sng" w="9525">
            <a:solidFill>
              <a:srgbClr val="5A0507"/>
            </a:solidFill>
            <a:prstDash val="solid"/>
            <a:round/>
            <a:headEnd len="sm" w="sm" type="none"/>
            <a:tailEnd len="sm" w="sm" type="none"/>
          </a:ln>
        </p:spPr>
      </p:cxnSp>
      <p:pic>
        <p:nvPicPr>
          <p:cNvPr id="188" name="Google Shape;188;p9"/>
          <p:cNvPicPr preferRelativeResize="0"/>
          <p:nvPr/>
        </p:nvPicPr>
        <p:blipFill rotWithShape="1">
          <a:blip r:embed="rId3">
            <a:alphaModFix/>
          </a:blip>
          <a:srcRect b="0" l="0" r="0" t="0"/>
          <a:stretch/>
        </p:blipFill>
        <p:spPr>
          <a:xfrm>
            <a:off x="8588288" y="4801115"/>
            <a:ext cx="556884" cy="307503"/>
          </a:xfrm>
          <a:prstGeom prst="rect">
            <a:avLst/>
          </a:prstGeom>
          <a:noFill/>
          <a:ln>
            <a:noFill/>
          </a:ln>
        </p:spPr>
      </p:pic>
      <p:sp>
        <p:nvSpPr>
          <p:cNvPr id="189" name="Google Shape;189;p9"/>
          <p:cNvSpPr txBox="1"/>
          <p:nvPr/>
        </p:nvSpPr>
        <p:spPr>
          <a:xfrm>
            <a:off x="305214" y="1162053"/>
            <a:ext cx="4491511" cy="341632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200" u="none" cap="none" strike="noStrike">
                <a:solidFill>
                  <a:srgbClr val="000000"/>
                </a:solidFill>
                <a:latin typeface="Merriweather"/>
                <a:ea typeface="Merriweather"/>
                <a:cs typeface="Merriweather"/>
                <a:sym typeface="Merriweather"/>
              </a:rPr>
              <a:t>When vulnerabilities are verified, a CVE Numbering Authority (CNA) assigns a number. </a:t>
            </a:r>
            <a:endParaRPr/>
          </a:p>
          <a:p>
            <a:pPr indent="0" lvl="0" marL="0" marR="0" rtl="0" algn="just">
              <a:lnSpc>
                <a:spcPct val="100000"/>
              </a:lnSpc>
              <a:spcBef>
                <a:spcPts val="0"/>
              </a:spcBef>
              <a:spcAft>
                <a:spcPts val="0"/>
              </a:spcAft>
              <a:buNone/>
            </a:pPr>
            <a:r>
              <a:t/>
            </a:r>
            <a:endParaRPr b="1" i="0" sz="12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0"/>
              </a:spcBef>
              <a:spcAft>
                <a:spcPts val="0"/>
              </a:spcAft>
              <a:buNone/>
            </a:pPr>
            <a:r>
              <a:rPr b="1" i="0" lang="en-US" sz="1200" u="none" cap="none" strike="noStrike">
                <a:solidFill>
                  <a:srgbClr val="000000"/>
                </a:solidFill>
                <a:latin typeface="Merriweather"/>
                <a:ea typeface="Merriweather"/>
                <a:cs typeface="Merriweather"/>
                <a:sym typeface="Merriweather"/>
              </a:rPr>
              <a:t>A CVE identifier follows the format of — </a:t>
            </a:r>
            <a:r>
              <a:rPr b="1" i="0" lang="en-US" sz="1200" u="none" cap="none" strike="noStrike">
                <a:solidFill>
                  <a:srgbClr val="C00000"/>
                </a:solidFill>
                <a:latin typeface="Merriweather"/>
                <a:ea typeface="Merriweather"/>
                <a:cs typeface="Merriweather"/>
                <a:sym typeface="Merriweather"/>
              </a:rPr>
              <a:t>CVE-{year}-{ID}. </a:t>
            </a:r>
            <a:r>
              <a:rPr b="1" i="0" lang="en-US" sz="1200" u="none" cap="none" strike="noStrike">
                <a:solidFill>
                  <a:srgbClr val="000000"/>
                </a:solidFill>
                <a:latin typeface="Merriweather"/>
                <a:ea typeface="Merriweather"/>
                <a:cs typeface="Merriweather"/>
                <a:sym typeface="Merriweather"/>
              </a:rPr>
              <a:t>There are currently 114 organizations, across 22 countries, that are certified as CNAs. These organizations include research organizations, and security and IT vendors. </a:t>
            </a:r>
            <a:endParaRPr/>
          </a:p>
          <a:p>
            <a:pPr indent="0" lvl="0" marL="0" marR="0" rtl="0" algn="just">
              <a:lnSpc>
                <a:spcPct val="100000"/>
              </a:lnSpc>
              <a:spcBef>
                <a:spcPts val="0"/>
              </a:spcBef>
              <a:spcAft>
                <a:spcPts val="0"/>
              </a:spcAft>
              <a:buNone/>
            </a:pPr>
            <a:r>
              <a:t/>
            </a:r>
            <a:endParaRPr b="1" i="0" sz="12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0"/>
              </a:spcBef>
              <a:spcAft>
                <a:spcPts val="0"/>
              </a:spcAft>
              <a:buNone/>
            </a:pPr>
            <a:r>
              <a:rPr b="1" i="0" lang="en-US" sz="1200" u="none" cap="none" strike="noStrike">
                <a:solidFill>
                  <a:srgbClr val="000000"/>
                </a:solidFill>
                <a:latin typeface="Merriweather"/>
                <a:ea typeface="Merriweather"/>
                <a:cs typeface="Merriweather"/>
                <a:sym typeface="Merriweather"/>
              </a:rPr>
              <a:t>CNAs are granted their authority by MITRE, which can also assign CVE numbers directly.</a:t>
            </a:r>
            <a:endParaRPr/>
          </a:p>
          <a:p>
            <a:pPr indent="0" lvl="0" marL="0" marR="0" rtl="0" algn="just">
              <a:lnSpc>
                <a:spcPct val="100000"/>
              </a:lnSpc>
              <a:spcBef>
                <a:spcPts val="0"/>
              </a:spcBef>
              <a:spcAft>
                <a:spcPts val="0"/>
              </a:spcAft>
              <a:buNone/>
            </a:pPr>
            <a:r>
              <a:t/>
            </a:r>
            <a:endParaRPr b="1" i="0" sz="12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0"/>
              </a:spcBef>
              <a:spcAft>
                <a:spcPts val="0"/>
              </a:spcAft>
              <a:buNone/>
            </a:pPr>
            <a:r>
              <a:rPr b="1" i="0" lang="en-US" sz="1200" u="none" cap="none" strike="noStrike">
                <a:solidFill>
                  <a:srgbClr val="000000"/>
                </a:solidFill>
                <a:latin typeface="Merriweather"/>
                <a:ea typeface="Merriweather"/>
                <a:cs typeface="Merriweather"/>
                <a:sym typeface="Merriweather"/>
              </a:rPr>
              <a:t>Vulnerability information is provided to CNAs via researchers, vendors, or users. Many vulnerabilities are also discovered as part of bug bounty programs. </a:t>
            </a:r>
            <a:endParaRPr/>
          </a:p>
          <a:p>
            <a:pPr indent="0" lvl="0" marL="0" marR="0" rtl="0" algn="just">
              <a:lnSpc>
                <a:spcPct val="100000"/>
              </a:lnSpc>
              <a:spcBef>
                <a:spcPts val="0"/>
              </a:spcBef>
              <a:spcAft>
                <a:spcPts val="0"/>
              </a:spcAft>
              <a:buNone/>
            </a:pPr>
            <a:r>
              <a:t/>
            </a:r>
            <a:endParaRPr b="1" i="0" sz="12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0"/>
              </a:spcBef>
              <a:spcAft>
                <a:spcPts val="0"/>
              </a:spcAft>
              <a:buNone/>
            </a:pPr>
            <a:r>
              <a:rPr b="1" i="0" lang="en-US" sz="1200" u="none" cap="none" strike="noStrike">
                <a:solidFill>
                  <a:srgbClr val="000000"/>
                </a:solidFill>
                <a:latin typeface="Merriweather"/>
                <a:ea typeface="Merriweather"/>
                <a:cs typeface="Merriweather"/>
                <a:sym typeface="Merriweather"/>
              </a:rPr>
              <a:t>These programs are set up by vendors and provide a reward to users who report vulnerabilities directly to the vendor, as opposed to making the information public.</a:t>
            </a:r>
            <a:endParaRPr/>
          </a:p>
        </p:txBody>
      </p:sp>
      <p:sp>
        <p:nvSpPr>
          <p:cNvPr id="190" name="Google Shape;190;p9"/>
          <p:cNvSpPr txBox="1"/>
          <p:nvPr/>
        </p:nvSpPr>
        <p:spPr>
          <a:xfrm>
            <a:off x="80489" y="664232"/>
            <a:ext cx="148125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CVE Flow</a:t>
            </a:r>
            <a:endParaRPr/>
          </a:p>
        </p:txBody>
      </p:sp>
      <p:sp>
        <p:nvSpPr>
          <p:cNvPr id="191" name="Google Shape;191;p9"/>
          <p:cNvSpPr/>
          <p:nvPr/>
        </p:nvSpPr>
        <p:spPr>
          <a:xfrm>
            <a:off x="5315918" y="2487932"/>
            <a:ext cx="3037668" cy="523220"/>
          </a:xfrm>
          <a:custGeom>
            <a:rect b="b" l="l" r="r" t="t"/>
            <a:pathLst>
              <a:path extrusionOk="0" fill="none" h="523220" w="3037668">
                <a:moveTo>
                  <a:pt x="0" y="0"/>
                </a:moveTo>
                <a:cubicBezTo>
                  <a:pt x="102723" y="-46302"/>
                  <a:pt x="268650" y="7896"/>
                  <a:pt x="506278" y="0"/>
                </a:cubicBezTo>
                <a:cubicBezTo>
                  <a:pt x="743906" y="-7896"/>
                  <a:pt x="741298" y="18931"/>
                  <a:pt x="951803" y="0"/>
                </a:cubicBezTo>
                <a:cubicBezTo>
                  <a:pt x="1162309" y="-18931"/>
                  <a:pt x="1161729" y="11134"/>
                  <a:pt x="1366951" y="0"/>
                </a:cubicBezTo>
                <a:cubicBezTo>
                  <a:pt x="1572173" y="-11134"/>
                  <a:pt x="1707775" y="21629"/>
                  <a:pt x="1842852" y="0"/>
                </a:cubicBezTo>
                <a:cubicBezTo>
                  <a:pt x="1977929" y="-21629"/>
                  <a:pt x="2127633" y="10091"/>
                  <a:pt x="2258000" y="0"/>
                </a:cubicBezTo>
                <a:cubicBezTo>
                  <a:pt x="2388367" y="-10091"/>
                  <a:pt x="2836572" y="86001"/>
                  <a:pt x="3037668" y="0"/>
                </a:cubicBezTo>
                <a:cubicBezTo>
                  <a:pt x="3047356" y="197114"/>
                  <a:pt x="2977168" y="392772"/>
                  <a:pt x="3037668" y="523220"/>
                </a:cubicBezTo>
                <a:cubicBezTo>
                  <a:pt x="2883464" y="536895"/>
                  <a:pt x="2745271" y="510252"/>
                  <a:pt x="2531390" y="523220"/>
                </a:cubicBezTo>
                <a:cubicBezTo>
                  <a:pt x="2317509" y="536188"/>
                  <a:pt x="2253341" y="505763"/>
                  <a:pt x="2025112" y="523220"/>
                </a:cubicBezTo>
                <a:cubicBezTo>
                  <a:pt x="1796883" y="540677"/>
                  <a:pt x="1764292" y="520874"/>
                  <a:pt x="1518834" y="523220"/>
                </a:cubicBezTo>
                <a:cubicBezTo>
                  <a:pt x="1273376" y="525566"/>
                  <a:pt x="1219347" y="497667"/>
                  <a:pt x="1103686" y="523220"/>
                </a:cubicBezTo>
                <a:cubicBezTo>
                  <a:pt x="988025" y="548773"/>
                  <a:pt x="835606" y="499268"/>
                  <a:pt x="627785" y="523220"/>
                </a:cubicBezTo>
                <a:cubicBezTo>
                  <a:pt x="419964" y="547172"/>
                  <a:pt x="303924" y="519063"/>
                  <a:pt x="0" y="523220"/>
                </a:cubicBezTo>
                <a:cubicBezTo>
                  <a:pt x="-46041" y="378062"/>
                  <a:pt x="10290" y="149068"/>
                  <a:pt x="0" y="0"/>
                </a:cubicBezTo>
                <a:close/>
              </a:path>
              <a:path extrusionOk="0" h="523220" w="3037668">
                <a:moveTo>
                  <a:pt x="0" y="0"/>
                </a:moveTo>
                <a:cubicBezTo>
                  <a:pt x="151301" y="-55941"/>
                  <a:pt x="388233" y="15917"/>
                  <a:pt x="506278" y="0"/>
                </a:cubicBezTo>
                <a:cubicBezTo>
                  <a:pt x="624323" y="-15917"/>
                  <a:pt x="774621" y="37295"/>
                  <a:pt x="982179" y="0"/>
                </a:cubicBezTo>
                <a:cubicBezTo>
                  <a:pt x="1189737" y="-37295"/>
                  <a:pt x="1331229" y="29690"/>
                  <a:pt x="1518834" y="0"/>
                </a:cubicBezTo>
                <a:cubicBezTo>
                  <a:pt x="1706440" y="-29690"/>
                  <a:pt x="1891859" y="51984"/>
                  <a:pt x="2085865" y="0"/>
                </a:cubicBezTo>
                <a:cubicBezTo>
                  <a:pt x="2279871" y="-51984"/>
                  <a:pt x="2408608" y="3439"/>
                  <a:pt x="2592143" y="0"/>
                </a:cubicBezTo>
                <a:cubicBezTo>
                  <a:pt x="2775678" y="-3439"/>
                  <a:pt x="2889816" y="1602"/>
                  <a:pt x="3037668" y="0"/>
                </a:cubicBezTo>
                <a:cubicBezTo>
                  <a:pt x="3061585" y="104964"/>
                  <a:pt x="3037247" y="414409"/>
                  <a:pt x="3037668" y="523220"/>
                </a:cubicBezTo>
                <a:cubicBezTo>
                  <a:pt x="2862957" y="563197"/>
                  <a:pt x="2767330" y="513984"/>
                  <a:pt x="2622520" y="523220"/>
                </a:cubicBezTo>
                <a:cubicBezTo>
                  <a:pt x="2477710" y="532456"/>
                  <a:pt x="2260218" y="500343"/>
                  <a:pt x="2116242" y="523220"/>
                </a:cubicBezTo>
                <a:cubicBezTo>
                  <a:pt x="1972266" y="546097"/>
                  <a:pt x="1753469" y="464663"/>
                  <a:pt x="1579587" y="523220"/>
                </a:cubicBezTo>
                <a:cubicBezTo>
                  <a:pt x="1405705" y="581777"/>
                  <a:pt x="1239503" y="516587"/>
                  <a:pt x="1012556" y="523220"/>
                </a:cubicBezTo>
                <a:cubicBezTo>
                  <a:pt x="785609" y="529853"/>
                  <a:pt x="699354" y="485784"/>
                  <a:pt x="445525" y="523220"/>
                </a:cubicBezTo>
                <a:cubicBezTo>
                  <a:pt x="191696" y="560656"/>
                  <a:pt x="171665" y="499751"/>
                  <a:pt x="0" y="523220"/>
                </a:cubicBezTo>
                <a:cubicBezTo>
                  <a:pt x="-32694" y="329720"/>
                  <a:pt x="44621" y="126370"/>
                  <a:pt x="0" y="0"/>
                </a:cubicBezTo>
                <a:close/>
              </a:path>
            </a:pathLst>
          </a:custGeom>
          <a:solidFill>
            <a:schemeClr val="lt1"/>
          </a:solidFill>
          <a:ln cap="flat" cmpd="sng" w="9525">
            <a:solidFill>
              <a:schemeClr val="dk1"/>
            </a:solidFill>
            <a:prstDash val="dash"/>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800" u="none" cap="none" strike="noStrike">
                <a:solidFill>
                  <a:srgbClr val="C00000"/>
                </a:solidFill>
                <a:latin typeface="Merriweather"/>
                <a:ea typeface="Merriweather"/>
                <a:cs typeface="Merriweather"/>
                <a:sym typeface="Merriweather"/>
              </a:rPr>
              <a:t>CVE-{year}-{ID} </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Volsce template">
  <a:themeElements>
    <a:clrScheme name="Custom 347">
      <a:dk1>
        <a:srgbClr val="252831"/>
      </a:dk1>
      <a:lt1>
        <a:srgbClr val="FFFFFF"/>
      </a:lt1>
      <a:dk2>
        <a:srgbClr val="68728D"/>
      </a:dk2>
      <a:lt2>
        <a:srgbClr val="E9EDF3"/>
      </a:lt2>
      <a:accent1>
        <a:srgbClr val="7D89AC"/>
      </a:accent1>
      <a:accent2>
        <a:srgbClr val="728CD8"/>
      </a:accent2>
      <a:accent3>
        <a:srgbClr val="72D8D8"/>
      </a:accent3>
      <a:accent4>
        <a:srgbClr val="B1D872"/>
      </a:accent4>
      <a:accent5>
        <a:srgbClr val="F8D067"/>
      </a:accent5>
      <a:accent6>
        <a:srgbClr val="BDC3D3"/>
      </a:accent6>
      <a:hlink>
        <a:srgbClr val="7D89A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HP-USER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0x010100CB420F600323F34EA568CBDFED2C7519</vt:lpwstr>
  </property>
</Properties>
</file>