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Merriweather" panose="020B0604020202020204" charset="0"/>
      <p:regular r:id="rId25"/>
      <p:bold r:id="rId26"/>
      <p:italic r:id="rId27"/>
      <p:boldItalic r:id="rId28"/>
    </p:embeddedFont>
    <p:embeddedFont>
      <p:font typeface="Montserrat Light" panose="020B0604020202020204" charset="0"/>
      <p:regular r:id="rId29"/>
      <p:bold r:id="rId30"/>
      <p:italic r:id="rId31"/>
      <p:boldItalic r:id="rId32"/>
    </p:embeddedFont>
    <p:embeddedFont>
      <p:font typeface="Poppins" panose="020B0604020202020204" charset="0"/>
      <p:regular r:id="rId33"/>
      <p:bold r:id="rId34"/>
      <p:italic r:id="rId35"/>
      <p:boldItalic r:id="rId36"/>
    </p:embeddedFont>
    <p:embeddedFont>
      <p:font typeface="Robot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jSDCcTwWuNOgKbMnM/pfms2pT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viewProps" Target="viewProps.xml"/><Relationship Id="rId20"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US" b="1" i="1" cap="none">
                <a:latin typeface="Roboto"/>
                <a:ea typeface="Roboto"/>
                <a:cs typeface="Roboto"/>
                <a:sym typeface="Roboto"/>
              </a:rPr>
              <a:t>BROWSERS</a:t>
            </a:r>
            <a:endParaRPr b="1" i="0" cap="none">
              <a:latin typeface="Roboto"/>
              <a:ea typeface="Roboto"/>
              <a:cs typeface="Roboto"/>
              <a:sym typeface="Roboto"/>
            </a:endParaRPr>
          </a:p>
          <a:p>
            <a:pPr marL="139700" lvl="0" indent="0" algn="l" rtl="0">
              <a:lnSpc>
                <a:spcPct val="100000"/>
              </a:lnSpc>
              <a:spcBef>
                <a:spcPts val="0"/>
              </a:spcBef>
              <a:spcAft>
                <a:spcPts val="0"/>
              </a:spcAft>
              <a:buSzPts val="1400"/>
              <a:buNone/>
            </a:pPr>
            <a:r>
              <a:rPr lang="en-US" b="0" i="0">
                <a:solidFill>
                  <a:srgbClr val="333333"/>
                </a:solidFill>
                <a:latin typeface="Roboto"/>
                <a:ea typeface="Roboto"/>
                <a:cs typeface="Roboto"/>
                <a:sym typeface="Roboto"/>
              </a:rPr>
              <a:t>The simplest way to start website enumeration is to open a browser to popular directory names and note the HTTP response code. For example:</a:t>
            </a:r>
            <a:endParaRPr/>
          </a:p>
          <a:p>
            <a:pPr marL="457200" lvl="0" indent="-317500" algn="l" rtl="0">
              <a:lnSpc>
                <a:spcPct val="100000"/>
              </a:lnSpc>
              <a:spcBef>
                <a:spcPts val="0"/>
              </a:spcBef>
              <a:spcAft>
                <a:spcPts val="0"/>
              </a:spcAft>
              <a:buSzPts val="1400"/>
              <a:buFont typeface="Arial"/>
              <a:buChar char="•"/>
            </a:pPr>
            <a:r>
              <a:rPr lang="en-US" b="0" i="0">
                <a:solidFill>
                  <a:srgbClr val="333333"/>
                </a:solidFill>
                <a:latin typeface="Roboto"/>
                <a:ea typeface="Roboto"/>
                <a:cs typeface="Roboto"/>
                <a:sym typeface="Roboto"/>
              </a:rPr>
              <a:t>http://www.example.tld/admin (401)</a:t>
            </a:r>
            <a:endParaRPr/>
          </a:p>
          <a:p>
            <a:pPr marL="457200" lvl="0" indent="-317500" algn="l" rtl="0">
              <a:lnSpc>
                <a:spcPct val="100000"/>
              </a:lnSpc>
              <a:spcBef>
                <a:spcPts val="0"/>
              </a:spcBef>
              <a:spcAft>
                <a:spcPts val="0"/>
              </a:spcAft>
              <a:buSzPts val="1400"/>
              <a:buFont typeface="Arial"/>
              <a:buChar char="•"/>
            </a:pPr>
            <a:r>
              <a:rPr lang="en-US" b="0" i="0">
                <a:solidFill>
                  <a:srgbClr val="333333"/>
                </a:solidFill>
                <a:latin typeface="Roboto"/>
                <a:ea typeface="Roboto"/>
                <a:cs typeface="Roboto"/>
                <a:sym typeface="Roboto"/>
              </a:rPr>
              <a:t>http://www.example.tld/cgi-bin (403)</a:t>
            </a:r>
            <a:endParaRPr/>
          </a:p>
          <a:p>
            <a:pPr marL="457200" lvl="0" indent="-317500" algn="l" rtl="0">
              <a:lnSpc>
                <a:spcPct val="100000"/>
              </a:lnSpc>
              <a:spcBef>
                <a:spcPts val="0"/>
              </a:spcBef>
              <a:spcAft>
                <a:spcPts val="0"/>
              </a:spcAft>
              <a:buSzPts val="1400"/>
              <a:buFont typeface="Arial"/>
              <a:buChar char="•"/>
            </a:pPr>
            <a:r>
              <a:rPr lang="en-US" b="0" i="0">
                <a:solidFill>
                  <a:srgbClr val="333333"/>
                </a:solidFill>
                <a:latin typeface="Roboto"/>
                <a:ea typeface="Roboto"/>
                <a:cs typeface="Roboto"/>
                <a:sym typeface="Roboto"/>
              </a:rPr>
              <a:t>http://www.example.tld/test (404)</a:t>
            </a:r>
            <a:endParaRPr/>
          </a:p>
          <a:p>
            <a:pPr marL="457200" lvl="0" indent="-317500" algn="l" rtl="0">
              <a:lnSpc>
                <a:spcPct val="100000"/>
              </a:lnSpc>
              <a:spcBef>
                <a:spcPts val="0"/>
              </a:spcBef>
              <a:spcAft>
                <a:spcPts val="0"/>
              </a:spcAft>
              <a:buSzPts val="1400"/>
              <a:buFont typeface="Arial"/>
              <a:buChar char="•"/>
            </a:pPr>
            <a:r>
              <a:rPr lang="en-US" b="0" i="0">
                <a:solidFill>
                  <a:srgbClr val="333333"/>
                </a:solidFill>
                <a:latin typeface="Roboto"/>
                <a:ea typeface="Roboto"/>
                <a:cs typeface="Roboto"/>
                <a:sym typeface="Roboto"/>
              </a:rPr>
              <a:t>http://www.example.tld/logs (200)</a:t>
            </a:r>
            <a:endParaRPr/>
          </a:p>
          <a:p>
            <a:pPr marL="457200" lvl="0" indent="-317500" algn="l" rtl="0">
              <a:lnSpc>
                <a:spcPct val="100000"/>
              </a:lnSpc>
              <a:spcBef>
                <a:spcPts val="0"/>
              </a:spcBef>
              <a:spcAft>
                <a:spcPts val="0"/>
              </a:spcAft>
              <a:buSzPts val="1400"/>
              <a:buFont typeface="Arial"/>
              <a:buChar char="•"/>
            </a:pPr>
            <a:r>
              <a:rPr lang="en-US" b="0" i="0">
                <a:solidFill>
                  <a:srgbClr val="333333"/>
                </a:solidFill>
                <a:latin typeface="Roboto"/>
                <a:ea typeface="Roboto"/>
                <a:cs typeface="Roboto"/>
                <a:sym typeface="Roboto"/>
              </a:rPr>
              <a:t>http://www.example.tld/bin (200)</a:t>
            </a:r>
            <a:endParaRPr/>
          </a:p>
          <a:p>
            <a:pPr marL="457200" lvl="0" indent="-317500" algn="l" rtl="0">
              <a:lnSpc>
                <a:spcPct val="100000"/>
              </a:lnSpc>
              <a:spcBef>
                <a:spcPts val="0"/>
              </a:spcBef>
              <a:spcAft>
                <a:spcPts val="0"/>
              </a:spcAft>
              <a:buSzPts val="1400"/>
              <a:buFont typeface="Arial"/>
              <a:buChar char="•"/>
            </a:pPr>
            <a:r>
              <a:rPr lang="en-US" b="0" i="0">
                <a:solidFill>
                  <a:srgbClr val="333333"/>
                </a:solidFill>
                <a:latin typeface="Roboto"/>
                <a:ea typeface="Roboto"/>
                <a:cs typeface="Roboto"/>
                <a:sym typeface="Roboto"/>
              </a:rPr>
              <a:t>http://www.example.tld/content (402)</a:t>
            </a:r>
            <a:endParaRPr/>
          </a:p>
          <a:p>
            <a:pPr marL="457200" lvl="0" indent="-317500" algn="l" rtl="0">
              <a:lnSpc>
                <a:spcPct val="100000"/>
              </a:lnSpc>
              <a:spcBef>
                <a:spcPts val="0"/>
              </a:spcBef>
              <a:spcAft>
                <a:spcPts val="0"/>
              </a:spcAft>
              <a:buSzPts val="1400"/>
              <a:buFont typeface="Arial"/>
              <a:buChar char="•"/>
            </a:pPr>
            <a:r>
              <a:rPr lang="en-US" b="0" i="0">
                <a:solidFill>
                  <a:srgbClr val="333333"/>
                </a:solidFill>
                <a:latin typeface="Roboto"/>
                <a:ea typeface="Roboto"/>
                <a:cs typeface="Roboto"/>
                <a:sym typeface="Roboto"/>
              </a:rPr>
              <a:t>http://www.example.tld/scripts (404)</a:t>
            </a:r>
            <a:endParaRPr/>
          </a:p>
          <a:p>
            <a:pPr marL="457200" lvl="0" indent="-317500" algn="l" rtl="0">
              <a:lnSpc>
                <a:spcPct val="100000"/>
              </a:lnSpc>
              <a:spcBef>
                <a:spcPts val="0"/>
              </a:spcBef>
              <a:spcAft>
                <a:spcPts val="0"/>
              </a:spcAft>
              <a:buSzPts val="1400"/>
              <a:buFont typeface="Arial"/>
              <a:buChar char="•"/>
            </a:pPr>
            <a:r>
              <a:rPr lang="en-US" b="0" i="0">
                <a:solidFill>
                  <a:srgbClr val="333333"/>
                </a:solidFill>
                <a:latin typeface="Roboto"/>
                <a:ea typeface="Roboto"/>
                <a:cs typeface="Roboto"/>
                <a:sym typeface="Roboto"/>
              </a:rPr>
              <a:t>http://www.example.tld/.well-known/</a:t>
            </a:r>
            <a:endParaRPr/>
          </a:p>
          <a:p>
            <a:pPr marL="139700" lvl="0" indent="0" algn="l" rtl="0">
              <a:lnSpc>
                <a:spcPct val="100000"/>
              </a:lnSpc>
              <a:spcBef>
                <a:spcPts val="0"/>
              </a:spcBef>
              <a:spcAft>
                <a:spcPts val="0"/>
              </a:spcAft>
              <a:buSzPts val="1400"/>
              <a:buNone/>
            </a:pPr>
            <a:endParaRPr/>
          </a:p>
          <a:p>
            <a:pPr marL="13970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US" b="1" i="1" cap="none">
                <a:latin typeface="Roboto"/>
                <a:ea typeface="Roboto"/>
                <a:cs typeface="Roboto"/>
                <a:sym typeface="Roboto"/>
              </a:rPr>
              <a:t>NMAP</a:t>
            </a:r>
            <a:endParaRPr b="1" i="0" cap="none">
              <a:latin typeface="Roboto"/>
              <a:ea typeface="Roboto"/>
              <a:cs typeface="Roboto"/>
              <a:sym typeface="Roboto"/>
            </a:endParaRPr>
          </a:p>
          <a:p>
            <a:pPr marL="139700" lvl="0" indent="0" algn="l" rtl="0">
              <a:lnSpc>
                <a:spcPct val="100000"/>
              </a:lnSpc>
              <a:spcBef>
                <a:spcPts val="0"/>
              </a:spcBef>
              <a:spcAft>
                <a:spcPts val="0"/>
              </a:spcAft>
              <a:buSzPts val="1400"/>
              <a:buNone/>
            </a:pPr>
            <a:r>
              <a:rPr lang="en-US" b="0" i="0">
                <a:solidFill>
                  <a:srgbClr val="333333"/>
                </a:solidFill>
                <a:latin typeface="Roboto"/>
                <a:ea typeface="Roboto"/>
                <a:cs typeface="Roboto"/>
                <a:sym typeface="Roboto"/>
              </a:rPr>
              <a:t>Nmap has scripts you can use to enumerate information from popular web applications, including:</a:t>
            </a:r>
            <a:endParaRPr/>
          </a:p>
          <a:p>
            <a:pPr marL="457200" lvl="0" indent="-317500" algn="l" rtl="0">
              <a:lnSpc>
                <a:spcPct val="100000"/>
              </a:lnSpc>
              <a:spcBef>
                <a:spcPts val="0"/>
              </a:spcBef>
              <a:spcAft>
                <a:spcPts val="0"/>
              </a:spcAft>
              <a:buSzPts val="1400"/>
              <a:buFont typeface="Arial"/>
              <a:buChar char="•"/>
            </a:pPr>
            <a:r>
              <a:rPr lang="en-US" b="0" i="0">
                <a:solidFill>
                  <a:srgbClr val="333333"/>
                </a:solidFill>
                <a:latin typeface="Roboto"/>
                <a:ea typeface="Roboto"/>
                <a:cs typeface="Roboto"/>
                <a:sym typeface="Roboto"/>
              </a:rPr>
              <a:t>nmap --script=http-enum &lt;target&gt;</a:t>
            </a:r>
            <a:endParaRPr/>
          </a:p>
          <a:p>
            <a:pPr marL="457200" lvl="0" indent="-317500" algn="l" rtl="0">
              <a:lnSpc>
                <a:spcPct val="100000"/>
              </a:lnSpc>
              <a:spcBef>
                <a:spcPts val="0"/>
              </a:spcBef>
              <a:spcAft>
                <a:spcPts val="0"/>
              </a:spcAft>
              <a:buSzPts val="1400"/>
              <a:buFont typeface="Arial"/>
              <a:buChar char="•"/>
            </a:pPr>
            <a:r>
              <a:rPr lang="en-US" b="0" i="0">
                <a:solidFill>
                  <a:srgbClr val="333333"/>
                </a:solidFill>
                <a:latin typeface="Roboto"/>
                <a:ea typeface="Roboto"/>
                <a:cs typeface="Roboto"/>
                <a:sym typeface="Roboto"/>
              </a:rPr>
              <a:t>nmap --script=http-drupal-enum &lt;target&gt;</a:t>
            </a:r>
            <a:endParaRPr/>
          </a:p>
          <a:p>
            <a:pPr marL="457200" lvl="0" indent="-317500" algn="l" rtl="0">
              <a:lnSpc>
                <a:spcPct val="100000"/>
              </a:lnSpc>
              <a:spcBef>
                <a:spcPts val="0"/>
              </a:spcBef>
              <a:spcAft>
                <a:spcPts val="0"/>
              </a:spcAft>
              <a:buSzPts val="1400"/>
              <a:buFont typeface="Arial"/>
              <a:buChar char="•"/>
            </a:pPr>
            <a:r>
              <a:rPr lang="en-US" b="0" i="0">
                <a:solidFill>
                  <a:srgbClr val="333333"/>
                </a:solidFill>
                <a:latin typeface="Roboto"/>
                <a:ea typeface="Roboto"/>
                <a:cs typeface="Roboto"/>
                <a:sym typeface="Roboto"/>
              </a:rPr>
              <a:t>nmap -–script=http-php-version &lt;target&gt;</a:t>
            </a:r>
            <a:endParaRPr/>
          </a:p>
          <a:p>
            <a:pPr marL="457200" lvl="0" indent="-317500" algn="l" rtl="0">
              <a:lnSpc>
                <a:spcPct val="100000"/>
              </a:lnSpc>
              <a:spcBef>
                <a:spcPts val="0"/>
              </a:spcBef>
              <a:spcAft>
                <a:spcPts val="0"/>
              </a:spcAft>
              <a:buSzPts val="1400"/>
              <a:buFont typeface="Arial"/>
              <a:buChar char="•"/>
            </a:pPr>
            <a:r>
              <a:rPr lang="en-US" b="0" i="0">
                <a:solidFill>
                  <a:srgbClr val="333333"/>
                </a:solidFill>
                <a:latin typeface="Roboto"/>
                <a:ea typeface="Roboto"/>
                <a:cs typeface="Roboto"/>
                <a:sym typeface="Roboto"/>
              </a:rPr>
              <a:t>nmap --script=http-webdav-scan &lt;target&gt;</a:t>
            </a:r>
            <a:endParaRPr/>
          </a:p>
          <a:p>
            <a:pPr marL="457200" lvl="0" indent="-317500" algn="l" rtl="0">
              <a:lnSpc>
                <a:spcPct val="100000"/>
              </a:lnSpc>
              <a:spcBef>
                <a:spcPts val="0"/>
              </a:spcBef>
              <a:spcAft>
                <a:spcPts val="0"/>
              </a:spcAft>
              <a:buSzPts val="1400"/>
              <a:buFont typeface="Arial"/>
              <a:buChar char="•"/>
            </a:pPr>
            <a:r>
              <a:rPr lang="en-US" b="0" i="0">
                <a:solidFill>
                  <a:srgbClr val="333333"/>
                </a:solidFill>
                <a:latin typeface="Roboto"/>
                <a:ea typeface="Roboto"/>
                <a:cs typeface="Roboto"/>
                <a:sym typeface="Roboto"/>
              </a:rPr>
              <a:t>nmap --script=http-wordpress-enum &lt;target&gt;</a:t>
            </a:r>
            <a:endParaRPr/>
          </a:p>
          <a:p>
            <a:pPr marL="139700" lvl="0" indent="0" algn="l" rtl="0">
              <a:lnSpc>
                <a:spcPct val="100000"/>
              </a:lnSpc>
              <a:spcBef>
                <a:spcPts val="0"/>
              </a:spcBef>
              <a:spcAft>
                <a:spcPts val="0"/>
              </a:spcAft>
              <a:buSzPts val="1400"/>
              <a:buNone/>
            </a:pPr>
            <a:endParaRPr/>
          </a:p>
          <a:p>
            <a:pPr marL="139700" lvl="0" indent="0" algn="l" rtl="0">
              <a:lnSpc>
                <a:spcPct val="100000"/>
              </a:lnSpc>
              <a:spcBef>
                <a:spcPts val="0"/>
              </a:spcBef>
              <a:spcAft>
                <a:spcPts val="0"/>
              </a:spcAft>
              <a:buSzPts val="1400"/>
              <a:buNone/>
            </a:pPr>
            <a:endParaRPr/>
          </a:p>
          <a:p>
            <a:pPr marL="457200" lvl="0" indent="-317500" algn="l" rtl="0">
              <a:lnSpc>
                <a:spcPct val="100000"/>
              </a:lnSpc>
              <a:spcBef>
                <a:spcPts val="0"/>
              </a:spcBef>
              <a:spcAft>
                <a:spcPts val="0"/>
              </a:spcAft>
              <a:buSzPts val="1400"/>
              <a:buChar char="●"/>
            </a:pPr>
            <a:r>
              <a:rPr lang="en-US" b="1" i="1" cap="none">
                <a:latin typeface="Roboto"/>
                <a:ea typeface="Roboto"/>
                <a:cs typeface="Roboto"/>
                <a:sym typeface="Roboto"/>
              </a:rPr>
              <a:t>DIRBUSTER</a:t>
            </a:r>
            <a:endParaRPr b="1" i="0" cap="none">
              <a:latin typeface="Roboto"/>
              <a:ea typeface="Roboto"/>
              <a:cs typeface="Roboto"/>
              <a:sym typeface="Roboto"/>
            </a:endParaRPr>
          </a:p>
          <a:p>
            <a:pPr marL="457200" lvl="0" indent="-317500" algn="l" rtl="0">
              <a:lnSpc>
                <a:spcPct val="100000"/>
              </a:lnSpc>
              <a:spcBef>
                <a:spcPts val="0"/>
              </a:spcBef>
              <a:spcAft>
                <a:spcPts val="0"/>
              </a:spcAft>
              <a:buSzPts val="1400"/>
              <a:buChar char="●"/>
            </a:pPr>
            <a:r>
              <a:rPr lang="en-US" b="0" i="0">
                <a:solidFill>
                  <a:srgbClr val="333333"/>
                </a:solidFill>
                <a:latin typeface="Roboto"/>
                <a:ea typeface="Roboto"/>
                <a:cs typeface="Roboto"/>
                <a:sym typeface="Roboto"/>
              </a:rPr>
              <a:t>Dirbuster is a GUI tool that ships with Kali Linux. Created by the OWASP group, it uses word lists to search for possible directory names on websites.</a:t>
            </a:r>
            <a:endParaRPr/>
          </a:p>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5"/>
          <p:cNvGrpSpPr/>
          <p:nvPr/>
        </p:nvGrpSpPr>
        <p:grpSpPr>
          <a:xfrm flipH="1">
            <a:off x="912725" y="0"/>
            <a:ext cx="8231275" cy="4331550"/>
            <a:chOff x="0" y="0"/>
            <a:chExt cx="8231275" cy="4331550"/>
          </a:xfrm>
        </p:grpSpPr>
        <p:pic>
          <p:nvPicPr>
            <p:cNvPr id="11" name="Google Shape;11;p25"/>
            <p:cNvPicPr preferRelativeResize="0"/>
            <p:nvPr/>
          </p:nvPicPr>
          <p:blipFill rotWithShape="1">
            <a:blip r:embed="rId2">
              <a:alphaModFix/>
            </a:blip>
            <a:srcRect/>
            <a:stretch/>
          </p:blipFill>
          <p:spPr>
            <a:xfrm>
              <a:off x="685975" y="3434875"/>
              <a:ext cx="1371975" cy="896675"/>
            </a:xfrm>
            <a:prstGeom prst="rect">
              <a:avLst/>
            </a:prstGeom>
            <a:noFill/>
            <a:ln>
              <a:noFill/>
            </a:ln>
          </p:spPr>
        </p:pic>
        <p:grpSp>
          <p:nvGrpSpPr>
            <p:cNvPr id="12" name="Google Shape;12;p25"/>
            <p:cNvGrpSpPr/>
            <p:nvPr/>
          </p:nvGrpSpPr>
          <p:grpSpPr>
            <a:xfrm>
              <a:off x="0" y="2747250"/>
              <a:ext cx="3429750" cy="896675"/>
              <a:chOff x="0" y="0"/>
              <a:chExt cx="3429750" cy="896675"/>
            </a:xfrm>
          </p:grpSpPr>
          <p:pic>
            <p:nvPicPr>
              <p:cNvPr id="13" name="Google Shape;13;p25"/>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14" name="Google Shape;14;p25"/>
              <p:cNvPicPr preferRelativeResize="0"/>
              <p:nvPr/>
            </p:nvPicPr>
            <p:blipFill rotWithShape="1">
              <a:blip r:embed="rId2">
                <a:alphaModFix/>
              </a:blip>
              <a:srcRect/>
              <a:stretch/>
            </p:blipFill>
            <p:spPr>
              <a:xfrm>
                <a:off x="2057775" y="0"/>
                <a:ext cx="1371975" cy="896675"/>
              </a:xfrm>
              <a:prstGeom prst="rect">
                <a:avLst/>
              </a:prstGeom>
              <a:noFill/>
              <a:ln>
                <a:noFill/>
              </a:ln>
            </p:spPr>
          </p:pic>
        </p:grpSp>
        <p:grpSp>
          <p:nvGrpSpPr>
            <p:cNvPr id="15" name="Google Shape;15;p25"/>
            <p:cNvGrpSpPr/>
            <p:nvPr/>
          </p:nvGrpSpPr>
          <p:grpSpPr>
            <a:xfrm>
              <a:off x="685975" y="2061250"/>
              <a:ext cx="3429750" cy="896675"/>
              <a:chOff x="0" y="0"/>
              <a:chExt cx="3429750" cy="896675"/>
            </a:xfrm>
          </p:grpSpPr>
          <p:pic>
            <p:nvPicPr>
              <p:cNvPr id="16" name="Google Shape;16;p25"/>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17" name="Google Shape;17;p25"/>
              <p:cNvPicPr preferRelativeResize="0"/>
              <p:nvPr/>
            </p:nvPicPr>
            <p:blipFill rotWithShape="1">
              <a:blip r:embed="rId2">
                <a:alphaModFix/>
              </a:blip>
              <a:srcRect/>
              <a:stretch/>
            </p:blipFill>
            <p:spPr>
              <a:xfrm>
                <a:off x="2057775" y="0"/>
                <a:ext cx="1371975" cy="896675"/>
              </a:xfrm>
              <a:prstGeom prst="rect">
                <a:avLst/>
              </a:prstGeom>
              <a:noFill/>
              <a:ln>
                <a:noFill/>
              </a:ln>
            </p:spPr>
          </p:pic>
        </p:grpSp>
        <p:grpSp>
          <p:nvGrpSpPr>
            <p:cNvPr id="18" name="Google Shape;18;p25"/>
            <p:cNvGrpSpPr/>
            <p:nvPr/>
          </p:nvGrpSpPr>
          <p:grpSpPr>
            <a:xfrm>
              <a:off x="0" y="1373625"/>
              <a:ext cx="3429750" cy="896675"/>
              <a:chOff x="0" y="0"/>
              <a:chExt cx="3429750" cy="896675"/>
            </a:xfrm>
          </p:grpSpPr>
          <p:pic>
            <p:nvPicPr>
              <p:cNvPr id="19" name="Google Shape;19;p25"/>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20" name="Google Shape;20;p25"/>
              <p:cNvPicPr preferRelativeResize="0"/>
              <p:nvPr/>
            </p:nvPicPr>
            <p:blipFill rotWithShape="1">
              <a:blip r:embed="rId2">
                <a:alphaModFix/>
              </a:blip>
              <a:srcRect/>
              <a:stretch/>
            </p:blipFill>
            <p:spPr>
              <a:xfrm>
                <a:off x="2057775" y="0"/>
                <a:ext cx="1371975" cy="896675"/>
              </a:xfrm>
              <a:prstGeom prst="rect">
                <a:avLst/>
              </a:prstGeom>
              <a:noFill/>
              <a:ln>
                <a:noFill/>
              </a:ln>
            </p:spPr>
          </p:pic>
        </p:grpSp>
        <p:grpSp>
          <p:nvGrpSpPr>
            <p:cNvPr id="21" name="Google Shape;21;p25"/>
            <p:cNvGrpSpPr/>
            <p:nvPr/>
          </p:nvGrpSpPr>
          <p:grpSpPr>
            <a:xfrm>
              <a:off x="685975" y="687625"/>
              <a:ext cx="7545300" cy="896675"/>
              <a:chOff x="0" y="0"/>
              <a:chExt cx="7545300" cy="896675"/>
            </a:xfrm>
          </p:grpSpPr>
          <p:pic>
            <p:nvPicPr>
              <p:cNvPr id="22" name="Google Shape;22;p25"/>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23" name="Google Shape;23;p25"/>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24" name="Google Shape;24;p25"/>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25" name="Google Shape;25;p25"/>
              <p:cNvPicPr preferRelativeResize="0"/>
              <p:nvPr/>
            </p:nvPicPr>
            <p:blipFill rotWithShape="1">
              <a:blip r:embed="rId2">
                <a:alphaModFix/>
              </a:blip>
              <a:srcRect/>
              <a:stretch/>
            </p:blipFill>
            <p:spPr>
              <a:xfrm>
                <a:off x="6173325" y="0"/>
                <a:ext cx="1371975" cy="896675"/>
              </a:xfrm>
              <a:prstGeom prst="rect">
                <a:avLst/>
              </a:prstGeom>
              <a:noFill/>
              <a:ln>
                <a:noFill/>
              </a:ln>
            </p:spPr>
          </p:pic>
        </p:grpSp>
        <p:grpSp>
          <p:nvGrpSpPr>
            <p:cNvPr id="26" name="Google Shape;26;p25"/>
            <p:cNvGrpSpPr/>
            <p:nvPr/>
          </p:nvGrpSpPr>
          <p:grpSpPr>
            <a:xfrm>
              <a:off x="0" y="0"/>
              <a:ext cx="7545300" cy="896675"/>
              <a:chOff x="0" y="0"/>
              <a:chExt cx="7545300" cy="896675"/>
            </a:xfrm>
          </p:grpSpPr>
          <p:pic>
            <p:nvPicPr>
              <p:cNvPr id="27" name="Google Shape;27;p25"/>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28" name="Google Shape;28;p25"/>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29" name="Google Shape;29;p25"/>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30" name="Google Shape;30;p25"/>
              <p:cNvPicPr preferRelativeResize="0"/>
              <p:nvPr/>
            </p:nvPicPr>
            <p:blipFill rotWithShape="1">
              <a:blip r:embed="rId2">
                <a:alphaModFix/>
              </a:blip>
              <a:srcRect/>
              <a:stretch/>
            </p:blipFill>
            <p:spPr>
              <a:xfrm>
                <a:off x="6173325" y="0"/>
                <a:ext cx="1371975" cy="896675"/>
              </a:xfrm>
              <a:prstGeom prst="rect">
                <a:avLst/>
              </a:prstGeom>
              <a:noFill/>
              <a:ln>
                <a:noFill/>
              </a:ln>
            </p:spPr>
          </p:pic>
        </p:grpSp>
      </p:grpSp>
      <p:sp>
        <p:nvSpPr>
          <p:cNvPr id="31" name="Google Shape;31;p25"/>
          <p:cNvSpPr txBox="1">
            <a:spLocks noGrp="1"/>
          </p:cNvSpPr>
          <p:nvPr>
            <p:ph type="ctrTitle"/>
          </p:nvPr>
        </p:nvSpPr>
        <p:spPr>
          <a:xfrm>
            <a:off x="2027622" y="1953315"/>
            <a:ext cx="5073300" cy="1159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grpSp>
        <p:nvGrpSpPr>
          <p:cNvPr id="32" name="Google Shape;32;p25"/>
          <p:cNvGrpSpPr/>
          <p:nvPr/>
        </p:nvGrpSpPr>
        <p:grpSpPr>
          <a:xfrm flipH="1">
            <a:off x="0" y="3088098"/>
            <a:ext cx="4115725" cy="2270300"/>
            <a:chOff x="4115550" y="2061250"/>
            <a:chExt cx="4115725" cy="2270300"/>
          </a:xfrm>
        </p:grpSpPr>
        <p:grpSp>
          <p:nvGrpSpPr>
            <p:cNvPr id="33" name="Google Shape;33;p25"/>
            <p:cNvGrpSpPr/>
            <p:nvPr/>
          </p:nvGrpSpPr>
          <p:grpSpPr>
            <a:xfrm>
              <a:off x="4801525" y="3434875"/>
              <a:ext cx="3429750" cy="896675"/>
              <a:chOff x="4115550" y="0"/>
              <a:chExt cx="3429750" cy="896675"/>
            </a:xfrm>
          </p:grpSpPr>
          <p:pic>
            <p:nvPicPr>
              <p:cNvPr id="34" name="Google Shape;34;p25"/>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35" name="Google Shape;35;p25"/>
              <p:cNvPicPr preferRelativeResize="0"/>
              <p:nvPr/>
            </p:nvPicPr>
            <p:blipFill rotWithShape="1">
              <a:blip r:embed="rId2">
                <a:alphaModFix/>
              </a:blip>
              <a:srcRect/>
              <a:stretch/>
            </p:blipFill>
            <p:spPr>
              <a:xfrm>
                <a:off x="6173325" y="0"/>
                <a:ext cx="1371975" cy="896675"/>
              </a:xfrm>
              <a:prstGeom prst="rect">
                <a:avLst/>
              </a:prstGeom>
              <a:noFill/>
              <a:ln>
                <a:noFill/>
              </a:ln>
            </p:spPr>
          </p:pic>
        </p:grpSp>
        <p:grpSp>
          <p:nvGrpSpPr>
            <p:cNvPr id="36" name="Google Shape;36;p25"/>
            <p:cNvGrpSpPr/>
            <p:nvPr/>
          </p:nvGrpSpPr>
          <p:grpSpPr>
            <a:xfrm>
              <a:off x="4115550" y="2747250"/>
              <a:ext cx="3429750" cy="896675"/>
              <a:chOff x="4115550" y="0"/>
              <a:chExt cx="3429750" cy="896675"/>
            </a:xfrm>
          </p:grpSpPr>
          <p:pic>
            <p:nvPicPr>
              <p:cNvPr id="37" name="Google Shape;37;p25"/>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38" name="Google Shape;38;p25"/>
              <p:cNvPicPr preferRelativeResize="0"/>
              <p:nvPr/>
            </p:nvPicPr>
            <p:blipFill rotWithShape="1">
              <a:blip r:embed="rId2">
                <a:alphaModFix/>
              </a:blip>
              <a:srcRect/>
              <a:stretch/>
            </p:blipFill>
            <p:spPr>
              <a:xfrm>
                <a:off x="6173325" y="0"/>
                <a:ext cx="1371975" cy="896675"/>
              </a:xfrm>
              <a:prstGeom prst="rect">
                <a:avLst/>
              </a:prstGeom>
              <a:noFill/>
              <a:ln>
                <a:noFill/>
              </a:ln>
            </p:spPr>
          </p:pic>
        </p:grpSp>
        <p:pic>
          <p:nvPicPr>
            <p:cNvPr id="39" name="Google Shape;39;p25"/>
            <p:cNvPicPr preferRelativeResize="0"/>
            <p:nvPr/>
          </p:nvPicPr>
          <p:blipFill rotWithShape="1">
            <a:blip r:embed="rId2">
              <a:alphaModFix/>
            </a:blip>
            <a:srcRect/>
            <a:stretch/>
          </p:blipFill>
          <p:spPr>
            <a:xfrm>
              <a:off x="6859300" y="2061250"/>
              <a:ext cx="1371975" cy="89667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grpSp>
        <p:nvGrpSpPr>
          <p:cNvPr id="41" name="Google Shape;41;p26"/>
          <p:cNvGrpSpPr/>
          <p:nvPr/>
        </p:nvGrpSpPr>
        <p:grpSpPr>
          <a:xfrm flipH="1">
            <a:off x="4363775" y="-3213"/>
            <a:ext cx="4780225" cy="2116171"/>
            <a:chOff x="0" y="0"/>
            <a:chExt cx="5072934" cy="2245751"/>
          </a:xfrm>
        </p:grpSpPr>
        <p:pic>
          <p:nvPicPr>
            <p:cNvPr id="42" name="Google Shape;42;p26"/>
            <p:cNvPicPr preferRelativeResize="0"/>
            <p:nvPr/>
          </p:nvPicPr>
          <p:blipFill rotWithShape="1">
            <a:blip r:embed="rId2">
              <a:alphaModFix/>
            </a:blip>
            <a:srcRect/>
            <a:stretch/>
          </p:blipFill>
          <p:spPr>
            <a:xfrm>
              <a:off x="0" y="1693130"/>
              <a:ext cx="845548" cy="552621"/>
            </a:xfrm>
            <a:prstGeom prst="rect">
              <a:avLst/>
            </a:prstGeom>
            <a:noFill/>
            <a:ln>
              <a:noFill/>
            </a:ln>
          </p:spPr>
        </p:pic>
        <p:pic>
          <p:nvPicPr>
            <p:cNvPr id="43" name="Google Shape;43;p26"/>
            <p:cNvPicPr preferRelativeResize="0"/>
            <p:nvPr/>
          </p:nvPicPr>
          <p:blipFill rotWithShape="1">
            <a:blip r:embed="rId2">
              <a:alphaModFix/>
            </a:blip>
            <a:srcRect/>
            <a:stretch/>
          </p:blipFill>
          <p:spPr>
            <a:xfrm>
              <a:off x="422766" y="1270348"/>
              <a:ext cx="845548" cy="552621"/>
            </a:xfrm>
            <a:prstGeom prst="rect">
              <a:avLst/>
            </a:prstGeom>
            <a:noFill/>
            <a:ln>
              <a:noFill/>
            </a:ln>
          </p:spPr>
        </p:pic>
        <p:grpSp>
          <p:nvGrpSpPr>
            <p:cNvPr id="44" name="Google Shape;44;p26"/>
            <p:cNvGrpSpPr/>
            <p:nvPr/>
          </p:nvGrpSpPr>
          <p:grpSpPr>
            <a:xfrm>
              <a:off x="0" y="846565"/>
              <a:ext cx="3381962" cy="552621"/>
              <a:chOff x="0" y="0"/>
              <a:chExt cx="5487525" cy="896675"/>
            </a:xfrm>
          </p:grpSpPr>
          <p:pic>
            <p:nvPicPr>
              <p:cNvPr id="45" name="Google Shape;45;p26"/>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46" name="Google Shape;46;p26"/>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47" name="Google Shape;47;p26"/>
              <p:cNvPicPr preferRelativeResize="0"/>
              <p:nvPr/>
            </p:nvPicPr>
            <p:blipFill rotWithShape="1">
              <a:blip r:embed="rId2">
                <a:alphaModFix/>
              </a:blip>
              <a:srcRect/>
              <a:stretch/>
            </p:blipFill>
            <p:spPr>
              <a:xfrm>
                <a:off x="4115550" y="0"/>
                <a:ext cx="1371975" cy="896675"/>
              </a:xfrm>
              <a:prstGeom prst="rect">
                <a:avLst/>
              </a:prstGeom>
              <a:noFill/>
              <a:ln>
                <a:noFill/>
              </a:ln>
            </p:spPr>
          </p:pic>
        </p:grpSp>
        <p:grpSp>
          <p:nvGrpSpPr>
            <p:cNvPr id="48" name="Google Shape;48;p26"/>
            <p:cNvGrpSpPr/>
            <p:nvPr/>
          </p:nvGrpSpPr>
          <p:grpSpPr>
            <a:xfrm>
              <a:off x="422766" y="423783"/>
              <a:ext cx="4650168" cy="552621"/>
              <a:chOff x="0" y="0"/>
              <a:chExt cx="7545300" cy="896675"/>
            </a:xfrm>
          </p:grpSpPr>
          <p:pic>
            <p:nvPicPr>
              <p:cNvPr id="49" name="Google Shape;49;p26"/>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50" name="Google Shape;50;p26"/>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51" name="Google Shape;51;p26"/>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52" name="Google Shape;52;p26"/>
              <p:cNvPicPr preferRelativeResize="0"/>
              <p:nvPr/>
            </p:nvPicPr>
            <p:blipFill rotWithShape="1">
              <a:blip r:embed="rId2">
                <a:alphaModFix/>
              </a:blip>
              <a:srcRect/>
              <a:stretch/>
            </p:blipFill>
            <p:spPr>
              <a:xfrm>
                <a:off x="6173325" y="0"/>
                <a:ext cx="1371975" cy="896675"/>
              </a:xfrm>
              <a:prstGeom prst="rect">
                <a:avLst/>
              </a:prstGeom>
              <a:noFill/>
              <a:ln>
                <a:noFill/>
              </a:ln>
            </p:spPr>
          </p:pic>
        </p:grpSp>
        <p:grpSp>
          <p:nvGrpSpPr>
            <p:cNvPr id="53" name="Google Shape;53;p26"/>
            <p:cNvGrpSpPr/>
            <p:nvPr/>
          </p:nvGrpSpPr>
          <p:grpSpPr>
            <a:xfrm>
              <a:off x="0" y="0"/>
              <a:ext cx="4650168" cy="552621"/>
              <a:chOff x="0" y="0"/>
              <a:chExt cx="7545300" cy="896675"/>
            </a:xfrm>
          </p:grpSpPr>
          <p:pic>
            <p:nvPicPr>
              <p:cNvPr id="54" name="Google Shape;54;p26"/>
              <p:cNvPicPr preferRelativeResize="0"/>
              <p:nvPr/>
            </p:nvPicPr>
            <p:blipFill rotWithShape="1">
              <a:blip r:embed="rId2">
                <a:alphaModFix/>
              </a:blip>
              <a:srcRect/>
              <a:stretch/>
            </p:blipFill>
            <p:spPr>
              <a:xfrm>
                <a:off x="0" y="0"/>
                <a:ext cx="1371975" cy="896675"/>
              </a:xfrm>
              <a:prstGeom prst="rect">
                <a:avLst/>
              </a:prstGeom>
              <a:noFill/>
              <a:ln>
                <a:noFill/>
              </a:ln>
            </p:spPr>
          </p:pic>
          <p:pic>
            <p:nvPicPr>
              <p:cNvPr id="55" name="Google Shape;55;p26"/>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56" name="Google Shape;56;p26"/>
              <p:cNvPicPr preferRelativeResize="0"/>
              <p:nvPr/>
            </p:nvPicPr>
            <p:blipFill rotWithShape="1">
              <a:blip r:embed="rId2">
                <a:alphaModFix/>
              </a:blip>
              <a:srcRect/>
              <a:stretch/>
            </p:blipFill>
            <p:spPr>
              <a:xfrm>
                <a:off x="4115550" y="0"/>
                <a:ext cx="1371975" cy="896675"/>
              </a:xfrm>
              <a:prstGeom prst="rect">
                <a:avLst/>
              </a:prstGeom>
              <a:noFill/>
              <a:ln>
                <a:noFill/>
              </a:ln>
            </p:spPr>
          </p:pic>
          <p:pic>
            <p:nvPicPr>
              <p:cNvPr id="57" name="Google Shape;57;p26"/>
              <p:cNvPicPr preferRelativeResize="0"/>
              <p:nvPr/>
            </p:nvPicPr>
            <p:blipFill rotWithShape="1">
              <a:blip r:embed="rId2">
                <a:alphaModFix/>
              </a:blip>
              <a:srcRect/>
              <a:stretch/>
            </p:blipFill>
            <p:spPr>
              <a:xfrm>
                <a:off x="6173325" y="0"/>
                <a:ext cx="1371975" cy="896675"/>
              </a:xfrm>
              <a:prstGeom prst="rect">
                <a:avLst/>
              </a:prstGeom>
              <a:noFill/>
              <a:ln>
                <a:noFill/>
              </a:ln>
            </p:spPr>
          </p:pic>
        </p:grpSp>
      </p:grpSp>
      <p:grpSp>
        <p:nvGrpSpPr>
          <p:cNvPr id="58" name="Google Shape;58;p26"/>
          <p:cNvGrpSpPr/>
          <p:nvPr/>
        </p:nvGrpSpPr>
        <p:grpSpPr>
          <a:xfrm flipH="1">
            <a:off x="6" y="3953174"/>
            <a:ext cx="2390164" cy="1318453"/>
            <a:chOff x="6607482" y="3879952"/>
            <a:chExt cx="2536521" cy="1399186"/>
          </a:xfrm>
        </p:grpSpPr>
        <p:grpSp>
          <p:nvGrpSpPr>
            <p:cNvPr id="59" name="Google Shape;59;p26"/>
            <p:cNvGrpSpPr/>
            <p:nvPr/>
          </p:nvGrpSpPr>
          <p:grpSpPr>
            <a:xfrm>
              <a:off x="6607482" y="4726517"/>
              <a:ext cx="2113755" cy="552621"/>
              <a:chOff x="2057775" y="0"/>
              <a:chExt cx="3429750" cy="896675"/>
            </a:xfrm>
          </p:grpSpPr>
          <p:pic>
            <p:nvPicPr>
              <p:cNvPr id="60" name="Google Shape;60;p26"/>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61" name="Google Shape;61;p26"/>
              <p:cNvPicPr preferRelativeResize="0"/>
              <p:nvPr/>
            </p:nvPicPr>
            <p:blipFill rotWithShape="1">
              <a:blip r:embed="rId2">
                <a:alphaModFix/>
              </a:blip>
              <a:srcRect/>
              <a:stretch/>
            </p:blipFill>
            <p:spPr>
              <a:xfrm>
                <a:off x="4115550" y="0"/>
                <a:ext cx="1371975" cy="896675"/>
              </a:xfrm>
              <a:prstGeom prst="rect">
                <a:avLst/>
              </a:prstGeom>
              <a:noFill/>
              <a:ln>
                <a:noFill/>
              </a:ln>
            </p:spPr>
          </p:pic>
        </p:grpSp>
        <p:grpSp>
          <p:nvGrpSpPr>
            <p:cNvPr id="62" name="Google Shape;62;p26"/>
            <p:cNvGrpSpPr/>
            <p:nvPr/>
          </p:nvGrpSpPr>
          <p:grpSpPr>
            <a:xfrm>
              <a:off x="7030248" y="4303735"/>
              <a:ext cx="2113755" cy="552621"/>
              <a:chOff x="2057775" y="0"/>
              <a:chExt cx="3429750" cy="896675"/>
            </a:xfrm>
          </p:grpSpPr>
          <p:pic>
            <p:nvPicPr>
              <p:cNvPr id="63" name="Google Shape;63;p26"/>
              <p:cNvPicPr preferRelativeResize="0"/>
              <p:nvPr/>
            </p:nvPicPr>
            <p:blipFill rotWithShape="1">
              <a:blip r:embed="rId2">
                <a:alphaModFix/>
              </a:blip>
              <a:srcRect/>
              <a:stretch/>
            </p:blipFill>
            <p:spPr>
              <a:xfrm>
                <a:off x="2057775" y="0"/>
                <a:ext cx="1371975" cy="896675"/>
              </a:xfrm>
              <a:prstGeom prst="rect">
                <a:avLst/>
              </a:prstGeom>
              <a:noFill/>
              <a:ln>
                <a:noFill/>
              </a:ln>
            </p:spPr>
          </p:pic>
          <p:pic>
            <p:nvPicPr>
              <p:cNvPr id="64" name="Google Shape;64;p26"/>
              <p:cNvPicPr preferRelativeResize="0"/>
              <p:nvPr/>
            </p:nvPicPr>
            <p:blipFill rotWithShape="1">
              <a:blip r:embed="rId2">
                <a:alphaModFix/>
              </a:blip>
              <a:srcRect/>
              <a:stretch/>
            </p:blipFill>
            <p:spPr>
              <a:xfrm>
                <a:off x="4115550" y="0"/>
                <a:ext cx="1371975" cy="896675"/>
              </a:xfrm>
              <a:prstGeom prst="rect">
                <a:avLst/>
              </a:prstGeom>
              <a:noFill/>
              <a:ln>
                <a:noFill/>
              </a:ln>
            </p:spPr>
          </p:pic>
        </p:grpSp>
        <p:pic>
          <p:nvPicPr>
            <p:cNvPr id="65" name="Google Shape;65;p26"/>
            <p:cNvPicPr preferRelativeResize="0"/>
            <p:nvPr/>
          </p:nvPicPr>
          <p:blipFill rotWithShape="1">
            <a:blip r:embed="rId2">
              <a:alphaModFix/>
            </a:blip>
            <a:srcRect/>
            <a:stretch/>
          </p:blipFill>
          <p:spPr>
            <a:xfrm>
              <a:off x="7875688" y="3879952"/>
              <a:ext cx="845548" cy="552621"/>
            </a:xfrm>
            <a:prstGeom prst="rect">
              <a:avLst/>
            </a:prstGeom>
            <a:noFill/>
            <a:ln>
              <a:noFill/>
            </a:ln>
          </p:spPr>
        </p:pic>
      </p:grpSp>
      <p:sp>
        <p:nvSpPr>
          <p:cNvPr id="66" name="Google Shape;66;p26"/>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67" name="Google Shape;67;p26"/>
          <p:cNvSpPr txBox="1">
            <a:spLocks noGrp="1"/>
          </p:cNvSpPr>
          <p:nvPr>
            <p:ph type="body" idx="1"/>
          </p:nvPr>
        </p:nvSpPr>
        <p:spPr>
          <a:xfrm>
            <a:off x="776450" y="1524375"/>
            <a:ext cx="3587400" cy="3077100"/>
          </a:xfrm>
          <a:prstGeom prst="rect">
            <a:avLst/>
          </a:prstGeom>
          <a:noFill/>
          <a:ln>
            <a:noFill/>
          </a:ln>
        </p:spPr>
        <p:txBody>
          <a:bodyPr spcFirstLastPara="1" wrap="square" lIns="0" tIns="0" rIns="0" bIns="0" anchor="t" anchorCtr="0">
            <a:noAutofit/>
          </a:bodyPr>
          <a:lstStyle>
            <a:lvl1pPr marL="457200" lvl="0" indent="-355600" algn="l">
              <a:lnSpc>
                <a:spcPct val="120000"/>
              </a:lnSpc>
              <a:spcBef>
                <a:spcPts val="600"/>
              </a:spcBef>
              <a:spcAft>
                <a:spcPts val="0"/>
              </a:spcAft>
              <a:buSzPts val="2000"/>
              <a:buChar char="❑"/>
              <a:defRPr/>
            </a:lvl1pPr>
            <a:lvl2pPr marL="914400" lvl="1" indent="-355600" algn="l">
              <a:lnSpc>
                <a:spcPct val="120000"/>
              </a:lnSpc>
              <a:spcBef>
                <a:spcPts val="600"/>
              </a:spcBef>
              <a:spcAft>
                <a:spcPts val="0"/>
              </a:spcAft>
              <a:buSzPts val="2000"/>
              <a:buChar char="❏"/>
              <a:defRPr/>
            </a:lvl2pPr>
            <a:lvl3pPr marL="1371600" lvl="2" indent="-355600" algn="l">
              <a:lnSpc>
                <a:spcPct val="120000"/>
              </a:lnSpc>
              <a:spcBef>
                <a:spcPts val="600"/>
              </a:spcBef>
              <a:spcAft>
                <a:spcPts val="0"/>
              </a:spcAft>
              <a:buSzPts val="2000"/>
              <a:buChar char="❏"/>
              <a:defRPr/>
            </a:lvl3pPr>
            <a:lvl4pPr marL="1828800" lvl="3" indent="-355600" algn="l">
              <a:lnSpc>
                <a:spcPct val="120000"/>
              </a:lnSpc>
              <a:spcBef>
                <a:spcPts val="600"/>
              </a:spcBef>
              <a:spcAft>
                <a:spcPts val="0"/>
              </a:spcAft>
              <a:buSzPts val="2000"/>
              <a:buChar char="❏"/>
              <a:defRPr/>
            </a:lvl4pPr>
            <a:lvl5pPr marL="2286000" lvl="4" indent="-355600" algn="l">
              <a:lnSpc>
                <a:spcPct val="120000"/>
              </a:lnSpc>
              <a:spcBef>
                <a:spcPts val="600"/>
              </a:spcBef>
              <a:spcAft>
                <a:spcPts val="0"/>
              </a:spcAft>
              <a:buSzPts val="2000"/>
              <a:buChar char="❏"/>
              <a:defRPr/>
            </a:lvl5pPr>
            <a:lvl6pPr marL="2743200" lvl="5" indent="-355600" algn="l">
              <a:lnSpc>
                <a:spcPct val="120000"/>
              </a:lnSpc>
              <a:spcBef>
                <a:spcPts val="600"/>
              </a:spcBef>
              <a:spcAft>
                <a:spcPts val="0"/>
              </a:spcAft>
              <a:buSzPts val="2000"/>
              <a:buChar char="❏"/>
              <a:defRPr/>
            </a:lvl6pPr>
            <a:lvl7pPr marL="3200400" lvl="6" indent="-355600" algn="l">
              <a:lnSpc>
                <a:spcPct val="120000"/>
              </a:lnSpc>
              <a:spcBef>
                <a:spcPts val="600"/>
              </a:spcBef>
              <a:spcAft>
                <a:spcPts val="0"/>
              </a:spcAft>
              <a:buSzPts val="2000"/>
              <a:buChar char="❏"/>
              <a:defRPr/>
            </a:lvl7pPr>
            <a:lvl8pPr marL="3657600" lvl="7" indent="-355600" algn="l">
              <a:lnSpc>
                <a:spcPct val="120000"/>
              </a:lnSpc>
              <a:spcBef>
                <a:spcPts val="600"/>
              </a:spcBef>
              <a:spcAft>
                <a:spcPts val="0"/>
              </a:spcAft>
              <a:buSzPts val="2000"/>
              <a:buChar char="❏"/>
              <a:defRPr/>
            </a:lvl8pPr>
            <a:lvl9pPr marL="4114800" lvl="8" indent="-355600" algn="l">
              <a:lnSpc>
                <a:spcPct val="120000"/>
              </a:lnSpc>
              <a:spcBef>
                <a:spcPts val="600"/>
              </a:spcBef>
              <a:spcAft>
                <a:spcPts val="0"/>
              </a:spcAft>
              <a:buSzPts val="2000"/>
              <a:buChar char="❏"/>
              <a:defRPr/>
            </a:lvl9pPr>
          </a:lstStyle>
          <a:p>
            <a:endParaRPr/>
          </a:p>
        </p:txBody>
      </p:sp>
      <p:sp>
        <p:nvSpPr>
          <p:cNvPr id="68" name="Google Shape;68;p26"/>
          <p:cNvSpPr txBox="1">
            <a:spLocks noGrp="1"/>
          </p:cNvSpPr>
          <p:nvPr>
            <p:ph type="body" idx="2"/>
          </p:nvPr>
        </p:nvSpPr>
        <p:spPr>
          <a:xfrm>
            <a:off x="4780150" y="1524375"/>
            <a:ext cx="3587400" cy="3077100"/>
          </a:xfrm>
          <a:prstGeom prst="rect">
            <a:avLst/>
          </a:prstGeom>
          <a:noFill/>
          <a:ln>
            <a:noFill/>
          </a:ln>
        </p:spPr>
        <p:txBody>
          <a:bodyPr spcFirstLastPara="1" wrap="square" lIns="0" tIns="0" rIns="0" bIns="0" anchor="t" anchorCtr="0">
            <a:noAutofit/>
          </a:bodyPr>
          <a:lstStyle>
            <a:lvl1pPr marL="457200" lvl="0" indent="-355600" algn="l">
              <a:lnSpc>
                <a:spcPct val="120000"/>
              </a:lnSpc>
              <a:spcBef>
                <a:spcPts val="600"/>
              </a:spcBef>
              <a:spcAft>
                <a:spcPts val="0"/>
              </a:spcAft>
              <a:buSzPts val="2000"/>
              <a:buChar char="❑"/>
              <a:defRPr/>
            </a:lvl1pPr>
            <a:lvl2pPr marL="914400" lvl="1" indent="-355600" algn="l">
              <a:lnSpc>
                <a:spcPct val="120000"/>
              </a:lnSpc>
              <a:spcBef>
                <a:spcPts val="600"/>
              </a:spcBef>
              <a:spcAft>
                <a:spcPts val="0"/>
              </a:spcAft>
              <a:buSzPts val="2000"/>
              <a:buChar char="❏"/>
              <a:defRPr/>
            </a:lvl2pPr>
            <a:lvl3pPr marL="1371600" lvl="2" indent="-355600" algn="l">
              <a:lnSpc>
                <a:spcPct val="120000"/>
              </a:lnSpc>
              <a:spcBef>
                <a:spcPts val="600"/>
              </a:spcBef>
              <a:spcAft>
                <a:spcPts val="0"/>
              </a:spcAft>
              <a:buSzPts val="2000"/>
              <a:buChar char="❏"/>
              <a:defRPr/>
            </a:lvl3pPr>
            <a:lvl4pPr marL="1828800" lvl="3" indent="-355600" algn="l">
              <a:lnSpc>
                <a:spcPct val="120000"/>
              </a:lnSpc>
              <a:spcBef>
                <a:spcPts val="600"/>
              </a:spcBef>
              <a:spcAft>
                <a:spcPts val="0"/>
              </a:spcAft>
              <a:buSzPts val="2000"/>
              <a:buChar char="❏"/>
              <a:defRPr/>
            </a:lvl4pPr>
            <a:lvl5pPr marL="2286000" lvl="4" indent="-355600" algn="l">
              <a:lnSpc>
                <a:spcPct val="120000"/>
              </a:lnSpc>
              <a:spcBef>
                <a:spcPts val="600"/>
              </a:spcBef>
              <a:spcAft>
                <a:spcPts val="0"/>
              </a:spcAft>
              <a:buSzPts val="2000"/>
              <a:buChar char="❏"/>
              <a:defRPr/>
            </a:lvl5pPr>
            <a:lvl6pPr marL="2743200" lvl="5" indent="-355600" algn="l">
              <a:lnSpc>
                <a:spcPct val="120000"/>
              </a:lnSpc>
              <a:spcBef>
                <a:spcPts val="600"/>
              </a:spcBef>
              <a:spcAft>
                <a:spcPts val="0"/>
              </a:spcAft>
              <a:buSzPts val="2000"/>
              <a:buChar char="❏"/>
              <a:defRPr/>
            </a:lvl6pPr>
            <a:lvl7pPr marL="3200400" lvl="6" indent="-355600" algn="l">
              <a:lnSpc>
                <a:spcPct val="120000"/>
              </a:lnSpc>
              <a:spcBef>
                <a:spcPts val="600"/>
              </a:spcBef>
              <a:spcAft>
                <a:spcPts val="0"/>
              </a:spcAft>
              <a:buSzPts val="2000"/>
              <a:buChar char="❏"/>
              <a:defRPr/>
            </a:lvl7pPr>
            <a:lvl8pPr marL="3657600" lvl="7" indent="-355600" algn="l">
              <a:lnSpc>
                <a:spcPct val="120000"/>
              </a:lnSpc>
              <a:spcBef>
                <a:spcPts val="600"/>
              </a:spcBef>
              <a:spcAft>
                <a:spcPts val="0"/>
              </a:spcAft>
              <a:buSzPts val="2000"/>
              <a:buChar char="❏"/>
              <a:defRPr/>
            </a:lvl8pPr>
            <a:lvl9pPr marL="4114800" lvl="8" indent="-355600" algn="l">
              <a:lnSpc>
                <a:spcPct val="120000"/>
              </a:lnSpc>
              <a:spcBef>
                <a:spcPts val="600"/>
              </a:spcBef>
              <a:spcAft>
                <a:spcPts val="0"/>
              </a:spcAft>
              <a:buSzPts val="2000"/>
              <a:buChar char="❏"/>
              <a:defRPr/>
            </a:lvl9pPr>
          </a:lstStyle>
          <a:p>
            <a:endParaRPr/>
          </a:p>
        </p:txBody>
      </p:sp>
      <p:sp>
        <p:nvSpPr>
          <p:cNvPr id="69" name="Google Shape;69;p26"/>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9pPr>
          </a:lstStyle>
          <a:p>
            <a:endParaRPr/>
          </a:p>
        </p:txBody>
      </p:sp>
      <p:sp>
        <p:nvSpPr>
          <p:cNvPr id="7" name="Google Shape;7;p24"/>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marR="0" lvl="0"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1pPr>
            <a:lvl2pPr marL="914400" marR="0" lvl="1"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2pPr>
            <a:lvl3pPr marL="1371600" marR="0" lvl="2"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3pPr>
            <a:lvl4pPr marL="1828800" marR="0" lvl="3"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4pPr>
            <a:lvl5pPr marL="2286000" marR="0" lvl="4"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5pPr>
            <a:lvl6pPr marL="2743200" marR="0" lvl="5"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6pPr>
            <a:lvl7pPr marL="3200400" marR="0" lvl="6"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7pPr>
            <a:lvl8pPr marL="3657600" marR="0" lvl="7"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8pPr>
            <a:lvl9pPr marL="4114800" marR="0" lvl="8"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9pPr>
          </a:lstStyle>
          <a:p>
            <a:endParaRPr/>
          </a:p>
        </p:txBody>
      </p:sp>
      <p:sp>
        <p:nvSpPr>
          <p:cNvPr id="8" name="Google Shape;8;p24"/>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1pPr>
            <a:lvl2pPr marL="0" marR="0" lvl="1"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2pPr>
            <a:lvl3pPr marL="0" marR="0" lvl="2"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3pPr>
            <a:lvl4pPr marL="0" marR="0" lvl="3"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4pPr>
            <a:lvl5pPr marL="0" marR="0" lvl="4"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5pPr>
            <a:lvl6pPr marL="0" marR="0" lvl="5"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6pPr>
            <a:lvl7pPr marL="0" marR="0" lvl="6"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7pPr>
            <a:lvl8pPr marL="0" marR="0" lvl="7"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8pPr>
            <a:lvl9pPr marL="0" marR="0" lvl="8" indent="0" algn="ct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gist.github.com/mccabe615/b0907514d34b2de088c4996933ea172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34.107.45.207:30148/?welldone=knockknock&amp;shazam=cat"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105"/>
        <p:cNvGrpSpPr/>
        <p:nvPr/>
      </p:nvGrpSpPr>
      <p:grpSpPr>
        <a:xfrm>
          <a:off x="0" y="0"/>
          <a:ext cx="0" cy="0"/>
          <a:chOff x="0" y="0"/>
          <a:chExt cx="0" cy="0"/>
        </a:xfrm>
      </p:grpSpPr>
      <p:sp>
        <p:nvSpPr>
          <p:cNvPr id="106" name="Google Shape;106;p1"/>
          <p:cNvSpPr txBox="1"/>
          <p:nvPr/>
        </p:nvSpPr>
        <p:spPr>
          <a:xfrm>
            <a:off x="4107741" y="4865568"/>
            <a:ext cx="928503" cy="21544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rgbClr val="000000"/>
                </a:solidFill>
                <a:latin typeface="Arial"/>
                <a:ea typeface="Arial"/>
                <a:cs typeface="Arial"/>
                <a:sym typeface="Arial"/>
              </a:rPr>
              <a:t>Tbilisi, 2022</a:t>
            </a:r>
            <a:endParaRPr/>
          </a:p>
        </p:txBody>
      </p:sp>
      <p:sp>
        <p:nvSpPr>
          <p:cNvPr id="108" name="Google Shape;108;p1"/>
          <p:cNvSpPr/>
          <p:nvPr/>
        </p:nvSpPr>
        <p:spPr>
          <a:xfrm>
            <a:off x="-6" y="4077546"/>
            <a:ext cx="9144000" cy="724747"/>
          </a:xfrm>
          <a:prstGeom prst="rect">
            <a:avLst/>
          </a:prstGeom>
          <a:solidFill>
            <a:srgbClr val="F2F2F2">
              <a:alpha val="6666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 name="Google Shape;109;p1" descr="Text, logo&#10;&#10;Description automatically generated"/>
          <p:cNvPicPr preferRelativeResize="0"/>
          <p:nvPr/>
        </p:nvPicPr>
        <p:blipFill rotWithShape="1">
          <a:blip r:embed="rId3">
            <a:alphaModFix/>
          </a:blip>
          <a:srcRect/>
          <a:stretch/>
        </p:blipFill>
        <p:spPr>
          <a:xfrm>
            <a:off x="286554" y="4123874"/>
            <a:ext cx="1645485" cy="628866"/>
          </a:xfrm>
          <a:prstGeom prst="rect">
            <a:avLst/>
          </a:prstGeom>
          <a:noFill/>
          <a:ln>
            <a:noFill/>
          </a:ln>
        </p:spPr>
      </p:pic>
      <p:pic>
        <p:nvPicPr>
          <p:cNvPr id="110" name="Google Shape;110;p1" descr="Logo&#10;&#10;Description automatically generated"/>
          <p:cNvPicPr preferRelativeResize="0"/>
          <p:nvPr/>
        </p:nvPicPr>
        <p:blipFill rotWithShape="1">
          <a:blip r:embed="rId4">
            <a:alphaModFix/>
          </a:blip>
          <a:srcRect/>
          <a:stretch/>
        </p:blipFill>
        <p:spPr>
          <a:xfrm>
            <a:off x="7654413" y="3896656"/>
            <a:ext cx="1076634" cy="1076634"/>
          </a:xfrm>
          <a:prstGeom prst="rect">
            <a:avLst/>
          </a:prstGeom>
          <a:noFill/>
          <a:ln>
            <a:noFill/>
          </a:ln>
        </p:spPr>
      </p:pic>
      <p:pic>
        <p:nvPicPr>
          <p:cNvPr id="111" name="Google Shape;111;p1" descr="A picture containing text&#10;&#10;Description automatically generated"/>
          <p:cNvPicPr preferRelativeResize="0"/>
          <p:nvPr/>
        </p:nvPicPr>
        <p:blipFill rotWithShape="1">
          <a:blip r:embed="rId5">
            <a:alphaModFix/>
          </a:blip>
          <a:srcRect/>
          <a:stretch/>
        </p:blipFill>
        <p:spPr>
          <a:xfrm>
            <a:off x="3079758" y="4122430"/>
            <a:ext cx="1878777" cy="625647"/>
          </a:xfrm>
          <a:prstGeom prst="rect">
            <a:avLst/>
          </a:prstGeom>
          <a:noFill/>
          <a:ln>
            <a:noFill/>
          </a:ln>
        </p:spPr>
      </p:pic>
      <p:pic>
        <p:nvPicPr>
          <p:cNvPr id="112" name="Google Shape;112;p1"/>
          <p:cNvPicPr preferRelativeResize="0"/>
          <p:nvPr/>
        </p:nvPicPr>
        <p:blipFill rotWithShape="1">
          <a:blip r:embed="rId6">
            <a:alphaModFix/>
          </a:blip>
          <a:srcRect/>
          <a:stretch/>
        </p:blipFill>
        <p:spPr>
          <a:xfrm>
            <a:off x="5944026" y="4146690"/>
            <a:ext cx="836908" cy="577126"/>
          </a:xfrm>
          <a:prstGeom prst="rect">
            <a:avLst/>
          </a:prstGeom>
          <a:noFill/>
          <a:ln>
            <a:noFill/>
          </a:ln>
        </p:spPr>
      </p:pic>
      <p:sp>
        <p:nvSpPr>
          <p:cNvPr id="113" name="Google Shape;113;p1"/>
          <p:cNvSpPr txBox="1"/>
          <p:nvPr/>
        </p:nvSpPr>
        <p:spPr>
          <a:xfrm>
            <a:off x="2149252" y="1694064"/>
            <a:ext cx="4845480"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Web Fuzzing</a:t>
            </a:r>
            <a:endParaRPr sz="2400" b="1" i="0" u="none" strike="noStrike" cap="none">
              <a:solidFill>
                <a:srgbClr val="C00000"/>
              </a:solidFill>
              <a:latin typeface="Arial"/>
              <a:ea typeface="Arial"/>
              <a:cs typeface="Arial"/>
              <a:sym typeface="Arial"/>
            </a:endParaRPr>
          </a:p>
          <a:p>
            <a:pPr marL="0" marR="0" lvl="0" indent="0" algn="ctr" rtl="0">
              <a:lnSpc>
                <a:spcPct val="100000"/>
              </a:lnSpc>
              <a:spcBef>
                <a:spcPts val="0"/>
              </a:spcBef>
              <a:spcAft>
                <a:spcPts val="0"/>
              </a:spcAft>
              <a:buNone/>
            </a:pPr>
            <a:r>
              <a:rPr lang="en-US" sz="1600" b="1" i="0" u="none" strike="noStrike" cap="none">
                <a:solidFill>
                  <a:srgbClr val="C00000"/>
                </a:solidFill>
                <a:latin typeface="Arial"/>
                <a:ea typeface="Arial"/>
                <a:cs typeface="Arial"/>
                <a:sym typeface="Arial"/>
              </a:rPr>
              <a:t>nodiff-backdoor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10"/>
          <p:cNvPicPr preferRelativeResize="0"/>
          <p:nvPr/>
        </p:nvPicPr>
        <p:blipFill rotWithShape="1">
          <a:blip r:embed="rId3">
            <a:alphaModFix amt="35000"/>
          </a:blip>
          <a:srcRect/>
          <a:stretch/>
        </p:blipFill>
        <p:spPr>
          <a:xfrm>
            <a:off x="4559179" y="1525905"/>
            <a:ext cx="4491510" cy="2998433"/>
          </a:xfrm>
          <a:prstGeom prst="ellipse">
            <a:avLst/>
          </a:prstGeom>
          <a:noFill/>
          <a:ln>
            <a:noFill/>
          </a:ln>
        </p:spPr>
      </p:pic>
      <p:sp>
        <p:nvSpPr>
          <p:cNvPr id="194" name="Google Shape;194;p10"/>
          <p:cNvSpPr txBox="1"/>
          <p:nvPr/>
        </p:nvSpPr>
        <p:spPr>
          <a:xfrm>
            <a:off x="2462721" y="28627"/>
            <a:ext cx="4192916"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C00000"/>
                </a:solidFill>
                <a:latin typeface="Merriweather"/>
                <a:ea typeface="Merriweather"/>
                <a:cs typeface="Merriweather"/>
                <a:sym typeface="Merriweather"/>
              </a:rPr>
              <a:t>BACKDOORS</a:t>
            </a:r>
            <a:endParaRPr sz="1100" b="1" i="0" u="none" strike="noStrike" cap="none">
              <a:solidFill>
                <a:srgbClr val="C00000"/>
              </a:solidFill>
              <a:latin typeface="Merriweather"/>
              <a:ea typeface="Merriweather"/>
              <a:cs typeface="Merriweather"/>
              <a:sym typeface="Merriweather"/>
            </a:endParaRPr>
          </a:p>
        </p:txBody>
      </p:sp>
      <p:cxnSp>
        <p:nvCxnSpPr>
          <p:cNvPr id="195" name="Google Shape;195;p10"/>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196" name="Google Shape;196;p10"/>
          <p:cNvPicPr preferRelativeResize="0"/>
          <p:nvPr/>
        </p:nvPicPr>
        <p:blipFill rotWithShape="1">
          <a:blip r:embed="rId4">
            <a:alphaModFix/>
          </a:blip>
          <a:srcRect/>
          <a:stretch/>
        </p:blipFill>
        <p:spPr>
          <a:xfrm>
            <a:off x="8588288" y="4801115"/>
            <a:ext cx="556884" cy="307503"/>
          </a:xfrm>
          <a:prstGeom prst="rect">
            <a:avLst/>
          </a:prstGeom>
          <a:noFill/>
          <a:ln>
            <a:noFill/>
          </a:ln>
        </p:spPr>
      </p:pic>
      <p:sp>
        <p:nvSpPr>
          <p:cNvPr id="197" name="Google Shape;197;p10"/>
          <p:cNvSpPr/>
          <p:nvPr/>
        </p:nvSpPr>
        <p:spPr>
          <a:xfrm>
            <a:off x="93311" y="1397331"/>
            <a:ext cx="4301708" cy="310854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1" i="0" u="none" strike="noStrike" cap="none">
                <a:solidFill>
                  <a:schemeClr val="dk1"/>
                </a:solidFill>
                <a:latin typeface="Merriweather"/>
                <a:ea typeface="Merriweather"/>
                <a:cs typeface="Merriweather"/>
                <a:sym typeface="Merriweather"/>
              </a:rPr>
              <a:t>As you can see, hackers can take very creative approaches when hiding a backdoor.</a:t>
            </a: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r>
              <a:rPr lang="en-US" sz="1400" b="1" i="0" u="none" strike="noStrike" cap="none">
                <a:solidFill>
                  <a:schemeClr val="dk1"/>
                </a:solidFill>
                <a:latin typeface="Merriweather"/>
                <a:ea typeface="Merriweather"/>
                <a:cs typeface="Merriweather"/>
                <a:sym typeface="Merriweather"/>
              </a:rPr>
              <a:t>In most cases, the files were encoded with </a:t>
            </a:r>
            <a:r>
              <a:rPr lang="en-US" sz="1400" b="1" i="0" u="none" strike="noStrike" cap="none">
                <a:solidFill>
                  <a:srgbClr val="C00000"/>
                </a:solidFill>
                <a:latin typeface="Merriweather"/>
                <a:ea typeface="Merriweather"/>
                <a:cs typeface="Merriweather"/>
                <a:sym typeface="Merriweather"/>
              </a:rPr>
              <a:t>Base64</a:t>
            </a:r>
            <a:r>
              <a:rPr lang="en-US" sz="1400" b="1" i="0" u="none" strike="noStrike" cap="none">
                <a:solidFill>
                  <a:schemeClr val="dk1"/>
                </a:solidFill>
                <a:latin typeface="Merriweather"/>
                <a:ea typeface="Merriweather"/>
                <a:cs typeface="Merriweather"/>
                <a:sym typeface="Merriweather"/>
              </a:rPr>
              <a:t> code that can perform all sorts of operations. For example, they can add spam links, add additional pages, redirect the main site to spammy pages, and more.</a:t>
            </a: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r>
              <a:rPr lang="en-US" sz="1400" b="1" i="0" u="none" strike="noStrike" cap="none">
                <a:solidFill>
                  <a:schemeClr val="dk1"/>
                </a:solidFill>
                <a:latin typeface="Merriweather"/>
                <a:ea typeface="Merriweather"/>
                <a:cs typeface="Merriweather"/>
                <a:sym typeface="Merriweather"/>
              </a:rPr>
              <a:t>With that being said, let’s take a look at how to find a backdoor in a hacked WordPress site and fix it.</a:t>
            </a: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p:txBody>
      </p:sp>
      <p:sp>
        <p:nvSpPr>
          <p:cNvPr id="198" name="Google Shape;198;p10"/>
          <p:cNvSpPr txBox="1"/>
          <p:nvPr/>
        </p:nvSpPr>
        <p:spPr>
          <a:xfrm>
            <a:off x="93311" y="796234"/>
            <a:ext cx="457686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Examples of backdoors we’ve found</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11"/>
          <p:cNvPicPr preferRelativeResize="0"/>
          <p:nvPr/>
        </p:nvPicPr>
        <p:blipFill rotWithShape="1">
          <a:blip r:embed="rId3">
            <a:alphaModFix/>
          </a:blip>
          <a:srcRect/>
          <a:stretch/>
        </p:blipFill>
        <p:spPr>
          <a:xfrm>
            <a:off x="4559179" y="1235632"/>
            <a:ext cx="4491510" cy="3291488"/>
          </a:xfrm>
          <a:prstGeom prst="rect">
            <a:avLst/>
          </a:prstGeom>
          <a:noFill/>
          <a:ln>
            <a:noFill/>
          </a:ln>
        </p:spPr>
      </p:pic>
      <p:sp>
        <p:nvSpPr>
          <p:cNvPr id="204" name="Google Shape;204;p11"/>
          <p:cNvSpPr txBox="1"/>
          <p:nvPr/>
        </p:nvSpPr>
        <p:spPr>
          <a:xfrm>
            <a:off x="2462721" y="28627"/>
            <a:ext cx="4192916"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C00000"/>
                </a:solidFill>
                <a:latin typeface="Merriweather"/>
                <a:ea typeface="Merriweather"/>
                <a:cs typeface="Merriweather"/>
                <a:sym typeface="Merriweather"/>
              </a:rPr>
              <a:t>BACKDOORS</a:t>
            </a:r>
            <a:endParaRPr sz="1100" b="1" i="0" u="none" strike="noStrike" cap="none">
              <a:solidFill>
                <a:srgbClr val="C00000"/>
              </a:solidFill>
              <a:latin typeface="Merriweather"/>
              <a:ea typeface="Merriweather"/>
              <a:cs typeface="Merriweather"/>
              <a:sym typeface="Merriweather"/>
            </a:endParaRPr>
          </a:p>
        </p:txBody>
      </p:sp>
      <p:cxnSp>
        <p:nvCxnSpPr>
          <p:cNvPr id="205" name="Google Shape;205;p11"/>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206" name="Google Shape;206;p11"/>
          <p:cNvPicPr preferRelativeResize="0"/>
          <p:nvPr/>
        </p:nvPicPr>
        <p:blipFill rotWithShape="1">
          <a:blip r:embed="rId4">
            <a:alphaModFix/>
          </a:blip>
          <a:srcRect/>
          <a:stretch/>
        </p:blipFill>
        <p:spPr>
          <a:xfrm>
            <a:off x="8588288" y="4801115"/>
            <a:ext cx="556884" cy="307503"/>
          </a:xfrm>
          <a:prstGeom prst="rect">
            <a:avLst/>
          </a:prstGeom>
          <a:noFill/>
          <a:ln>
            <a:noFill/>
          </a:ln>
        </p:spPr>
      </p:pic>
      <p:sp>
        <p:nvSpPr>
          <p:cNvPr id="207" name="Google Shape;207;p11"/>
          <p:cNvSpPr/>
          <p:nvPr/>
        </p:nvSpPr>
        <p:spPr>
          <a:xfrm>
            <a:off x="93311" y="1397331"/>
            <a:ext cx="4301708" cy="246221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1" i="0" u="none" strike="noStrike" cap="none">
                <a:solidFill>
                  <a:schemeClr val="dk1"/>
                </a:solidFill>
                <a:latin typeface="Merriweather"/>
                <a:ea typeface="Merriweather"/>
                <a:cs typeface="Merriweather"/>
                <a:sym typeface="Merriweather"/>
              </a:rPr>
              <a:t>Hackers will often install a backdoor to make sure they can get back in even after you secure your website. Unless you can remove that backdoor, there’s no stopping them</a:t>
            </a: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r>
              <a:rPr lang="en-US" sz="1400" b="1" i="0" u="none" strike="noStrike" cap="none">
                <a:solidFill>
                  <a:schemeClr val="dk1"/>
                </a:solidFill>
                <a:latin typeface="Merriweather"/>
                <a:ea typeface="Merriweather"/>
                <a:cs typeface="Merriweather"/>
                <a:sym typeface="Merriweather"/>
              </a:rPr>
              <a:t>If you are running a WordPress website, then you need to take security seriously. That’s because websites are attacked an average of 44 times every day.</a:t>
            </a: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p:txBody>
      </p:sp>
      <p:sp>
        <p:nvSpPr>
          <p:cNvPr id="208" name="Google Shape;208;p11"/>
          <p:cNvSpPr txBox="1"/>
          <p:nvPr/>
        </p:nvSpPr>
        <p:spPr>
          <a:xfrm>
            <a:off x="93311" y="796234"/>
            <a:ext cx="457686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Backdoors in CMS WordPress </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2"/>
          <p:cNvSpPr txBox="1"/>
          <p:nvPr/>
        </p:nvSpPr>
        <p:spPr>
          <a:xfrm>
            <a:off x="2462721" y="28627"/>
            <a:ext cx="4192916"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C00000"/>
                </a:solidFill>
                <a:latin typeface="Merriweather"/>
                <a:ea typeface="Merriweather"/>
                <a:cs typeface="Merriweather"/>
                <a:sym typeface="Merriweather"/>
              </a:rPr>
              <a:t>BACKDOORS</a:t>
            </a:r>
            <a:endParaRPr sz="1100" b="1" i="0" u="none" strike="noStrike" cap="none">
              <a:solidFill>
                <a:srgbClr val="C00000"/>
              </a:solidFill>
              <a:latin typeface="Merriweather"/>
              <a:ea typeface="Merriweather"/>
              <a:cs typeface="Merriweather"/>
              <a:sym typeface="Merriweather"/>
            </a:endParaRPr>
          </a:p>
        </p:txBody>
      </p:sp>
      <p:cxnSp>
        <p:nvCxnSpPr>
          <p:cNvPr id="214" name="Google Shape;214;p12"/>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215" name="Google Shape;215;p12"/>
          <p:cNvPicPr preferRelativeResize="0"/>
          <p:nvPr/>
        </p:nvPicPr>
        <p:blipFill rotWithShape="1">
          <a:blip r:embed="rId3">
            <a:alphaModFix/>
          </a:blip>
          <a:srcRect/>
          <a:stretch/>
        </p:blipFill>
        <p:spPr>
          <a:xfrm>
            <a:off x="8588288" y="4801115"/>
            <a:ext cx="556884" cy="307503"/>
          </a:xfrm>
          <a:prstGeom prst="rect">
            <a:avLst/>
          </a:prstGeom>
          <a:noFill/>
          <a:ln>
            <a:noFill/>
          </a:ln>
        </p:spPr>
      </p:pic>
      <p:sp>
        <p:nvSpPr>
          <p:cNvPr id="216" name="Google Shape;216;p12"/>
          <p:cNvSpPr/>
          <p:nvPr/>
        </p:nvSpPr>
        <p:spPr>
          <a:xfrm>
            <a:off x="93311" y="1397331"/>
            <a:ext cx="4301708" cy="1815882"/>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Sudden Drop in Website Traffic</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Bad Links Added to Your Website</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Your Website’s Homepage is Defaced</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You are Unable to Login into WordPress</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Suspicious User Accounts in WordPress</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Unknown Files and Scripts on Your Server</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Users Are Randomly Redirected to Unknown Websites</a:t>
            </a:r>
            <a:endParaRPr/>
          </a:p>
        </p:txBody>
      </p:sp>
      <p:sp>
        <p:nvSpPr>
          <p:cNvPr id="217" name="Google Shape;217;p12"/>
          <p:cNvSpPr txBox="1"/>
          <p:nvPr/>
        </p:nvSpPr>
        <p:spPr>
          <a:xfrm>
            <a:off x="93311" y="796234"/>
            <a:ext cx="457686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Signs your WordPress site was hacked</a:t>
            </a:r>
            <a:endParaRPr sz="1600" b="0" i="0" u="none" strike="noStrike" cap="none">
              <a:solidFill>
                <a:srgbClr val="000000"/>
              </a:solidFill>
              <a:latin typeface="Arial"/>
              <a:ea typeface="Arial"/>
              <a:cs typeface="Arial"/>
              <a:sym typeface="Arial"/>
            </a:endParaRPr>
          </a:p>
        </p:txBody>
      </p:sp>
      <p:sp>
        <p:nvSpPr>
          <p:cNvPr id="218" name="Google Shape;218;p12"/>
          <p:cNvSpPr txBox="1"/>
          <p:nvPr/>
        </p:nvSpPr>
        <p:spPr>
          <a:xfrm>
            <a:off x="5070543" y="1397331"/>
            <a:ext cx="4576864" cy="1600438"/>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Your Website is Often Slow or Unresponsive</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Unusual Activity in Server Logs</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Failure to Send or Receive WordPress Emails</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Suspicious Scheduled Tasks</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Hijacked Search Results</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Popups or Pop Under Ads on Your Website</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Core WordPress Files Are Changed</a:t>
            </a:r>
            <a:endParaRPr/>
          </a:p>
        </p:txBody>
      </p:sp>
      <p:pic>
        <p:nvPicPr>
          <p:cNvPr id="219" name="Google Shape;219;p12" descr="A picture containing lit, light, dark, image&#10;&#10;Description automatically generated"/>
          <p:cNvPicPr preferRelativeResize="0"/>
          <p:nvPr/>
        </p:nvPicPr>
        <p:blipFill rotWithShape="1">
          <a:blip r:embed="rId4">
            <a:alphaModFix amt="5000"/>
          </a:blip>
          <a:srcRect/>
          <a:stretch/>
        </p:blipFill>
        <p:spPr>
          <a:xfrm>
            <a:off x="2834248" y="1134788"/>
            <a:ext cx="4575560" cy="3683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3"/>
          <p:cNvSpPr txBox="1"/>
          <p:nvPr/>
        </p:nvSpPr>
        <p:spPr>
          <a:xfrm>
            <a:off x="2462721" y="28627"/>
            <a:ext cx="4192916"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C00000"/>
                </a:solidFill>
                <a:latin typeface="Merriweather"/>
                <a:ea typeface="Merriweather"/>
                <a:cs typeface="Merriweather"/>
                <a:sym typeface="Merriweather"/>
              </a:rPr>
              <a:t>BACKDOORS</a:t>
            </a:r>
            <a:endParaRPr sz="1100" b="1" i="0" u="none" strike="noStrike" cap="none">
              <a:solidFill>
                <a:srgbClr val="C00000"/>
              </a:solidFill>
              <a:latin typeface="Merriweather"/>
              <a:ea typeface="Merriweather"/>
              <a:cs typeface="Merriweather"/>
              <a:sym typeface="Merriweather"/>
            </a:endParaRPr>
          </a:p>
        </p:txBody>
      </p:sp>
      <p:cxnSp>
        <p:nvCxnSpPr>
          <p:cNvPr id="225" name="Google Shape;225;p13"/>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226" name="Google Shape;226;p13"/>
          <p:cNvPicPr preferRelativeResize="0"/>
          <p:nvPr/>
        </p:nvPicPr>
        <p:blipFill rotWithShape="1">
          <a:blip r:embed="rId3">
            <a:alphaModFix/>
          </a:blip>
          <a:srcRect/>
          <a:stretch/>
        </p:blipFill>
        <p:spPr>
          <a:xfrm>
            <a:off x="8588288" y="4801115"/>
            <a:ext cx="556884" cy="307503"/>
          </a:xfrm>
          <a:prstGeom prst="rect">
            <a:avLst/>
          </a:prstGeom>
          <a:noFill/>
          <a:ln>
            <a:noFill/>
          </a:ln>
        </p:spPr>
      </p:pic>
      <p:sp>
        <p:nvSpPr>
          <p:cNvPr id="227" name="Google Shape;227;p13"/>
          <p:cNvSpPr/>
          <p:nvPr/>
        </p:nvSpPr>
        <p:spPr>
          <a:xfrm>
            <a:off x="93310" y="1397331"/>
            <a:ext cx="5957294" cy="52322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1" i="0" u="none" strike="noStrike" cap="none">
                <a:solidFill>
                  <a:schemeClr val="dk1"/>
                </a:solidFill>
                <a:latin typeface="Merriweather"/>
                <a:ea typeface="Merriweather"/>
                <a:cs typeface="Merriweather"/>
                <a:sym typeface="Merriweather"/>
              </a:rPr>
              <a:t>Now you know what a backdoor is and where it might be hidden. The difficult part is finding it! After that, cleaning it up is as easy as deleting the file or code.</a:t>
            </a:r>
            <a:endParaRPr/>
          </a:p>
        </p:txBody>
      </p:sp>
      <p:sp>
        <p:nvSpPr>
          <p:cNvPr id="228" name="Google Shape;228;p13"/>
          <p:cNvSpPr txBox="1"/>
          <p:nvPr/>
        </p:nvSpPr>
        <p:spPr>
          <a:xfrm>
            <a:off x="93311" y="796234"/>
            <a:ext cx="627830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How to find a backdoor in a hacked WordPress site and fix it</a:t>
            </a:r>
            <a:endParaRPr sz="1600" b="0" i="0" u="none" strike="noStrike" cap="none">
              <a:solidFill>
                <a:srgbClr val="000000"/>
              </a:solidFill>
              <a:latin typeface="Arial"/>
              <a:ea typeface="Arial"/>
              <a:cs typeface="Arial"/>
              <a:sym typeface="Arial"/>
            </a:endParaRPr>
          </a:p>
        </p:txBody>
      </p:sp>
      <p:sp>
        <p:nvSpPr>
          <p:cNvPr id="229" name="Google Shape;229;p13"/>
          <p:cNvSpPr txBox="1"/>
          <p:nvPr/>
        </p:nvSpPr>
        <p:spPr>
          <a:xfrm>
            <a:off x="527726" y="2207287"/>
            <a:ext cx="4576864" cy="1600438"/>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Scan for Potentially Malicious Code</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Delete Your Plugins Folder</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Delete Your Themes Folder</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Search the Uploads Folder for PHP Files</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Delete the </a:t>
            </a:r>
            <a:r>
              <a:rPr lang="en-US" sz="1400" b="1" i="0" u="none" strike="noStrike" cap="none">
                <a:solidFill>
                  <a:srgbClr val="C00000"/>
                </a:solidFill>
                <a:latin typeface="Merriweather"/>
                <a:ea typeface="Merriweather"/>
                <a:cs typeface="Merriweather"/>
                <a:sym typeface="Merriweather"/>
              </a:rPr>
              <a:t>.htaccess </a:t>
            </a:r>
            <a:r>
              <a:rPr lang="en-US" sz="1400" b="1" i="0" u="none" strike="noStrike" cap="none">
                <a:solidFill>
                  <a:schemeClr val="dk1"/>
                </a:solidFill>
                <a:latin typeface="Merriweather"/>
                <a:ea typeface="Merriweather"/>
                <a:cs typeface="Merriweather"/>
                <a:sym typeface="Merriweather"/>
              </a:rPr>
              <a:t>File</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Check the </a:t>
            </a:r>
            <a:r>
              <a:rPr lang="en-US" sz="1400" b="1" i="0" u="none" strike="noStrike" cap="none">
                <a:solidFill>
                  <a:srgbClr val="C00000"/>
                </a:solidFill>
                <a:latin typeface="Merriweather"/>
                <a:ea typeface="Merriweather"/>
                <a:cs typeface="Merriweather"/>
                <a:sym typeface="Merriweather"/>
              </a:rPr>
              <a:t>wp-config.php </a:t>
            </a:r>
            <a:r>
              <a:rPr lang="en-US" sz="1400" b="1" i="0" u="none" strike="noStrike" cap="none">
                <a:solidFill>
                  <a:schemeClr val="dk1"/>
                </a:solidFill>
                <a:latin typeface="Merriweather"/>
                <a:ea typeface="Merriweather"/>
                <a:cs typeface="Merriweather"/>
                <a:sym typeface="Merriweather"/>
              </a:rPr>
              <a:t>File</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Restore a </a:t>
            </a:r>
            <a:r>
              <a:rPr lang="en-US" sz="1400" b="1" i="0" u="none" strike="noStrike" cap="none">
                <a:solidFill>
                  <a:srgbClr val="C00000"/>
                </a:solidFill>
                <a:latin typeface="Merriweather"/>
                <a:ea typeface="Merriweather"/>
                <a:cs typeface="Merriweather"/>
                <a:sym typeface="Merriweather"/>
              </a:rPr>
              <a:t>Website Backup</a:t>
            </a:r>
            <a:endParaRPr/>
          </a:p>
        </p:txBody>
      </p:sp>
      <p:pic>
        <p:nvPicPr>
          <p:cNvPr id="230" name="Google Shape;230;p13" descr="A picture containing lit, light, dark, image&#10;&#10;Description automatically generated"/>
          <p:cNvPicPr preferRelativeResize="0"/>
          <p:nvPr/>
        </p:nvPicPr>
        <p:blipFill rotWithShape="1">
          <a:blip r:embed="rId4">
            <a:alphaModFix amt="5000"/>
          </a:blip>
          <a:srcRect/>
          <a:stretch/>
        </p:blipFill>
        <p:spPr>
          <a:xfrm>
            <a:off x="3762824" y="1134788"/>
            <a:ext cx="4575560" cy="3683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4"/>
          <p:cNvSpPr txBox="1"/>
          <p:nvPr/>
        </p:nvSpPr>
        <p:spPr>
          <a:xfrm>
            <a:off x="2462721" y="28627"/>
            <a:ext cx="4192916"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C00000"/>
                </a:solidFill>
                <a:latin typeface="Merriweather"/>
                <a:ea typeface="Merriweather"/>
                <a:cs typeface="Merriweather"/>
                <a:sym typeface="Merriweather"/>
              </a:rPr>
              <a:t>BACKDOORS</a:t>
            </a:r>
            <a:endParaRPr sz="1100" b="1" i="0" u="none" strike="noStrike" cap="none">
              <a:solidFill>
                <a:srgbClr val="C00000"/>
              </a:solidFill>
              <a:latin typeface="Merriweather"/>
              <a:ea typeface="Merriweather"/>
              <a:cs typeface="Merriweather"/>
              <a:sym typeface="Merriweather"/>
            </a:endParaRPr>
          </a:p>
        </p:txBody>
      </p:sp>
      <p:cxnSp>
        <p:nvCxnSpPr>
          <p:cNvPr id="236" name="Google Shape;236;p14"/>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237" name="Google Shape;237;p14"/>
          <p:cNvPicPr preferRelativeResize="0"/>
          <p:nvPr/>
        </p:nvPicPr>
        <p:blipFill rotWithShape="1">
          <a:blip r:embed="rId3">
            <a:alphaModFix/>
          </a:blip>
          <a:srcRect/>
          <a:stretch/>
        </p:blipFill>
        <p:spPr>
          <a:xfrm>
            <a:off x="8588288" y="4801115"/>
            <a:ext cx="556884" cy="307503"/>
          </a:xfrm>
          <a:prstGeom prst="rect">
            <a:avLst/>
          </a:prstGeom>
          <a:noFill/>
          <a:ln>
            <a:noFill/>
          </a:ln>
        </p:spPr>
      </p:pic>
      <p:sp>
        <p:nvSpPr>
          <p:cNvPr id="238" name="Google Shape;238;p14"/>
          <p:cNvSpPr/>
          <p:nvPr/>
        </p:nvSpPr>
        <p:spPr>
          <a:xfrm>
            <a:off x="93310" y="1397331"/>
            <a:ext cx="5957294" cy="73866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1" i="0" u="none" strike="noStrike" cap="none">
                <a:solidFill>
                  <a:schemeClr val="dk1"/>
                </a:solidFill>
                <a:latin typeface="Merriweather"/>
                <a:ea typeface="Merriweather"/>
                <a:cs typeface="Merriweather"/>
                <a:sym typeface="Merriweather"/>
              </a:rPr>
              <a:t>Now that you’ve cleaned up your website, it’s time to improve your site’s security to prevent hacks in the future. It doesn’t pay to be cheap or apathetic when it comes to website security.</a:t>
            </a:r>
            <a:endParaRPr/>
          </a:p>
        </p:txBody>
      </p:sp>
      <p:sp>
        <p:nvSpPr>
          <p:cNvPr id="239" name="Google Shape;239;p14"/>
          <p:cNvSpPr txBox="1"/>
          <p:nvPr/>
        </p:nvSpPr>
        <p:spPr>
          <a:xfrm>
            <a:off x="93311" y="796234"/>
            <a:ext cx="627830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How to prevent hacks in the future?</a:t>
            </a:r>
            <a:endParaRPr sz="1600" b="0" i="0" u="none" strike="noStrike" cap="none">
              <a:solidFill>
                <a:srgbClr val="000000"/>
              </a:solidFill>
              <a:latin typeface="Arial"/>
              <a:ea typeface="Arial"/>
              <a:cs typeface="Arial"/>
              <a:sym typeface="Arial"/>
            </a:endParaRPr>
          </a:p>
        </p:txBody>
      </p:sp>
      <p:sp>
        <p:nvSpPr>
          <p:cNvPr id="240" name="Google Shape;240;p14"/>
          <p:cNvSpPr txBox="1"/>
          <p:nvPr/>
        </p:nvSpPr>
        <p:spPr>
          <a:xfrm>
            <a:off x="527726" y="2207287"/>
            <a:ext cx="4576864" cy="1600438"/>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Regularly Backup Your Website</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Install a Security Plugin</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Make WordPress Login More Secure</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Protect Your WordPress Admin Area</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Disable Theme and Plugin Editors</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Disable PHP Execution in Certain WordPress Folders</a:t>
            </a:r>
            <a:endParaRPr/>
          </a:p>
          <a:p>
            <a:pPr marL="285750" marR="0" lvl="0" indent="-28575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erriweather"/>
                <a:ea typeface="Merriweather"/>
                <a:cs typeface="Merriweather"/>
                <a:sym typeface="Merriweather"/>
              </a:rPr>
              <a:t>Keep Your Website Up to Date</a:t>
            </a:r>
            <a:endParaRPr/>
          </a:p>
        </p:txBody>
      </p:sp>
      <p:pic>
        <p:nvPicPr>
          <p:cNvPr id="241" name="Google Shape;241;p14" descr="A picture containing lit, light, dark, image&#10;&#10;Description automatically generated"/>
          <p:cNvPicPr preferRelativeResize="0"/>
          <p:nvPr/>
        </p:nvPicPr>
        <p:blipFill rotWithShape="1">
          <a:blip r:embed="rId4">
            <a:alphaModFix amt="5000"/>
          </a:blip>
          <a:srcRect/>
          <a:stretch/>
        </p:blipFill>
        <p:spPr>
          <a:xfrm>
            <a:off x="3762824" y="1134788"/>
            <a:ext cx="4575560" cy="3683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5"/>
          <p:cNvSpPr txBox="1"/>
          <p:nvPr/>
        </p:nvSpPr>
        <p:spPr>
          <a:xfrm>
            <a:off x="2424752" y="-232"/>
            <a:ext cx="429449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Laboratory: </a:t>
            </a:r>
            <a:r>
              <a:rPr lang="en-US" sz="1800" b="1" i="0" u="none" strike="noStrike" cap="none">
                <a:solidFill>
                  <a:srgbClr val="C00000"/>
                </a:solidFill>
                <a:latin typeface="Merriweather"/>
                <a:ea typeface="Merriweather"/>
                <a:cs typeface="Merriweather"/>
                <a:sym typeface="Merriweather"/>
              </a:rPr>
              <a:t> nodiff-backdoor</a:t>
            </a:r>
            <a:endParaRPr/>
          </a:p>
        </p:txBody>
      </p:sp>
      <p:sp>
        <p:nvSpPr>
          <p:cNvPr id="247" name="Google Shape;247;p15"/>
          <p:cNvSpPr txBox="1"/>
          <p:nvPr/>
        </p:nvSpPr>
        <p:spPr>
          <a:xfrm>
            <a:off x="-3413" y="515508"/>
            <a:ext cx="139889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Merriweather"/>
                <a:ea typeface="Merriweather"/>
                <a:cs typeface="Merriweather"/>
                <a:sym typeface="Merriweather"/>
              </a:rPr>
              <a:t>Description:</a:t>
            </a:r>
            <a:endParaRPr/>
          </a:p>
        </p:txBody>
      </p:sp>
      <p:sp>
        <p:nvSpPr>
          <p:cNvPr id="248" name="Google Shape;248;p15"/>
          <p:cNvSpPr txBox="1"/>
          <p:nvPr/>
        </p:nvSpPr>
        <p:spPr>
          <a:xfrm>
            <a:off x="-3413" y="823285"/>
            <a:ext cx="3162925" cy="1938992"/>
          </a:xfrm>
          <a:prstGeom prst="rect">
            <a:avLst/>
          </a:prstGeom>
          <a:solidFill>
            <a:schemeClr val="dk1"/>
          </a:solidFill>
          <a:ln w="9525" cap="flat" cmpd="sng">
            <a:solidFill>
              <a:schemeClr val="dk1"/>
            </a:solidFill>
            <a:prstDash val="lgDash"/>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lt1"/>
                </a:solidFill>
                <a:latin typeface="Merriweather"/>
                <a:ea typeface="Merriweather"/>
                <a:cs typeface="Merriweather"/>
                <a:sym typeface="Merriweather"/>
              </a:rPr>
              <a:t>Our website has been breached multiple times. Now we even found a backup.zip in a public path and still can not find the backdoor.</a:t>
            </a:r>
            <a:endParaRPr/>
          </a:p>
          <a:p>
            <a:pPr marL="0" marR="0" lvl="0" indent="0" algn="l" rtl="0">
              <a:lnSpc>
                <a:spcPct val="100000"/>
              </a:lnSpc>
              <a:spcBef>
                <a:spcPts val="0"/>
              </a:spcBef>
              <a:spcAft>
                <a:spcPts val="0"/>
              </a:spcAft>
              <a:buNone/>
            </a:pPr>
            <a:endParaRPr sz="1200" b="0" i="0" u="none" strike="noStrike" cap="none">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None/>
            </a:pPr>
            <a:r>
              <a:rPr lang="en-US" sz="1200" b="0" i="0" u="none" strike="noStrike" cap="none">
                <a:solidFill>
                  <a:srgbClr val="92D050"/>
                </a:solidFill>
                <a:latin typeface="Merriweather"/>
                <a:ea typeface="Merriweather"/>
                <a:cs typeface="Merriweather"/>
                <a:sym typeface="Merriweather"/>
              </a:rPr>
              <a:t>Flag format: CTF{sha256}</a:t>
            </a:r>
            <a:endParaRPr/>
          </a:p>
          <a:p>
            <a:pPr marL="0" marR="0" lvl="0" indent="0" algn="l" rtl="0">
              <a:lnSpc>
                <a:spcPct val="100000"/>
              </a:lnSpc>
              <a:spcBef>
                <a:spcPts val="0"/>
              </a:spcBef>
              <a:spcAft>
                <a:spcPts val="0"/>
              </a:spcAft>
              <a:buNone/>
            </a:pPr>
            <a:endParaRPr sz="1200" b="0" i="0" u="none" strike="noStrike" cap="none">
              <a:solidFill>
                <a:srgbClr val="92D050"/>
              </a:solidFill>
              <a:latin typeface="Merriweather"/>
              <a:ea typeface="Merriweather"/>
              <a:cs typeface="Merriweather"/>
              <a:sym typeface="Merriweather"/>
            </a:endParaRPr>
          </a:p>
          <a:p>
            <a:pPr marL="0" marR="0" lvl="0" indent="0" algn="l" rtl="0">
              <a:lnSpc>
                <a:spcPct val="100000"/>
              </a:lnSpc>
              <a:spcBef>
                <a:spcPts val="0"/>
              </a:spcBef>
              <a:spcAft>
                <a:spcPts val="0"/>
              </a:spcAft>
              <a:buNone/>
            </a:pPr>
            <a:r>
              <a:rPr lang="en-US" sz="1200" b="0" i="0" u="none" strike="noStrike" cap="none">
                <a:solidFill>
                  <a:schemeClr val="lt1"/>
                </a:solidFill>
                <a:latin typeface="Merriweather"/>
                <a:ea typeface="Merriweather"/>
                <a:cs typeface="Merriweather"/>
                <a:sym typeface="Merriweather"/>
              </a:rPr>
              <a:t>Level</a:t>
            </a:r>
            <a:r>
              <a:rPr lang="en-US" sz="1200" b="0" i="0" u="none" strike="noStrike" cap="none">
                <a:solidFill>
                  <a:srgbClr val="92D050"/>
                </a:solidFill>
                <a:latin typeface="Merriweather"/>
                <a:ea typeface="Merriweather"/>
                <a:cs typeface="Merriweather"/>
                <a:sym typeface="Merriweather"/>
              </a:rPr>
              <a:t>: Easy</a:t>
            </a:r>
            <a:endParaRPr/>
          </a:p>
          <a:p>
            <a:pPr marL="0" marR="0" lvl="0" indent="0" algn="l" rtl="0">
              <a:lnSpc>
                <a:spcPct val="100000"/>
              </a:lnSpc>
              <a:spcBef>
                <a:spcPts val="0"/>
              </a:spcBef>
              <a:spcAft>
                <a:spcPts val="0"/>
              </a:spcAft>
              <a:buNone/>
            </a:pPr>
            <a:endParaRPr sz="1200" b="0" i="0" u="none" strike="noStrike" cap="none">
              <a:solidFill>
                <a:srgbClr val="92D050"/>
              </a:solidFill>
              <a:latin typeface="Merriweather"/>
              <a:ea typeface="Merriweather"/>
              <a:cs typeface="Merriweather"/>
              <a:sym typeface="Merriweather"/>
            </a:endParaRPr>
          </a:p>
          <a:p>
            <a:pPr marL="0" marR="0" lvl="0" indent="0" algn="l" rtl="0">
              <a:lnSpc>
                <a:spcPct val="100000"/>
              </a:lnSpc>
              <a:spcBef>
                <a:spcPts val="0"/>
              </a:spcBef>
              <a:spcAft>
                <a:spcPts val="0"/>
              </a:spcAft>
              <a:buNone/>
            </a:pPr>
            <a:r>
              <a:rPr lang="en-US" sz="1200" b="0" i="0" u="none" strike="noStrike" cap="none">
                <a:solidFill>
                  <a:schemeClr val="lt1"/>
                </a:solidFill>
                <a:latin typeface="Merriweather"/>
                <a:ea typeface="Merriweather"/>
                <a:cs typeface="Merriweather"/>
                <a:sym typeface="Merriweather"/>
              </a:rPr>
              <a:t>Server: </a:t>
            </a:r>
            <a:r>
              <a:rPr lang="en-US" sz="1200" b="0" i="0" u="none" strike="noStrike" cap="none">
                <a:solidFill>
                  <a:srgbClr val="FFC000"/>
                </a:solidFill>
                <a:latin typeface="Merriweather"/>
                <a:ea typeface="Merriweather"/>
                <a:cs typeface="Merriweather"/>
                <a:sym typeface="Merriweather"/>
              </a:rPr>
              <a:t>34.107.45.207:30148</a:t>
            </a:r>
            <a:endParaRPr/>
          </a:p>
        </p:txBody>
      </p:sp>
      <p:pic>
        <p:nvPicPr>
          <p:cNvPr id="249" name="Google Shape;249;p15"/>
          <p:cNvPicPr preferRelativeResize="0"/>
          <p:nvPr/>
        </p:nvPicPr>
        <p:blipFill rotWithShape="1">
          <a:blip r:embed="rId3">
            <a:alphaModFix/>
          </a:blip>
          <a:srcRect/>
          <a:stretch/>
        </p:blipFill>
        <p:spPr>
          <a:xfrm>
            <a:off x="3211413" y="830660"/>
            <a:ext cx="5932587" cy="3328385"/>
          </a:xfrm>
          <a:prstGeom prst="rect">
            <a:avLst/>
          </a:prstGeom>
          <a:noFill/>
          <a:ln w="9525" cap="flat" cmpd="sng">
            <a:solidFill>
              <a:srgbClr val="C00000"/>
            </a:solidFill>
            <a:prstDash val="dash"/>
            <a:round/>
            <a:headEnd type="none" w="sm" len="sm"/>
            <a:tailEnd type="none" w="sm" len="sm"/>
          </a:ln>
        </p:spPr>
      </p:pic>
      <p:sp>
        <p:nvSpPr>
          <p:cNvPr id="250" name="Google Shape;250;p15"/>
          <p:cNvSpPr txBox="1"/>
          <p:nvPr/>
        </p:nvSpPr>
        <p:spPr>
          <a:xfrm>
            <a:off x="0" y="3536484"/>
            <a:ext cx="3159512" cy="8156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Merriweather"/>
                <a:ea typeface="Merriweather"/>
                <a:cs typeface="Merriweather"/>
                <a:sym typeface="Merriweather"/>
              </a:rPr>
              <a:t>Hints:</a:t>
            </a:r>
            <a:endParaRPr/>
          </a:p>
          <a:p>
            <a:pPr marL="285750" marR="0" lvl="0" indent="-285750" algn="l" rtl="0">
              <a:lnSpc>
                <a:spcPct val="100000"/>
              </a:lnSpc>
              <a:spcBef>
                <a:spcPts val="0"/>
              </a:spcBef>
              <a:spcAft>
                <a:spcPts val="0"/>
              </a:spcAft>
              <a:buClr>
                <a:srgbClr val="000000"/>
              </a:buClr>
              <a:buSzPts val="1100"/>
              <a:buFont typeface="Arial"/>
              <a:buChar char="•"/>
            </a:pPr>
            <a:r>
              <a:rPr lang="en-US" sz="1100" b="1" i="0" u="none" strike="noStrike" cap="none">
                <a:solidFill>
                  <a:srgbClr val="000000"/>
                </a:solidFill>
                <a:latin typeface="Merriweather"/>
                <a:ea typeface="Merriweather"/>
                <a:cs typeface="Merriweather"/>
                <a:sym typeface="Merriweather"/>
              </a:rPr>
              <a:t>Hint 1:  </a:t>
            </a:r>
            <a:r>
              <a:rPr lang="en-US" sz="1100" b="0" i="0" u="none" strike="noStrike" cap="none">
                <a:solidFill>
                  <a:srgbClr val="000000"/>
                </a:solidFill>
                <a:latin typeface="Merriweather"/>
                <a:ea typeface="Merriweather"/>
                <a:cs typeface="Merriweather"/>
                <a:sym typeface="Merriweather"/>
              </a:rPr>
              <a:t>Welcome to WordPress. This is your first post. Edit or delete it, then start writing!</a:t>
            </a:r>
            <a:endParaRPr sz="1100" b="0" i="0" u="none" strike="noStrike" cap="none">
              <a:solidFill>
                <a:srgbClr val="000000"/>
              </a:solidFill>
              <a:latin typeface="Merriweather"/>
              <a:ea typeface="Merriweather"/>
              <a:cs typeface="Merriweather"/>
              <a:sym typeface="Merriweather"/>
            </a:endParaRPr>
          </a:p>
          <a:p>
            <a:pPr marL="285750" marR="0" lvl="0" indent="-285750" algn="l" rtl="0">
              <a:lnSpc>
                <a:spcPct val="100000"/>
              </a:lnSpc>
              <a:spcBef>
                <a:spcPts val="0"/>
              </a:spcBef>
              <a:spcAft>
                <a:spcPts val="0"/>
              </a:spcAft>
              <a:buClr>
                <a:srgbClr val="000000"/>
              </a:buClr>
              <a:buSzPts val="1100"/>
              <a:buFont typeface="Arial"/>
              <a:buChar char="•"/>
            </a:pPr>
            <a:r>
              <a:rPr lang="en-US" sz="1100" b="1" i="0" u="none" strike="noStrike" cap="none">
                <a:solidFill>
                  <a:srgbClr val="000000"/>
                </a:solidFill>
                <a:latin typeface="Merriweather"/>
                <a:ea typeface="Merriweather"/>
                <a:cs typeface="Merriweather"/>
                <a:sym typeface="Merriweather"/>
              </a:rPr>
              <a:t>Hint 2:  </a:t>
            </a:r>
            <a:r>
              <a:rPr lang="en-US" sz="1100" b="0" i="0" u="none" strike="noStrike" cap="none">
                <a:solidFill>
                  <a:srgbClr val="000000"/>
                </a:solidFill>
                <a:latin typeface="Merriweather"/>
                <a:ea typeface="Merriweather"/>
                <a:cs typeface="Merriweather"/>
                <a:sym typeface="Merriweather"/>
              </a:rPr>
              <a:t>Hint 1: Code review</a:t>
            </a:r>
            <a:endParaRPr/>
          </a:p>
        </p:txBody>
      </p:sp>
      <p:cxnSp>
        <p:nvCxnSpPr>
          <p:cNvPr id="251" name="Google Shape;251;p15"/>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252" name="Google Shape;252;p15"/>
          <p:cNvPicPr preferRelativeResize="0"/>
          <p:nvPr/>
        </p:nvPicPr>
        <p:blipFill rotWithShape="1">
          <a:blip r:embed="rId4">
            <a:alphaModFix/>
          </a:blip>
          <a:srcRect/>
          <a:stretch/>
        </p:blipFill>
        <p:spPr>
          <a:xfrm>
            <a:off x="8588288" y="4801115"/>
            <a:ext cx="556884" cy="307503"/>
          </a:xfrm>
          <a:prstGeom prst="rect">
            <a:avLst/>
          </a:prstGeom>
          <a:noFill/>
          <a:ln>
            <a:noFill/>
          </a:ln>
        </p:spPr>
      </p:pic>
      <p:sp>
        <p:nvSpPr>
          <p:cNvPr id="253" name="Google Shape;253;p15"/>
          <p:cNvSpPr txBox="1"/>
          <p:nvPr/>
        </p:nvSpPr>
        <p:spPr>
          <a:xfrm>
            <a:off x="2276782" y="4842003"/>
            <a:ext cx="4590434" cy="254237"/>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Clr>
                <a:srgbClr val="595959"/>
              </a:buClr>
              <a:buSzPts val="1800"/>
              <a:buFont typeface="Arial"/>
              <a:buNone/>
            </a:pPr>
            <a:r>
              <a:rPr lang="en-US" sz="1000" b="0" i="0" u="none" strike="noStrike" cap="none">
                <a:solidFill>
                  <a:srgbClr val="595959"/>
                </a:solidFill>
                <a:latin typeface="Arial"/>
                <a:ea typeface="Arial"/>
                <a:cs typeface="Arial"/>
                <a:sym typeface="Arial"/>
              </a:rPr>
              <a:t>The main page of the web application is a default wordpress page.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cxnSp>
        <p:nvCxnSpPr>
          <p:cNvPr id="258" name="Google Shape;258;p16"/>
          <p:cNvCxnSpPr/>
          <p:nvPr/>
        </p:nvCxnSpPr>
        <p:spPr>
          <a:xfrm>
            <a:off x="0" y="4768417"/>
            <a:ext cx="9144000" cy="0"/>
          </a:xfrm>
          <a:prstGeom prst="straightConnector1">
            <a:avLst/>
          </a:prstGeom>
          <a:noFill/>
          <a:ln w="9525" cap="flat" cmpd="sng">
            <a:solidFill>
              <a:srgbClr val="2A94C6"/>
            </a:solidFill>
            <a:prstDash val="solid"/>
            <a:round/>
            <a:headEnd type="none" w="sm" len="sm"/>
            <a:tailEnd type="none" w="sm" len="sm"/>
          </a:ln>
        </p:spPr>
      </p:cxnSp>
      <p:pic>
        <p:nvPicPr>
          <p:cNvPr id="259" name="Google Shape;259;p16"/>
          <p:cNvPicPr preferRelativeResize="0"/>
          <p:nvPr/>
        </p:nvPicPr>
        <p:blipFill rotWithShape="1">
          <a:blip r:embed="rId3">
            <a:alphaModFix/>
          </a:blip>
          <a:srcRect/>
          <a:stretch/>
        </p:blipFill>
        <p:spPr>
          <a:xfrm>
            <a:off x="8588288" y="4801115"/>
            <a:ext cx="556884" cy="307503"/>
          </a:xfrm>
          <a:prstGeom prst="rect">
            <a:avLst/>
          </a:prstGeom>
          <a:noFill/>
          <a:ln>
            <a:noFill/>
          </a:ln>
        </p:spPr>
      </p:pic>
      <p:pic>
        <p:nvPicPr>
          <p:cNvPr id="260" name="Google Shape;260;p16" descr="A picture containing night sky&#10;&#10;Description automatically generated"/>
          <p:cNvPicPr preferRelativeResize="0"/>
          <p:nvPr/>
        </p:nvPicPr>
        <p:blipFill rotWithShape="1">
          <a:blip r:embed="rId4">
            <a:alphaModFix/>
          </a:blip>
          <a:srcRect/>
          <a:stretch/>
        </p:blipFill>
        <p:spPr>
          <a:xfrm>
            <a:off x="3445001" y="1712380"/>
            <a:ext cx="2253997" cy="225399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7"/>
          <p:cNvSpPr txBox="1"/>
          <p:nvPr/>
        </p:nvSpPr>
        <p:spPr>
          <a:xfrm>
            <a:off x="2424752" y="-232"/>
            <a:ext cx="429449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Laboratory: </a:t>
            </a:r>
            <a:r>
              <a:rPr lang="en-US" sz="1800" b="1" i="0" u="none" strike="noStrike" cap="none">
                <a:solidFill>
                  <a:srgbClr val="C00000"/>
                </a:solidFill>
                <a:latin typeface="Merriweather"/>
                <a:ea typeface="Merriweather"/>
                <a:cs typeface="Merriweather"/>
                <a:sym typeface="Merriweather"/>
              </a:rPr>
              <a:t> nodiff-backdoor</a:t>
            </a:r>
            <a:endParaRPr/>
          </a:p>
        </p:txBody>
      </p:sp>
      <p:pic>
        <p:nvPicPr>
          <p:cNvPr id="266" name="Google Shape;266;p17"/>
          <p:cNvPicPr preferRelativeResize="0"/>
          <p:nvPr/>
        </p:nvPicPr>
        <p:blipFill rotWithShape="1">
          <a:blip r:embed="rId3">
            <a:alphaModFix/>
          </a:blip>
          <a:srcRect/>
          <a:stretch/>
        </p:blipFill>
        <p:spPr>
          <a:xfrm>
            <a:off x="82936" y="903372"/>
            <a:ext cx="4968388" cy="1853474"/>
          </a:xfrm>
          <a:prstGeom prst="rect">
            <a:avLst/>
          </a:prstGeom>
          <a:noFill/>
          <a:ln w="9525" cap="flat" cmpd="sng">
            <a:solidFill>
              <a:srgbClr val="C00000"/>
            </a:solidFill>
            <a:prstDash val="dash"/>
            <a:round/>
            <a:headEnd type="none" w="sm" len="sm"/>
            <a:tailEnd type="none" w="sm" len="sm"/>
          </a:ln>
        </p:spPr>
      </p:pic>
      <p:sp>
        <p:nvSpPr>
          <p:cNvPr id="267" name="Google Shape;267;p17"/>
          <p:cNvSpPr txBox="1"/>
          <p:nvPr/>
        </p:nvSpPr>
        <p:spPr>
          <a:xfrm>
            <a:off x="185490" y="3037900"/>
            <a:ext cx="3209479"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Merriweather"/>
                <a:ea typeface="Merriweather"/>
                <a:cs typeface="Merriweather"/>
                <a:sym typeface="Merriweather"/>
              </a:rPr>
              <a:t>After performing some recon using </a:t>
            </a:r>
            <a:r>
              <a:rPr lang="en-US" sz="1200" b="0" i="0" u="none" strike="noStrike" cap="none">
                <a:solidFill>
                  <a:srgbClr val="3559C1"/>
                </a:solidFill>
                <a:latin typeface="Merriweather"/>
                <a:ea typeface="Merriweather"/>
                <a:cs typeface="Merriweather"/>
                <a:sym typeface="Merriweather"/>
              </a:rPr>
              <a:t>dirsearch</a:t>
            </a:r>
            <a:r>
              <a:rPr lang="en-US" sz="1200" b="0" i="0" u="none" strike="noStrike" cap="none">
                <a:solidFill>
                  <a:srgbClr val="000000"/>
                </a:solidFill>
                <a:latin typeface="Merriweather"/>
                <a:ea typeface="Merriweather"/>
                <a:cs typeface="Merriweather"/>
                <a:sym typeface="Merriweather"/>
              </a:rPr>
              <a:t> on the targeted web application, we can find a </a:t>
            </a:r>
            <a:r>
              <a:rPr lang="en-US" sz="1200" b="1" i="0" u="none" strike="noStrike" cap="none">
                <a:solidFill>
                  <a:srgbClr val="000000"/>
                </a:solidFill>
                <a:latin typeface="Merriweather"/>
                <a:ea typeface="Merriweather"/>
                <a:cs typeface="Merriweather"/>
                <a:sym typeface="Merriweather"/>
              </a:rPr>
              <a:t>backup.zip </a:t>
            </a:r>
            <a:r>
              <a:rPr lang="en-US" sz="1200" b="0" i="0" u="none" strike="noStrike" cap="none">
                <a:solidFill>
                  <a:srgbClr val="000000"/>
                </a:solidFill>
                <a:latin typeface="Merriweather"/>
                <a:ea typeface="Merriweather"/>
                <a:cs typeface="Merriweather"/>
                <a:sym typeface="Merriweather"/>
              </a:rPr>
              <a:t>archive.</a:t>
            </a:r>
            <a:endParaRPr/>
          </a:p>
        </p:txBody>
      </p:sp>
      <p:cxnSp>
        <p:nvCxnSpPr>
          <p:cNvPr id="268" name="Google Shape;268;p17"/>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269" name="Google Shape;269;p17"/>
          <p:cNvPicPr preferRelativeResize="0"/>
          <p:nvPr/>
        </p:nvPicPr>
        <p:blipFill rotWithShape="1">
          <a:blip r:embed="rId4">
            <a:alphaModFix/>
          </a:blip>
          <a:srcRect/>
          <a:stretch/>
        </p:blipFill>
        <p:spPr>
          <a:xfrm>
            <a:off x="8588288" y="4801115"/>
            <a:ext cx="556884" cy="307503"/>
          </a:xfrm>
          <a:prstGeom prst="rect">
            <a:avLst/>
          </a:prstGeom>
          <a:noFill/>
          <a:ln>
            <a:noFill/>
          </a:ln>
        </p:spPr>
      </p:pic>
      <p:pic>
        <p:nvPicPr>
          <p:cNvPr id="270" name="Google Shape;270;p17"/>
          <p:cNvPicPr preferRelativeResize="0"/>
          <p:nvPr/>
        </p:nvPicPr>
        <p:blipFill rotWithShape="1">
          <a:blip r:embed="rId5">
            <a:alphaModFix/>
          </a:blip>
          <a:srcRect/>
          <a:stretch/>
        </p:blipFill>
        <p:spPr>
          <a:xfrm>
            <a:off x="3694471" y="2378029"/>
            <a:ext cx="5366593" cy="2357692"/>
          </a:xfrm>
          <a:prstGeom prst="rect">
            <a:avLst/>
          </a:prstGeom>
          <a:noFill/>
          <a:ln w="9525" cap="flat" cmpd="sng">
            <a:solidFill>
              <a:srgbClr val="C00000"/>
            </a:solidFill>
            <a:prstDash val="dash"/>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8"/>
          <p:cNvSpPr txBox="1"/>
          <p:nvPr/>
        </p:nvSpPr>
        <p:spPr>
          <a:xfrm>
            <a:off x="2424752" y="-232"/>
            <a:ext cx="429449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Laboratory: </a:t>
            </a:r>
            <a:r>
              <a:rPr lang="en-US" sz="1800" b="1" i="0" u="none" strike="noStrike" cap="none">
                <a:solidFill>
                  <a:srgbClr val="C00000"/>
                </a:solidFill>
                <a:latin typeface="Merriweather"/>
                <a:ea typeface="Merriweather"/>
                <a:cs typeface="Merriweather"/>
                <a:sym typeface="Merriweather"/>
              </a:rPr>
              <a:t> nodiff-backdoor</a:t>
            </a:r>
            <a:endParaRPr/>
          </a:p>
        </p:txBody>
      </p:sp>
      <p:pic>
        <p:nvPicPr>
          <p:cNvPr id="276" name="Google Shape;276;p18"/>
          <p:cNvPicPr preferRelativeResize="0"/>
          <p:nvPr/>
        </p:nvPicPr>
        <p:blipFill rotWithShape="1">
          <a:blip r:embed="rId3">
            <a:alphaModFix/>
          </a:blip>
          <a:srcRect/>
          <a:stretch/>
        </p:blipFill>
        <p:spPr>
          <a:xfrm>
            <a:off x="69178" y="715743"/>
            <a:ext cx="9005644" cy="2621337"/>
          </a:xfrm>
          <a:prstGeom prst="rect">
            <a:avLst/>
          </a:prstGeom>
          <a:noFill/>
          <a:ln w="9525" cap="flat" cmpd="sng">
            <a:solidFill>
              <a:srgbClr val="C00000"/>
            </a:solidFill>
            <a:prstDash val="dash"/>
            <a:round/>
            <a:headEnd type="none" w="sm" len="sm"/>
            <a:tailEnd type="none" w="sm" len="sm"/>
          </a:ln>
        </p:spPr>
      </p:pic>
      <p:sp>
        <p:nvSpPr>
          <p:cNvPr id="277" name="Google Shape;277;p18"/>
          <p:cNvSpPr txBox="1"/>
          <p:nvPr/>
        </p:nvSpPr>
        <p:spPr>
          <a:xfrm>
            <a:off x="0" y="3416120"/>
            <a:ext cx="3591685"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Merriweather"/>
                <a:ea typeface="Merriweather"/>
                <a:cs typeface="Merriweather"/>
                <a:sym typeface="Merriweather"/>
              </a:rPr>
              <a:t>Download the backup file from the following url: </a:t>
            </a:r>
            <a:r>
              <a:rPr lang="en-US" sz="1200" b="1" i="0" u="none" strike="noStrike" cap="none">
                <a:solidFill>
                  <a:srgbClr val="C00000"/>
                </a:solidFill>
                <a:latin typeface="Merriweather"/>
                <a:ea typeface="Merriweather"/>
                <a:cs typeface="Merriweather"/>
                <a:sym typeface="Merriweather"/>
              </a:rPr>
              <a:t>http://34.107.45.207:30148//backup.zip </a:t>
            </a:r>
            <a:endParaRPr sz="1200" b="1" i="0" u="none" strike="noStrike" cap="none">
              <a:solidFill>
                <a:srgbClr val="C00000"/>
              </a:solidFill>
              <a:latin typeface="Merriweather"/>
              <a:ea typeface="Merriweather"/>
              <a:cs typeface="Merriweather"/>
              <a:sym typeface="Merriweather"/>
            </a:endParaRPr>
          </a:p>
          <a:p>
            <a:pPr marL="0" marR="0" lvl="0" indent="0" algn="l" rtl="0">
              <a:lnSpc>
                <a:spcPct val="100000"/>
              </a:lnSpc>
              <a:spcBef>
                <a:spcPts val="0"/>
              </a:spcBef>
              <a:spcAft>
                <a:spcPts val="0"/>
              </a:spcAft>
              <a:buNone/>
            </a:pPr>
            <a:r>
              <a:rPr lang="en-US" sz="1200" b="0" i="0" u="none" strike="noStrike" cap="none">
                <a:solidFill>
                  <a:srgbClr val="000000"/>
                </a:solidFill>
                <a:latin typeface="Merriweather"/>
                <a:ea typeface="Merriweather"/>
                <a:cs typeface="Merriweather"/>
                <a:sym typeface="Merriweather"/>
              </a:rPr>
              <a:t>(take note that the IP address can change based on the functionality of the CyberEDU platform.) </a:t>
            </a:r>
            <a:endParaRPr/>
          </a:p>
          <a:p>
            <a:pPr marL="0" marR="0" lvl="0" indent="0" algn="l" rtl="0">
              <a:lnSpc>
                <a:spcPct val="100000"/>
              </a:lnSpc>
              <a:spcBef>
                <a:spcPts val="0"/>
              </a:spcBef>
              <a:spcAft>
                <a:spcPts val="0"/>
              </a:spcAft>
              <a:buNone/>
            </a:pPr>
            <a:endParaRPr sz="1200" b="0" i="0" u="none" strike="noStrike" cap="none">
              <a:solidFill>
                <a:srgbClr val="000000"/>
              </a:solidFill>
              <a:latin typeface="Merriweather"/>
              <a:ea typeface="Merriweather"/>
              <a:cs typeface="Merriweather"/>
              <a:sym typeface="Merriweather"/>
            </a:endParaRPr>
          </a:p>
          <a:p>
            <a:pPr marL="0" marR="0" lvl="0" indent="0" algn="l" rtl="0">
              <a:lnSpc>
                <a:spcPct val="100000"/>
              </a:lnSpc>
              <a:spcBef>
                <a:spcPts val="0"/>
              </a:spcBef>
              <a:spcAft>
                <a:spcPts val="0"/>
              </a:spcAft>
              <a:buNone/>
            </a:pPr>
            <a:r>
              <a:rPr lang="en-US" sz="1200" b="0" i="0" u="none" strike="noStrike" cap="none">
                <a:solidFill>
                  <a:srgbClr val="000000"/>
                </a:solidFill>
                <a:latin typeface="Merriweather"/>
                <a:ea typeface="Merriweather"/>
                <a:cs typeface="Merriweather"/>
                <a:sym typeface="Merriweather"/>
              </a:rPr>
              <a:t>In this way, we obtain the source code of the application.</a:t>
            </a:r>
            <a:endParaRPr/>
          </a:p>
        </p:txBody>
      </p:sp>
      <p:cxnSp>
        <p:nvCxnSpPr>
          <p:cNvPr id="278" name="Google Shape;278;p18"/>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279" name="Google Shape;279;p18"/>
          <p:cNvPicPr preferRelativeResize="0"/>
          <p:nvPr/>
        </p:nvPicPr>
        <p:blipFill rotWithShape="1">
          <a:blip r:embed="rId4">
            <a:alphaModFix/>
          </a:blip>
          <a:srcRect/>
          <a:stretch/>
        </p:blipFill>
        <p:spPr>
          <a:xfrm>
            <a:off x="8588288" y="4801115"/>
            <a:ext cx="556884" cy="307503"/>
          </a:xfrm>
          <a:prstGeom prst="rect">
            <a:avLst/>
          </a:prstGeom>
          <a:noFill/>
          <a:ln>
            <a:noFill/>
          </a:ln>
        </p:spPr>
      </p:pic>
      <p:sp>
        <p:nvSpPr>
          <p:cNvPr id="280" name="Google Shape;280;p18"/>
          <p:cNvSpPr txBox="1"/>
          <p:nvPr/>
        </p:nvSpPr>
        <p:spPr>
          <a:xfrm>
            <a:off x="5073162" y="3898860"/>
            <a:ext cx="371211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dk1"/>
                </a:solidFill>
                <a:highlight>
                  <a:srgbClr val="FFFF00"/>
                </a:highlight>
                <a:latin typeface="Merriweather"/>
                <a:ea typeface="Merriweather"/>
                <a:cs typeface="Merriweather"/>
                <a:sym typeface="Merriweather"/>
              </a:rPr>
              <a:t>$ wget http://34.107.45.207:30148//backup.zip </a:t>
            </a:r>
            <a:endParaRPr sz="1400" b="0" i="0" u="none" strike="noStrike" cap="none">
              <a:solidFill>
                <a:schemeClr val="dk1"/>
              </a:solidFill>
              <a:highlight>
                <a:srgbClr val="FFFF00"/>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9"/>
          <p:cNvSpPr txBox="1"/>
          <p:nvPr/>
        </p:nvSpPr>
        <p:spPr>
          <a:xfrm>
            <a:off x="2424752" y="-232"/>
            <a:ext cx="429449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Laboratory: </a:t>
            </a:r>
            <a:r>
              <a:rPr lang="en-US" sz="1800" b="1" i="0" u="none" strike="noStrike" cap="none">
                <a:solidFill>
                  <a:srgbClr val="C00000"/>
                </a:solidFill>
                <a:latin typeface="Merriweather"/>
                <a:ea typeface="Merriweather"/>
                <a:cs typeface="Merriweather"/>
                <a:sym typeface="Merriweather"/>
              </a:rPr>
              <a:t> nodiff-backdoor</a:t>
            </a:r>
            <a:endParaRPr/>
          </a:p>
        </p:txBody>
      </p:sp>
      <p:pic>
        <p:nvPicPr>
          <p:cNvPr id="286" name="Google Shape;286;p19"/>
          <p:cNvPicPr preferRelativeResize="0"/>
          <p:nvPr/>
        </p:nvPicPr>
        <p:blipFill rotWithShape="1">
          <a:blip r:embed="rId3">
            <a:alphaModFix/>
          </a:blip>
          <a:srcRect/>
          <a:stretch/>
        </p:blipFill>
        <p:spPr>
          <a:xfrm>
            <a:off x="69176" y="782050"/>
            <a:ext cx="9005644" cy="1725327"/>
          </a:xfrm>
          <a:prstGeom prst="rect">
            <a:avLst/>
          </a:prstGeom>
          <a:noFill/>
          <a:ln w="9525" cap="flat" cmpd="sng">
            <a:solidFill>
              <a:srgbClr val="C00000"/>
            </a:solidFill>
            <a:prstDash val="dash"/>
            <a:round/>
            <a:headEnd type="none" w="sm" len="sm"/>
            <a:tailEnd type="none" w="sm" len="sm"/>
          </a:ln>
        </p:spPr>
      </p:pic>
      <p:sp>
        <p:nvSpPr>
          <p:cNvPr id="287" name="Google Shape;287;p19"/>
          <p:cNvSpPr txBox="1"/>
          <p:nvPr/>
        </p:nvSpPr>
        <p:spPr>
          <a:xfrm>
            <a:off x="2084953" y="2920327"/>
            <a:ext cx="4974091"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Merriweather"/>
                <a:ea typeface="Merriweather"/>
                <a:cs typeface="Merriweather"/>
                <a:sym typeface="Merriweather"/>
              </a:rPr>
              <a:t>Copy backup.zip to the new folder and unzip it. </a:t>
            </a:r>
            <a:endParaRPr/>
          </a:p>
          <a:p>
            <a:pPr marL="0" marR="0" lvl="0" indent="0" algn="just" rtl="0">
              <a:lnSpc>
                <a:spcPct val="100000"/>
              </a:lnSpc>
              <a:spcBef>
                <a:spcPts val="0"/>
              </a:spcBef>
              <a:spcAft>
                <a:spcPts val="0"/>
              </a:spcAft>
              <a:buNone/>
            </a:pPr>
            <a:endParaRPr sz="1200" b="0" i="0" u="none" strike="noStrike" cap="none">
              <a:solidFill>
                <a:srgbClr val="000000"/>
              </a:solidFill>
              <a:latin typeface="Merriweather"/>
              <a:ea typeface="Merriweather"/>
              <a:cs typeface="Merriweather"/>
              <a:sym typeface="Merriweather"/>
            </a:endParaRPr>
          </a:p>
          <a:p>
            <a:pPr marL="0" marR="0" lvl="0" indent="0" algn="ctr" rtl="0">
              <a:lnSpc>
                <a:spcPct val="100000"/>
              </a:lnSpc>
              <a:spcBef>
                <a:spcPts val="0"/>
              </a:spcBef>
              <a:spcAft>
                <a:spcPts val="0"/>
              </a:spcAft>
              <a:buNone/>
            </a:pPr>
            <a:r>
              <a:rPr lang="en-US" sz="1200" b="0" i="0" u="none" strike="noStrike" cap="none">
                <a:solidFill>
                  <a:srgbClr val="000000"/>
                </a:solidFill>
                <a:latin typeface="Merriweather"/>
                <a:ea typeface="Merriweather"/>
                <a:cs typeface="Merriweather"/>
                <a:sym typeface="Merriweather"/>
              </a:rPr>
              <a:t>Now is time to find some backdoor. Because application use PHP code we try to search from vulnerable function in PHP:</a:t>
            </a:r>
            <a:endParaRPr/>
          </a:p>
          <a:p>
            <a:pPr marL="0" marR="0" lvl="0" indent="0" algn="just" rtl="0">
              <a:lnSpc>
                <a:spcPct val="100000"/>
              </a:lnSpc>
              <a:spcBef>
                <a:spcPts val="0"/>
              </a:spcBef>
              <a:spcAft>
                <a:spcPts val="0"/>
              </a:spcAft>
              <a:buNone/>
            </a:pPr>
            <a:r>
              <a:rPr lang="en-US" sz="1200" b="0" i="0" u="sng" strike="noStrike" cap="none">
                <a:solidFill>
                  <a:srgbClr val="000000"/>
                </a:solidFill>
                <a:latin typeface="Merriweather"/>
                <a:ea typeface="Merriweather"/>
                <a:cs typeface="Merriweather"/>
                <a:sym typeface="Merriweather"/>
                <a:hlinkClick r:id="rId4">
                  <a:extLst>
                    <a:ext uri="{A12FA001-AC4F-418D-AE19-62706E023703}">
                      <ahyp:hlinkClr xmlns:ahyp="http://schemas.microsoft.com/office/drawing/2018/hyperlinkcolor" val="tx"/>
                    </a:ext>
                  </a:extLst>
                </a:hlinkClick>
              </a:rPr>
              <a:t>https://gist.github.com/mccabe615/b0907514d34b2de088c4996933ea1720</a:t>
            </a:r>
            <a:endParaRPr sz="1200" b="0" i="0" u="none" strike="noStrike" cap="none">
              <a:solidFill>
                <a:srgbClr val="000000"/>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endParaRPr sz="1200" b="0" i="0" u="none" strike="noStrike" cap="none">
              <a:solidFill>
                <a:srgbClr val="000000"/>
              </a:solidFill>
              <a:latin typeface="Merriweather"/>
              <a:ea typeface="Merriweather"/>
              <a:cs typeface="Merriweather"/>
              <a:sym typeface="Merriweather"/>
            </a:endParaRPr>
          </a:p>
        </p:txBody>
      </p:sp>
      <p:cxnSp>
        <p:nvCxnSpPr>
          <p:cNvPr id="288" name="Google Shape;288;p19"/>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289" name="Google Shape;289;p19"/>
          <p:cNvPicPr preferRelativeResize="0"/>
          <p:nvPr/>
        </p:nvPicPr>
        <p:blipFill rotWithShape="1">
          <a:blip r:embed="rId5">
            <a:alphaModFix/>
          </a:blip>
          <a:srcRect/>
          <a:stretch/>
        </p:blipFill>
        <p:spPr>
          <a:xfrm>
            <a:off x="8588288" y="4801115"/>
            <a:ext cx="556884" cy="307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txBox="1"/>
          <p:nvPr/>
        </p:nvSpPr>
        <p:spPr>
          <a:xfrm>
            <a:off x="3516179" y="-6868"/>
            <a:ext cx="2111642"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Overview</a:t>
            </a:r>
            <a:endParaRPr sz="1400" b="1" i="0" u="none" strike="noStrike" cap="none">
              <a:solidFill>
                <a:srgbClr val="000000"/>
              </a:solidFill>
              <a:latin typeface="Merriweather"/>
              <a:ea typeface="Merriweather"/>
              <a:cs typeface="Merriweather"/>
              <a:sym typeface="Merriweather"/>
            </a:endParaRPr>
          </a:p>
        </p:txBody>
      </p:sp>
      <p:pic>
        <p:nvPicPr>
          <p:cNvPr id="119" name="Google Shape;119;p2"/>
          <p:cNvPicPr preferRelativeResize="0"/>
          <p:nvPr/>
        </p:nvPicPr>
        <p:blipFill rotWithShape="1">
          <a:blip r:embed="rId3">
            <a:alphaModFix amt="20000"/>
          </a:blip>
          <a:srcRect/>
          <a:stretch/>
        </p:blipFill>
        <p:spPr>
          <a:xfrm>
            <a:off x="5374243" y="1768643"/>
            <a:ext cx="3651810" cy="2109936"/>
          </a:xfrm>
          <a:prstGeom prst="rect">
            <a:avLst/>
          </a:prstGeom>
          <a:noFill/>
          <a:ln>
            <a:noFill/>
          </a:ln>
        </p:spPr>
      </p:pic>
      <p:sp>
        <p:nvSpPr>
          <p:cNvPr id="120" name="Google Shape;120;p2"/>
          <p:cNvSpPr txBox="1"/>
          <p:nvPr/>
        </p:nvSpPr>
        <p:spPr>
          <a:xfrm>
            <a:off x="1291305" y="1633847"/>
            <a:ext cx="4449747"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1" i="0" u="none" strike="noStrike" cap="none">
              <a:solidFill>
                <a:srgbClr val="000000"/>
              </a:solidFill>
              <a:latin typeface="Merriweather"/>
              <a:ea typeface="Merriweather"/>
              <a:cs typeface="Merriweather"/>
              <a:sym typeface="Merriweather"/>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Merriweather"/>
                <a:ea typeface="Merriweather"/>
                <a:cs typeface="Merriweather"/>
                <a:sym typeface="Merriweather"/>
              </a:rPr>
              <a:t>Web Fuzzing</a:t>
            </a:r>
            <a:endParaRPr/>
          </a:p>
          <a:p>
            <a:pPr marL="285750" marR="0" lvl="0"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Merriweather"/>
              <a:ea typeface="Merriweather"/>
              <a:cs typeface="Merriweather"/>
              <a:sym typeface="Merriweather"/>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Merriweather"/>
                <a:ea typeface="Merriweather"/>
                <a:cs typeface="Merriweather"/>
                <a:sym typeface="Merriweather"/>
              </a:rPr>
              <a:t>Backdoor</a:t>
            </a:r>
            <a:endParaRPr/>
          </a:p>
          <a:p>
            <a:pPr marL="285750" marR="0" lvl="0"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Merriweather"/>
              <a:ea typeface="Merriweather"/>
              <a:cs typeface="Merriweather"/>
              <a:sym typeface="Merriweather"/>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Merriweather"/>
                <a:ea typeface="Merriweather"/>
                <a:cs typeface="Merriweather"/>
                <a:sym typeface="Merriweather"/>
              </a:rPr>
              <a:t>Code Review</a:t>
            </a:r>
            <a:endParaRPr/>
          </a:p>
          <a:p>
            <a:pPr marL="0" marR="0" lvl="0" indent="0" algn="l" rtl="0">
              <a:lnSpc>
                <a:spcPct val="100000"/>
              </a:lnSpc>
              <a:spcBef>
                <a:spcPts val="0"/>
              </a:spcBef>
              <a:spcAft>
                <a:spcPts val="0"/>
              </a:spcAft>
              <a:buNone/>
            </a:pPr>
            <a:endParaRPr sz="1400" b="1" i="0" u="none" strike="noStrike" cap="none">
              <a:solidFill>
                <a:srgbClr val="000000"/>
              </a:solidFill>
              <a:latin typeface="Merriweather"/>
              <a:ea typeface="Merriweather"/>
              <a:cs typeface="Merriweather"/>
              <a:sym typeface="Merriweather"/>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Merriweather"/>
                <a:ea typeface="Merriweather"/>
                <a:cs typeface="Merriweather"/>
                <a:sym typeface="Merriweather"/>
              </a:rPr>
              <a:t>Machine: </a:t>
            </a:r>
            <a:r>
              <a:rPr lang="en-US" sz="1400" b="1" i="0" u="none" strike="noStrike" cap="none">
                <a:solidFill>
                  <a:srgbClr val="C00000"/>
                </a:solidFill>
                <a:latin typeface="Merriweather"/>
                <a:ea typeface="Merriweather"/>
                <a:cs typeface="Merriweather"/>
                <a:sym typeface="Merriweather"/>
              </a:rPr>
              <a:t>nodiff-backdoor</a:t>
            </a:r>
            <a:endParaRPr/>
          </a:p>
        </p:txBody>
      </p:sp>
      <p:cxnSp>
        <p:nvCxnSpPr>
          <p:cNvPr id="121" name="Google Shape;121;p2"/>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122" name="Google Shape;122;p2"/>
          <p:cNvPicPr preferRelativeResize="0"/>
          <p:nvPr/>
        </p:nvPicPr>
        <p:blipFill rotWithShape="1">
          <a:blip r:embed="rId4">
            <a:alphaModFix/>
          </a:blip>
          <a:srcRect/>
          <a:stretch/>
        </p:blipFill>
        <p:spPr>
          <a:xfrm>
            <a:off x="8588288" y="4801115"/>
            <a:ext cx="556884" cy="30750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0"/>
          <p:cNvSpPr txBox="1"/>
          <p:nvPr/>
        </p:nvSpPr>
        <p:spPr>
          <a:xfrm>
            <a:off x="2424752" y="-232"/>
            <a:ext cx="429449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Laboratory: </a:t>
            </a:r>
            <a:r>
              <a:rPr lang="en-US" sz="1800" b="1" i="0" u="none" strike="noStrike" cap="none">
                <a:solidFill>
                  <a:srgbClr val="C00000"/>
                </a:solidFill>
                <a:latin typeface="Merriweather"/>
                <a:ea typeface="Merriweather"/>
                <a:cs typeface="Merriweather"/>
                <a:sym typeface="Merriweather"/>
              </a:rPr>
              <a:t> nodiff-backdoor</a:t>
            </a:r>
            <a:endParaRPr/>
          </a:p>
        </p:txBody>
      </p:sp>
      <p:pic>
        <p:nvPicPr>
          <p:cNvPr id="295" name="Google Shape;295;p20"/>
          <p:cNvPicPr preferRelativeResize="0"/>
          <p:nvPr/>
        </p:nvPicPr>
        <p:blipFill rotWithShape="1">
          <a:blip r:embed="rId3">
            <a:alphaModFix/>
          </a:blip>
          <a:srcRect/>
          <a:stretch/>
        </p:blipFill>
        <p:spPr>
          <a:xfrm>
            <a:off x="69177" y="836157"/>
            <a:ext cx="9005644" cy="1147493"/>
          </a:xfrm>
          <a:prstGeom prst="rect">
            <a:avLst/>
          </a:prstGeom>
          <a:noFill/>
          <a:ln w="9525" cap="flat" cmpd="sng">
            <a:solidFill>
              <a:srgbClr val="C00000"/>
            </a:solidFill>
            <a:prstDash val="dash"/>
            <a:round/>
            <a:headEnd type="none" w="sm" len="sm"/>
            <a:tailEnd type="none" w="sm" len="sm"/>
          </a:ln>
        </p:spPr>
      </p:pic>
      <p:cxnSp>
        <p:nvCxnSpPr>
          <p:cNvPr id="296" name="Google Shape;296;p20"/>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297" name="Google Shape;297;p20"/>
          <p:cNvPicPr preferRelativeResize="0"/>
          <p:nvPr/>
        </p:nvPicPr>
        <p:blipFill rotWithShape="1">
          <a:blip r:embed="rId4">
            <a:alphaModFix/>
          </a:blip>
          <a:srcRect/>
          <a:stretch/>
        </p:blipFill>
        <p:spPr>
          <a:xfrm>
            <a:off x="8588288" y="4801115"/>
            <a:ext cx="556884" cy="307503"/>
          </a:xfrm>
          <a:prstGeom prst="rect">
            <a:avLst/>
          </a:prstGeom>
          <a:noFill/>
          <a:ln>
            <a:noFill/>
          </a:ln>
        </p:spPr>
      </p:pic>
      <p:sp>
        <p:nvSpPr>
          <p:cNvPr id="298" name="Google Shape;298;p20"/>
          <p:cNvSpPr txBox="1"/>
          <p:nvPr/>
        </p:nvSpPr>
        <p:spPr>
          <a:xfrm>
            <a:off x="69177" y="2055013"/>
            <a:ext cx="4575516" cy="64633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200" b="0" i="0" u="none" strike="noStrike" cap="none">
                <a:solidFill>
                  <a:srgbClr val="000000"/>
                </a:solidFill>
                <a:latin typeface="Merriweather"/>
                <a:ea typeface="Merriweather"/>
                <a:cs typeface="Merriweather"/>
                <a:sym typeface="Merriweather"/>
              </a:rPr>
              <a:t>We can try search for all the vulnerable functions. After few tries observe we got the vulnerable function (shell_exec()) in the next path: “wp-content/themes/twentytwentytwo/functions.php”:</a:t>
            </a:r>
            <a:endParaRPr/>
          </a:p>
        </p:txBody>
      </p:sp>
      <p:sp>
        <p:nvSpPr>
          <p:cNvPr id="299" name="Google Shape;299;p20"/>
          <p:cNvSpPr txBox="1"/>
          <p:nvPr/>
        </p:nvSpPr>
        <p:spPr>
          <a:xfrm>
            <a:off x="6305244" y="2224289"/>
            <a:ext cx="194545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dk1"/>
                </a:solidFill>
                <a:highlight>
                  <a:srgbClr val="FFFF00"/>
                </a:highlight>
                <a:latin typeface="Merriweather"/>
                <a:ea typeface="Merriweather"/>
                <a:cs typeface="Merriweather"/>
                <a:sym typeface="Merriweather"/>
              </a:rPr>
              <a:t>$ grep –r “shell_exec(“</a:t>
            </a:r>
            <a:endParaRPr sz="1400" b="0" i="0" u="none" strike="noStrike" cap="none">
              <a:solidFill>
                <a:schemeClr val="dk1"/>
              </a:solidFill>
              <a:highlight>
                <a:srgbClr val="FFFF00"/>
              </a:highlight>
              <a:latin typeface="Arial"/>
              <a:ea typeface="Arial"/>
              <a:cs typeface="Arial"/>
              <a:sym typeface="Arial"/>
            </a:endParaRPr>
          </a:p>
        </p:txBody>
      </p:sp>
      <p:sp>
        <p:nvSpPr>
          <p:cNvPr id="300" name="Google Shape;300;p20"/>
          <p:cNvSpPr txBox="1"/>
          <p:nvPr/>
        </p:nvSpPr>
        <p:spPr>
          <a:xfrm>
            <a:off x="4832252" y="3573669"/>
            <a:ext cx="4311748" cy="95410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00000"/>
                </a:solidFill>
                <a:latin typeface="Merriweather"/>
                <a:ea typeface="Merriweather"/>
                <a:cs typeface="Merriweather"/>
                <a:sym typeface="Merriweather"/>
              </a:rPr>
              <a:t>Next step is to execute the backdoor to access the server base on what we got. </a:t>
            </a:r>
            <a:endParaRPr/>
          </a:p>
          <a:p>
            <a:pPr marL="0" marR="0" lvl="0" indent="0" algn="just" rtl="0">
              <a:lnSpc>
                <a:spcPct val="100000"/>
              </a:lnSpc>
              <a:spcBef>
                <a:spcPts val="0"/>
              </a:spcBef>
              <a:spcAft>
                <a:spcPts val="0"/>
              </a:spcAft>
              <a:buNone/>
            </a:pPr>
            <a:r>
              <a:rPr lang="en-US" sz="1400" b="0" i="0" u="none" strike="noStrike" cap="none">
                <a:solidFill>
                  <a:srgbClr val="000000"/>
                </a:solidFill>
                <a:latin typeface="Merriweather"/>
                <a:ea typeface="Merriweather"/>
                <a:cs typeface="Merriweather"/>
                <a:sym typeface="Merriweather"/>
              </a:rPr>
              <a:t>If we have the parameter </a:t>
            </a:r>
            <a:r>
              <a:rPr lang="en-US" sz="1400" b="1" i="0" u="none" strike="noStrike" cap="none">
                <a:solidFill>
                  <a:srgbClr val="C00000"/>
                </a:solidFill>
                <a:latin typeface="Merriweather"/>
                <a:ea typeface="Merriweather"/>
                <a:cs typeface="Merriweather"/>
                <a:sym typeface="Merriweather"/>
              </a:rPr>
              <a:t>welldone=knockknock</a:t>
            </a:r>
            <a:r>
              <a:rPr lang="en-US" sz="1400" b="0" i="0" u="none" strike="noStrike" cap="none">
                <a:solidFill>
                  <a:srgbClr val="000000"/>
                </a:solidFill>
                <a:latin typeface="Merriweather"/>
                <a:ea typeface="Merriweather"/>
                <a:cs typeface="Merriweather"/>
                <a:sym typeface="Merriweather"/>
              </a:rPr>
              <a:t>, then execute parameter </a:t>
            </a:r>
            <a:r>
              <a:rPr lang="en-US" sz="1400" b="1" i="0" u="none" strike="noStrike" cap="none">
                <a:solidFill>
                  <a:srgbClr val="C00000"/>
                </a:solidFill>
                <a:latin typeface="Merriweather"/>
                <a:ea typeface="Merriweather"/>
                <a:cs typeface="Merriweather"/>
                <a:sym typeface="Merriweather"/>
              </a:rPr>
              <a:t>shazam=&lt;injection&gt;</a:t>
            </a:r>
            <a:endParaRPr/>
          </a:p>
        </p:txBody>
      </p:sp>
      <p:pic>
        <p:nvPicPr>
          <p:cNvPr id="301" name="Google Shape;301;p20"/>
          <p:cNvPicPr preferRelativeResize="0"/>
          <p:nvPr/>
        </p:nvPicPr>
        <p:blipFill rotWithShape="1">
          <a:blip r:embed="rId5">
            <a:alphaModFix/>
          </a:blip>
          <a:srcRect/>
          <a:stretch/>
        </p:blipFill>
        <p:spPr>
          <a:xfrm>
            <a:off x="56270" y="3476975"/>
            <a:ext cx="4775982" cy="1147493"/>
          </a:xfrm>
          <a:prstGeom prst="rect">
            <a:avLst/>
          </a:prstGeom>
          <a:noFill/>
          <a:ln w="9525" cap="flat" cmpd="sng">
            <a:solidFill>
              <a:srgbClr val="C00000"/>
            </a:solidFill>
            <a:prstDash val="dash"/>
            <a:round/>
            <a:headEnd type="none" w="sm" len="sm"/>
            <a:tailEnd type="none" w="sm" len="sm"/>
          </a:ln>
        </p:spPr>
      </p:pic>
      <p:cxnSp>
        <p:nvCxnSpPr>
          <p:cNvPr id="302" name="Google Shape;302;p20"/>
          <p:cNvCxnSpPr/>
          <p:nvPr/>
        </p:nvCxnSpPr>
        <p:spPr>
          <a:xfrm>
            <a:off x="2468879" y="3045655"/>
            <a:ext cx="4206240" cy="0"/>
          </a:xfrm>
          <a:prstGeom prst="straightConnector1">
            <a:avLst/>
          </a:prstGeom>
          <a:noFill/>
          <a:ln w="9525" cap="flat" cmpd="sng">
            <a:solidFill>
              <a:srgbClr val="C00000"/>
            </a:solidFill>
            <a:prstDash val="dash"/>
            <a:round/>
            <a:headEnd type="none" w="sm" len="sm"/>
            <a:tailEnd type="none" w="sm" len="sm"/>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p:nvPr/>
        </p:nvSpPr>
        <p:spPr>
          <a:xfrm>
            <a:off x="2424752" y="-232"/>
            <a:ext cx="429449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Laboratory: </a:t>
            </a:r>
            <a:r>
              <a:rPr lang="en-US" sz="1800" b="1" i="0" u="none" strike="noStrike" cap="none">
                <a:solidFill>
                  <a:srgbClr val="C00000"/>
                </a:solidFill>
                <a:latin typeface="Merriweather"/>
                <a:ea typeface="Merriweather"/>
                <a:cs typeface="Merriweather"/>
                <a:sym typeface="Merriweather"/>
              </a:rPr>
              <a:t> nodiff-backdoor</a:t>
            </a:r>
            <a:endParaRPr/>
          </a:p>
        </p:txBody>
      </p:sp>
      <p:pic>
        <p:nvPicPr>
          <p:cNvPr id="308" name="Google Shape;308;p21"/>
          <p:cNvPicPr preferRelativeResize="0"/>
          <p:nvPr/>
        </p:nvPicPr>
        <p:blipFill rotWithShape="1">
          <a:blip r:embed="rId3">
            <a:alphaModFix/>
          </a:blip>
          <a:srcRect/>
          <a:stretch/>
        </p:blipFill>
        <p:spPr>
          <a:xfrm>
            <a:off x="126609" y="600334"/>
            <a:ext cx="7022791" cy="3054893"/>
          </a:xfrm>
          <a:prstGeom prst="rect">
            <a:avLst/>
          </a:prstGeom>
          <a:noFill/>
          <a:ln w="9525" cap="flat" cmpd="sng">
            <a:solidFill>
              <a:srgbClr val="C00000"/>
            </a:solidFill>
            <a:prstDash val="dash"/>
            <a:round/>
            <a:headEnd type="none" w="sm" len="sm"/>
            <a:tailEnd type="none" w="sm" len="sm"/>
          </a:ln>
        </p:spPr>
      </p:pic>
      <p:cxnSp>
        <p:nvCxnSpPr>
          <p:cNvPr id="309" name="Google Shape;309;p21"/>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310" name="Google Shape;310;p21"/>
          <p:cNvPicPr preferRelativeResize="0"/>
          <p:nvPr/>
        </p:nvPicPr>
        <p:blipFill rotWithShape="1">
          <a:blip r:embed="rId4">
            <a:alphaModFix/>
          </a:blip>
          <a:srcRect/>
          <a:stretch/>
        </p:blipFill>
        <p:spPr>
          <a:xfrm>
            <a:off x="8588288" y="4801115"/>
            <a:ext cx="556884" cy="307503"/>
          </a:xfrm>
          <a:prstGeom prst="rect">
            <a:avLst/>
          </a:prstGeom>
          <a:noFill/>
          <a:ln>
            <a:noFill/>
          </a:ln>
        </p:spPr>
      </p:pic>
      <p:sp>
        <p:nvSpPr>
          <p:cNvPr id="311" name="Google Shape;311;p21"/>
          <p:cNvSpPr txBox="1"/>
          <p:nvPr/>
        </p:nvSpPr>
        <p:spPr>
          <a:xfrm>
            <a:off x="2710966" y="4395259"/>
            <a:ext cx="3722065"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Merriweather"/>
                <a:ea typeface="Merriweather"/>
                <a:cs typeface="Merriweather"/>
                <a:sym typeface="Merriweather"/>
              </a:rPr>
              <a:t>Now let’s get the flag in the source of the page:</a:t>
            </a:r>
            <a:endParaRPr/>
          </a:p>
        </p:txBody>
      </p:sp>
      <p:sp>
        <p:nvSpPr>
          <p:cNvPr id="312" name="Google Shape;312;p21"/>
          <p:cNvSpPr txBox="1"/>
          <p:nvPr/>
        </p:nvSpPr>
        <p:spPr>
          <a:xfrm>
            <a:off x="126609" y="3743756"/>
            <a:ext cx="565521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Merriweather"/>
                <a:ea typeface="Merriweather"/>
                <a:cs typeface="Merriweather"/>
                <a:sym typeface="Merriweather"/>
              </a:rPr>
              <a:t>http://34.107.45.207:30148/?welldone=knockknock&amp;shazam=id</a:t>
            </a:r>
            <a:endParaRPr sz="1400" b="0" i="0" u="none" strike="noStrike" cap="none">
              <a:solidFill>
                <a:schemeClr val="dk1"/>
              </a:solidFill>
              <a:latin typeface="Arial"/>
              <a:ea typeface="Arial"/>
              <a:cs typeface="Arial"/>
              <a:sym typeface="Arial"/>
            </a:endParaRPr>
          </a:p>
        </p:txBody>
      </p:sp>
      <p:sp>
        <p:nvSpPr>
          <p:cNvPr id="313" name="Google Shape;313;p21"/>
          <p:cNvSpPr/>
          <p:nvPr/>
        </p:nvSpPr>
        <p:spPr>
          <a:xfrm>
            <a:off x="0" y="305161"/>
            <a:ext cx="4037428" cy="967330"/>
          </a:xfrm>
          <a:prstGeom prst="ellipse">
            <a:avLst/>
          </a:prstGeom>
          <a:noFill/>
          <a:ln w="25400" cap="flat" cmpd="sng">
            <a:solidFill>
              <a:srgbClr val="C0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2"/>
          <p:cNvSpPr txBox="1"/>
          <p:nvPr/>
        </p:nvSpPr>
        <p:spPr>
          <a:xfrm>
            <a:off x="2424752" y="-232"/>
            <a:ext cx="429449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000000"/>
                </a:solidFill>
                <a:latin typeface="Merriweather"/>
                <a:ea typeface="Merriweather"/>
                <a:cs typeface="Merriweather"/>
                <a:sym typeface="Merriweather"/>
              </a:rPr>
              <a:t>Laboratory: </a:t>
            </a:r>
            <a:r>
              <a:rPr lang="en-US" sz="1800" b="1" i="0" u="none" strike="noStrike" cap="none">
                <a:solidFill>
                  <a:srgbClr val="C00000"/>
                </a:solidFill>
                <a:latin typeface="Merriweather"/>
                <a:ea typeface="Merriweather"/>
                <a:cs typeface="Merriweather"/>
                <a:sym typeface="Merriweather"/>
              </a:rPr>
              <a:t> nodiff-backdoor</a:t>
            </a:r>
            <a:endParaRPr/>
          </a:p>
        </p:txBody>
      </p:sp>
      <p:pic>
        <p:nvPicPr>
          <p:cNvPr id="319" name="Google Shape;319;p22"/>
          <p:cNvPicPr preferRelativeResize="0"/>
          <p:nvPr/>
        </p:nvPicPr>
        <p:blipFill rotWithShape="1">
          <a:blip r:embed="rId3">
            <a:alphaModFix/>
          </a:blip>
          <a:srcRect/>
          <a:stretch/>
        </p:blipFill>
        <p:spPr>
          <a:xfrm>
            <a:off x="441742" y="1939155"/>
            <a:ext cx="8260514" cy="1265189"/>
          </a:xfrm>
          <a:prstGeom prst="rect">
            <a:avLst/>
          </a:prstGeom>
          <a:noFill/>
          <a:ln w="9525" cap="flat" cmpd="sng">
            <a:solidFill>
              <a:srgbClr val="C00000"/>
            </a:solidFill>
            <a:prstDash val="dash"/>
            <a:round/>
            <a:headEnd type="none" w="sm" len="sm"/>
            <a:tailEnd type="none" w="sm" len="sm"/>
          </a:ln>
        </p:spPr>
      </p:pic>
      <p:cxnSp>
        <p:nvCxnSpPr>
          <p:cNvPr id="320" name="Google Shape;320;p22"/>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321" name="Google Shape;321;p22"/>
          <p:cNvPicPr preferRelativeResize="0"/>
          <p:nvPr/>
        </p:nvPicPr>
        <p:blipFill rotWithShape="1">
          <a:blip r:embed="rId4">
            <a:alphaModFix/>
          </a:blip>
          <a:srcRect/>
          <a:stretch/>
        </p:blipFill>
        <p:spPr>
          <a:xfrm>
            <a:off x="8588288" y="4801115"/>
            <a:ext cx="556884" cy="307503"/>
          </a:xfrm>
          <a:prstGeom prst="rect">
            <a:avLst/>
          </a:prstGeom>
          <a:noFill/>
          <a:ln>
            <a:noFill/>
          </a:ln>
        </p:spPr>
      </p:pic>
      <p:sp>
        <p:nvSpPr>
          <p:cNvPr id="322" name="Google Shape;322;p22"/>
          <p:cNvSpPr txBox="1"/>
          <p:nvPr/>
        </p:nvSpPr>
        <p:spPr>
          <a:xfrm>
            <a:off x="0" y="677947"/>
            <a:ext cx="372206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Merriweather"/>
                <a:ea typeface="Merriweather"/>
                <a:cs typeface="Merriweather"/>
                <a:sym typeface="Merriweather"/>
              </a:rPr>
              <a:t>Now let’s get the flag in the source of the page:</a:t>
            </a:r>
            <a:endParaRPr/>
          </a:p>
        </p:txBody>
      </p:sp>
      <p:sp>
        <p:nvSpPr>
          <p:cNvPr id="323" name="Google Shape;323;p22"/>
          <p:cNvSpPr txBox="1"/>
          <p:nvPr/>
        </p:nvSpPr>
        <p:spPr>
          <a:xfrm>
            <a:off x="0" y="1459983"/>
            <a:ext cx="565521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sng" strike="noStrike" cap="none">
                <a:solidFill>
                  <a:schemeClr val="dk1"/>
                </a:solidFill>
                <a:latin typeface="Merriweather"/>
                <a:ea typeface="Merriweather"/>
                <a:cs typeface="Merriweather"/>
                <a:sym typeface="Merriweather"/>
                <a:hlinkClick r:id="rId5">
                  <a:extLst>
                    <a:ext uri="{A12FA001-AC4F-418D-AE19-62706E023703}">
                      <ahyp:hlinkClr xmlns:ahyp="http://schemas.microsoft.com/office/drawing/2018/hyperlinkcolor" val="tx"/>
                    </a:ext>
                  </a:extLst>
                </a:hlinkClick>
              </a:rPr>
              <a:t>http://34.107.45.207:30148/?welldone=knockknock&amp;shazam=cat</a:t>
            </a:r>
            <a:r>
              <a:rPr lang="en-US" sz="1400" b="1" i="0" u="none" strike="noStrike" cap="none">
                <a:solidFill>
                  <a:schemeClr val="dk1"/>
                </a:solidFill>
                <a:latin typeface="Merriweather"/>
                <a:ea typeface="Merriweather"/>
                <a:cs typeface="Merriweather"/>
                <a:sym typeface="Merriweather"/>
              </a:rPr>
              <a:t> flag.php</a:t>
            </a:r>
            <a:endParaRPr sz="1400" b="0" i="0" u="none" strike="noStrike" cap="none">
              <a:solidFill>
                <a:schemeClr val="dk1"/>
              </a:solidFill>
              <a:latin typeface="Arial"/>
              <a:ea typeface="Arial"/>
              <a:cs typeface="Arial"/>
              <a:sym typeface="Arial"/>
            </a:endParaRPr>
          </a:p>
        </p:txBody>
      </p:sp>
      <p:sp>
        <p:nvSpPr>
          <p:cNvPr id="324" name="Google Shape;324;p22"/>
          <p:cNvSpPr txBox="1"/>
          <p:nvPr/>
        </p:nvSpPr>
        <p:spPr>
          <a:xfrm>
            <a:off x="825597" y="4812781"/>
            <a:ext cx="7492804" cy="2616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Merriweather"/>
                <a:ea typeface="Merriweather"/>
                <a:cs typeface="Merriweather"/>
                <a:sym typeface="Merriweather"/>
              </a:rPr>
              <a:t>CTF{87702788126237df9c4a915fea9441345dc6b3a0272b214b2c31e50a8f89c4b1}</a:t>
            </a:r>
            <a:endParaRPr sz="1100" b="0" i="0" u="none" strike="noStrike" cap="none">
              <a:solidFill>
                <a:schemeClr val="dk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3" descr="A picture containing application&#10;&#10;Description automatically generated"/>
          <p:cNvPicPr preferRelativeResize="0"/>
          <p:nvPr/>
        </p:nvPicPr>
        <p:blipFill rotWithShape="1">
          <a:blip r:embed="rId3">
            <a:alphaModFix amt="35000"/>
          </a:blip>
          <a:srcRect/>
          <a:stretch/>
        </p:blipFill>
        <p:spPr>
          <a:xfrm>
            <a:off x="4559179" y="994336"/>
            <a:ext cx="4491510" cy="3774081"/>
          </a:xfrm>
          <a:prstGeom prst="rect">
            <a:avLst/>
          </a:prstGeom>
          <a:noFill/>
          <a:ln>
            <a:noFill/>
          </a:ln>
        </p:spPr>
      </p:pic>
      <p:sp>
        <p:nvSpPr>
          <p:cNvPr id="128" name="Google Shape;128;p3"/>
          <p:cNvSpPr txBox="1"/>
          <p:nvPr/>
        </p:nvSpPr>
        <p:spPr>
          <a:xfrm>
            <a:off x="2462721" y="28627"/>
            <a:ext cx="4192916"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252831"/>
                </a:solidFill>
                <a:latin typeface="Merriweather"/>
                <a:ea typeface="Merriweather"/>
                <a:cs typeface="Merriweather"/>
                <a:sym typeface="Merriweather"/>
              </a:rPr>
              <a:t>Web Penetration Testing </a:t>
            </a:r>
            <a:r>
              <a:rPr lang="en-US" sz="2000" b="1" i="0" u="none" strike="noStrike" cap="none">
                <a:solidFill>
                  <a:srgbClr val="EA4153"/>
                </a:solidFill>
                <a:latin typeface="Merriweather"/>
                <a:ea typeface="Merriweather"/>
                <a:cs typeface="Merriweather"/>
                <a:sym typeface="Merriweather"/>
              </a:rPr>
              <a:t>2</a:t>
            </a:r>
            <a:endParaRPr sz="1100" b="1" i="0" u="none" strike="noStrike" cap="none">
              <a:solidFill>
                <a:srgbClr val="000000"/>
              </a:solidFill>
              <a:latin typeface="Merriweather"/>
              <a:ea typeface="Merriweather"/>
              <a:cs typeface="Merriweather"/>
              <a:sym typeface="Merriweather"/>
            </a:endParaRPr>
          </a:p>
        </p:txBody>
      </p:sp>
      <p:cxnSp>
        <p:nvCxnSpPr>
          <p:cNvPr id="129" name="Google Shape;129;p3"/>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130" name="Google Shape;130;p3"/>
          <p:cNvPicPr preferRelativeResize="0"/>
          <p:nvPr/>
        </p:nvPicPr>
        <p:blipFill rotWithShape="1">
          <a:blip r:embed="rId4">
            <a:alphaModFix/>
          </a:blip>
          <a:srcRect/>
          <a:stretch/>
        </p:blipFill>
        <p:spPr>
          <a:xfrm>
            <a:off x="8588288" y="4801115"/>
            <a:ext cx="556884" cy="307503"/>
          </a:xfrm>
          <a:prstGeom prst="rect">
            <a:avLst/>
          </a:prstGeom>
          <a:noFill/>
          <a:ln>
            <a:noFill/>
          </a:ln>
        </p:spPr>
      </p:pic>
      <p:sp>
        <p:nvSpPr>
          <p:cNvPr id="131" name="Google Shape;131;p3"/>
          <p:cNvSpPr/>
          <p:nvPr/>
        </p:nvSpPr>
        <p:spPr>
          <a:xfrm>
            <a:off x="223860" y="1651846"/>
            <a:ext cx="412428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rgbClr val="C00000"/>
                </a:solidFill>
                <a:latin typeface="Merriweather"/>
                <a:ea typeface="Merriweather"/>
                <a:cs typeface="Merriweather"/>
                <a:sym typeface="Merriweather"/>
              </a:rPr>
              <a:t>For Educational Purposes Only</a:t>
            </a:r>
            <a:endParaRPr/>
          </a:p>
        </p:txBody>
      </p:sp>
      <p:sp>
        <p:nvSpPr>
          <p:cNvPr id="132" name="Google Shape;132;p3"/>
          <p:cNvSpPr/>
          <p:nvPr/>
        </p:nvSpPr>
        <p:spPr>
          <a:xfrm>
            <a:off x="706503" y="2529216"/>
            <a:ext cx="3274653"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Merriweather"/>
                <a:ea typeface="Merriweather"/>
                <a:cs typeface="Merriweather"/>
                <a:sym typeface="Merriweather"/>
              </a:rPr>
              <a:t>In either case, </a:t>
            </a:r>
            <a:endParaRPr/>
          </a:p>
          <a:p>
            <a:pPr marL="0" marR="0" lvl="0" indent="0" algn="ctr" rtl="0">
              <a:lnSpc>
                <a:spcPct val="100000"/>
              </a:lnSpc>
              <a:spcBef>
                <a:spcPts val="0"/>
              </a:spcBef>
              <a:spcAft>
                <a:spcPts val="0"/>
              </a:spcAft>
              <a:buNone/>
            </a:pPr>
            <a:r>
              <a:rPr lang="en-US" sz="1600" b="1" i="0" u="none" strike="noStrike" cap="none">
                <a:solidFill>
                  <a:srgbClr val="C00000"/>
                </a:solidFill>
                <a:latin typeface="Merriweather"/>
                <a:ea typeface="Merriweather"/>
                <a:cs typeface="Merriweather"/>
                <a:sym typeface="Merriweather"/>
              </a:rPr>
              <a:t>hacking without </a:t>
            </a:r>
            <a:r>
              <a:rPr lang="en-US" sz="1600" b="1" i="0" u="none" strike="noStrike" cap="none">
                <a:solidFill>
                  <a:schemeClr val="dk1"/>
                </a:solidFill>
                <a:latin typeface="Merriweather"/>
                <a:ea typeface="Merriweather"/>
                <a:cs typeface="Merriweather"/>
                <a:sym typeface="Merriweather"/>
              </a:rPr>
              <a:t>a customer’s explicit </a:t>
            </a:r>
            <a:r>
              <a:rPr lang="en-US" sz="1600" b="1" i="0" u="none" strike="noStrike" cap="none">
                <a:solidFill>
                  <a:srgbClr val="C00000"/>
                </a:solidFill>
                <a:latin typeface="Merriweather"/>
                <a:ea typeface="Merriweather"/>
                <a:cs typeface="Merriweather"/>
                <a:sym typeface="Merriweather"/>
              </a:rPr>
              <a:t>permission</a:t>
            </a:r>
            <a:r>
              <a:rPr lang="en-US" sz="1600" b="1" i="0" u="none" strike="noStrike" cap="none">
                <a:solidFill>
                  <a:schemeClr val="dk1"/>
                </a:solidFill>
                <a:latin typeface="Merriweather"/>
                <a:ea typeface="Merriweather"/>
                <a:cs typeface="Merriweather"/>
                <a:sym typeface="Merriweather"/>
              </a:rPr>
              <a:t> and direction </a:t>
            </a:r>
            <a:endParaRPr/>
          </a:p>
          <a:p>
            <a:pPr marL="0" marR="0" lvl="0" indent="0" algn="ctr" rtl="0">
              <a:lnSpc>
                <a:spcPct val="100000"/>
              </a:lnSpc>
              <a:spcBef>
                <a:spcPts val="0"/>
              </a:spcBef>
              <a:spcAft>
                <a:spcPts val="0"/>
              </a:spcAft>
              <a:buNone/>
            </a:pPr>
            <a:r>
              <a:rPr lang="en-US" sz="1600" b="1" i="0" u="none" strike="noStrike" cap="none">
                <a:solidFill>
                  <a:srgbClr val="C00000"/>
                </a:solidFill>
                <a:latin typeface="Merriweather"/>
                <a:ea typeface="Merriweather"/>
                <a:cs typeface="Merriweather"/>
                <a:sym typeface="Merriweather"/>
              </a:rPr>
              <a:t>is a crime.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cxnSp>
        <p:nvCxnSpPr>
          <p:cNvPr id="137" name="Google Shape;137;p4"/>
          <p:cNvCxnSpPr/>
          <p:nvPr/>
        </p:nvCxnSpPr>
        <p:spPr>
          <a:xfrm>
            <a:off x="0" y="4768417"/>
            <a:ext cx="9144000" cy="0"/>
          </a:xfrm>
          <a:prstGeom prst="straightConnector1">
            <a:avLst/>
          </a:prstGeom>
          <a:noFill/>
          <a:ln w="9525" cap="flat" cmpd="sng">
            <a:solidFill>
              <a:srgbClr val="2A94C6"/>
            </a:solidFill>
            <a:prstDash val="solid"/>
            <a:round/>
            <a:headEnd type="none" w="sm" len="sm"/>
            <a:tailEnd type="none" w="sm" len="sm"/>
          </a:ln>
        </p:spPr>
      </p:cxnSp>
      <p:pic>
        <p:nvPicPr>
          <p:cNvPr id="138" name="Google Shape;138;p4"/>
          <p:cNvPicPr preferRelativeResize="0"/>
          <p:nvPr/>
        </p:nvPicPr>
        <p:blipFill rotWithShape="1">
          <a:blip r:embed="rId3">
            <a:alphaModFix/>
          </a:blip>
          <a:srcRect/>
          <a:stretch/>
        </p:blipFill>
        <p:spPr>
          <a:xfrm>
            <a:off x="8588288" y="4801115"/>
            <a:ext cx="556884" cy="307503"/>
          </a:xfrm>
          <a:prstGeom prst="rect">
            <a:avLst/>
          </a:prstGeom>
          <a:noFill/>
          <a:ln>
            <a:noFill/>
          </a:ln>
        </p:spPr>
      </p:pic>
      <p:sp>
        <p:nvSpPr>
          <p:cNvPr id="139" name="Google Shape;139;p4"/>
          <p:cNvSpPr txBox="1"/>
          <p:nvPr/>
        </p:nvSpPr>
        <p:spPr>
          <a:xfrm>
            <a:off x="2702310" y="1218432"/>
            <a:ext cx="373937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C00000"/>
                </a:solidFill>
                <a:latin typeface="Merriweather"/>
                <a:ea typeface="Merriweather"/>
                <a:cs typeface="Merriweather"/>
                <a:sym typeface="Merriweather"/>
              </a:rPr>
              <a:t>What is a backdoor?</a:t>
            </a:r>
            <a:endParaRPr/>
          </a:p>
        </p:txBody>
      </p:sp>
      <p:pic>
        <p:nvPicPr>
          <p:cNvPr id="140" name="Google Shape;140;p4" descr="A picture containing night sky&#10;&#10;Description automatically generated"/>
          <p:cNvPicPr preferRelativeResize="0"/>
          <p:nvPr/>
        </p:nvPicPr>
        <p:blipFill rotWithShape="1">
          <a:blip r:embed="rId4">
            <a:alphaModFix/>
          </a:blip>
          <a:srcRect/>
          <a:stretch/>
        </p:blipFill>
        <p:spPr>
          <a:xfrm>
            <a:off x="3445001" y="1712380"/>
            <a:ext cx="2253997" cy="22539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cxnSp>
        <p:nvCxnSpPr>
          <p:cNvPr id="145" name="Google Shape;145;p5"/>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146" name="Google Shape;146;p5"/>
          <p:cNvPicPr preferRelativeResize="0"/>
          <p:nvPr/>
        </p:nvPicPr>
        <p:blipFill rotWithShape="1">
          <a:blip r:embed="rId3">
            <a:alphaModFix/>
          </a:blip>
          <a:srcRect/>
          <a:stretch/>
        </p:blipFill>
        <p:spPr>
          <a:xfrm>
            <a:off x="8588288" y="4801115"/>
            <a:ext cx="556884" cy="307503"/>
          </a:xfrm>
          <a:prstGeom prst="rect">
            <a:avLst/>
          </a:prstGeom>
          <a:noFill/>
          <a:ln>
            <a:noFill/>
          </a:ln>
        </p:spPr>
      </p:pic>
      <p:sp>
        <p:nvSpPr>
          <p:cNvPr id="147" name="Google Shape;147;p5"/>
          <p:cNvSpPr/>
          <p:nvPr/>
        </p:nvSpPr>
        <p:spPr>
          <a:xfrm>
            <a:off x="0" y="1228987"/>
            <a:ext cx="3601593" cy="353943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1" i="0" u="none" strike="noStrike" cap="none">
                <a:solidFill>
                  <a:schemeClr val="dk1"/>
                </a:solidFill>
                <a:latin typeface="Merriweather"/>
                <a:ea typeface="Merriweather"/>
                <a:cs typeface="Merriweather"/>
                <a:sym typeface="Merriweather"/>
              </a:rPr>
              <a:t>A backdoor is code added to a website that allows a hacker to access the server while remaining undetected, and bypassing the normal login. </a:t>
            </a: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r>
              <a:rPr lang="en-US" sz="1400" b="1" i="0" u="none" strike="noStrike" cap="none">
                <a:solidFill>
                  <a:schemeClr val="dk1"/>
                </a:solidFill>
                <a:latin typeface="Merriweather"/>
                <a:ea typeface="Merriweather"/>
                <a:cs typeface="Merriweather"/>
                <a:sym typeface="Merriweather"/>
              </a:rPr>
              <a:t>It allows a hacker to regain access even after you find and remove the exploited plugin or vulnerability to your website.</a:t>
            </a: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r>
              <a:rPr lang="en-US" sz="1400" b="1" i="0" u="none" strike="noStrike" cap="none">
                <a:solidFill>
                  <a:schemeClr val="dk1"/>
                </a:solidFill>
                <a:latin typeface="Merriweather"/>
                <a:ea typeface="Merriweather"/>
                <a:cs typeface="Merriweather"/>
                <a:sym typeface="Merriweather"/>
              </a:rPr>
              <a:t>Backdoors are the next step of a hack after the user has broken in.</a:t>
            </a: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p:txBody>
      </p:sp>
      <p:sp>
        <p:nvSpPr>
          <p:cNvPr id="148" name="Google Shape;148;p5"/>
          <p:cNvSpPr txBox="1"/>
          <p:nvPr/>
        </p:nvSpPr>
        <p:spPr>
          <a:xfrm>
            <a:off x="2462721" y="28627"/>
            <a:ext cx="4192916"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C00000"/>
                </a:solidFill>
                <a:latin typeface="Merriweather"/>
                <a:ea typeface="Merriweather"/>
                <a:cs typeface="Merriweather"/>
                <a:sym typeface="Merriweather"/>
              </a:rPr>
              <a:t>BACKDOORS</a:t>
            </a:r>
            <a:endParaRPr sz="1100" b="1" i="0" u="none" strike="noStrike" cap="none">
              <a:solidFill>
                <a:srgbClr val="C00000"/>
              </a:solidFill>
              <a:latin typeface="Merriweather"/>
              <a:ea typeface="Merriweather"/>
              <a:cs typeface="Merriweather"/>
              <a:sym typeface="Merriweather"/>
            </a:endParaRPr>
          </a:p>
        </p:txBody>
      </p:sp>
      <p:pic>
        <p:nvPicPr>
          <p:cNvPr id="149" name="Google Shape;149;p5" descr="Graphical user interface&#10;&#10;Description automatically generated with medium confidence"/>
          <p:cNvPicPr preferRelativeResize="0"/>
          <p:nvPr/>
        </p:nvPicPr>
        <p:blipFill rotWithShape="1">
          <a:blip r:embed="rId4">
            <a:alphaModFix/>
          </a:blip>
          <a:srcRect/>
          <a:stretch/>
        </p:blipFill>
        <p:spPr>
          <a:xfrm>
            <a:off x="3694904" y="1345464"/>
            <a:ext cx="5355785" cy="26778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6"/>
          <p:cNvSpPr txBox="1"/>
          <p:nvPr/>
        </p:nvSpPr>
        <p:spPr>
          <a:xfrm>
            <a:off x="2462721" y="28627"/>
            <a:ext cx="4192916"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C00000"/>
                </a:solidFill>
                <a:latin typeface="Merriweather"/>
                <a:ea typeface="Merriweather"/>
                <a:cs typeface="Merriweather"/>
                <a:sym typeface="Merriweather"/>
              </a:rPr>
              <a:t>BACKDOORS</a:t>
            </a:r>
            <a:endParaRPr sz="1100" b="1" i="0" u="none" strike="noStrike" cap="none">
              <a:solidFill>
                <a:srgbClr val="C00000"/>
              </a:solidFill>
              <a:latin typeface="Merriweather"/>
              <a:ea typeface="Merriweather"/>
              <a:cs typeface="Merriweather"/>
              <a:sym typeface="Merriweather"/>
            </a:endParaRPr>
          </a:p>
        </p:txBody>
      </p:sp>
      <p:cxnSp>
        <p:nvCxnSpPr>
          <p:cNvPr id="155" name="Google Shape;155;p6"/>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156" name="Google Shape;156;p6"/>
          <p:cNvPicPr preferRelativeResize="0"/>
          <p:nvPr/>
        </p:nvPicPr>
        <p:blipFill rotWithShape="1">
          <a:blip r:embed="rId3">
            <a:alphaModFix/>
          </a:blip>
          <a:srcRect/>
          <a:stretch/>
        </p:blipFill>
        <p:spPr>
          <a:xfrm>
            <a:off x="8588288" y="4801115"/>
            <a:ext cx="556884" cy="307503"/>
          </a:xfrm>
          <a:prstGeom prst="rect">
            <a:avLst/>
          </a:prstGeom>
          <a:noFill/>
          <a:ln>
            <a:noFill/>
          </a:ln>
        </p:spPr>
      </p:pic>
      <p:sp>
        <p:nvSpPr>
          <p:cNvPr id="157" name="Google Shape;157;p6"/>
          <p:cNvSpPr/>
          <p:nvPr/>
        </p:nvSpPr>
        <p:spPr>
          <a:xfrm>
            <a:off x="93311" y="1232922"/>
            <a:ext cx="4301708" cy="375487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1" i="0" u="none" strike="noStrike" cap="none">
                <a:solidFill>
                  <a:schemeClr val="dk1"/>
                </a:solidFill>
                <a:latin typeface="Merriweather"/>
                <a:ea typeface="Merriweather"/>
                <a:cs typeface="Merriweather"/>
                <a:sym typeface="Merriweather"/>
              </a:rPr>
              <a:t>Some backdoors are simply hidden admin usernames. They let the hacker log in as normal by typing a username and password. Because the username is hidden, you’re not even aware that someone else has access to your website. </a:t>
            </a: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r>
              <a:rPr lang="en-US" sz="1400" b="1" i="0" u="none" strike="noStrike" cap="none">
                <a:solidFill>
                  <a:schemeClr val="dk1"/>
                </a:solidFill>
                <a:latin typeface="Merriweather"/>
                <a:ea typeface="Merriweather"/>
                <a:cs typeface="Merriweather"/>
                <a:sym typeface="Merriweather"/>
              </a:rPr>
              <a:t>More complex backdoors can allow the hacker to execute PHP code. They manually send the code to your website using their web browser. </a:t>
            </a: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r>
              <a:rPr lang="en-US" sz="1400" b="1" i="0" u="none" strike="noStrike" cap="none">
                <a:solidFill>
                  <a:schemeClr val="dk1"/>
                </a:solidFill>
                <a:latin typeface="Merriweather"/>
                <a:ea typeface="Merriweather"/>
                <a:cs typeface="Merriweather"/>
                <a:sym typeface="Merriweather"/>
              </a:rPr>
              <a:t>Others have a full fledged user interface that allows them to send emails as your WordPress hosting server, execute SQL database queries, and much more. </a:t>
            </a: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p:txBody>
      </p:sp>
      <p:sp>
        <p:nvSpPr>
          <p:cNvPr id="158" name="Google Shape;158;p6"/>
          <p:cNvSpPr txBox="1"/>
          <p:nvPr/>
        </p:nvSpPr>
        <p:spPr>
          <a:xfrm>
            <a:off x="93311" y="796234"/>
            <a:ext cx="457686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How do backdoors work?</a:t>
            </a:r>
            <a:endParaRPr sz="1600" b="0" i="0" u="none" strike="noStrike" cap="none">
              <a:solidFill>
                <a:srgbClr val="000000"/>
              </a:solidFill>
              <a:latin typeface="Arial"/>
              <a:ea typeface="Arial"/>
              <a:cs typeface="Arial"/>
              <a:sym typeface="Arial"/>
            </a:endParaRPr>
          </a:p>
        </p:txBody>
      </p:sp>
      <p:pic>
        <p:nvPicPr>
          <p:cNvPr id="159" name="Google Shape;159;p6" descr="A picture containing text&#10;&#10;Description automatically generated"/>
          <p:cNvPicPr preferRelativeResize="0"/>
          <p:nvPr/>
        </p:nvPicPr>
        <p:blipFill rotWithShape="1">
          <a:blip r:embed="rId4">
            <a:alphaModFix/>
          </a:blip>
          <a:srcRect/>
          <a:stretch/>
        </p:blipFill>
        <p:spPr>
          <a:xfrm>
            <a:off x="5697766" y="1508207"/>
            <a:ext cx="2361247" cy="28867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7"/>
          <p:cNvCxnSpPr/>
          <p:nvPr/>
        </p:nvCxnSpPr>
        <p:spPr>
          <a:xfrm>
            <a:off x="0" y="4768417"/>
            <a:ext cx="9144000" cy="0"/>
          </a:xfrm>
          <a:prstGeom prst="straightConnector1">
            <a:avLst/>
          </a:prstGeom>
          <a:noFill/>
          <a:ln w="9525" cap="flat" cmpd="sng">
            <a:solidFill>
              <a:srgbClr val="2A94C6"/>
            </a:solidFill>
            <a:prstDash val="solid"/>
            <a:round/>
            <a:headEnd type="none" w="sm" len="sm"/>
            <a:tailEnd type="none" w="sm" len="sm"/>
          </a:ln>
        </p:spPr>
      </p:cxnSp>
      <p:pic>
        <p:nvPicPr>
          <p:cNvPr id="165" name="Google Shape;165;p7"/>
          <p:cNvPicPr preferRelativeResize="0"/>
          <p:nvPr/>
        </p:nvPicPr>
        <p:blipFill rotWithShape="1">
          <a:blip r:embed="rId3">
            <a:alphaModFix/>
          </a:blip>
          <a:srcRect/>
          <a:stretch/>
        </p:blipFill>
        <p:spPr>
          <a:xfrm>
            <a:off x="8588288" y="4801115"/>
            <a:ext cx="556884" cy="307503"/>
          </a:xfrm>
          <a:prstGeom prst="rect">
            <a:avLst/>
          </a:prstGeom>
          <a:noFill/>
          <a:ln>
            <a:noFill/>
          </a:ln>
        </p:spPr>
      </p:pic>
      <p:sp>
        <p:nvSpPr>
          <p:cNvPr id="166" name="Google Shape;166;p7"/>
          <p:cNvSpPr txBox="1"/>
          <p:nvPr/>
        </p:nvSpPr>
        <p:spPr>
          <a:xfrm>
            <a:off x="2702310" y="1218432"/>
            <a:ext cx="373937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i="0" u="none" strike="noStrike" cap="none">
                <a:solidFill>
                  <a:srgbClr val="C00000"/>
                </a:solidFill>
                <a:latin typeface="Merriweather"/>
                <a:ea typeface="Merriweather"/>
                <a:cs typeface="Merriweather"/>
                <a:sym typeface="Merriweather"/>
              </a:rPr>
              <a:t>Where are backdoors hidden?</a:t>
            </a:r>
            <a:endParaRPr/>
          </a:p>
        </p:txBody>
      </p:sp>
      <p:pic>
        <p:nvPicPr>
          <p:cNvPr id="167" name="Google Shape;167;p7" descr="A picture containing night sky&#10;&#10;Description automatically generated"/>
          <p:cNvPicPr preferRelativeResize="0"/>
          <p:nvPr/>
        </p:nvPicPr>
        <p:blipFill rotWithShape="1">
          <a:blip r:embed="rId4">
            <a:alphaModFix/>
          </a:blip>
          <a:srcRect/>
          <a:stretch/>
        </p:blipFill>
        <p:spPr>
          <a:xfrm>
            <a:off x="3445001" y="1712380"/>
            <a:ext cx="2253997" cy="22539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8" descr="A picture containing application&#10;&#10;Description automatically generated"/>
          <p:cNvPicPr preferRelativeResize="0"/>
          <p:nvPr/>
        </p:nvPicPr>
        <p:blipFill rotWithShape="1">
          <a:blip r:embed="rId3">
            <a:alphaModFix amt="35000"/>
          </a:blip>
          <a:srcRect/>
          <a:stretch/>
        </p:blipFill>
        <p:spPr>
          <a:xfrm>
            <a:off x="4559179" y="994336"/>
            <a:ext cx="4491510" cy="3774081"/>
          </a:xfrm>
          <a:prstGeom prst="rect">
            <a:avLst/>
          </a:prstGeom>
          <a:noFill/>
          <a:ln>
            <a:noFill/>
          </a:ln>
        </p:spPr>
      </p:pic>
      <p:sp>
        <p:nvSpPr>
          <p:cNvPr id="173" name="Google Shape;173;p8"/>
          <p:cNvSpPr txBox="1"/>
          <p:nvPr/>
        </p:nvSpPr>
        <p:spPr>
          <a:xfrm>
            <a:off x="2462721" y="28627"/>
            <a:ext cx="4192916"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C00000"/>
                </a:solidFill>
                <a:latin typeface="Merriweather"/>
                <a:ea typeface="Merriweather"/>
                <a:cs typeface="Merriweather"/>
                <a:sym typeface="Merriweather"/>
              </a:rPr>
              <a:t>BACKDOORS</a:t>
            </a:r>
            <a:endParaRPr sz="1100" b="1" i="0" u="none" strike="noStrike" cap="none">
              <a:solidFill>
                <a:srgbClr val="C00000"/>
              </a:solidFill>
              <a:latin typeface="Merriweather"/>
              <a:ea typeface="Merriweather"/>
              <a:cs typeface="Merriweather"/>
              <a:sym typeface="Merriweather"/>
            </a:endParaRPr>
          </a:p>
        </p:txBody>
      </p:sp>
      <p:cxnSp>
        <p:nvCxnSpPr>
          <p:cNvPr id="174" name="Google Shape;174;p8"/>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175" name="Google Shape;175;p8"/>
          <p:cNvPicPr preferRelativeResize="0"/>
          <p:nvPr/>
        </p:nvPicPr>
        <p:blipFill rotWithShape="1">
          <a:blip r:embed="rId4">
            <a:alphaModFix/>
          </a:blip>
          <a:srcRect/>
          <a:stretch/>
        </p:blipFill>
        <p:spPr>
          <a:xfrm>
            <a:off x="8588288" y="4801115"/>
            <a:ext cx="556884" cy="307503"/>
          </a:xfrm>
          <a:prstGeom prst="rect">
            <a:avLst/>
          </a:prstGeom>
          <a:noFill/>
          <a:ln>
            <a:noFill/>
          </a:ln>
        </p:spPr>
      </p:pic>
      <p:sp>
        <p:nvSpPr>
          <p:cNvPr id="176" name="Google Shape;176;p8"/>
          <p:cNvSpPr/>
          <p:nvPr/>
        </p:nvSpPr>
        <p:spPr>
          <a:xfrm>
            <a:off x="93311" y="1232922"/>
            <a:ext cx="4301708" cy="138499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1" i="0" u="none" strike="noStrike" cap="none">
                <a:solidFill>
                  <a:schemeClr val="dk1"/>
                </a:solidFill>
                <a:latin typeface="Merriweather"/>
                <a:ea typeface="Merriweather"/>
                <a:cs typeface="Merriweather"/>
                <a:sym typeface="Merriweather"/>
              </a:rPr>
              <a:t>In every case we’ve found, the backdoor was disguised to look like a WordPress file. The code for backdoors on a WordPress site are most commonly stored in the following locations:</a:t>
            </a: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p:txBody>
      </p:sp>
      <p:sp>
        <p:nvSpPr>
          <p:cNvPr id="177" name="Google Shape;177;p8"/>
          <p:cNvSpPr txBox="1"/>
          <p:nvPr/>
        </p:nvSpPr>
        <p:spPr>
          <a:xfrm>
            <a:off x="93311" y="796234"/>
            <a:ext cx="457686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Where are backdoors hidden?</a:t>
            </a:r>
            <a:endParaRPr sz="1600" b="0" i="0" u="none" strike="noStrike" cap="none">
              <a:solidFill>
                <a:srgbClr val="000000"/>
              </a:solidFill>
              <a:latin typeface="Arial"/>
              <a:ea typeface="Arial"/>
              <a:cs typeface="Arial"/>
              <a:sym typeface="Arial"/>
            </a:endParaRPr>
          </a:p>
        </p:txBody>
      </p:sp>
      <p:sp>
        <p:nvSpPr>
          <p:cNvPr id="178" name="Google Shape;178;p8"/>
          <p:cNvSpPr txBox="1"/>
          <p:nvPr/>
        </p:nvSpPr>
        <p:spPr>
          <a:xfrm>
            <a:off x="761190" y="2366827"/>
            <a:ext cx="4576864" cy="116955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A WordPress theme;</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WordPress plugins;</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The uploads folder;</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The wp-config.php file;</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The wp-includes folder;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9" descr="A picture containing application&#10;&#10;Description automatically generated"/>
          <p:cNvPicPr preferRelativeResize="0"/>
          <p:nvPr/>
        </p:nvPicPr>
        <p:blipFill rotWithShape="1">
          <a:blip r:embed="rId3">
            <a:alphaModFix amt="35000"/>
          </a:blip>
          <a:srcRect/>
          <a:stretch/>
        </p:blipFill>
        <p:spPr>
          <a:xfrm>
            <a:off x="4559179" y="994336"/>
            <a:ext cx="4491510" cy="3774081"/>
          </a:xfrm>
          <a:prstGeom prst="rect">
            <a:avLst/>
          </a:prstGeom>
          <a:noFill/>
          <a:ln>
            <a:noFill/>
          </a:ln>
        </p:spPr>
      </p:pic>
      <p:sp>
        <p:nvSpPr>
          <p:cNvPr id="184" name="Google Shape;184;p9"/>
          <p:cNvSpPr txBox="1"/>
          <p:nvPr/>
        </p:nvSpPr>
        <p:spPr>
          <a:xfrm>
            <a:off x="2462721" y="28627"/>
            <a:ext cx="4192916"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C00000"/>
                </a:solidFill>
                <a:latin typeface="Merriweather"/>
                <a:ea typeface="Merriweather"/>
                <a:cs typeface="Merriweather"/>
                <a:sym typeface="Merriweather"/>
              </a:rPr>
              <a:t>BACKDOORS</a:t>
            </a:r>
            <a:endParaRPr sz="1100" b="1" i="0" u="none" strike="noStrike" cap="none">
              <a:solidFill>
                <a:srgbClr val="C00000"/>
              </a:solidFill>
              <a:latin typeface="Merriweather"/>
              <a:ea typeface="Merriweather"/>
              <a:cs typeface="Merriweather"/>
              <a:sym typeface="Merriweather"/>
            </a:endParaRPr>
          </a:p>
        </p:txBody>
      </p:sp>
      <p:cxnSp>
        <p:nvCxnSpPr>
          <p:cNvPr id="185" name="Google Shape;185;p9"/>
          <p:cNvCxnSpPr/>
          <p:nvPr/>
        </p:nvCxnSpPr>
        <p:spPr>
          <a:xfrm>
            <a:off x="0" y="4768417"/>
            <a:ext cx="9144000" cy="0"/>
          </a:xfrm>
          <a:prstGeom prst="straightConnector1">
            <a:avLst/>
          </a:prstGeom>
          <a:noFill/>
          <a:ln w="9525" cap="flat" cmpd="sng">
            <a:solidFill>
              <a:srgbClr val="5A0507"/>
            </a:solidFill>
            <a:prstDash val="solid"/>
            <a:round/>
            <a:headEnd type="none" w="sm" len="sm"/>
            <a:tailEnd type="none" w="sm" len="sm"/>
          </a:ln>
        </p:spPr>
      </p:cxnSp>
      <p:pic>
        <p:nvPicPr>
          <p:cNvPr id="186" name="Google Shape;186;p9"/>
          <p:cNvPicPr preferRelativeResize="0"/>
          <p:nvPr/>
        </p:nvPicPr>
        <p:blipFill rotWithShape="1">
          <a:blip r:embed="rId4">
            <a:alphaModFix/>
          </a:blip>
          <a:srcRect/>
          <a:stretch/>
        </p:blipFill>
        <p:spPr>
          <a:xfrm>
            <a:off x="8588288" y="4801115"/>
            <a:ext cx="556884" cy="307503"/>
          </a:xfrm>
          <a:prstGeom prst="rect">
            <a:avLst/>
          </a:prstGeom>
          <a:noFill/>
          <a:ln>
            <a:noFill/>
          </a:ln>
        </p:spPr>
      </p:pic>
      <p:sp>
        <p:nvSpPr>
          <p:cNvPr id="187" name="Google Shape;187;p9"/>
          <p:cNvSpPr/>
          <p:nvPr/>
        </p:nvSpPr>
        <p:spPr>
          <a:xfrm>
            <a:off x="93311" y="1397331"/>
            <a:ext cx="4301708" cy="353943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1" i="0" u="none" strike="noStrike" cap="none">
                <a:solidFill>
                  <a:schemeClr val="dk1"/>
                </a:solidFill>
                <a:latin typeface="Merriweather"/>
                <a:ea typeface="Merriweather"/>
                <a:cs typeface="Merriweather"/>
                <a:sym typeface="Merriweather"/>
              </a:rPr>
              <a:t>In one site we cleaned up, the backdoor was in the wp-includes folder. The file was called wp-user.php, which looks innocent enough, but that file doesn’t actually exist in a normal WordPress installation.</a:t>
            </a: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r>
              <a:rPr lang="en-US" sz="1400" b="1" i="0" u="none" strike="noStrike" cap="none">
                <a:solidFill>
                  <a:schemeClr val="dk1"/>
                </a:solidFill>
                <a:latin typeface="Merriweather"/>
                <a:ea typeface="Merriweather"/>
                <a:cs typeface="Merriweather"/>
                <a:sym typeface="Merriweather"/>
              </a:rPr>
              <a:t>In another instance, we found a PHP file named </a:t>
            </a:r>
            <a:r>
              <a:rPr lang="en-US" sz="1400" b="1" i="0" u="none" strike="noStrike" cap="none">
                <a:solidFill>
                  <a:srgbClr val="C00000"/>
                </a:solidFill>
                <a:latin typeface="Merriweather"/>
                <a:ea typeface="Merriweather"/>
                <a:cs typeface="Merriweather"/>
                <a:sym typeface="Merriweather"/>
              </a:rPr>
              <a:t>hello.php </a:t>
            </a:r>
            <a:r>
              <a:rPr lang="en-US" sz="1400" b="1" i="0" u="none" strike="noStrike" cap="none">
                <a:solidFill>
                  <a:schemeClr val="dk1"/>
                </a:solidFill>
                <a:latin typeface="Merriweather"/>
                <a:ea typeface="Merriweather"/>
                <a:cs typeface="Merriweather"/>
                <a:sym typeface="Merriweather"/>
              </a:rPr>
              <a:t>in the uploads folder. It was disguised as the Hello Dolly plugin. What’s strange is that the hacker put it in the uploads folder instead of the plugins folder.</a:t>
            </a: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r>
              <a:rPr lang="en-US" sz="1400" b="1" i="0" u="none" strike="noStrike" cap="none">
                <a:solidFill>
                  <a:schemeClr val="dk1"/>
                </a:solidFill>
                <a:latin typeface="Merriweather"/>
                <a:ea typeface="Merriweather"/>
                <a:cs typeface="Merriweather"/>
                <a:sym typeface="Merriweather"/>
              </a:rPr>
              <a:t>We’ve also found backdoors that don’t use the </a:t>
            </a:r>
            <a:r>
              <a:rPr lang="en-US" sz="1400" b="1" i="0" u="none" strike="noStrike" cap="none">
                <a:solidFill>
                  <a:srgbClr val="C00000"/>
                </a:solidFill>
                <a:latin typeface="Merriweather"/>
                <a:ea typeface="Merriweather"/>
                <a:cs typeface="Merriweather"/>
                <a:sym typeface="Merriweather"/>
              </a:rPr>
              <a:t>.php </a:t>
            </a:r>
            <a:r>
              <a:rPr lang="en-US" sz="1400" b="1" i="0" u="none" strike="noStrike" cap="none">
                <a:solidFill>
                  <a:schemeClr val="dk1"/>
                </a:solidFill>
                <a:latin typeface="Merriweather"/>
                <a:ea typeface="Merriweather"/>
                <a:cs typeface="Merriweather"/>
                <a:sym typeface="Merriweather"/>
              </a:rPr>
              <a:t>file extension. One example was a file named </a:t>
            </a:r>
            <a:r>
              <a:rPr lang="en-US" sz="1400" b="1" i="0" u="none" strike="noStrike" cap="none">
                <a:solidFill>
                  <a:srgbClr val="C00000"/>
                </a:solidFill>
                <a:latin typeface="Merriweather"/>
                <a:ea typeface="Merriweather"/>
                <a:cs typeface="Merriweather"/>
                <a:sym typeface="Merriweather"/>
              </a:rPr>
              <a:t>wp-content.old.tmp</a:t>
            </a:r>
            <a:r>
              <a:rPr lang="en-US" sz="1400" b="1" i="0" u="none" strike="noStrike" cap="none">
                <a:solidFill>
                  <a:schemeClr val="dk1"/>
                </a:solidFill>
                <a:latin typeface="Merriweather"/>
                <a:ea typeface="Merriweather"/>
                <a:cs typeface="Merriweather"/>
                <a:sym typeface="Merriweather"/>
              </a:rPr>
              <a:t>, and we’ve also found backdoors in files with a .zip extension.</a:t>
            </a: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a:p>
            <a:pPr marL="0" marR="0" lvl="0" indent="0" algn="just" rtl="0">
              <a:lnSpc>
                <a:spcPct val="100000"/>
              </a:lnSpc>
              <a:spcBef>
                <a:spcPts val="0"/>
              </a:spcBef>
              <a:spcAft>
                <a:spcPts val="0"/>
              </a:spcAft>
              <a:buNone/>
            </a:pPr>
            <a:endParaRPr sz="1400" b="1" i="0" u="none" strike="noStrike" cap="none">
              <a:solidFill>
                <a:schemeClr val="dk1"/>
              </a:solidFill>
              <a:latin typeface="Merriweather"/>
              <a:ea typeface="Merriweather"/>
              <a:cs typeface="Merriweather"/>
              <a:sym typeface="Merriweather"/>
            </a:endParaRPr>
          </a:p>
        </p:txBody>
      </p:sp>
      <p:sp>
        <p:nvSpPr>
          <p:cNvPr id="188" name="Google Shape;188;p9"/>
          <p:cNvSpPr txBox="1"/>
          <p:nvPr/>
        </p:nvSpPr>
        <p:spPr>
          <a:xfrm>
            <a:off x="93311" y="796234"/>
            <a:ext cx="457686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Arial"/>
                <a:ea typeface="Arial"/>
                <a:cs typeface="Arial"/>
                <a:sym typeface="Arial"/>
              </a:rPr>
              <a:t>Examples of backdoors we’ve found</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1390</Words>
  <Application>Microsoft Office PowerPoint</Application>
  <PresentationFormat>On-screen Show (16:9)</PresentationFormat>
  <Paragraphs>164</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Roboto</vt:lpstr>
      <vt:lpstr>Poppins</vt:lpstr>
      <vt:lpstr>Montserrat Light</vt:lpstr>
      <vt:lpstr>Arial</vt:lpstr>
      <vt:lpstr>Merriweather</vt:lpstr>
      <vt:lpstr>Volsce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HP-USER</dc:creator>
  <cp:lastModifiedBy>PC</cp:lastModifiedBy>
  <cp:revision>1</cp:revision>
  <dcterms:modified xsi:type="dcterms:W3CDTF">2024-03-20T15:27:52Z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0x010100CB420F600323F34EA568CBDFED2C7519</vt:lpwstr>
  </property>
</Properties>
</file>