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1"/>
  </p:notesMasterIdLst>
  <p:sldIdLst>
    <p:sldId id="256" r:id="rId5"/>
    <p:sldId id="463" r:id="rId6"/>
    <p:sldId id="383" r:id="rId7"/>
    <p:sldId id="257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</p:sldIdLst>
  <p:sldSz cx="9144000" cy="5143500" type="screen16x9"/>
  <p:notesSz cx="6858000" cy="9144000"/>
  <p:embeddedFontLst>
    <p:embeddedFont>
      <p:font typeface="Montserrat Light" panose="020B0604020202020204" charset="-52"/>
      <p:regular r:id="rId22"/>
      <p:bold r:id="rId23"/>
      <p:italic r:id="rId24"/>
      <p:boldItalic r:id="rId25"/>
    </p:embeddedFont>
    <p:embeddedFont>
      <p:font typeface="Sylfaen" panose="010A0502050306030303" pitchFamily="18" charset="0"/>
      <p:regular r:id="rId26"/>
    </p:embeddedFont>
    <p:embeddedFont>
      <p:font typeface="Cascadia Mono" panose="020B0604020202020204" charset="0"/>
      <p:regular r:id="rId27"/>
      <p:bold r:id="rId28"/>
      <p:italic r:id="rId29"/>
      <p:boldItalic r:id="rId30"/>
    </p:embeddedFont>
    <p:embeddedFont>
      <p:font typeface="Poppin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727"/>
    <a:srgbClr val="EA4153"/>
    <a:srgbClr val="E6E6E6"/>
    <a:srgbClr val="3659C2"/>
    <a:srgbClr val="2A94C6"/>
    <a:srgbClr val="F6CECE"/>
    <a:srgbClr val="B1D872"/>
    <a:srgbClr val="A51313"/>
    <a:srgbClr val="4C4C4C"/>
    <a:srgbClr val="5A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F59317-13B5-42E7-8DD2-5F889680578C}">
  <a:tblStyle styleId="{1BF59317-13B5-42E7-8DD2-5F88968057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5033" autoAdjust="0"/>
  </p:normalViewPr>
  <p:slideViewPr>
    <p:cSldViewPr snapToGrid="0">
      <p:cViewPr varScale="1">
        <p:scale>
          <a:sx n="151" d="100"/>
          <a:sy n="151" d="100"/>
        </p:scale>
        <p:origin x="52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906554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5947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14611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181417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4730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aseline="0" dirty="0"/>
              <a:t>CTF{ccc1ccef217ed19c492bdada049ad2b0fbf1adcb72a92f13ab153aae068f797f}</a:t>
            </a:r>
          </a:p>
        </p:txBody>
      </p:sp>
    </p:spTree>
    <p:extLst>
      <p:ext uri="{BB962C8B-B14F-4D97-AF65-F5344CB8AC3E}">
        <p14:creationId xmlns:p14="http://schemas.microsoft.com/office/powerpoint/2010/main" val="3816904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05139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64610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965876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baseline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094601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918449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91073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958123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9680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7741" y="4865568"/>
            <a:ext cx="928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+mn-lt"/>
              </a:rPr>
              <a:t>Tbilisi</a:t>
            </a:r>
            <a:r>
              <a:rPr lang="ka-GE" sz="800" dirty="0">
                <a:latin typeface="+mn-lt"/>
              </a:rPr>
              <a:t>, </a:t>
            </a:r>
            <a:r>
              <a:rPr lang="en-US" sz="800" dirty="0">
                <a:latin typeface="+mn-lt"/>
              </a:rPr>
              <a:t>2022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4B7EA-AD9A-4919-90B8-50B868DC1B97}"/>
              </a:ext>
            </a:extLst>
          </p:cNvPr>
          <p:cNvSpPr/>
          <p:nvPr/>
        </p:nvSpPr>
        <p:spPr>
          <a:xfrm>
            <a:off x="-6" y="4077546"/>
            <a:ext cx="9144000" cy="724747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7962893B-4FCE-4331-AAC8-ED83BF8BF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4" y="4123874"/>
            <a:ext cx="1645485" cy="628866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8F913C9-BEB4-4866-9F5D-32BB5BD77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413" y="3896656"/>
            <a:ext cx="1076634" cy="1076634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91EE684D-D527-4F64-87C9-C04055542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758" y="4122430"/>
            <a:ext cx="1878777" cy="6256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206730-F732-4CEF-970B-113C0D730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026" y="4146690"/>
            <a:ext cx="836908" cy="577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D0BCE4-9500-A442-7219-141DC028722C}"/>
              </a:ext>
            </a:extLst>
          </p:cNvPr>
          <p:cNvSpPr txBox="1"/>
          <p:nvPr/>
        </p:nvSpPr>
        <p:spPr>
          <a:xfrm>
            <a:off x="2068136" y="1575780"/>
            <a:ext cx="4845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Exploiting pickle</a:t>
            </a:r>
            <a:endParaRPr lang="en-US" sz="3200" b="1" dirty="0">
              <a:solidFill>
                <a:srgbClr val="C00000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Laboratory: </a:t>
            </a:r>
            <a:r>
              <a:rPr lang="en-US" sz="1800" b="1" dirty="0">
                <a:solidFill>
                  <a:srgbClr val="C00000"/>
                </a:solidFill>
                <a:latin typeface="Sylfaen" panose="010A0502050306030303" pitchFamily="18" charset="0"/>
              </a:rPr>
              <a:t>sweet-and-sour</a:t>
            </a:r>
            <a:endParaRPr lang="en-US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EFEDD-A823-4C53-B2F2-E11923C61565}"/>
              </a:ext>
            </a:extLst>
          </p:cNvPr>
          <p:cNvSpPr txBox="1"/>
          <p:nvPr/>
        </p:nvSpPr>
        <p:spPr>
          <a:xfrm>
            <a:off x="-3413" y="515508"/>
            <a:ext cx="139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ylfaen" panose="010A0502050306030303" pitchFamily="18" charset="0"/>
              </a:rPr>
              <a:t>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D7F086-22C4-43EB-B79E-9899BB5EF816}"/>
              </a:ext>
            </a:extLst>
          </p:cNvPr>
          <p:cNvSpPr txBox="1"/>
          <p:nvPr/>
        </p:nvSpPr>
        <p:spPr>
          <a:xfrm>
            <a:off x="-3413" y="823285"/>
            <a:ext cx="3162925" cy="15696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ylfaen" panose="010A0502050306030303" pitchFamily="18" charset="0"/>
              </a:rPr>
              <a:t>The jar has been opened, figure out what is sweet and what is sour and get the flag.</a:t>
            </a:r>
            <a:r>
              <a:rPr lang="ka-GE" sz="1200" dirty="0">
                <a:solidFill>
                  <a:schemeClr val="bg1"/>
                </a:solidFill>
                <a:latin typeface="Sylfaen" panose="010A0502050306030303" pitchFamily="18" charset="0"/>
              </a:rPr>
              <a:t> </a:t>
            </a:r>
          </a:p>
          <a:p>
            <a:endParaRPr lang="en-US" sz="1200" dirty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r>
              <a:rPr lang="en-US" sz="1200" dirty="0">
                <a:solidFill>
                  <a:srgbClr val="92D050"/>
                </a:solidFill>
                <a:latin typeface="Sylfaen" panose="010A0502050306030303" pitchFamily="18" charset="0"/>
              </a:rPr>
              <a:t>Flag format: CTF{sha256}</a:t>
            </a:r>
          </a:p>
          <a:p>
            <a:endParaRPr lang="en-US" sz="1200" dirty="0">
              <a:solidFill>
                <a:srgbClr val="92D050"/>
              </a:solidFill>
              <a:latin typeface="Sylfaen" panose="010A0502050306030303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Sylfaen" panose="010A0502050306030303" pitchFamily="18" charset="0"/>
              </a:rPr>
              <a:t>Level</a:t>
            </a:r>
            <a:r>
              <a:rPr lang="en-US" sz="1200" dirty="0">
                <a:solidFill>
                  <a:srgbClr val="92D050"/>
                </a:solidFill>
                <a:latin typeface="Sylfaen" panose="010A0502050306030303" pitchFamily="18" charset="0"/>
              </a:rPr>
              <a:t>: Medium</a:t>
            </a:r>
          </a:p>
          <a:p>
            <a:endParaRPr lang="en-US" sz="1200" dirty="0">
              <a:solidFill>
                <a:srgbClr val="92D050"/>
              </a:solidFill>
              <a:latin typeface="Sylfaen" panose="010A0502050306030303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Sylfaen" panose="010A0502050306030303" pitchFamily="18" charset="0"/>
              </a:rPr>
              <a:t>Server: </a:t>
            </a:r>
            <a:r>
              <a:rPr lang="en-US" sz="1200" dirty="0">
                <a:solidFill>
                  <a:srgbClr val="FFC000"/>
                </a:solidFill>
                <a:latin typeface="Sylfaen" panose="010A0502050306030303" pitchFamily="18" charset="0"/>
              </a:rPr>
              <a:t>34.107.45.207:32022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4D4A6-9F83-42AD-8226-C108CBDF44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15148" y="1804513"/>
            <a:ext cx="5864758" cy="178051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9C652C-ED8F-4E23-8DFD-613BD52B43FB}"/>
              </a:ext>
            </a:extLst>
          </p:cNvPr>
          <p:cNvSpPr txBox="1"/>
          <p:nvPr/>
        </p:nvSpPr>
        <p:spPr>
          <a:xfrm>
            <a:off x="0" y="3536484"/>
            <a:ext cx="24247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ylfaen" panose="010A0502050306030303" pitchFamily="18" charset="0"/>
              </a:rPr>
              <a:t>Hints: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Sylfaen" panose="010A0502050306030303" pitchFamily="18" charset="0"/>
              </a:rPr>
              <a:t>Hint 1:  </a:t>
            </a:r>
            <a:r>
              <a:rPr lang="en-US" sz="1100" dirty="0">
                <a:latin typeface="Sylfaen" panose="010A0502050306030303" pitchFamily="18" charset="0"/>
              </a:rPr>
              <a:t>Try to find yourself ^^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AF99E-C576-4C5D-B9A8-C3654C9E1C62}"/>
              </a:ext>
            </a:extLst>
          </p:cNvPr>
          <p:cNvCxnSpPr/>
          <p:nvPr/>
        </p:nvCxnSpPr>
        <p:spPr>
          <a:xfrm flipV="1">
            <a:off x="0" y="4768417"/>
            <a:ext cx="9144000" cy="0"/>
          </a:xfrm>
          <a:prstGeom prst="line">
            <a:avLst/>
          </a:prstGeom>
          <a:ln>
            <a:solidFill>
              <a:srgbClr val="5A05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F738A37-4C41-4B9D-884B-51CBD61242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2ECBB-94FF-E928-8224-01A1E08863BD}"/>
              </a:ext>
            </a:extLst>
          </p:cNvPr>
          <p:cNvSpPr txBox="1"/>
          <p:nvPr/>
        </p:nvSpPr>
        <p:spPr>
          <a:xfrm>
            <a:off x="3998926" y="3626282"/>
            <a:ext cx="45893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 dirty="0"/>
              <a:t>Once we open the machine, the “Try Harder!” message is displayed</a:t>
            </a:r>
          </a:p>
        </p:txBody>
      </p:sp>
    </p:spTree>
    <p:extLst>
      <p:ext uri="{BB962C8B-B14F-4D97-AF65-F5344CB8AC3E}">
        <p14:creationId xmlns:p14="http://schemas.microsoft.com/office/powerpoint/2010/main" val="101513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Laboratory: </a:t>
            </a:r>
            <a:r>
              <a:rPr lang="en-US" sz="1800" b="1" dirty="0">
                <a:solidFill>
                  <a:srgbClr val="C00000"/>
                </a:solidFill>
                <a:latin typeface="Sylfaen" panose="010A0502050306030303" pitchFamily="18" charset="0"/>
              </a:rPr>
              <a:t>sweet-and-sour</a:t>
            </a:r>
            <a:endParaRPr lang="en-US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4D4A6-9F83-42AD-8226-C108CBDF44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31964" y="2307188"/>
            <a:ext cx="6708346" cy="232380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AF99E-C576-4C5D-B9A8-C3654C9E1C62}"/>
              </a:ext>
            </a:extLst>
          </p:cNvPr>
          <p:cNvCxnSpPr/>
          <p:nvPr/>
        </p:nvCxnSpPr>
        <p:spPr>
          <a:xfrm flipV="1">
            <a:off x="0" y="4768417"/>
            <a:ext cx="9144000" cy="0"/>
          </a:xfrm>
          <a:prstGeom prst="line">
            <a:avLst/>
          </a:prstGeom>
          <a:ln>
            <a:solidFill>
              <a:srgbClr val="5A05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F738A37-4C41-4B9D-884B-51CBD61242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2ECBB-94FF-E928-8224-01A1E08863BD}"/>
              </a:ext>
            </a:extLst>
          </p:cNvPr>
          <p:cNvSpPr txBox="1"/>
          <p:nvPr/>
        </p:nvSpPr>
        <p:spPr>
          <a:xfrm>
            <a:off x="130071" y="1246435"/>
            <a:ext cx="4589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Usually, when something similar is noticed, it is recommended to look in the </a:t>
            </a:r>
            <a:r>
              <a:rPr lang="en-US" sz="1100" b="1" dirty="0"/>
              <a:t>header section</a:t>
            </a:r>
            <a:r>
              <a:rPr lang="en-US" sz="1100" dirty="0"/>
              <a:t> of the web application.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From header we can obtain, that it is </a:t>
            </a:r>
            <a:r>
              <a:rPr lang="en-US" sz="1100" b="1" i="1" dirty="0"/>
              <a:t>python server</a:t>
            </a:r>
            <a:r>
              <a:rPr lang="en-US" sz="1100" dirty="0"/>
              <a:t> and </a:t>
            </a:r>
            <a:r>
              <a:rPr lang="en-US" sz="1100" b="1" i="1" dirty="0"/>
              <a:t>set-cookie </a:t>
            </a:r>
            <a:r>
              <a:rPr lang="en-US" sz="1100" dirty="0"/>
              <a:t>is shown right there</a:t>
            </a:r>
          </a:p>
        </p:txBody>
      </p:sp>
    </p:spTree>
    <p:extLst>
      <p:ext uri="{BB962C8B-B14F-4D97-AF65-F5344CB8AC3E}">
        <p14:creationId xmlns:p14="http://schemas.microsoft.com/office/powerpoint/2010/main" val="312440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Laboratory: </a:t>
            </a:r>
            <a:r>
              <a:rPr lang="en-US" sz="1800" b="1" dirty="0">
                <a:solidFill>
                  <a:srgbClr val="C00000"/>
                </a:solidFill>
                <a:latin typeface="Sylfaen" panose="010A0502050306030303" pitchFamily="18" charset="0"/>
              </a:rPr>
              <a:t>sweet-and-sour</a:t>
            </a:r>
            <a:endParaRPr lang="en-US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4D4A6-9F83-42AD-8226-C108CBDF44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0302" y="1903095"/>
            <a:ext cx="7523394" cy="1337309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AF99E-C576-4C5D-B9A8-C3654C9E1C62}"/>
              </a:ext>
            </a:extLst>
          </p:cNvPr>
          <p:cNvCxnSpPr/>
          <p:nvPr/>
        </p:nvCxnSpPr>
        <p:spPr>
          <a:xfrm flipV="1">
            <a:off x="0" y="4768417"/>
            <a:ext cx="9144000" cy="0"/>
          </a:xfrm>
          <a:prstGeom prst="line">
            <a:avLst/>
          </a:prstGeom>
          <a:ln>
            <a:solidFill>
              <a:srgbClr val="5A05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F738A37-4C41-4B9D-884B-51CBD61242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2ECBB-94FF-E928-8224-01A1E08863BD}"/>
              </a:ext>
            </a:extLst>
          </p:cNvPr>
          <p:cNvSpPr txBox="1"/>
          <p:nvPr/>
        </p:nvSpPr>
        <p:spPr>
          <a:xfrm>
            <a:off x="130071" y="1090827"/>
            <a:ext cx="45893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Once we try to decode the cookie using </a:t>
            </a:r>
            <a:r>
              <a:rPr lang="en-US" b="1" dirty="0"/>
              <a:t>base64</a:t>
            </a:r>
            <a:r>
              <a:rPr lang="en-US" dirty="0"/>
              <a:t>, we can see, that some words appeared as the result</a:t>
            </a:r>
          </a:p>
        </p:txBody>
      </p:sp>
    </p:spTree>
    <p:extLst>
      <p:ext uri="{BB962C8B-B14F-4D97-AF65-F5344CB8AC3E}">
        <p14:creationId xmlns:p14="http://schemas.microsoft.com/office/powerpoint/2010/main" val="376122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Laboratory: </a:t>
            </a:r>
            <a:r>
              <a:rPr lang="en-US" sz="1800" b="1" dirty="0">
                <a:solidFill>
                  <a:srgbClr val="C00000"/>
                </a:solidFill>
                <a:latin typeface="Sylfaen" panose="010A0502050306030303" pitchFamily="18" charset="0"/>
              </a:rPr>
              <a:t>sweet-and-sour</a:t>
            </a:r>
            <a:endParaRPr lang="en-US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4D4A6-9F83-42AD-8226-C108CBDF44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01635" y="2661315"/>
            <a:ext cx="6835596" cy="1706165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AF99E-C576-4C5D-B9A8-C3654C9E1C62}"/>
              </a:ext>
            </a:extLst>
          </p:cNvPr>
          <p:cNvCxnSpPr/>
          <p:nvPr/>
        </p:nvCxnSpPr>
        <p:spPr>
          <a:xfrm flipV="1">
            <a:off x="0" y="4768417"/>
            <a:ext cx="9144000" cy="0"/>
          </a:xfrm>
          <a:prstGeom prst="line">
            <a:avLst/>
          </a:prstGeom>
          <a:ln>
            <a:solidFill>
              <a:srgbClr val="5A05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F738A37-4C41-4B9D-884B-51CBD61242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2ECBB-94FF-E928-8224-01A1E08863BD}"/>
              </a:ext>
            </a:extLst>
          </p:cNvPr>
          <p:cNvSpPr txBox="1"/>
          <p:nvPr/>
        </p:nvSpPr>
        <p:spPr>
          <a:xfrm>
            <a:off x="0" y="1174819"/>
            <a:ext cx="74063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After decoding the cookie, we obtain the message "Try harder" and some junk data. Based on what information we have gathered until now ( Python server, cookies in base64 format + some junk ) we can conclude that this is a </a:t>
            </a:r>
            <a:r>
              <a:rPr lang="en-US" b="1" dirty="0"/>
              <a:t>pickle server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919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Laboratory: </a:t>
            </a:r>
            <a:r>
              <a:rPr lang="en-US" sz="1800" b="1" dirty="0">
                <a:solidFill>
                  <a:srgbClr val="C00000"/>
                </a:solidFill>
                <a:latin typeface="Sylfaen" panose="010A0502050306030303" pitchFamily="18" charset="0"/>
              </a:rPr>
              <a:t>sweet-and-sour</a:t>
            </a:r>
            <a:endParaRPr lang="en-US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AF99E-C576-4C5D-B9A8-C3654C9E1C62}"/>
              </a:ext>
            </a:extLst>
          </p:cNvPr>
          <p:cNvCxnSpPr/>
          <p:nvPr/>
        </p:nvCxnSpPr>
        <p:spPr>
          <a:xfrm flipV="1">
            <a:off x="0" y="4768417"/>
            <a:ext cx="9144000" cy="0"/>
          </a:xfrm>
          <a:prstGeom prst="line">
            <a:avLst/>
          </a:prstGeom>
          <a:ln>
            <a:solidFill>
              <a:srgbClr val="5A05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F738A37-4C41-4B9D-884B-51CBD612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2ECBB-94FF-E928-8224-01A1E08863BD}"/>
              </a:ext>
            </a:extLst>
          </p:cNvPr>
          <p:cNvSpPr txBox="1"/>
          <p:nvPr/>
        </p:nvSpPr>
        <p:spPr>
          <a:xfrm>
            <a:off x="71076" y="1303330"/>
            <a:ext cx="63149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this moment we can send some </a:t>
            </a:r>
            <a:r>
              <a:rPr lang="en-US" b="1" dirty="0"/>
              <a:t>pickle</a:t>
            </a:r>
            <a:r>
              <a:rPr lang="en-US" dirty="0"/>
              <a:t> payloads to the server which will lead to arbitrary file read vulnerability. </a:t>
            </a: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i="1" dirty="0"/>
              <a:t>Serialization and deserialization</a:t>
            </a:r>
            <a:r>
              <a:rPr lang="en-US" dirty="0"/>
              <a:t> - the process of converting a Python object into a byte stream in order to store it in a file/database, maintain program state across sessions, or transport data across a network. </a:t>
            </a:r>
          </a:p>
        </p:txBody>
      </p:sp>
      <p:sp>
        <p:nvSpPr>
          <p:cNvPr id="2" name="Google Shape;129;p24">
            <a:extLst>
              <a:ext uri="{FF2B5EF4-FFF2-40B4-BE49-F238E27FC236}">
                <a16:creationId xmlns:a16="http://schemas.microsoft.com/office/drawing/2014/main" id="{1763B5DD-9288-7F73-A0CE-89FFF9CAB6F8}"/>
              </a:ext>
            </a:extLst>
          </p:cNvPr>
          <p:cNvSpPr txBox="1"/>
          <p:nvPr/>
        </p:nvSpPr>
        <p:spPr>
          <a:xfrm>
            <a:off x="311700" y="3178450"/>
            <a:ext cx="8520600" cy="431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b="1" dirty="0">
                <a:solidFill>
                  <a:srgbClr val="FF0000"/>
                </a:solidFill>
              </a:rPr>
              <a:t>Unpickling the pickled byte stream allows you to recreate the original object hierarchy</a:t>
            </a:r>
            <a:endParaRPr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90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Laboratory: </a:t>
            </a:r>
            <a:r>
              <a:rPr lang="en-US" sz="1800" b="1" dirty="0">
                <a:solidFill>
                  <a:srgbClr val="C00000"/>
                </a:solidFill>
                <a:latin typeface="Sylfaen" panose="010A0502050306030303" pitchFamily="18" charset="0"/>
              </a:rPr>
              <a:t>sweet-and-sour</a:t>
            </a:r>
            <a:endParaRPr lang="en-US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AF99E-C576-4C5D-B9A8-C3654C9E1C62}"/>
              </a:ext>
            </a:extLst>
          </p:cNvPr>
          <p:cNvCxnSpPr/>
          <p:nvPr/>
        </p:nvCxnSpPr>
        <p:spPr>
          <a:xfrm flipV="1">
            <a:off x="0" y="4768417"/>
            <a:ext cx="9144000" cy="0"/>
          </a:xfrm>
          <a:prstGeom prst="line">
            <a:avLst/>
          </a:prstGeom>
          <a:ln>
            <a:solidFill>
              <a:srgbClr val="5A05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F738A37-4C41-4B9D-884B-51CBD612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</p:spPr>
      </p:pic>
      <p:pic>
        <p:nvPicPr>
          <p:cNvPr id="3" name="Google Shape;135;p25">
            <a:extLst>
              <a:ext uri="{FF2B5EF4-FFF2-40B4-BE49-F238E27FC236}">
                <a16:creationId xmlns:a16="http://schemas.microsoft.com/office/drawing/2014/main" id="{538F42EB-1B0F-E7C4-D947-7A7E888601BF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52053" y="886599"/>
            <a:ext cx="8839894" cy="36202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5A5312-469C-A6CC-EAF5-C14025C48A77}"/>
              </a:ext>
            </a:extLst>
          </p:cNvPr>
          <p:cNvSpPr txBox="1"/>
          <p:nvPr/>
        </p:nvSpPr>
        <p:spPr>
          <a:xfrm>
            <a:off x="58994" y="546125"/>
            <a:ext cx="159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189024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24752" y="-232"/>
            <a:ext cx="42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Laboratory: </a:t>
            </a:r>
            <a:r>
              <a:rPr lang="en-US" sz="1800" b="1" dirty="0">
                <a:solidFill>
                  <a:srgbClr val="C00000"/>
                </a:solidFill>
                <a:latin typeface="Sylfaen" panose="010A0502050306030303" pitchFamily="18" charset="0"/>
              </a:rPr>
              <a:t>sweet-and-sour</a:t>
            </a:r>
            <a:endParaRPr lang="en-US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AF99E-C576-4C5D-B9A8-C3654C9E1C62}"/>
              </a:ext>
            </a:extLst>
          </p:cNvPr>
          <p:cNvCxnSpPr/>
          <p:nvPr/>
        </p:nvCxnSpPr>
        <p:spPr>
          <a:xfrm flipV="1">
            <a:off x="0" y="4768417"/>
            <a:ext cx="9144000" cy="0"/>
          </a:xfrm>
          <a:prstGeom prst="line">
            <a:avLst/>
          </a:prstGeom>
          <a:ln>
            <a:solidFill>
              <a:srgbClr val="5A05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F738A37-4C41-4B9D-884B-51CBD612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7266F7-C320-F6C0-BBE4-716C460B4712}"/>
              </a:ext>
            </a:extLst>
          </p:cNvPr>
          <p:cNvSpPr txBox="1"/>
          <p:nvPr/>
        </p:nvSpPr>
        <p:spPr>
          <a:xfrm>
            <a:off x="135859" y="1138926"/>
            <a:ext cx="4577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we have an already prepared exploit, all we need to do is to add the IP and port of the machine in the script</a:t>
            </a:r>
          </a:p>
        </p:txBody>
      </p:sp>
      <p:pic>
        <p:nvPicPr>
          <p:cNvPr id="5" name="Google Shape;143;p26">
            <a:extLst>
              <a:ext uri="{FF2B5EF4-FFF2-40B4-BE49-F238E27FC236}">
                <a16:creationId xmlns:a16="http://schemas.microsoft.com/office/drawing/2014/main" id="{CB2801FC-4178-374B-1024-F1CCB161FDD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59" y="2101172"/>
            <a:ext cx="7738725" cy="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43E561-BEC0-87CE-D6E2-09ED99382414}"/>
              </a:ext>
            </a:extLst>
          </p:cNvPr>
          <p:cNvSpPr txBox="1"/>
          <p:nvPr/>
        </p:nvSpPr>
        <p:spPr>
          <a:xfrm>
            <a:off x="135859" y="2870998"/>
            <a:ext cx="4577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Here we got the flag: </a:t>
            </a:r>
          </a:p>
        </p:txBody>
      </p:sp>
      <p:pic>
        <p:nvPicPr>
          <p:cNvPr id="9" name="Google Shape;142;p26">
            <a:extLst>
              <a:ext uri="{FF2B5EF4-FFF2-40B4-BE49-F238E27FC236}">
                <a16:creationId xmlns:a16="http://schemas.microsoft.com/office/drawing/2014/main" id="{653BA05C-7839-FAF7-0677-87D9E016DD5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59" y="3782139"/>
            <a:ext cx="7920875" cy="239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87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16179" y="-6868"/>
            <a:ext cx="211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Overview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5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43" y="1768643"/>
            <a:ext cx="3651810" cy="21099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F65062-CDD4-46AC-A6A7-9D984811F068}"/>
              </a:ext>
            </a:extLst>
          </p:cNvPr>
          <p:cNvSpPr txBox="1"/>
          <p:nvPr/>
        </p:nvSpPr>
        <p:spPr>
          <a:xfrm>
            <a:off x="924496" y="1990190"/>
            <a:ext cx="4449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ylfaen" panose="010A0502050306030303" pitchFamily="18" charset="0"/>
              </a:rPr>
              <a:t>Pickle</a:t>
            </a:r>
            <a:endParaRPr lang="en-US" b="1" dirty="0">
              <a:solidFill>
                <a:schemeClr val="tx1"/>
              </a:solidFill>
              <a:latin typeface="Sylfaen" panose="010A0502050306030303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ylfaen" panose="010A0502050306030303" pitchFamily="18" charset="0"/>
              </a:rPr>
              <a:t>Machine: </a:t>
            </a:r>
            <a:r>
              <a:rPr lang="en-US" sz="1400" b="1" dirty="0">
                <a:solidFill>
                  <a:srgbClr val="C00000"/>
                </a:solidFill>
                <a:latin typeface="Sylfaen" panose="010A0502050306030303" pitchFamily="18" charset="0"/>
              </a:rPr>
              <a:t>sweet-and-sour</a:t>
            </a:r>
            <a:endParaRPr lang="en-US" b="1" dirty="0">
              <a:solidFill>
                <a:srgbClr val="C00000"/>
              </a:solidFill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C00000"/>
              </a:solidFill>
              <a:latin typeface="Sylfaen" panose="010A0502050306030303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F06488-3348-4D7D-B8F9-86F733A1EFFB}"/>
              </a:ext>
            </a:extLst>
          </p:cNvPr>
          <p:cNvCxnSpPr/>
          <p:nvPr/>
        </p:nvCxnSpPr>
        <p:spPr>
          <a:xfrm flipV="1">
            <a:off x="0" y="4768417"/>
            <a:ext cx="9144000" cy="0"/>
          </a:xfrm>
          <a:prstGeom prst="line">
            <a:avLst/>
          </a:prstGeom>
          <a:ln>
            <a:solidFill>
              <a:srgbClr val="5A05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9431080-AAE6-4EDD-B1C9-B8B619CF9A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6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781B3DD-9B58-E360-2AF1-90746AB50E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559179" y="994336"/>
            <a:ext cx="4491510" cy="3774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62721" y="28627"/>
            <a:ext cx="419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528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cs typeface="Poppins"/>
                <a:sym typeface="Poppins"/>
              </a:rPr>
              <a:t>Terms &amp; Conditions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F06488-3348-4D7D-B8F9-86F733A1EFFB}"/>
              </a:ext>
            </a:extLst>
          </p:cNvPr>
          <p:cNvCxnSpPr/>
          <p:nvPr/>
        </p:nvCxnSpPr>
        <p:spPr>
          <a:xfrm flipV="1">
            <a:off x="0" y="4768417"/>
            <a:ext cx="9144000" cy="0"/>
          </a:xfrm>
          <a:prstGeom prst="line">
            <a:avLst/>
          </a:prstGeom>
          <a:ln>
            <a:solidFill>
              <a:srgbClr val="5A05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9431080-AAE6-4EDD-B1C9-B8B619CF9A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CA4E060-7AD5-463C-AC22-611B7B084D28}"/>
              </a:ext>
            </a:extLst>
          </p:cNvPr>
          <p:cNvSpPr/>
          <p:nvPr/>
        </p:nvSpPr>
        <p:spPr>
          <a:xfrm>
            <a:off x="223860" y="1651846"/>
            <a:ext cx="4124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Sylfaen" panose="010A0502050306030303" pitchFamily="18" charset="0"/>
              </a:rPr>
              <a:t>For Educational Purposes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7EFBC-DCA6-A00F-2455-4B7B59F7C214}"/>
              </a:ext>
            </a:extLst>
          </p:cNvPr>
          <p:cNvSpPr/>
          <p:nvPr/>
        </p:nvSpPr>
        <p:spPr>
          <a:xfrm>
            <a:off x="706503" y="2529216"/>
            <a:ext cx="32746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Sylfaen" panose="010A0502050306030303" pitchFamily="18" charset="0"/>
              </a:rPr>
              <a:t>In either case, 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Sylfaen" panose="010A0502050306030303" pitchFamily="18" charset="0"/>
              </a:rPr>
              <a:t>hacking without </a:t>
            </a:r>
            <a:r>
              <a:rPr lang="en-US" sz="1600" b="1" dirty="0">
                <a:solidFill>
                  <a:schemeClr val="tx1"/>
                </a:solidFill>
                <a:latin typeface="Sylfaen" panose="010A0502050306030303" pitchFamily="18" charset="0"/>
              </a:rPr>
              <a:t>a customer’s explicit </a:t>
            </a:r>
            <a:r>
              <a:rPr lang="en-US" sz="1600" b="1" dirty="0">
                <a:solidFill>
                  <a:srgbClr val="C00000"/>
                </a:solidFill>
                <a:latin typeface="Sylfaen" panose="010A0502050306030303" pitchFamily="18" charset="0"/>
              </a:rPr>
              <a:t>permission</a:t>
            </a:r>
            <a:r>
              <a:rPr lang="en-US" sz="1600" b="1" dirty="0">
                <a:solidFill>
                  <a:schemeClr val="tx1"/>
                </a:solidFill>
                <a:latin typeface="Sylfaen" panose="010A0502050306030303" pitchFamily="18" charset="0"/>
              </a:rPr>
              <a:t> and direction 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Sylfaen" panose="010A0502050306030303" pitchFamily="18" charset="0"/>
              </a:rPr>
              <a:t>is a crime.</a:t>
            </a:r>
          </a:p>
        </p:txBody>
      </p:sp>
    </p:spTree>
    <p:extLst>
      <p:ext uri="{BB962C8B-B14F-4D97-AF65-F5344CB8AC3E}">
        <p14:creationId xmlns:p14="http://schemas.microsoft.com/office/powerpoint/2010/main" val="346509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95060" y="-1002"/>
            <a:ext cx="395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Pickle module in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65062-CDD4-46AC-A6A7-9D984811F068}"/>
              </a:ext>
            </a:extLst>
          </p:cNvPr>
          <p:cNvSpPr txBox="1"/>
          <p:nvPr/>
        </p:nvSpPr>
        <p:spPr>
          <a:xfrm>
            <a:off x="275876" y="1556087"/>
            <a:ext cx="4638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Sylfaen" panose="010A0502050306030303" pitchFamily="18" charset="0"/>
              </a:rPr>
              <a:t>In Python, the pickle module lets you serialize and deserialize data. </a:t>
            </a:r>
          </a:p>
          <a:p>
            <a:pPr algn="just"/>
            <a:endParaRPr lang="en-US" b="1" dirty="0">
              <a:latin typeface="Sylfaen" panose="010A0502050306030303" pitchFamily="18" charset="0"/>
            </a:endParaRPr>
          </a:p>
          <a:p>
            <a:pPr algn="just"/>
            <a:endParaRPr lang="en-US" b="1" dirty="0">
              <a:latin typeface="Sylfaen" panose="010A0502050306030303" pitchFamily="18" charset="0"/>
            </a:endParaRPr>
          </a:p>
          <a:p>
            <a:pPr algn="just"/>
            <a:r>
              <a:rPr lang="en-US" b="1" dirty="0">
                <a:latin typeface="Sylfaen" panose="010A0502050306030303" pitchFamily="18" charset="0"/>
              </a:rPr>
              <a:t>Essentially, this means that you can convert a Python object into a stream of bytes and then reconstruct it (including the object’s internal structure) later in a different process or environment by loading that stream of </a:t>
            </a:r>
            <a:r>
              <a:rPr lang="en-US" b="1" dirty="0" err="1">
                <a:latin typeface="Sylfaen" panose="010A0502050306030303" pitchFamily="18" charset="0"/>
              </a:rPr>
              <a:t>bytes.n</a:t>
            </a:r>
            <a:r>
              <a:rPr lang="en-US" b="1" dirty="0">
                <a:latin typeface="Sylfaen" panose="010A0502050306030303" pitchFamily="18" charset="0"/>
              </a:rPr>
              <a:t>-pickle/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F06488-3348-4D7D-B8F9-86F733A1EFFB}"/>
              </a:ext>
            </a:extLst>
          </p:cNvPr>
          <p:cNvCxnSpPr/>
          <p:nvPr/>
        </p:nvCxnSpPr>
        <p:spPr>
          <a:xfrm flipV="1">
            <a:off x="0" y="4768417"/>
            <a:ext cx="9144000" cy="0"/>
          </a:xfrm>
          <a:prstGeom prst="line">
            <a:avLst/>
          </a:prstGeom>
          <a:ln>
            <a:solidFill>
              <a:srgbClr val="5A05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9431080-AAE6-4EDD-B1C9-B8B619CF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F55722-880E-72F0-6F1C-A480C1558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453" y="1290483"/>
            <a:ext cx="2589966" cy="3358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95060" y="-1002"/>
            <a:ext cx="395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How to dump and load?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65062-CDD4-46AC-A6A7-9D984811F068}"/>
              </a:ext>
            </a:extLst>
          </p:cNvPr>
          <p:cNvSpPr txBox="1"/>
          <p:nvPr/>
        </p:nvSpPr>
        <p:spPr>
          <a:xfrm>
            <a:off x="0" y="1173402"/>
            <a:ext cx="547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Sylfaen" panose="010A0502050306030303" pitchFamily="18" charset="0"/>
              </a:rPr>
              <a:t>In Python you can serialize objects by using </a:t>
            </a:r>
            <a:r>
              <a:rPr lang="en-US" sz="1600" b="1" dirty="0" err="1">
                <a:latin typeface="Sylfaen" panose="010A0502050306030303" pitchFamily="18" charset="0"/>
              </a:rPr>
              <a:t>pickle.dumps</a:t>
            </a:r>
            <a:r>
              <a:rPr lang="en-US" sz="1600" b="1" dirty="0">
                <a:latin typeface="Sylfaen" panose="010A0502050306030303" pitchFamily="18" charset="0"/>
              </a:rPr>
              <a:t>():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F06488-3348-4D7D-B8F9-86F733A1EFFB}"/>
              </a:ext>
            </a:extLst>
          </p:cNvPr>
          <p:cNvCxnSpPr/>
          <p:nvPr/>
        </p:nvCxnSpPr>
        <p:spPr>
          <a:xfrm flipV="1">
            <a:off x="0" y="4768417"/>
            <a:ext cx="9144000" cy="0"/>
          </a:xfrm>
          <a:prstGeom prst="line">
            <a:avLst/>
          </a:prstGeom>
          <a:ln>
            <a:solidFill>
              <a:srgbClr val="5A05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9431080-AAE6-4EDD-B1C9-B8B619CF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20AC3F-E288-7CD2-BA97-3284BE7C274D}"/>
              </a:ext>
            </a:extLst>
          </p:cNvPr>
          <p:cNvSpPr txBox="1"/>
          <p:nvPr/>
        </p:nvSpPr>
        <p:spPr>
          <a:xfrm>
            <a:off x="0" y="3313375"/>
            <a:ext cx="63487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Sylfaen" panose="010A0502050306030303" pitchFamily="18" charset="0"/>
              </a:rPr>
              <a:t>The pickled representation we’re getting back from dumps will look like this:</a:t>
            </a:r>
          </a:p>
        </p:txBody>
      </p:sp>
      <p:pic>
        <p:nvPicPr>
          <p:cNvPr id="5" name="Google Shape;67;p15">
            <a:extLst>
              <a:ext uri="{FF2B5EF4-FFF2-40B4-BE49-F238E27FC236}">
                <a16:creationId xmlns:a16="http://schemas.microsoft.com/office/drawing/2014/main" id="{9CC5A53C-14DD-216B-16B6-F37C8EF738E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10" t="8468" r="1530" b="7847"/>
          <a:stretch/>
        </p:blipFill>
        <p:spPr>
          <a:xfrm>
            <a:off x="66367" y="1667799"/>
            <a:ext cx="6408175" cy="707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DCAC165E-96F4-3635-608C-9E3833FB8AE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877" t="14708" r="2714" b="13916"/>
          <a:stretch/>
        </p:blipFill>
        <p:spPr>
          <a:xfrm>
            <a:off x="66368" y="3769080"/>
            <a:ext cx="7300451" cy="707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540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95060" y="-1002"/>
            <a:ext cx="395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How to dump and load?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65062-CDD4-46AC-A6A7-9D984811F068}"/>
              </a:ext>
            </a:extLst>
          </p:cNvPr>
          <p:cNvSpPr txBox="1"/>
          <p:nvPr/>
        </p:nvSpPr>
        <p:spPr>
          <a:xfrm>
            <a:off x="0" y="1173402"/>
            <a:ext cx="6007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Sylfaen" panose="010A0502050306030303" pitchFamily="18" charset="0"/>
              </a:rPr>
              <a:t>And now reading the serialized data back in…</a:t>
            </a:r>
          </a:p>
          <a:p>
            <a:pPr algn="just"/>
            <a:endParaRPr lang="en-US" b="1" dirty="0">
              <a:latin typeface="Sylfaen" panose="010A0502050306030303" pitchFamily="18" charset="0"/>
            </a:endParaRPr>
          </a:p>
          <a:p>
            <a:pPr algn="just"/>
            <a:endParaRPr lang="en-US" b="1" dirty="0">
              <a:latin typeface="Sylfaen" panose="010A0502050306030303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F06488-3348-4D7D-B8F9-86F733A1EFFB}"/>
              </a:ext>
            </a:extLst>
          </p:cNvPr>
          <p:cNvCxnSpPr/>
          <p:nvPr/>
        </p:nvCxnSpPr>
        <p:spPr>
          <a:xfrm flipV="1">
            <a:off x="0" y="4768417"/>
            <a:ext cx="9144000" cy="0"/>
          </a:xfrm>
          <a:prstGeom prst="line">
            <a:avLst/>
          </a:prstGeom>
          <a:ln>
            <a:solidFill>
              <a:srgbClr val="5A05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9431080-AAE6-4EDD-B1C9-B8B619CF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20AC3F-E288-7CD2-BA97-3284BE7C274D}"/>
              </a:ext>
            </a:extLst>
          </p:cNvPr>
          <p:cNvSpPr txBox="1"/>
          <p:nvPr/>
        </p:nvSpPr>
        <p:spPr>
          <a:xfrm>
            <a:off x="0" y="3483775"/>
            <a:ext cx="63487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Sylfaen" panose="010A0502050306030303" pitchFamily="18" charset="0"/>
              </a:rPr>
              <a:t>…will give us our list object back:</a:t>
            </a:r>
          </a:p>
        </p:txBody>
      </p:sp>
      <p:pic>
        <p:nvPicPr>
          <p:cNvPr id="3" name="Google Shape;75;p16">
            <a:extLst>
              <a:ext uri="{FF2B5EF4-FFF2-40B4-BE49-F238E27FC236}">
                <a16:creationId xmlns:a16="http://schemas.microsoft.com/office/drawing/2014/main" id="{F1EE45FA-70EF-C825-6CEC-F8F38E8FB60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906" t="11761" r="1878" b="7901"/>
          <a:stretch/>
        </p:blipFill>
        <p:spPr>
          <a:xfrm>
            <a:off x="42862" y="1542734"/>
            <a:ext cx="7278329" cy="96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6;p16">
            <a:extLst>
              <a:ext uri="{FF2B5EF4-FFF2-40B4-BE49-F238E27FC236}">
                <a16:creationId xmlns:a16="http://schemas.microsoft.com/office/drawing/2014/main" id="{4607F468-7F41-5982-F8F0-72F88F6834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914" t="7778" r="869" b="9685"/>
          <a:stretch/>
        </p:blipFill>
        <p:spPr>
          <a:xfrm>
            <a:off x="42862" y="3841957"/>
            <a:ext cx="7278329" cy="605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48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95060" y="-1002"/>
            <a:ext cx="395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How to dump and load?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65062-CDD4-46AC-A6A7-9D984811F068}"/>
              </a:ext>
            </a:extLst>
          </p:cNvPr>
          <p:cNvSpPr txBox="1"/>
          <p:nvPr/>
        </p:nvSpPr>
        <p:spPr>
          <a:xfrm>
            <a:off x="224256" y="1327441"/>
            <a:ext cx="434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Sylfaen" panose="010A0502050306030303" pitchFamily="18" charset="0"/>
              </a:rPr>
              <a:t>The pickle module is not secure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F06488-3348-4D7D-B8F9-86F733A1EFFB}"/>
              </a:ext>
            </a:extLst>
          </p:cNvPr>
          <p:cNvCxnSpPr/>
          <p:nvPr/>
        </p:nvCxnSpPr>
        <p:spPr>
          <a:xfrm flipV="1">
            <a:off x="0" y="4768417"/>
            <a:ext cx="9144000" cy="0"/>
          </a:xfrm>
          <a:prstGeom prst="line">
            <a:avLst/>
          </a:prstGeom>
          <a:ln>
            <a:solidFill>
              <a:srgbClr val="5A05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9431080-AAE6-4EDD-B1C9-B8B619CF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</p:spPr>
      </p:pic>
      <p:pic>
        <p:nvPicPr>
          <p:cNvPr id="5" name="Google Shape;82;p17">
            <a:extLst>
              <a:ext uri="{FF2B5EF4-FFF2-40B4-BE49-F238E27FC236}">
                <a16:creationId xmlns:a16="http://schemas.microsoft.com/office/drawing/2014/main" id="{E2F8E5D7-C6AC-E80D-0635-9FDBF90D3B4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96" y="2232021"/>
            <a:ext cx="7467600" cy="84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3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95060" y="-1002"/>
            <a:ext cx="395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__reduce__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65062-CDD4-46AC-A6A7-9D984811F068}"/>
              </a:ext>
            </a:extLst>
          </p:cNvPr>
          <p:cNvSpPr txBox="1"/>
          <p:nvPr/>
        </p:nvSpPr>
        <p:spPr>
          <a:xfrm>
            <a:off x="275876" y="1083585"/>
            <a:ext cx="434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/>
              <a:t>The __reduce__ method</a:t>
            </a:r>
            <a:endParaRPr lang="en-US" sz="1200" b="1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F06488-3348-4D7D-B8F9-86F733A1EFFB}"/>
              </a:ext>
            </a:extLst>
          </p:cNvPr>
          <p:cNvCxnSpPr/>
          <p:nvPr/>
        </p:nvCxnSpPr>
        <p:spPr>
          <a:xfrm flipV="1">
            <a:off x="0" y="4768417"/>
            <a:ext cx="9144000" cy="0"/>
          </a:xfrm>
          <a:prstGeom prst="line">
            <a:avLst/>
          </a:prstGeom>
          <a:ln>
            <a:solidFill>
              <a:srgbClr val="5A05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9431080-AAE6-4EDD-B1C9-B8B619CF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3E8ED5-84CA-8C4E-278F-643A187C9BC6}"/>
              </a:ext>
            </a:extLst>
          </p:cNvPr>
          <p:cNvSpPr txBox="1"/>
          <p:nvPr/>
        </p:nvSpPr>
        <p:spPr>
          <a:xfrm>
            <a:off x="275876" y="1912847"/>
            <a:ext cx="47975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Reading a bit further down in the docs we can see that implementing __reduce__ is exactly what we would need to get code execution, when viewed from an attacker’s perspective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0D0DB-DC16-2C6D-7E3C-2DCD433190F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530645" y="1469831"/>
            <a:ext cx="2543425" cy="329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1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95060" y="-1002"/>
            <a:ext cx="395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__reduce__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65062-CDD4-46AC-A6A7-9D984811F068}"/>
              </a:ext>
            </a:extLst>
          </p:cNvPr>
          <p:cNvSpPr txBox="1"/>
          <p:nvPr/>
        </p:nvSpPr>
        <p:spPr>
          <a:xfrm>
            <a:off x="275876" y="909756"/>
            <a:ext cx="434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/>
              <a:t>The __reduce__ method</a:t>
            </a:r>
            <a:endParaRPr lang="en-US" sz="1200" b="1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F06488-3348-4D7D-B8F9-86F733A1EFFB}"/>
              </a:ext>
            </a:extLst>
          </p:cNvPr>
          <p:cNvCxnSpPr/>
          <p:nvPr/>
        </p:nvCxnSpPr>
        <p:spPr>
          <a:xfrm flipV="1">
            <a:off x="0" y="4768417"/>
            <a:ext cx="9144000" cy="0"/>
          </a:xfrm>
          <a:prstGeom prst="line">
            <a:avLst/>
          </a:prstGeom>
          <a:ln>
            <a:solidFill>
              <a:srgbClr val="5A05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9431080-AAE6-4EDD-B1C9-B8B619CF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88288" y="4801115"/>
            <a:ext cx="556884" cy="307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3E8ED5-84CA-8C4E-278F-643A187C9BC6}"/>
              </a:ext>
            </a:extLst>
          </p:cNvPr>
          <p:cNvSpPr txBox="1"/>
          <p:nvPr/>
        </p:nvSpPr>
        <p:spPr>
          <a:xfrm>
            <a:off x="275876" y="1638758"/>
            <a:ext cx="44288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So by implementing __reduce__ in a class which instances we are going to pickle, we can give the pickling process a callable plus some arguments to run. While intended for reconstructing objects, we can abuse this for getting our own reverse shell code executed.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2BCAA0-6E3B-8468-10B0-7B1009923C4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530645" y="1469831"/>
            <a:ext cx="2543425" cy="329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61752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420F600323F34EA568CBDFED2C7519" ma:contentTypeVersion="0" ma:contentTypeDescription="Create a new document." ma:contentTypeScope="" ma:versionID="94f7f6888f7e5369f9912000fb7952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9fe483a8fd02238a120df7e717931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02BB95-5BFC-400B-BA08-38F1531AB8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871E4F-E340-4489-8AC3-A80D1EC78048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E9A7355-7722-4BDC-A45F-F070AEDBA0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14837</TotalTime>
  <Words>548</Words>
  <Application>Microsoft Office PowerPoint</Application>
  <PresentationFormat>On-screen Show (16:9)</PresentationFormat>
  <Paragraphs>59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Montserrat Light</vt:lpstr>
      <vt:lpstr>Sylfaen</vt:lpstr>
      <vt:lpstr>Cascadia Mono</vt:lpstr>
      <vt:lpstr>Arial</vt:lpstr>
      <vt:lpstr>Poppins</vt:lpstr>
      <vt:lpstr>Volsce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HP-USER</dc:creator>
  <cp:lastModifiedBy>George Iashvili</cp:lastModifiedBy>
  <cp:revision>653</cp:revision>
  <dcterms:modified xsi:type="dcterms:W3CDTF">2023-12-04T07:09:25Z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0x010100CB420F600323F34EA568CBDFED2C7519</vt:lpwstr>
  </property>
</Properties>
</file>