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388" r:id="rId2"/>
    <p:sldId id="646" r:id="rId3"/>
    <p:sldId id="389" r:id="rId4"/>
    <p:sldId id="390" r:id="rId5"/>
    <p:sldId id="391" r:id="rId6"/>
    <p:sldId id="408" r:id="rId7"/>
    <p:sldId id="402" r:id="rId8"/>
    <p:sldId id="403" r:id="rId9"/>
    <p:sldId id="647" r:id="rId10"/>
    <p:sldId id="394" r:id="rId11"/>
    <p:sldId id="406" r:id="rId12"/>
    <p:sldId id="395" r:id="rId13"/>
    <p:sldId id="396" r:id="rId14"/>
    <p:sldId id="398" r:id="rId15"/>
    <p:sldId id="648" r:id="rId16"/>
    <p:sldId id="392" r:id="rId17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B9"/>
    <a:srgbClr val="CC0066"/>
    <a:srgbClr val="CC0099"/>
    <a:srgbClr val="FF9900"/>
    <a:srgbClr val="FFE5E5"/>
    <a:srgbClr val="FFCCCC"/>
    <a:srgbClr val="006666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31" autoAdjust="0"/>
    <p:restoredTop sz="95925" autoAdjust="0"/>
  </p:normalViewPr>
  <p:slideViewPr>
    <p:cSldViewPr showGuides="1">
      <p:cViewPr varScale="1">
        <p:scale>
          <a:sx n="131" d="100"/>
          <a:sy n="131" d="100"/>
        </p:scale>
        <p:origin x="1472" y="184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3F211-C2CC-4B54-B93A-E1403C5893BA}" type="slidenum">
              <a:rPr lang="it-IT" altLang="x-none">
                <a:solidFill>
                  <a:prstClr val="black"/>
                </a:solidFill>
              </a:rPr>
              <a:pPr/>
              <a:t>1</a:t>
            </a:fld>
            <a:endParaRPr lang="it-IT" altLang="x-none">
              <a:solidFill>
                <a:prstClr val="black"/>
              </a:solidFill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553FDA-01AD-450E-A76B-EECC0FB8228B}" type="slidenum">
              <a:rPr lang="it-IT" altLang="x-none" sz="1200" smtClean="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it-IT" altLang="x-none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ca-ES" altLang="x-none" sz="19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46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27/04/20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orginolab/Markov-Tutorial-BCN-2020/blob/master/advanced/5_ligand-binding-analysis.ipynb" TargetMode="External"/><Relationship Id="rId2" Type="http://schemas.openxmlformats.org/officeDocument/2006/relationships/hyperlink" Target="https://software.acellera.com/docs/latest/htmd/tutorials/ligand-binding-analysi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dirty="0">
                <a:solidFill>
                  <a:schemeClr val="bg1"/>
                </a:solidFill>
              </a:rPr>
              <a:t>Markov-state </a:t>
            </a:r>
            <a:r>
              <a:rPr lang="en-GB" altLang="x-none" dirty="0" err="1">
                <a:solidFill>
                  <a:schemeClr val="bg1"/>
                </a:solidFill>
              </a:rPr>
              <a:t>modeling</a:t>
            </a:r>
            <a:br>
              <a:rPr lang="en-GB" altLang="x-none" dirty="0">
                <a:solidFill>
                  <a:schemeClr val="bg1"/>
                </a:solidFill>
              </a:rPr>
            </a:br>
            <a:r>
              <a:rPr lang="en-GB" altLang="x-none" dirty="0">
                <a:solidFill>
                  <a:schemeClr val="bg1"/>
                </a:solidFill>
              </a:rPr>
              <a:t>of </a:t>
            </a:r>
            <a:r>
              <a:rPr lang="en-GB" altLang="x-none" dirty="0" err="1">
                <a:solidFill>
                  <a:schemeClr val="bg1"/>
                </a:solidFill>
              </a:rPr>
              <a:t>biomolecular</a:t>
            </a:r>
            <a:r>
              <a:rPr lang="en-GB" altLang="x-none" dirty="0">
                <a:solidFill>
                  <a:schemeClr val="bg1"/>
                </a:solidFill>
              </a:rPr>
              <a:t> systems pt. 2</a:t>
            </a:r>
            <a:endParaRPr lang="it-IT" altLang="x-none" dirty="0">
              <a:solidFill>
                <a:schemeClr val="bg1"/>
              </a:solidFill>
            </a:endParaRPr>
          </a:p>
        </p:txBody>
      </p:sp>
      <p:pic>
        <p:nvPicPr>
          <p:cNvPr id="10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4290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Master in Bioinformatics for Health Sciences</a:t>
            </a:r>
          </a:p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Barcelona, 28 Apr 2020</a:t>
            </a:r>
            <a:endParaRPr lang="it-IT" altLang="x-none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86600" y="3729335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it-IT" altLang="x-none" sz="2400" dirty="0">
                <a:solidFill>
                  <a:srgbClr val="000000"/>
                </a:solidFill>
                <a:latin typeface="Gill Sans Light"/>
                <a:cs typeface="Gill Sans Light"/>
              </a:rPr>
              <a:t>@</a:t>
            </a:r>
            <a:r>
              <a:rPr lang="it-IT" altLang="x-none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giorginolab</a:t>
            </a:r>
            <a:endParaRPr lang="it-IT" altLang="x-none" sz="24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pic>
        <p:nvPicPr>
          <p:cNvPr id="13" name="Picture 13" descr="GitHub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32124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163526" y="60519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Projects</a:t>
            </a:r>
            <a:r>
              <a:rPr lang="it-IT" sz="24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available</a:t>
            </a:r>
            <a:r>
              <a:rPr lang="it-IT" sz="24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!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12863" y="3200400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u="sng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Toni Giorgino</a:t>
            </a:r>
            <a:br>
              <a:rPr lang="en-US" altLang="x-none" sz="2400" u="sng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</a:br>
            <a:r>
              <a:rPr lang="en-US" altLang="x-none" sz="2400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National Research Council of Italy</a:t>
            </a:r>
            <a:br>
              <a:rPr lang="en-US" altLang="x-none" sz="2400" dirty="0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</a:br>
            <a:r>
              <a:rPr lang="en-US" altLang="x-none" sz="2400" dirty="0" err="1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toni.giorgino@cnr.it</a:t>
            </a:r>
            <a:endParaRPr lang="en-US" altLang="x-none" sz="2400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dirty="0" err="1">
                <a:solidFill>
                  <a:srgbClr val="002F5F"/>
                </a:solidFill>
                <a:latin typeface="Gill Sans Light"/>
                <a:ea typeface="Helvetica Neue" pitchFamily="2" charset="0"/>
                <a:cs typeface="Gill Sans Light"/>
              </a:rPr>
              <a:t>www.giorginolab.it</a:t>
            </a:r>
            <a:endParaRPr lang="en-US" altLang="x-none" sz="2400" dirty="0">
              <a:solidFill>
                <a:srgbClr val="002F5F"/>
              </a:solidFill>
              <a:latin typeface="Gill Sans Light"/>
              <a:ea typeface="Helvetica Neue" pitchFamily="2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09849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PLUMED for </a:t>
            </a:r>
            <a:r>
              <a:rPr lang="it-IT" dirty="0" err="1"/>
              <a:t>projections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from </a:t>
            </a:r>
            <a:r>
              <a:rPr lang="it-IT" i="1" dirty="0" err="1"/>
              <a:t>each</a:t>
            </a:r>
            <a:r>
              <a:rPr lang="it-IT" i="1" dirty="0"/>
              <a:t> frame of </a:t>
            </a:r>
            <a:r>
              <a:rPr lang="it-IT" i="1" dirty="0" err="1"/>
              <a:t>each</a:t>
            </a:r>
            <a:r>
              <a:rPr lang="it-IT" i="1" dirty="0"/>
              <a:t> </a:t>
            </a:r>
            <a:r>
              <a:rPr lang="it-IT" i="1" dirty="0" err="1"/>
              <a:t>trajectory</a:t>
            </a:r>
            <a:r>
              <a:rPr lang="it-IT" i="1" dirty="0"/>
              <a:t> </a:t>
            </a:r>
            <a:r>
              <a:rPr lang="it-IT" dirty="0"/>
              <a:t>a </a:t>
            </a:r>
            <a:r>
              <a:rPr lang="it-IT" dirty="0" err="1"/>
              <a:t>limited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projection</a:t>
            </a:r>
            <a:r>
              <a:rPr lang="it-IT" dirty="0"/>
              <a:t>, or </a:t>
            </a:r>
            <a:r>
              <a:rPr lang="it-IT" dirty="0" err="1"/>
              <a:t>metric</a:t>
            </a:r>
            <a:r>
              <a:rPr lang="it-IT" dirty="0"/>
              <a:t>)</a:t>
            </a:r>
          </a:p>
          <a:p>
            <a:r>
              <a:rPr lang="it-IT" dirty="0"/>
              <a:t>Must be </a:t>
            </a:r>
            <a:r>
              <a:rPr lang="it-IT" dirty="0" err="1"/>
              <a:t>orientation-independent</a:t>
            </a:r>
            <a:r>
              <a:rPr lang="it-IT" dirty="0"/>
              <a:t> (</a:t>
            </a:r>
            <a:r>
              <a:rPr lang="it-IT" dirty="0" err="1"/>
              <a:t>align</a:t>
            </a:r>
            <a:r>
              <a:rPr lang="it-IT" dirty="0"/>
              <a:t>)</a:t>
            </a:r>
          </a:p>
          <a:p>
            <a:r>
              <a:rPr lang="it-IT" dirty="0"/>
              <a:t>PLUMED*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for the task</a:t>
            </a:r>
          </a:p>
          <a:p>
            <a:pPr lvl="1"/>
            <a:r>
              <a:rPr lang="it-IT" u="sng" dirty="0" err="1">
                <a:solidFill>
                  <a:srgbClr val="FF0000"/>
                </a:solidFill>
              </a:rPr>
              <a:t>protein-ligand-vector.plumed</a:t>
            </a:r>
            <a:endParaRPr lang="it-IT" u="sng" dirty="0">
              <a:solidFill>
                <a:srgbClr val="FF0000"/>
              </a:solidFill>
            </a:endParaRPr>
          </a:p>
          <a:p>
            <a:pPr lvl="1"/>
            <a:r>
              <a:rPr lang="it-IT" u="sng" dirty="0" err="1">
                <a:solidFill>
                  <a:srgbClr val="FF0000"/>
                </a:solidFill>
              </a:rPr>
              <a:t>project</a:t>
            </a:r>
            <a:r>
              <a:rPr lang="it-IT" u="sng" dirty="0">
                <a:solidFill>
                  <a:srgbClr val="FF0000"/>
                </a:solidFill>
              </a:rPr>
              <a:t>-with-</a:t>
            </a:r>
            <a:r>
              <a:rPr lang="it-IT" u="sng" dirty="0" err="1">
                <a:solidFill>
                  <a:srgbClr val="FF0000"/>
                </a:solidFill>
              </a:rPr>
              <a:t>plumed.sh</a:t>
            </a:r>
            <a:endParaRPr lang="it-IT" u="sng" dirty="0">
              <a:solidFill>
                <a:srgbClr val="FF0000"/>
              </a:solidFill>
            </a:endParaRPr>
          </a:p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u="sng" dirty="0" err="1">
                <a:solidFill>
                  <a:srgbClr val="00B050"/>
                </a:solidFill>
              </a:rPr>
              <a:t>metric.dat</a:t>
            </a:r>
            <a:endParaRPr lang="it-IT" u="sng" dirty="0">
              <a:solidFill>
                <a:srgbClr val="00B050"/>
              </a:solidFill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171419" y="6248400"/>
            <a:ext cx="26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www.plumed.org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627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protein-ligand-vector.plumed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04800" y="1143000"/>
            <a:ext cx="7941898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UNITS LENGTH=A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FIT_TO_TEMPLATE STRIDE=1 REFERENCE=</a:t>
            </a:r>
            <a:r>
              <a:rPr lang="de-DE" sz="1400" dirty="0" err="1">
                <a:latin typeface="Andale Mono"/>
                <a:cs typeface="Andale Mono"/>
              </a:rPr>
              <a:t>reference.pdb</a:t>
            </a:r>
            <a:r>
              <a:rPr lang="de-DE" sz="1400" dirty="0">
                <a:latin typeface="Andale Mono"/>
                <a:cs typeface="Andale Mono"/>
              </a:rPr>
              <a:t> TYPE=OPTIMAL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# These </a:t>
            </a:r>
            <a:r>
              <a:rPr lang="de-DE" sz="1400" dirty="0" err="1">
                <a:latin typeface="Andale Mono"/>
                <a:cs typeface="Andale Mono"/>
              </a:rPr>
              <a:t>are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the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serial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numbers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of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protein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CA's</a:t>
            </a:r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prot</a:t>
            </a:r>
            <a:r>
              <a:rPr lang="de-DE" sz="1400" dirty="0">
                <a:latin typeface="Andale Mono"/>
                <a:cs typeface="Andale Mono"/>
              </a:rPr>
              <a:t>: CENTER ...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ATOMS={   5,   20,   30,   42,   52,   59,   78,  110,  116,  135,  155,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 170,  192,  214,  225,  244,  259,  271,  293,  307,  322,  346,</a:t>
            </a:r>
          </a:p>
          <a:p>
            <a:r>
              <a:rPr lang="de-DE" sz="1400" dirty="0">
                <a:latin typeface="Andale Mono"/>
                <a:cs typeface="Andale Mono"/>
              </a:rPr>
              <a:t>				. . .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4229, 4253, 4272, 4294, 4316, 4340, 4359, 4376, 4398, 4414, 4433,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4445, 4462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       }</a:t>
            </a:r>
          </a:p>
          <a:p>
            <a:pPr algn="l"/>
            <a:r>
              <a:rPr lang="de-DE" sz="1400" dirty="0">
                <a:latin typeface="Andale Mono"/>
                <a:cs typeface="Andale Mono"/>
              </a:rPr>
              <a:t>...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# This </a:t>
            </a:r>
            <a:r>
              <a:rPr lang="de-DE" sz="1400" dirty="0" err="1">
                <a:latin typeface="Andale Mono"/>
                <a:cs typeface="Andale Mono"/>
              </a:rPr>
              <a:t>is</a:t>
            </a:r>
            <a:r>
              <a:rPr lang="de-DE" sz="1400" dirty="0">
                <a:latin typeface="Andale Mono"/>
                <a:cs typeface="Andale Mono"/>
              </a:rPr>
              <a:t> "</a:t>
            </a:r>
            <a:r>
              <a:rPr lang="de-DE" sz="1400" dirty="0" err="1">
                <a:latin typeface="Andale Mono"/>
                <a:cs typeface="Andale Mono"/>
              </a:rPr>
              <a:t>resname</a:t>
            </a:r>
            <a:r>
              <a:rPr lang="de-DE" sz="1400" dirty="0">
                <a:latin typeface="Andale Mono"/>
                <a:cs typeface="Andale Mono"/>
              </a:rPr>
              <a:t> MOL </a:t>
            </a:r>
            <a:r>
              <a:rPr lang="de-DE" sz="1400" dirty="0" err="1">
                <a:latin typeface="Andale Mono"/>
                <a:cs typeface="Andale Mono"/>
              </a:rPr>
              <a:t>and</a:t>
            </a:r>
            <a:r>
              <a:rPr lang="de-DE" sz="1400" dirty="0">
                <a:latin typeface="Andale Mono"/>
                <a:cs typeface="Andale Mono"/>
              </a:rPr>
              <a:t> </a:t>
            </a:r>
            <a:r>
              <a:rPr lang="de-DE" sz="1400" dirty="0" err="1">
                <a:latin typeface="Andale Mono"/>
                <a:cs typeface="Andale Mono"/>
              </a:rPr>
              <a:t>noh</a:t>
            </a:r>
            <a:r>
              <a:rPr lang="de-DE" sz="1400" dirty="0">
                <a:latin typeface="Andale Mono"/>
                <a:cs typeface="Andale Mono"/>
              </a:rPr>
              <a:t>" (</a:t>
            </a:r>
            <a:r>
              <a:rPr lang="de-DE" sz="1400" dirty="0" err="1">
                <a:latin typeface="Andale Mono"/>
                <a:cs typeface="Andale Mono"/>
              </a:rPr>
              <a:t>inhibitors's</a:t>
            </a:r>
            <a:r>
              <a:rPr lang="de-DE" sz="1400" dirty="0">
                <a:latin typeface="Andale Mono"/>
                <a:cs typeface="Andale Mono"/>
              </a:rPr>
              <a:t> heavy </a:t>
            </a:r>
            <a:r>
              <a:rPr lang="de-DE" sz="1400" dirty="0" err="1">
                <a:latin typeface="Andale Mono"/>
                <a:cs typeface="Andale Mono"/>
              </a:rPr>
              <a:t>atoms</a:t>
            </a:r>
            <a:r>
              <a:rPr lang="de-DE" sz="1400" dirty="0">
                <a:latin typeface="Andale Mono"/>
                <a:cs typeface="Andale Mono"/>
              </a:rPr>
              <a:t>)</a:t>
            </a: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ligand</a:t>
            </a:r>
            <a:r>
              <a:rPr lang="de-DE" sz="1400" dirty="0">
                <a:latin typeface="Andale Mono"/>
                <a:cs typeface="Andale Mono"/>
              </a:rPr>
              <a:t>: CENTER ATOMS=4481,4484,4487,4490,4493,4496,4497,4498,4501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 err="1">
                <a:latin typeface="Andale Mono"/>
                <a:cs typeface="Andale Mono"/>
              </a:rPr>
              <a:t>pl</a:t>
            </a:r>
            <a:r>
              <a:rPr lang="de-DE" sz="1400" dirty="0">
                <a:latin typeface="Andale Mono"/>
                <a:cs typeface="Andale Mono"/>
              </a:rPr>
              <a:t>: DISTANCE ATOMS=</a:t>
            </a:r>
            <a:r>
              <a:rPr lang="de-DE" sz="1400" dirty="0" err="1">
                <a:latin typeface="Andale Mono"/>
                <a:cs typeface="Andale Mono"/>
              </a:rPr>
              <a:t>prot,ligand</a:t>
            </a:r>
            <a:r>
              <a:rPr lang="de-DE" sz="1400" dirty="0">
                <a:latin typeface="Andale Mono"/>
                <a:cs typeface="Andale Mono"/>
              </a:rPr>
              <a:t> COMPONENTS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de-DE" sz="1400" dirty="0">
                <a:latin typeface="Andale Mono"/>
                <a:cs typeface="Andale Mono"/>
              </a:rPr>
              <a:t>PRINT ARG=</a:t>
            </a:r>
            <a:r>
              <a:rPr lang="de-DE" sz="1400" dirty="0" err="1">
                <a:latin typeface="Andale Mono"/>
                <a:cs typeface="Andale Mono"/>
              </a:rPr>
              <a:t>pl.</a:t>
            </a:r>
            <a:r>
              <a:rPr lang="de-DE" sz="1400" dirty="0">
                <a:latin typeface="Andale Mono"/>
                <a:cs typeface="Andale Mono"/>
              </a:rPr>
              <a:t>*</a:t>
            </a:r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9415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project</a:t>
            </a:r>
            <a:r>
              <a:rPr lang="it-IT" dirty="0"/>
              <a:t>-with-</a:t>
            </a:r>
            <a:r>
              <a:rPr lang="it-IT" dirty="0" err="1"/>
              <a:t>plumed.sh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6400" y="1764082"/>
            <a:ext cx="5856090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ndale Mono"/>
                <a:cs typeface="Andale Mono"/>
              </a:rPr>
              <a:t>#!/bin/bash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This file computes the PLUMED metric indicated in $script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on all of the trajectory files in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. The results 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are printed in </a:t>
            </a:r>
            <a:r>
              <a:rPr lang="en-US" sz="1200" dirty="0" err="1">
                <a:latin typeface="Andale Mono"/>
                <a:cs typeface="Andale Mono"/>
              </a:rPr>
              <a:t>stdout</a:t>
            </a:r>
            <a:r>
              <a:rPr lang="en-US" sz="1200" dirty="0">
                <a:latin typeface="Andale Mono"/>
                <a:cs typeface="Andale Mono"/>
              </a:rPr>
              <a:t>.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You only need to run this file if you change the definition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of the metric. The current results are in metric.dat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script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protein_ligand_vector.plumed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</a:p>
          <a:p>
            <a:pPr algn="l"/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=/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mnt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/scratch/shared/</a:t>
            </a:r>
            <a:r>
              <a:rPr lang="en-US" sz="1200" dirty="0" err="1">
                <a:solidFill>
                  <a:srgbClr val="FF0000"/>
                </a:solidFill>
                <a:latin typeface="Andale Mono"/>
                <a:cs typeface="Andale Mono"/>
              </a:rPr>
              <a:t>markov</a:t>
            </a:r>
            <a:r>
              <a:rPr lang="en-US" sz="1200" dirty="0">
                <a:solidFill>
                  <a:srgbClr val="FF0000"/>
                </a:solidFill>
                <a:latin typeface="Andale Mono"/>
                <a:cs typeface="Andale Mono"/>
              </a:rPr>
              <a:t>/binding/1/filtered</a:t>
            </a:r>
          </a:p>
          <a:p>
            <a:pPr algn="l"/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# Loop over all files ending by .</a:t>
            </a:r>
            <a:r>
              <a:rPr lang="en-US" sz="1200" dirty="0" err="1">
                <a:latin typeface="Andale Mono"/>
                <a:cs typeface="Andale Mono"/>
              </a:rPr>
              <a:t>xtc</a:t>
            </a:r>
            <a:endParaRPr lang="en-US" sz="1200" dirty="0">
              <a:latin typeface="Andale Mono"/>
              <a:cs typeface="Andale Mono"/>
            </a:endParaRPr>
          </a:p>
          <a:p>
            <a:pPr algn="l"/>
            <a:r>
              <a:rPr lang="en-US" sz="1200" dirty="0">
                <a:latin typeface="Andale Mono"/>
                <a:cs typeface="Andale Mono"/>
              </a:rPr>
              <a:t>for 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in `find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 -name \*.</a:t>
            </a:r>
            <a:r>
              <a:rPr lang="en-US" sz="1200" dirty="0" err="1">
                <a:latin typeface="Andale Mono"/>
                <a:cs typeface="Andale Mono"/>
              </a:rPr>
              <a:t>xtc</a:t>
            </a:r>
            <a:r>
              <a:rPr lang="en-US" sz="1200" dirty="0">
                <a:latin typeface="Andale Mono"/>
                <a:cs typeface="Andale Mono"/>
              </a:rPr>
              <a:t> -and -not -name .\*`; do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# Output file name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</a:t>
            </a:r>
            <a:r>
              <a:rPr lang="en-US" sz="1200" dirty="0" err="1">
                <a:latin typeface="Andale Mono"/>
                <a:cs typeface="Andale Mono"/>
              </a:rPr>
              <a:t>outname</a:t>
            </a:r>
            <a:r>
              <a:rPr lang="en-US" sz="1200" dirty="0">
                <a:latin typeface="Andale Mono"/>
                <a:cs typeface="Andale Mono"/>
              </a:rPr>
              <a:t>=`</a:t>
            </a:r>
            <a:r>
              <a:rPr lang="en-US" sz="1200" dirty="0" err="1">
                <a:latin typeface="Andale Mono"/>
                <a:cs typeface="Andale Mono"/>
              </a:rPr>
              <a:t>basename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`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echo Running plumed on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&gt;&amp;2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plumed driver --plumed $script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--</a:t>
            </a:r>
            <a:r>
              <a:rPr lang="en-US" sz="1200" dirty="0" err="1">
                <a:latin typeface="Andale Mono"/>
                <a:cs typeface="Andale Mono"/>
              </a:rPr>
              <a:t>pdb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indir</a:t>
            </a:r>
            <a:r>
              <a:rPr lang="en-US" sz="1200" dirty="0">
                <a:latin typeface="Andale Mono"/>
                <a:cs typeface="Andale Mono"/>
              </a:rPr>
              <a:t>/filtered.pdb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--</a:t>
            </a:r>
            <a:r>
              <a:rPr lang="en-US" sz="1200" dirty="0" err="1">
                <a:latin typeface="Andale Mono"/>
                <a:cs typeface="Andale Mono"/>
              </a:rPr>
              <a:t>mf_xtc</a:t>
            </a:r>
            <a:r>
              <a:rPr lang="en-US" sz="1200" dirty="0">
                <a:latin typeface="Andale Mono"/>
                <a:cs typeface="Andale Mono"/>
              </a:rPr>
              <a:t> $</a:t>
            </a:r>
            <a:r>
              <a:rPr lang="en-US" sz="1200" dirty="0" err="1">
                <a:latin typeface="Andale Mono"/>
                <a:cs typeface="Andale Mono"/>
              </a:rPr>
              <a:t>tj</a:t>
            </a:r>
            <a:r>
              <a:rPr lang="en-US" sz="1200" dirty="0">
                <a:latin typeface="Andale Mono"/>
                <a:cs typeface="Andale Mono"/>
              </a:rPr>
              <a:t> | \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       </a:t>
            </a:r>
            <a:r>
              <a:rPr lang="en-US" sz="1200" dirty="0" err="1">
                <a:latin typeface="Andale Mono"/>
                <a:cs typeface="Andale Mono"/>
              </a:rPr>
              <a:t>egrep</a:t>
            </a:r>
            <a:r>
              <a:rPr lang="en-US" sz="1200" dirty="0">
                <a:latin typeface="Andale Mono"/>
                <a:cs typeface="Andale Mono"/>
              </a:rPr>
              <a:t> "^ " | </a:t>
            </a:r>
            <a:r>
              <a:rPr lang="en-US" sz="1200" dirty="0" err="1">
                <a:latin typeface="Andale Mono"/>
                <a:cs typeface="Andale Mono"/>
              </a:rPr>
              <a:t>sed</a:t>
            </a:r>
            <a:r>
              <a:rPr lang="en-US" sz="1200" dirty="0">
                <a:latin typeface="Andale Mono"/>
                <a:cs typeface="Andale Mono"/>
              </a:rPr>
              <a:t> "s+^+$</a:t>
            </a:r>
            <a:r>
              <a:rPr lang="en-US" sz="1200" dirty="0" err="1">
                <a:latin typeface="Andale Mono"/>
                <a:cs typeface="Andale Mono"/>
              </a:rPr>
              <a:t>outname</a:t>
            </a:r>
            <a:r>
              <a:rPr lang="en-US" sz="1200" dirty="0">
                <a:latin typeface="Andale Mono"/>
                <a:cs typeface="Andale Mono"/>
              </a:rPr>
              <a:t>+"</a:t>
            </a:r>
          </a:p>
          <a:p>
            <a:pPr algn="l"/>
            <a:r>
              <a:rPr lang="en-US" sz="1200" dirty="0">
                <a:latin typeface="Andale Mono"/>
                <a:cs typeface="Andale Mono"/>
              </a:rPr>
              <a:t>done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32057" y="990600"/>
            <a:ext cx="696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Computes</a:t>
            </a:r>
            <a:r>
              <a:rPr lang="it-IT" sz="2000" dirty="0"/>
              <a:t> the </a:t>
            </a:r>
            <a:r>
              <a:rPr lang="it-IT" sz="2000" dirty="0" err="1"/>
              <a:t>metric</a:t>
            </a:r>
            <a:r>
              <a:rPr lang="it-IT" sz="2000" dirty="0"/>
              <a:t> over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trajectories</a:t>
            </a:r>
            <a:endParaRPr lang="it-IT" sz="2000" dirty="0"/>
          </a:p>
          <a:p>
            <a:r>
              <a:rPr lang="it-IT" sz="1600" dirty="0"/>
              <a:t>(</a:t>
            </a:r>
            <a:r>
              <a:rPr lang="it-IT" sz="1600" dirty="0" err="1"/>
              <a:t>You</a:t>
            </a:r>
            <a:r>
              <a:rPr lang="it-IT" sz="1600" dirty="0"/>
              <a:t> </a:t>
            </a:r>
            <a:r>
              <a:rPr lang="it-IT" sz="1600" dirty="0" err="1"/>
              <a:t>don’t</a:t>
            </a:r>
            <a:r>
              <a:rPr lang="it-IT" sz="1600" dirty="0"/>
              <a:t> </a:t>
            </a:r>
            <a:r>
              <a:rPr lang="it-IT" sz="1600" dirty="0" err="1"/>
              <a:t>actually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to </a:t>
            </a:r>
            <a:r>
              <a:rPr lang="it-IT" sz="1600" dirty="0" err="1"/>
              <a:t>run</a:t>
            </a:r>
            <a:r>
              <a:rPr lang="it-IT" sz="1600" dirty="0"/>
              <a:t> </a:t>
            </a:r>
            <a:r>
              <a:rPr lang="it-IT" sz="1600" dirty="0" err="1"/>
              <a:t>this</a:t>
            </a:r>
            <a:r>
              <a:rPr lang="it-IT" sz="1600" dirty="0"/>
              <a:t>. The </a:t>
            </a:r>
            <a:r>
              <a:rPr lang="it-IT" sz="1600" dirty="0" err="1"/>
              <a:t>results</a:t>
            </a:r>
            <a:r>
              <a:rPr lang="it-IT" sz="1600" dirty="0"/>
              <a:t> are </a:t>
            </a:r>
            <a:r>
              <a:rPr lang="it-IT" sz="1600" dirty="0" err="1"/>
              <a:t>already</a:t>
            </a:r>
            <a:r>
              <a:rPr lang="it-IT" sz="1600" dirty="0"/>
              <a:t> in </a:t>
            </a:r>
            <a:r>
              <a:rPr lang="it-IT" sz="1600" b="1" dirty="0"/>
              <a:t>metrics.dat</a:t>
            </a:r>
            <a:r>
              <a:rPr lang="it-IT" sz="1600" dirty="0"/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71600" y="6246312"/>
            <a:ext cx="609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ndale Mono" pitchFamily="49" charset="0"/>
              </a:rPr>
              <a:t>project-with-plumed.sh &gt; newmetric.dat</a:t>
            </a:r>
            <a:endParaRPr lang="en-US" dirty="0">
              <a:latin typeface="Andale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8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metric.dat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93341" y="2514600"/>
            <a:ext cx="6950942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l"/>
            <a:endParaRPr lang="de-DE" sz="1400" dirty="0">
              <a:latin typeface="Andale Mono"/>
              <a:cs typeface="Andale Mono"/>
            </a:endParaRPr>
          </a:p>
          <a:p>
            <a:pPr algn="l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htmd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)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tonigiorgino@monaco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dale Mono"/>
                <a:cs typeface="Andale Mono"/>
              </a:rPr>
              <a:t>:~/practice$ head metrics.dat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0.000000 -0.224091 -11.886612 1.973588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1.000000 -0.413809 -12.038901 1.644167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2.000000 -0.532973 -12.323975 2.144003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3.000000 -0.300480 -11.363546 1.903810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e36s5_e27s3f37-....xtc 4.000000 -0.433555 -11.792027 2.057442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. . .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196.000000 8.976495 -10.536748 2.060360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197.000000 9.262883 -11.399111 2.169123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198.000000 8.517335 -12.355884 2.464811</a:t>
            </a:r>
          </a:p>
          <a:p>
            <a:pPr algn="l"/>
            <a:r>
              <a:rPr lang="en-US" sz="1400" dirty="0">
                <a:latin typeface="Andale Mono"/>
                <a:cs typeface="Andale Mono"/>
              </a:rPr>
              <a:t>e24s3_e21s4f177-....xtc 199.000000 8.496182 -12.325769 1.489607</a:t>
            </a:r>
          </a:p>
          <a:p>
            <a:pPr algn="l"/>
            <a:endParaRPr lang="de-DE" sz="1400" dirty="0">
              <a:latin typeface="Andale Mono"/>
              <a:cs typeface="Andale Mono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76845" y="1219200"/>
            <a:ext cx="5864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Results</a:t>
            </a:r>
            <a:r>
              <a:rPr lang="it-IT" sz="2400" dirty="0"/>
              <a:t> of the </a:t>
            </a:r>
            <a:r>
              <a:rPr lang="it-IT" sz="2400" dirty="0" err="1"/>
              <a:t>projection</a:t>
            </a:r>
            <a:r>
              <a:rPr lang="it-IT" sz="2400" dirty="0"/>
              <a:t> are in </a:t>
            </a:r>
            <a:r>
              <a:rPr lang="it-IT" sz="2400" dirty="0" err="1"/>
              <a:t>metric.dat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read</a:t>
            </a:r>
            <a:r>
              <a:rPr lang="it-IT" sz="2400" dirty="0"/>
              <a:t> in by R.</a:t>
            </a:r>
          </a:p>
        </p:txBody>
      </p:sp>
    </p:spTree>
    <p:extLst>
      <p:ext uri="{BB962C8B-B14F-4D97-AF65-F5344CB8AC3E}">
        <p14:creationId xmlns:p14="http://schemas.microsoft.com/office/powerpoint/2010/main" val="270032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Advanced 2: </a:t>
            </a:r>
            <a:br>
              <a:rPr lang="en-US" dirty="0"/>
            </a:br>
            <a:r>
              <a:rPr lang="en-US" dirty="0"/>
              <a:t>using HTMD </a:t>
            </a:r>
            <a:br>
              <a:rPr lang="en-US" dirty="0"/>
            </a:br>
            <a:r>
              <a:rPr lang="en-US" dirty="0"/>
              <a:t>for projections and analysis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176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Prothrombin:ligand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large, </a:t>
            </a: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set</a:t>
            </a:r>
          </a:p>
          <a:p>
            <a:pPr lvl="1"/>
            <a:r>
              <a:rPr lang="it-IT" dirty="0"/>
              <a:t>From </a:t>
            </a:r>
            <a:r>
              <a:rPr lang="it-IT" u="sng" dirty="0"/>
              <a:t>htmd.org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Ligand Binding Analysis</a:t>
            </a:r>
            <a:r>
              <a:rPr lang="it-IT" dirty="0"/>
              <a:t>*</a:t>
            </a:r>
          </a:p>
          <a:p>
            <a:pPr lvl="1"/>
            <a:r>
              <a:rPr lang="it-IT" dirty="0"/>
              <a:t>3 GB (</a:t>
            </a:r>
            <a:r>
              <a:rPr lang="it-IT" dirty="0" err="1"/>
              <a:t>don’t</a:t>
            </a:r>
            <a:r>
              <a:rPr lang="it-IT" dirty="0"/>
              <a:t> download </a:t>
            </a:r>
            <a:r>
              <a:rPr lang="it-IT" dirty="0" err="1"/>
              <a:t>today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852 </a:t>
            </a:r>
            <a:r>
              <a:rPr lang="it-IT" dirty="0" err="1"/>
              <a:t>trajectories</a:t>
            </a:r>
            <a:r>
              <a:rPr lang="it-IT" dirty="0"/>
              <a:t> (in 3 </a:t>
            </a:r>
            <a:r>
              <a:rPr lang="it-IT" dirty="0" err="1"/>
              <a:t>groups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852 x 20 ns ≈ 17 µ</a:t>
            </a:r>
            <a:r>
              <a:rPr lang="it-IT" dirty="0" err="1"/>
              <a:t>s</a:t>
            </a:r>
            <a:endParaRPr lang="it-IT" dirty="0"/>
          </a:p>
          <a:p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en-US" dirty="0">
                <a:hlinkClick r:id="rId3" tooltip="5_ligand-binding-analysis.ipynb"/>
              </a:rPr>
              <a:t>5_ligand-binding-analysis.ipynb </a:t>
            </a:r>
            <a:r>
              <a:rPr lang="it-IT" dirty="0" err="1"/>
              <a:t>document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07685" y="6019800"/>
            <a:ext cx="706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pub.htmd.org</a:t>
            </a:r>
            <a:r>
              <a:rPr lang="it-IT" dirty="0"/>
              <a:t>/</a:t>
            </a:r>
            <a:r>
              <a:rPr lang="it-IT" dirty="0" err="1"/>
              <a:t>tutorials</a:t>
            </a:r>
            <a:r>
              <a:rPr lang="it-IT" dirty="0"/>
              <a:t>/</a:t>
            </a:r>
            <a:r>
              <a:rPr lang="it-IT" dirty="0" err="1"/>
              <a:t>ligand-binding-analysis</a:t>
            </a:r>
            <a:r>
              <a:rPr lang="it-IT" dirty="0"/>
              <a:t>/</a:t>
            </a:r>
            <a:r>
              <a:rPr lang="it-IT" dirty="0" err="1"/>
              <a:t>datasets.tar.gz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717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BFA13-A753-F749-A17A-3F17619B048B}"/>
              </a:ext>
            </a:extLst>
          </p:cNvPr>
          <p:cNvSpPr txBox="1"/>
          <p:nvPr/>
        </p:nvSpPr>
        <p:spPr>
          <a:xfrm>
            <a:off x="688442" y="1443841"/>
            <a:ext cx="77671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1.   Theory</a:t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Markov State Models (MSM) provide a statistical framework to analyze </a:t>
            </a:r>
            <a:r>
              <a:rPr kumimoji="0" lang="en-US" altLang="x-non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ensembles </a:t>
            </a:r>
            <a:r>
              <a:rPr kumimoji="0" lang="en-US" altLang="x-none" sz="2800" b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of trajectories and reconstruct equilibrium (free energy) and non-equilibrium (kinetic) properties.</a:t>
            </a: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II.   Practice</a:t>
            </a:r>
          </a:p>
          <a:p>
            <a:pPr lvl="0"/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We’ll solve a </a:t>
            </a:r>
            <a:r>
              <a:rPr lang="en-US" altLang="x-none" sz="2800" dirty="0">
                <a:latin typeface="Gill Sans MT" panose="020B0502020104020203" pitchFamily="34" charset="77"/>
              </a:rPr>
              <a:t>toy (1D) MSM model to illustrate the principles which are applied in more complex cases.</a:t>
            </a: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58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Instructions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 </a:t>
            </a:r>
            <a:r>
              <a:rPr lang="it-IT" dirty="0" err="1"/>
              <a:t>github.com</a:t>
            </a:r>
            <a:endParaRPr lang="it-IT" dirty="0"/>
          </a:p>
          <a:p>
            <a:r>
              <a:rPr lang="it-IT" dirty="0"/>
              <a:t>GIT clone (or </a:t>
            </a:r>
            <a:r>
              <a:rPr lang="it-IT" dirty="0" err="1"/>
              <a:t>unzip</a:t>
            </a:r>
            <a:r>
              <a:rPr lang="it-IT" dirty="0"/>
              <a:t>)</a:t>
            </a:r>
            <a:br>
              <a:rPr lang="it-IT" dirty="0"/>
            </a:br>
            <a:r>
              <a:rPr lang="it-IT" b="1" dirty="0" err="1"/>
              <a:t>giorginolab</a:t>
            </a:r>
            <a:r>
              <a:rPr lang="it-IT" b="1" dirty="0"/>
              <a:t>/Markov-Tutorial-BCN-2020</a:t>
            </a:r>
            <a:endParaRPr lang="cs-CZ" b="1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copy the </a:t>
            </a:r>
            <a:r>
              <a:rPr lang="it-IT" dirty="0" err="1"/>
              <a:t>exercise</a:t>
            </a:r>
            <a:r>
              <a:rPr lang="it-IT" dirty="0"/>
              <a:t> </a:t>
            </a:r>
            <a:r>
              <a:rPr lang="it-IT" dirty="0" err="1"/>
              <a:t>files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machine</a:t>
            </a:r>
            <a:endParaRPr lang="it-IT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214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 of the </a:t>
            </a:r>
            <a:r>
              <a:rPr lang="it-IT" dirty="0" err="1"/>
              <a:t>practice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compute a MSM of a “</a:t>
            </a:r>
            <a:r>
              <a:rPr lang="it-IT" dirty="0" err="1"/>
              <a:t>toy</a:t>
            </a:r>
            <a:r>
              <a:rPr lang="it-IT" dirty="0"/>
              <a:t> model”: </a:t>
            </a:r>
            <a:r>
              <a:rPr lang="it-IT" dirty="0" err="1"/>
              <a:t>trajectory</a:t>
            </a:r>
            <a:r>
              <a:rPr lang="it-IT" dirty="0"/>
              <a:t> in a 1-D </a:t>
            </a:r>
            <a:r>
              <a:rPr lang="it-IT" dirty="0" err="1"/>
              <a:t>potential</a:t>
            </a:r>
            <a:r>
              <a:rPr lang="it-IT" dirty="0"/>
              <a:t> (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(Advanced) </a:t>
            </a:r>
            <a:r>
              <a:rPr lang="it-IT" dirty="0" err="1"/>
              <a:t>Move</a:t>
            </a:r>
            <a:r>
              <a:rPr lang="it-IT" dirty="0"/>
              <a:t> to a </a:t>
            </a:r>
            <a:r>
              <a:rPr lang="it-IT" dirty="0" err="1"/>
              <a:t>realistic</a:t>
            </a:r>
            <a:r>
              <a:rPr lang="it-IT" dirty="0"/>
              <a:t> </a:t>
            </a:r>
            <a:r>
              <a:rPr lang="it-IT" dirty="0" err="1"/>
              <a:t>trajectory</a:t>
            </a:r>
            <a:r>
              <a:rPr lang="it-IT" dirty="0"/>
              <a:t> set: </a:t>
            </a:r>
            <a:r>
              <a:rPr lang="it-IT" dirty="0" err="1"/>
              <a:t>prothrombin:inhibitor</a:t>
            </a:r>
            <a:r>
              <a:rPr lang="it-IT" dirty="0"/>
              <a:t> </a:t>
            </a:r>
            <a:r>
              <a:rPr lang="it-IT" dirty="0" err="1"/>
              <a:t>binding</a:t>
            </a:r>
            <a:endParaRPr lang="it-IT" dirty="0"/>
          </a:p>
          <a:p>
            <a:pPr marL="914400" lvl="1" indent="-514350">
              <a:buFont typeface="+mj-lt"/>
              <a:buAutoNum type="alphaLcPeriod"/>
            </a:pPr>
            <a:r>
              <a:rPr lang="it-IT" dirty="0"/>
              <a:t>PLUMED </a:t>
            </a:r>
            <a:r>
              <a:rPr lang="it-IT" dirty="0" err="1"/>
              <a:t>projection</a:t>
            </a:r>
            <a:endParaRPr lang="it-IT" dirty="0"/>
          </a:p>
          <a:p>
            <a:pPr marL="914400" lvl="1" indent="-514350">
              <a:buFont typeface="+mj-lt"/>
              <a:buAutoNum type="alphaLcPeriod"/>
            </a:pPr>
            <a:r>
              <a:rPr lang="it-IT" dirty="0" err="1"/>
              <a:t>build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MSM in R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(Self-</a:t>
            </a:r>
            <a:r>
              <a:rPr lang="it-IT" dirty="0" err="1"/>
              <a:t>study</a:t>
            </a:r>
            <a:r>
              <a:rPr lang="it-IT" dirty="0"/>
              <a:t>)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analysis</a:t>
            </a:r>
            <a:r>
              <a:rPr lang="it-IT" dirty="0"/>
              <a:t> with a ready-made </a:t>
            </a:r>
            <a:r>
              <a:rPr lang="it-IT" dirty="0" err="1"/>
              <a:t>library</a:t>
            </a:r>
            <a:r>
              <a:rPr lang="it-IT" dirty="0"/>
              <a:t>, HTMD, </a:t>
            </a:r>
            <a:r>
              <a:rPr lang="it-IT" dirty="0" err="1"/>
              <a:t>following</a:t>
            </a:r>
            <a:r>
              <a:rPr lang="it-IT" dirty="0"/>
              <a:t> the demo</a:t>
            </a:r>
          </a:p>
        </p:txBody>
      </p:sp>
    </p:spTree>
    <p:extLst>
      <p:ext uri="{BB962C8B-B14F-4D97-AF65-F5344CB8AC3E}">
        <p14:creationId xmlns:p14="http://schemas.microsoft.com/office/powerpoint/2010/main" val="33420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Toy</a:t>
            </a:r>
            <a:r>
              <a:rPr lang="it-IT" dirty="0"/>
              <a:t> model in 1D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anchor="t"/>
          <a:lstStyle/>
          <a:p>
            <a:r>
              <a:rPr lang="it-IT" dirty="0"/>
              <a:t>Start the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See</a:t>
            </a:r>
            <a:r>
              <a:rPr lang="it-IT" dirty="0"/>
              <a:t> the “</a:t>
            </a:r>
            <a:r>
              <a:rPr lang="it-IT" i="1" u="sng" dirty="0" err="1">
                <a:solidFill>
                  <a:srgbClr val="FF0000"/>
                </a:solidFill>
              </a:rPr>
              <a:t>Markov</a:t>
            </a:r>
            <a:r>
              <a:rPr lang="it-IT" i="1" u="sng" dirty="0">
                <a:solidFill>
                  <a:srgbClr val="FF0000"/>
                </a:solidFill>
              </a:rPr>
              <a:t> From Scratch</a:t>
            </a:r>
            <a:r>
              <a:rPr lang="it-IT" dirty="0"/>
              <a:t>”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/>
              <a:t>Data file </a:t>
            </a:r>
            <a:r>
              <a:rPr lang="it-IT" dirty="0" err="1"/>
              <a:t>needed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data1.csv.gz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data10.csv.gz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for </a:t>
            </a:r>
            <a:br>
              <a:rPr lang="it-IT" dirty="0"/>
            </a:br>
            <a:r>
              <a:rPr lang="it-IT" dirty="0" err="1"/>
              <a:t>experimenting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057400" y="4343400"/>
            <a:ext cx="53322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s-IS" dirty="0">
                <a:latin typeface="Andale Mono"/>
                <a:cs typeface="Andale Mono"/>
              </a:rPr>
              <a:t>$ </a:t>
            </a:r>
            <a:r>
              <a:rPr lang="is-IS" b="1" dirty="0">
                <a:solidFill>
                  <a:srgbClr val="FF0000"/>
                </a:solidFill>
                <a:latin typeface="Andale Mono"/>
                <a:cs typeface="Andale Mono"/>
              </a:rPr>
              <a:t>zless data1.csv.gz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2.300000000000000000e+01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2.300000000000000000e+01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2.400000000000000000e+01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2.500000000000000000e+01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</a:p>
          <a:p>
            <a:pPr algn="l"/>
            <a:r>
              <a:rPr lang="is-IS" dirty="0">
                <a:latin typeface="Andale Mono"/>
                <a:cs typeface="Andale Mono"/>
              </a:rPr>
              <a:t>2.600000000000000000e+01</a:t>
            </a:r>
            <a:endParaRPr lang="it-IT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4838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Let’s</a:t>
            </a:r>
            <a:r>
              <a:rPr lang="it-IT" altLang="x-none" dirty="0"/>
              <a:t> </a:t>
            </a:r>
            <a:r>
              <a:rPr lang="it-IT" altLang="x-none" dirty="0" err="1"/>
              <a:t>now</a:t>
            </a:r>
            <a:r>
              <a:rPr lang="it-IT" altLang="x-none" dirty="0"/>
              <a:t> </a:t>
            </a:r>
            <a:r>
              <a:rPr lang="it-IT" altLang="x-none" dirty="0" err="1"/>
              <a:t>follow</a:t>
            </a:r>
            <a:r>
              <a:rPr lang="it-IT" altLang="x-none" dirty="0"/>
              <a:t> the notebook</a:t>
            </a:r>
            <a:endParaRPr lang="en-US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0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65" y="2209800"/>
            <a:ext cx="4444535" cy="317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homework</a:t>
            </a:r>
            <a:r>
              <a:rPr lang="it-IT" dirty="0"/>
              <a:t> (I)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430824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starting to see convergence, but not quite. Use the PLUMED syntax to find better metrics that improve </a:t>
            </a:r>
            <a:r>
              <a:rPr lang="en-US" dirty="0" err="1"/>
              <a:t>Markovianity</a:t>
            </a:r>
            <a:r>
              <a:rPr lang="en-US" dirty="0"/>
              <a:t>.</a:t>
            </a:r>
          </a:p>
          <a:p>
            <a:r>
              <a:rPr lang="en-US" dirty="0"/>
              <a:t>Explore the most stable states</a:t>
            </a:r>
          </a:p>
          <a:p>
            <a:r>
              <a:rPr lang="en-US" dirty="0"/>
              <a:t>Explore major relaxation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7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homework</a:t>
            </a:r>
            <a:r>
              <a:rPr lang="it-IT" dirty="0"/>
              <a:t> (II)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Try the other split of the dataset. (1 </a:t>
            </a:r>
            <a:r>
              <a:rPr lang="en-US" dirty="0" err="1"/>
              <a:t>vs</a:t>
            </a:r>
            <a:r>
              <a:rPr lang="en-US" dirty="0"/>
              <a:t> 2 </a:t>
            </a:r>
            <a:r>
              <a:rPr lang="en-US" dirty="0" err="1"/>
              <a:t>vs</a:t>
            </a:r>
            <a:r>
              <a:rPr lang="en-US" dirty="0"/>
              <a:t> 3). Are they independent? </a:t>
            </a:r>
          </a:p>
          <a:p>
            <a:r>
              <a:rPr lang="en-US" dirty="0"/>
              <a:t>Use all of them together.</a:t>
            </a:r>
          </a:p>
          <a:p>
            <a:r>
              <a:rPr lang="en-US" dirty="0"/>
              <a:t>Try the other systems in, like </a:t>
            </a:r>
            <a:r>
              <a:rPr lang="it-IT" sz="2400" dirty="0" err="1">
                <a:latin typeface="Andale Mono"/>
                <a:cs typeface="Andale Mono"/>
              </a:rPr>
              <a:t>villin</a:t>
            </a:r>
            <a:br>
              <a:rPr lang="it-IT" sz="2000" dirty="0">
                <a:latin typeface="Andale Mono"/>
                <a:cs typeface="Andale Mono"/>
              </a:rPr>
            </a:br>
            <a:r>
              <a:rPr lang="it-IT" dirty="0"/>
              <a:t>and</a:t>
            </a:r>
            <a:r>
              <a:rPr lang="it-IT" sz="2000" dirty="0">
                <a:latin typeface="Andale Mono"/>
                <a:cs typeface="Andale Mono"/>
              </a:rPr>
              <a:t> </a:t>
            </a:r>
            <a:r>
              <a:rPr lang="it-IT" sz="2400" dirty="0">
                <a:latin typeface="Andale Mono"/>
                <a:cs typeface="Andale Mono"/>
              </a:rPr>
              <a:t>cxcl12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Familiarize with the PDB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Devise a reasonable metric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Advanced 1: </a:t>
            </a:r>
            <a:br>
              <a:rPr lang="en-US" dirty="0"/>
            </a:br>
            <a:r>
              <a:rPr lang="en-US" dirty="0"/>
              <a:t>using PLUMED for projections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497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11027</TotalTime>
  <Words>993</Words>
  <Application>Microsoft Macintosh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Andale Mono</vt:lpstr>
      <vt:lpstr>Arial</vt:lpstr>
      <vt:lpstr>Gill Sans Light</vt:lpstr>
      <vt:lpstr>Gill Sans MT</vt:lpstr>
      <vt:lpstr>Times New Roman</vt:lpstr>
      <vt:lpstr>Tema di Office</vt:lpstr>
      <vt:lpstr>Markov-state modeling of biomolecular systems pt. 2</vt:lpstr>
      <vt:lpstr>PowerPoint Presentation</vt:lpstr>
      <vt:lpstr>Instructions</vt:lpstr>
      <vt:lpstr>Plan of the practice</vt:lpstr>
      <vt:lpstr>1. Toy model in 1D</vt:lpstr>
      <vt:lpstr>PowerPoint Presentation</vt:lpstr>
      <vt:lpstr>Possible homework (I)</vt:lpstr>
      <vt:lpstr>Possible homework (II)</vt:lpstr>
      <vt:lpstr>PowerPoint Presentation</vt:lpstr>
      <vt:lpstr>Using PLUMED for projections</vt:lpstr>
      <vt:lpstr>PowerPoint Presentation</vt:lpstr>
      <vt:lpstr>protein-ligand-vector.plumed</vt:lpstr>
      <vt:lpstr>project-with-plumed.sh</vt:lpstr>
      <vt:lpstr>metric.dat</vt:lpstr>
      <vt:lpstr>PowerPoint Presentation</vt:lpstr>
      <vt:lpstr>2. Prothrombin:ligand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1033</cp:revision>
  <cp:lastPrinted>2016-04-21T15:37:05Z</cp:lastPrinted>
  <dcterms:created xsi:type="dcterms:W3CDTF">1601-01-01T00:00:00Z</dcterms:created>
  <dcterms:modified xsi:type="dcterms:W3CDTF">2020-04-27T12:00:57Z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