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40"/>
  </p:notesMasterIdLst>
  <p:handoutMasterIdLst>
    <p:handoutMasterId r:id="rId41"/>
  </p:handoutMasterIdLst>
  <p:sldIdLst>
    <p:sldId id="646" r:id="rId2"/>
    <p:sldId id="626" r:id="rId3"/>
    <p:sldId id="636" r:id="rId4"/>
    <p:sldId id="504" r:id="rId5"/>
    <p:sldId id="548" r:id="rId6"/>
    <p:sldId id="549" r:id="rId7"/>
    <p:sldId id="627" r:id="rId8"/>
    <p:sldId id="505" r:id="rId9"/>
    <p:sldId id="628" r:id="rId10"/>
    <p:sldId id="629" r:id="rId11"/>
    <p:sldId id="506" r:id="rId12"/>
    <p:sldId id="620" r:id="rId13"/>
    <p:sldId id="567" r:id="rId14"/>
    <p:sldId id="509" r:id="rId15"/>
    <p:sldId id="510" r:id="rId16"/>
    <p:sldId id="511" r:id="rId17"/>
    <p:sldId id="513" r:id="rId18"/>
    <p:sldId id="515" r:id="rId19"/>
    <p:sldId id="516" r:id="rId20"/>
    <p:sldId id="517" r:id="rId21"/>
    <p:sldId id="518" r:id="rId22"/>
    <p:sldId id="595" r:id="rId23"/>
    <p:sldId id="568" r:id="rId24"/>
    <p:sldId id="599" r:id="rId25"/>
    <p:sldId id="600" r:id="rId26"/>
    <p:sldId id="601" r:id="rId27"/>
    <p:sldId id="603" r:id="rId28"/>
    <p:sldId id="602" r:id="rId29"/>
    <p:sldId id="606" r:id="rId30"/>
    <p:sldId id="604" r:id="rId31"/>
    <p:sldId id="607" r:id="rId32"/>
    <p:sldId id="635" r:id="rId33"/>
    <p:sldId id="622" r:id="rId34"/>
    <p:sldId id="605" r:id="rId35"/>
    <p:sldId id="609" r:id="rId36"/>
    <p:sldId id="610" r:id="rId37"/>
    <p:sldId id="563" r:id="rId38"/>
    <p:sldId id="637" r:id="rId39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E5E5"/>
    <a:srgbClr val="CC0066"/>
    <a:srgbClr val="0E4CB9"/>
    <a:srgbClr val="CC0099"/>
    <a:srgbClr val="FF9900"/>
    <a:srgbClr val="FFCCCC"/>
    <a:srgbClr val="EAEAEA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4" autoAdjust="0"/>
    <p:restoredTop sz="95687" autoAdjust="0"/>
  </p:normalViewPr>
  <p:slideViewPr>
    <p:cSldViewPr showGuides="1">
      <p:cViewPr varScale="1">
        <p:scale>
          <a:sx n="99" d="100"/>
          <a:sy n="99" d="100"/>
        </p:scale>
        <p:origin x="664" y="168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43F211-C2CC-4B54-B93A-E1403C5893BA}" type="slidenum">
              <a:rPr kumimoji="0" lang="it-IT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53FDA-01AD-450E-A76B-EECC0FB8228B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altLang="x-none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r>
              <a:rPr lang="it-IT" altLang="x-none" dirty="0" err="1"/>
              <a:t>Good</a:t>
            </a:r>
            <a:r>
              <a:rPr lang="it-IT" altLang="x-none" dirty="0"/>
              <a:t> </a:t>
            </a:r>
            <a:r>
              <a:rPr lang="it-IT" altLang="x-none" dirty="0" err="1"/>
              <a:t>morning</a:t>
            </a:r>
            <a:r>
              <a:rPr lang="it-IT" altLang="x-none" dirty="0"/>
              <a:t> to </a:t>
            </a:r>
            <a:r>
              <a:rPr lang="it-IT" altLang="x-none" dirty="0" err="1"/>
              <a:t>everyone</a:t>
            </a:r>
            <a:r>
              <a:rPr lang="it-IT" altLang="x-none" dirty="0"/>
              <a:t>. My </a:t>
            </a:r>
            <a:r>
              <a:rPr lang="it-IT" altLang="x-none" dirty="0" err="1"/>
              <a:t>name</a:t>
            </a:r>
            <a:r>
              <a:rPr lang="it-IT" altLang="x-none" dirty="0"/>
              <a:t> </a:t>
            </a:r>
            <a:r>
              <a:rPr lang="it-IT" altLang="x-none" dirty="0" err="1"/>
              <a:t>is</a:t>
            </a:r>
            <a:r>
              <a:rPr lang="it-IT" altLang="x-none" dirty="0"/>
              <a:t> Toni Giorgino, and </a:t>
            </a:r>
            <a:r>
              <a:rPr lang="it-IT" altLang="x-none" dirty="0" err="1"/>
              <a:t>it</a:t>
            </a:r>
            <a:r>
              <a:rPr lang="it-IT" altLang="x-none" dirty="0"/>
              <a:t> </a:t>
            </a:r>
            <a:r>
              <a:rPr lang="it-IT" altLang="x-none" dirty="0" err="1"/>
              <a:t>is</a:t>
            </a:r>
            <a:r>
              <a:rPr lang="it-IT" altLang="x-none" dirty="0"/>
              <a:t> </a:t>
            </a:r>
            <a:r>
              <a:rPr lang="it-IT" altLang="x-none" dirty="0" err="1"/>
              <a:t>my</a:t>
            </a:r>
            <a:r>
              <a:rPr lang="it-IT" altLang="x-none" dirty="0"/>
              <a:t> </a:t>
            </a:r>
            <a:r>
              <a:rPr lang="it-IT" altLang="x-none" dirty="0" err="1"/>
              <a:t>pleasure</a:t>
            </a:r>
            <a:r>
              <a:rPr lang="it-IT" altLang="x-none" dirty="0"/>
              <a:t> to be a guest in </a:t>
            </a:r>
            <a:r>
              <a:rPr lang="it-IT" altLang="x-none" dirty="0" err="1"/>
              <a:t>your</a:t>
            </a:r>
            <a:r>
              <a:rPr lang="it-IT" altLang="x-none" dirty="0"/>
              <a:t> </a:t>
            </a:r>
            <a:r>
              <a:rPr lang="it-IT" altLang="x-none" dirty="0" err="1"/>
              <a:t>course</a:t>
            </a:r>
            <a:r>
              <a:rPr lang="it-IT" altLang="x-none" dirty="0"/>
              <a:t>.</a:t>
            </a:r>
          </a:p>
          <a:p>
            <a:r>
              <a:rPr lang="it-IT" altLang="x-none" dirty="0" err="1"/>
              <a:t>Today</a:t>
            </a:r>
            <a:r>
              <a:rPr lang="it-IT" altLang="x-none" dirty="0"/>
              <a:t> </a:t>
            </a:r>
            <a:r>
              <a:rPr lang="it-IT" altLang="x-none" dirty="0" err="1"/>
              <a:t>I’d</a:t>
            </a:r>
            <a:r>
              <a:rPr lang="it-IT" altLang="x-none" dirty="0"/>
              <a:t> </a:t>
            </a:r>
            <a:r>
              <a:rPr lang="it-IT" altLang="x-none" dirty="0" err="1"/>
              <a:t>like</a:t>
            </a:r>
            <a:r>
              <a:rPr lang="it-IT" altLang="x-none" dirty="0"/>
              <a:t> to </a:t>
            </a:r>
            <a:r>
              <a:rPr lang="it-IT" altLang="x-none" dirty="0" err="1"/>
              <a:t>give</a:t>
            </a:r>
            <a:r>
              <a:rPr lang="it-IT" altLang="x-none" dirty="0"/>
              <a:t> </a:t>
            </a:r>
            <a:r>
              <a:rPr lang="it-IT" altLang="x-none" dirty="0" err="1"/>
              <a:t>you</a:t>
            </a:r>
            <a:r>
              <a:rPr lang="it-IT" altLang="x-none" dirty="0"/>
              <a:t> an </a:t>
            </a:r>
            <a:r>
              <a:rPr lang="it-IT" altLang="x-none" dirty="0" err="1"/>
              <a:t>overview</a:t>
            </a:r>
            <a:r>
              <a:rPr lang="it-IT" altLang="x-none" dirty="0"/>
              <a:t> of the use of </a:t>
            </a:r>
            <a:r>
              <a:rPr lang="it-IT" altLang="x-none" dirty="0" err="1"/>
              <a:t>Markov</a:t>
            </a:r>
            <a:r>
              <a:rPr lang="it-IT" altLang="x-none" dirty="0"/>
              <a:t>-state </a:t>
            </a:r>
            <a:r>
              <a:rPr lang="it-IT" altLang="x-none" dirty="0" err="1"/>
              <a:t>based</a:t>
            </a:r>
            <a:r>
              <a:rPr lang="it-IT" altLang="x-none" dirty="0"/>
              <a:t> </a:t>
            </a:r>
            <a:r>
              <a:rPr lang="it-IT" altLang="x-none" dirty="0" err="1"/>
              <a:t>methods</a:t>
            </a:r>
            <a:r>
              <a:rPr lang="it-IT" altLang="x-none" dirty="0"/>
              <a:t> in </a:t>
            </a:r>
            <a:r>
              <a:rPr lang="it-IT" altLang="x-none" dirty="0" err="1"/>
              <a:t>biomolecular</a:t>
            </a:r>
            <a:r>
              <a:rPr lang="it-IT" altLang="x-none" dirty="0"/>
              <a:t> </a:t>
            </a:r>
            <a:r>
              <a:rPr lang="it-IT" altLang="x-none" dirty="0" err="1"/>
              <a:t>simulations</a:t>
            </a:r>
            <a:r>
              <a:rPr lang="it-IT" altLang="x-none" dirty="0"/>
              <a:t>.</a:t>
            </a:r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we are talking about discrete time </a:t>
            </a:r>
            <a:r>
              <a:rPr lang="en-GB" dirty="0" err="1"/>
              <a:t>markov</a:t>
            </a:r>
            <a:r>
              <a:rPr lang="en-GB" dirty="0"/>
              <a:t> chains.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4EDCD1-AEEF-4D69-B5A2-13F1472E778C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10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Segnaposto not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x-none" dirty="0"/>
              <a:t>P=[3/5 0 2/5; .25 .75 0; .25 .5 .25]</a:t>
            </a:r>
          </a:p>
          <a:p>
            <a:pPr eaLnBrk="1" hangingPunct="1"/>
            <a:r>
              <a:rPr lang="pt-BR" altLang="x-none" dirty="0"/>
              <a:t>s=[1 0 0]</a:t>
            </a:r>
          </a:p>
          <a:p>
            <a:pPr eaLnBrk="1" hangingPunct="1"/>
            <a:r>
              <a:rPr lang="pt-BR" altLang="x-none" dirty="0"/>
              <a:t>for r=1:10; R(r,:)=s*P^r; end</a:t>
            </a:r>
          </a:p>
          <a:p>
            <a:pPr eaLnBrk="1" hangingPunct="1"/>
            <a:r>
              <a:rPr lang="en-US" altLang="x-none" dirty="0" err="1"/>
              <a:t>imagesc</a:t>
            </a:r>
            <a:r>
              <a:rPr lang="en-US" altLang="x-none" dirty="0"/>
              <a:t>(R)</a:t>
            </a:r>
          </a:p>
          <a:p>
            <a:pPr eaLnBrk="1" hangingPunct="1"/>
            <a:r>
              <a:rPr lang="en-US" altLang="x-none" dirty="0"/>
              <a:t>set(</a:t>
            </a:r>
            <a:r>
              <a:rPr lang="en-US" altLang="x-none" dirty="0" err="1"/>
              <a:t>gcf</a:t>
            </a:r>
            <a:r>
              <a:rPr lang="en-US" altLang="x-none" dirty="0"/>
              <a:t>,'</a:t>
            </a:r>
            <a:r>
              <a:rPr lang="en-US" altLang="x-none" dirty="0" err="1"/>
              <a:t>PaperPosition</a:t>
            </a:r>
            <a:r>
              <a:rPr lang="en-US" altLang="x-none" dirty="0"/>
              <a:t>',[0 0 2.5 5])</a:t>
            </a:r>
            <a:endParaRPr lang="pt-BR" altLang="x-none" dirty="0"/>
          </a:p>
          <a:p>
            <a:pPr eaLnBrk="1" hangingPunct="1"/>
            <a:endParaRPr lang="en-US" altLang="x-none" dirty="0"/>
          </a:p>
        </p:txBody>
      </p:sp>
      <p:sp>
        <p:nvSpPr>
          <p:cNvPr id="378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529FFD-1517-484E-B3FE-B4D1C9E51369}" type="slidenum">
              <a:rPr lang="it-IT" altLang="x-none" smtClean="0"/>
              <a:pPr eaLnBrk="1" hangingPunct="1"/>
              <a:t>19</a:t>
            </a:fld>
            <a:endParaRPr lang="it-IT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Segnaposto not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x-none"/>
              <a:t>https://latex.codecogs.com/png.latex?%5Cdpi%7B200%7D%20%5Clarge%20%5C%5C%20s%27%3DsP%20%5C%5C%20s%27%27%3D%28sP%29P%3DsP%5E2%20%5C%5C%20s%5E%7B%28n%29%7D%3DsP%5En%20%5C%5C%20%5Cdots%20%5C%5C%20s%5E%7B%5Cinfty%7D%3D%20%5Cquad%20%3F%20%5C%5C</a:t>
            </a:r>
          </a:p>
        </p:txBody>
      </p:sp>
      <p:sp>
        <p:nvSpPr>
          <p:cNvPr id="389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2ECA1F-B855-448C-A992-504379D1E088}" type="slidenum">
              <a:rPr lang="it-IT" altLang="x-none" smtClean="0"/>
              <a:pPr eaLnBrk="1" hangingPunct="1"/>
              <a:t>20</a:t>
            </a:fld>
            <a:endParaRPr lang="it-IT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\\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mathbf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x V 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\Lambda 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mathbf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x V \\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mbox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dots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with } \Lambda = 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mbox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diag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}(\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mu_i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\\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mathbf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y 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equiv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mathbf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x V \\</a:t>
            </a:r>
          </a:p>
          <a:p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mathbf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y(t+1) = \Lambda \</a:t>
            </a:r>
            <a:r>
              <a:rPr lang="it-IT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mathbf</a:t>
            </a:r>
            <a:r>
              <a:rPr lang="it-IT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y(t) \\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y_i(t)=y_i(0) \mu_i^t = y_i(0) e^{t \log \mu_i}\\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21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76869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1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46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92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3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4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/>
              <a:t>02/05/22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orginolab/Markov-Tutorial-UniPd-2022/blob/main/R_Markov.ipynb" TargetMode="External"/><Relationship Id="rId2" Type="http://schemas.openxmlformats.org/officeDocument/2006/relationships/hyperlink" Target="https://github.com/giorginolab/Markov-Tutorial-UniPd-2022/blob/main/DeepTime_Markov.ipynb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oftware.acellera.com/docs/latest/htmd/userguide/analysing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76250"/>
            <a:ext cx="8228012" cy="1576388"/>
          </a:xfrm>
        </p:spPr>
        <p:txBody>
          <a:bodyPr lIns="0" tIns="35228" rIns="0" bIns="0" anchor="ctr"/>
          <a:lstStyle/>
          <a:p>
            <a:pPr marL="90488" indent="0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GB" altLang="x-none" b="1" dirty="0">
                <a:solidFill>
                  <a:schemeClr val="bg1"/>
                </a:solidFill>
              </a:rPr>
              <a:t>Markov-state </a:t>
            </a:r>
            <a:r>
              <a:rPr lang="en-GB" altLang="x-none" b="1" dirty="0" err="1">
                <a:solidFill>
                  <a:schemeClr val="bg1"/>
                </a:solidFill>
              </a:rPr>
              <a:t>modeling</a:t>
            </a:r>
            <a:br>
              <a:rPr lang="en-GB" altLang="x-none" b="1" dirty="0">
                <a:solidFill>
                  <a:schemeClr val="bg1"/>
                </a:solidFill>
              </a:rPr>
            </a:br>
            <a:r>
              <a:rPr lang="en-GB" altLang="x-none" b="1" dirty="0">
                <a:solidFill>
                  <a:schemeClr val="bg1"/>
                </a:solidFill>
              </a:rPr>
              <a:t>of biomolecular systems, II</a:t>
            </a:r>
            <a:endParaRPr lang="it-IT" altLang="x-none" b="1" dirty="0">
              <a:solidFill>
                <a:schemeClr val="bg1"/>
              </a:solidFill>
            </a:endParaRPr>
          </a:p>
        </p:txBody>
      </p:sp>
      <p:pic>
        <p:nvPicPr>
          <p:cNvPr id="135172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228600" y="3594100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3" name="Rectangle 2"/>
          <p:cNvSpPr>
            <a:spLocks noChangeArrowheads="1"/>
          </p:cNvSpPr>
          <p:nvPr/>
        </p:nvSpPr>
        <p:spPr bwMode="auto">
          <a:xfrm>
            <a:off x="1312863" y="3497262"/>
            <a:ext cx="69929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ctr"/>
          <a:lstStyle/>
          <a:p>
            <a:pPr marL="90488" marR="0" lvl="0" indent="0" algn="l" defTabSz="41433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  <a:defRPr/>
            </a:pPr>
            <a: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Toni Giorgino</a:t>
            </a:r>
            <a:b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National Research Council of Italy</a:t>
            </a:r>
            <a:b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toni.giorgino@cnr.it</a:t>
            </a: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  <a:p>
            <a:pPr marL="90488" marR="0" lvl="0" indent="0" algn="l" defTabSz="41433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  <a:defRPr/>
            </a:pP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www.giorginolab.it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          </a:t>
            </a:r>
            <a:endParaRPr kumimoji="0" lang="it-IT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Master in Bioinformatics for Health Sciences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UPF Barcelona, 3 May 2022</a:t>
            </a:r>
            <a:endParaRPr kumimoji="0" lang="it-IT" altLang="x-none" sz="1800" b="0" i="0" u="none" strike="noStrike" kern="120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Gill Sans Light"/>
              <a:ea typeface="Helvetica Neue" pitchFamily="2" charset="0"/>
              <a:cs typeface="Gill Sans Light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AEEB25A-DC11-6940-BD49-2DDFAE74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308547"/>
            <a:ext cx="1749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@</a:t>
            </a:r>
            <a:r>
              <a:rPr kumimoji="0" lang="it-IT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+mn-ea"/>
                <a:cs typeface="Gill Sans Light"/>
              </a:rPr>
              <a:t>giorginolab</a:t>
            </a:r>
            <a:endParaRPr kumimoji="0" lang="it-IT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Gill Sans Light"/>
            </a:endParaRPr>
          </a:p>
        </p:txBody>
      </p:sp>
      <p:pic>
        <p:nvPicPr>
          <p:cNvPr id="10" name="Picture 13" descr="GitHub">
            <a:extLst>
              <a:ext uri="{FF2B5EF4-FFF2-40B4-BE49-F238E27FC236}">
                <a16:creationId xmlns:a16="http://schemas.microsoft.com/office/drawing/2014/main" id="{E2883EAD-EB9E-A846-BB2E-74170468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11336"/>
            <a:ext cx="1590550" cy="9302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715959-56A0-314C-BFE8-1E1FACF405ED}"/>
              </a:ext>
            </a:extLst>
          </p:cNvPr>
          <p:cNvSpPr txBox="1"/>
          <p:nvPr/>
        </p:nvSpPr>
        <p:spPr>
          <a:xfrm>
            <a:off x="457200" y="5772514"/>
            <a:ext cx="3046411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github.com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/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giorginolab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/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Markov-Tutorial-BCN-2022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D0EF9-BF6D-AA44-AF99-3CBA4B630F13}"/>
              </a:ext>
            </a:extLst>
          </p:cNvPr>
          <p:cNvSpPr txBox="1"/>
          <p:nvPr/>
        </p:nvSpPr>
        <p:spPr>
          <a:xfrm>
            <a:off x="6096000" y="516823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Thesis projects available</a:t>
            </a:r>
          </a:p>
        </p:txBody>
      </p:sp>
    </p:spTree>
    <p:extLst>
      <p:ext uri="{BB962C8B-B14F-4D97-AF65-F5344CB8AC3E}">
        <p14:creationId xmlns:p14="http://schemas.microsoft.com/office/powerpoint/2010/main" val="8343908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0"/>
            <a:ext cx="7269965" cy="6858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8665348" cy="52578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562600" y="2286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000" dirty="0">
                <a:latin typeface="Andale Mono"/>
                <a:cs typeface="Andale Mono"/>
              </a:rPr>
              <a:t> </a:t>
            </a:r>
            <a:r>
              <a:rPr lang="it-IT" sz="2000" dirty="0">
                <a:latin typeface="Andale Mono"/>
                <a:cs typeface="Andale Mono"/>
              </a:rPr>
              <a:t>    </a:t>
            </a:r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[,1] [,2] [,3]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[1,]  </a:t>
            </a:r>
            <a:r>
              <a:rPr lang="mr-IN" sz="2000" dirty="0">
                <a:latin typeface="Andale Mono"/>
                <a:cs typeface="Andale Mono"/>
              </a:rPr>
              <a:t>0.6  0.3  0.1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[2,]  </a:t>
            </a:r>
            <a:r>
              <a:rPr lang="mr-IN" sz="2000" dirty="0">
                <a:latin typeface="Andale Mono"/>
                <a:cs typeface="Andale Mono"/>
              </a:rPr>
              <a:t>0.2  0.3  0.5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[3,]  </a:t>
            </a:r>
            <a:r>
              <a:rPr lang="mr-IN" sz="2000" dirty="0">
                <a:latin typeface="Andale Mono"/>
                <a:cs typeface="Andale Mono"/>
              </a:rPr>
              <a:t>0.4  0.1  0.5</a:t>
            </a:r>
            <a:endParaRPr lang="it-IT" sz="2000" dirty="0">
              <a:latin typeface="Andale Mono"/>
              <a:cs typeface="Andale Mono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200" y="76200"/>
            <a:ext cx="2743200" cy="182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it-IT" sz="3600" dirty="0" err="1"/>
              <a:t>Starting</a:t>
            </a:r>
            <a:r>
              <a:rPr lang="it-IT" sz="3600" dirty="0"/>
              <a:t> from </a:t>
            </a:r>
            <a:r>
              <a:rPr lang="it-IT" sz="3600" i="1" dirty="0" err="1"/>
              <a:t>Cloudy</a:t>
            </a:r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40413" y="2895600"/>
            <a:ext cx="5354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Take-home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message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: under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conditions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usually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met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,</a:t>
            </a:r>
            <a:b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</a:b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state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populations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 go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exponentially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towards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equilibrium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.</a:t>
            </a:r>
          </a:p>
          <a:p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We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 can compute the time </a:t>
            </a:r>
            <a:r>
              <a:rPr lang="it-IT" dirty="0" err="1">
                <a:solidFill>
                  <a:srgbClr val="0000FF"/>
                </a:solidFill>
                <a:latin typeface="Gill Sans"/>
                <a:cs typeface="Gill Sans"/>
              </a:rPr>
              <a:t>constants</a:t>
            </a:r>
            <a:r>
              <a:rPr lang="it-IT" dirty="0">
                <a:solidFill>
                  <a:srgbClr val="0000FF"/>
                </a:solidFill>
                <a:latin typeface="Gill Sans"/>
                <a:cs typeface="Gill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9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Homogeneity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probabilities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with time,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i="1" dirty="0" err="1"/>
              <a:t>homogeneous</a:t>
            </a:r>
            <a:r>
              <a:rPr lang="it-IT" i="1" dirty="0"/>
              <a:t> </a:t>
            </a:r>
            <a:r>
              <a:rPr lang="it-IT" dirty="0" err="1"/>
              <a:t>Markov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it-IT" dirty="0"/>
          </a:p>
          <a:p>
            <a:r>
              <a:rPr lang="it-IT" dirty="0" err="1"/>
              <a:t>Example</a:t>
            </a:r>
            <a:r>
              <a:rPr lang="it-IT" dirty="0"/>
              <a:t> of non-</a:t>
            </a:r>
            <a:r>
              <a:rPr lang="it-IT" dirty="0" err="1"/>
              <a:t>homogeneous</a:t>
            </a:r>
            <a:r>
              <a:rPr lang="it-IT" dirty="0"/>
              <a:t> MC: </a:t>
            </a:r>
            <a:r>
              <a:rPr lang="it-IT" dirty="0" err="1"/>
              <a:t>weather</a:t>
            </a:r>
            <a:r>
              <a:rPr lang="it-IT" dirty="0"/>
              <a:t> </a:t>
            </a:r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probabilities</a:t>
            </a:r>
            <a:r>
              <a:rPr lang="it-IT" dirty="0"/>
              <a:t> </a:t>
            </a:r>
            <a:r>
              <a:rPr lang="it-IT" dirty="0" err="1"/>
              <a:t>Markovian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dependent</a:t>
            </a:r>
            <a:r>
              <a:rPr lang="it-IT" dirty="0"/>
              <a:t> on the season.</a:t>
            </a:r>
          </a:p>
        </p:txBody>
      </p:sp>
    </p:spTree>
    <p:extLst>
      <p:ext uri="{BB962C8B-B14F-4D97-AF65-F5344CB8AC3E}">
        <p14:creationId xmlns:p14="http://schemas.microsoft.com/office/powerpoint/2010/main" val="73864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quantities we can compute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Stationary distribution (</a:t>
            </a:r>
            <a:r>
              <a:rPr lang="en-US" dirty="0">
                <a:latin typeface="Arial"/>
                <a:cs typeface="Arial"/>
              </a:rPr>
              <a:t>→ </a:t>
            </a:r>
            <a:r>
              <a:rPr lang="en-US" dirty="0"/>
              <a:t>eq. probabilities)</a:t>
            </a:r>
          </a:p>
          <a:p>
            <a:r>
              <a:rPr lang="en-US" dirty="0"/>
              <a:t>Relaxation times</a:t>
            </a:r>
          </a:p>
          <a:p>
            <a:r>
              <a:rPr lang="en-US" dirty="0"/>
              <a:t>Mean-first passage times (</a:t>
            </a:r>
            <a:r>
              <a:rPr lang="en-US" dirty="0">
                <a:latin typeface="Arial"/>
                <a:cs typeface="Arial"/>
              </a:rPr>
              <a:t>→ </a:t>
            </a:r>
            <a:r>
              <a:rPr lang="en-US" dirty="0"/>
              <a:t>kinetic rates)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others we won’t discuss:</a:t>
            </a:r>
          </a:p>
          <a:p>
            <a:pPr lvl="1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Committor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probabilities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Fluxes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869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981200"/>
          </a:xfrm>
        </p:spPr>
        <p:txBody>
          <a:bodyPr>
            <a:normAutofit/>
          </a:bodyPr>
          <a:lstStyle/>
          <a:p>
            <a:r>
              <a:rPr lang="it-IT" altLang="x-none" dirty="0"/>
              <a:t>Learning </a:t>
            </a:r>
            <a:r>
              <a:rPr lang="it-IT" altLang="x-none" dirty="0" err="1"/>
              <a:t>matrices</a:t>
            </a:r>
            <a:br>
              <a:rPr lang="it-IT" altLang="x-none" dirty="0"/>
            </a:br>
            <a:r>
              <a:rPr lang="it-IT" dirty="0"/>
              <a:t>from </a:t>
            </a:r>
            <a:r>
              <a:rPr lang="it-IT" dirty="0" err="1"/>
              <a:t>trajectories</a:t>
            </a:r>
            <a:endParaRPr lang="it-IT" dirty="0"/>
          </a:p>
          <a:p>
            <a:r>
              <a:rPr lang="it-IT" dirty="0"/>
              <a:t>(of discrete </a:t>
            </a:r>
            <a:r>
              <a:rPr lang="it-IT" dirty="0" err="1"/>
              <a:t>states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458840" y="3580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58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1" y="381000"/>
            <a:ext cx="8242300" cy="1143000"/>
          </a:xfrm>
        </p:spPr>
        <p:txBody>
          <a:bodyPr/>
          <a:lstStyle/>
          <a:p>
            <a:pPr eaLnBrk="1" hangingPunct="1"/>
            <a:r>
              <a:rPr lang="en-US" altLang="x-none"/>
              <a:t>Markov models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3657600" y="3810001"/>
            <a:ext cx="46482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dirty="0"/>
              <a:t>Compute the transition probability matrix sliding a window of lag time </a:t>
            </a:r>
            <a:r>
              <a:rPr lang="el-GR" altLang="x-none" dirty="0">
                <a:latin typeface="Times New Roman" pitchFamily="18" charset="0"/>
                <a:cs typeface="Times New Roman" pitchFamily="18" charset="0"/>
              </a:rPr>
              <a:t>τ</a:t>
            </a:r>
            <a:endParaRPr lang="en-US" altLang="x-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ttangolo 1"/>
          <p:cNvSpPr/>
          <p:nvPr/>
        </p:nvSpPr>
        <p:spPr bwMode="auto">
          <a:xfrm>
            <a:off x="762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88" name="Rettangolo 59"/>
          <p:cNvSpPr>
            <a:spLocks noChangeArrowheads="1"/>
          </p:cNvSpPr>
          <p:nvPr/>
        </p:nvSpPr>
        <p:spPr bwMode="auto">
          <a:xfrm>
            <a:off x="1227138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61" name="Rettangolo 60"/>
          <p:cNvSpPr/>
          <p:nvPr/>
        </p:nvSpPr>
        <p:spPr bwMode="auto">
          <a:xfrm>
            <a:off x="1693863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Rettangolo 61"/>
          <p:cNvSpPr/>
          <p:nvPr/>
        </p:nvSpPr>
        <p:spPr bwMode="auto">
          <a:xfrm>
            <a:off x="2159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Rettangolo 62"/>
          <p:cNvSpPr/>
          <p:nvPr/>
        </p:nvSpPr>
        <p:spPr bwMode="auto">
          <a:xfrm>
            <a:off x="2624138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2" name="Rettangolo 63"/>
          <p:cNvSpPr>
            <a:spLocks noChangeArrowheads="1"/>
          </p:cNvSpPr>
          <p:nvPr/>
        </p:nvSpPr>
        <p:spPr bwMode="auto">
          <a:xfrm>
            <a:off x="30908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65" name="Rettangolo 64"/>
          <p:cNvSpPr/>
          <p:nvPr/>
        </p:nvSpPr>
        <p:spPr bwMode="auto">
          <a:xfrm>
            <a:off x="3556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7" name="Rettangolo 66"/>
          <p:cNvSpPr/>
          <p:nvPr/>
        </p:nvSpPr>
        <p:spPr bwMode="auto">
          <a:xfrm>
            <a:off x="40386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8" name="Rettangolo 67"/>
          <p:cNvSpPr/>
          <p:nvPr/>
        </p:nvSpPr>
        <p:spPr bwMode="auto">
          <a:xfrm>
            <a:off x="4503738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6" name="Rettangolo 68"/>
          <p:cNvSpPr>
            <a:spLocks noChangeArrowheads="1"/>
          </p:cNvSpPr>
          <p:nvPr/>
        </p:nvSpPr>
        <p:spPr bwMode="auto">
          <a:xfrm>
            <a:off x="49704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70" name="Rettangolo 69"/>
          <p:cNvSpPr/>
          <p:nvPr/>
        </p:nvSpPr>
        <p:spPr bwMode="auto">
          <a:xfrm>
            <a:off x="5435600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71" name="Rettangolo 70"/>
          <p:cNvSpPr/>
          <p:nvPr/>
        </p:nvSpPr>
        <p:spPr bwMode="auto">
          <a:xfrm>
            <a:off x="5900738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9" name="Rettangolo 71"/>
          <p:cNvSpPr>
            <a:spLocks noChangeArrowheads="1"/>
          </p:cNvSpPr>
          <p:nvPr/>
        </p:nvSpPr>
        <p:spPr bwMode="auto">
          <a:xfrm>
            <a:off x="63674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0500" name="Rettangolo 72"/>
          <p:cNvSpPr>
            <a:spLocks noChangeArrowheads="1"/>
          </p:cNvSpPr>
          <p:nvPr/>
        </p:nvSpPr>
        <p:spPr bwMode="auto">
          <a:xfrm>
            <a:off x="6832600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0501" name="Rettangolo 73"/>
          <p:cNvSpPr>
            <a:spLocks noChangeArrowheads="1"/>
          </p:cNvSpPr>
          <p:nvPr/>
        </p:nvSpPr>
        <p:spPr bwMode="auto">
          <a:xfrm>
            <a:off x="7272338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75" name="Rettangolo 74"/>
          <p:cNvSpPr/>
          <p:nvPr/>
        </p:nvSpPr>
        <p:spPr bwMode="auto">
          <a:xfrm>
            <a:off x="7739063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grpSp>
        <p:nvGrpSpPr>
          <p:cNvPr id="20504" name="Gruppo 4"/>
          <p:cNvGrpSpPr>
            <a:grpSpLocks/>
          </p:cNvGrpSpPr>
          <p:nvPr/>
        </p:nvGrpSpPr>
        <p:grpSpPr bwMode="auto">
          <a:xfrm flipV="1">
            <a:off x="990600" y="3124200"/>
            <a:ext cx="1862138" cy="304800"/>
            <a:chOff x="1430867" y="2438400"/>
            <a:chExt cx="1862668" cy="304800"/>
          </a:xfrm>
        </p:grpSpPr>
        <p:sp>
          <p:nvSpPr>
            <p:cNvPr id="20546" name="Line 28"/>
            <p:cNvSpPr>
              <a:spLocks noChangeShapeType="1"/>
            </p:cNvSpPr>
            <p:nvPr/>
          </p:nvSpPr>
          <p:spPr bwMode="auto">
            <a:xfrm>
              <a:off x="3293535" y="243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29"/>
            <p:cNvSpPr>
              <a:spLocks noChangeShapeType="1"/>
            </p:cNvSpPr>
            <p:nvPr/>
          </p:nvSpPr>
          <p:spPr bwMode="auto">
            <a:xfrm>
              <a:off x="1430867" y="243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48" name="Connettore 1 3"/>
            <p:cNvCxnSpPr>
              <a:cxnSpLocks noChangeShapeType="1"/>
              <a:stCxn id="20547" idx="0"/>
              <a:endCxn id="20546" idx="0"/>
            </p:cNvCxnSpPr>
            <p:nvPr/>
          </p:nvCxnSpPr>
          <p:spPr bwMode="auto">
            <a:xfrm>
              <a:off x="1430867" y="2438400"/>
              <a:ext cx="18626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05" name="CasellaDiTesto 5"/>
          <p:cNvSpPr txBox="1">
            <a:spLocks noChangeArrowheads="1"/>
          </p:cNvSpPr>
          <p:nvPr/>
        </p:nvSpPr>
        <p:spPr bwMode="auto">
          <a:xfrm>
            <a:off x="685009" y="3516313"/>
            <a:ext cx="327844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accent2"/>
                </a:solidFill>
              </a:rPr>
              <a:t>Lag time </a:t>
            </a:r>
            <a:r>
              <a:rPr lang="el-GR" altLang="x-none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x-none" dirty="0">
                <a:solidFill>
                  <a:schemeClr val="accent2"/>
                </a:solidFill>
              </a:rPr>
              <a:t> (here: 4 time units) </a:t>
            </a:r>
          </a:p>
        </p:txBody>
      </p:sp>
      <p:sp>
        <p:nvSpPr>
          <p:cNvPr id="20506" name="CasellaDiTesto 88"/>
          <p:cNvSpPr txBox="1">
            <a:spLocks noChangeArrowheads="1"/>
          </p:cNvSpPr>
          <p:nvPr/>
        </p:nvSpPr>
        <p:spPr bwMode="auto">
          <a:xfrm>
            <a:off x="3657390" y="3124200"/>
            <a:ext cx="505246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</a:rPr>
              <a:t>. . .</a:t>
            </a:r>
          </a:p>
        </p:txBody>
      </p:sp>
      <p:grpSp>
        <p:nvGrpSpPr>
          <p:cNvPr id="20507" name="Gruppo 9"/>
          <p:cNvGrpSpPr>
            <a:grpSpLocks/>
          </p:cNvGrpSpPr>
          <p:nvPr/>
        </p:nvGrpSpPr>
        <p:grpSpPr bwMode="auto">
          <a:xfrm>
            <a:off x="838200" y="4506914"/>
            <a:ext cx="3276600" cy="1665287"/>
            <a:chOff x="838200" y="4507468"/>
            <a:chExt cx="3276600" cy="1664732"/>
          </a:xfrm>
        </p:grpSpPr>
        <p:sp>
          <p:nvSpPr>
            <p:cNvPr id="91" name="Rettangolo 90"/>
            <p:cNvSpPr/>
            <p:nvPr/>
          </p:nvSpPr>
          <p:spPr bwMode="auto">
            <a:xfrm>
              <a:off x="1900238" y="5181930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9" name="Rettangolo 91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93" name="Rettangolo 92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1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95" name="Rettangolo 94"/>
            <p:cNvSpPr/>
            <p:nvPr/>
          </p:nvSpPr>
          <p:spPr bwMode="auto">
            <a:xfrm>
              <a:off x="2514600" y="4877232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3" name="Rettangolo 95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3708400" y="4877232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5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2387601" y="5105400"/>
          <a:ext cx="1879599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18" name="Freccia a destra 8"/>
          <p:cNvSpPr>
            <a:spLocks noChangeArrowheads="1"/>
          </p:cNvSpPr>
          <p:nvPr/>
        </p:nvSpPr>
        <p:spPr bwMode="auto">
          <a:xfrm>
            <a:off x="4572001" y="5497513"/>
            <a:ext cx="601663" cy="293687"/>
          </a:xfrm>
          <a:prstGeom prst="rightArrow">
            <a:avLst>
              <a:gd name="adj1" fmla="val 50000"/>
              <a:gd name="adj2" fmla="val 49945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grpSp>
        <p:nvGrpSpPr>
          <p:cNvPr id="20519" name="Gruppo 101"/>
          <p:cNvGrpSpPr>
            <a:grpSpLocks/>
          </p:cNvGrpSpPr>
          <p:nvPr/>
        </p:nvGrpSpPr>
        <p:grpSpPr bwMode="auto">
          <a:xfrm>
            <a:off x="4953000" y="4419600"/>
            <a:ext cx="3276600" cy="1665288"/>
            <a:chOff x="838200" y="4507468"/>
            <a:chExt cx="3276600" cy="1664732"/>
          </a:xfrm>
        </p:grpSpPr>
        <p:sp>
          <p:nvSpPr>
            <p:cNvPr id="103" name="Rettangolo 102"/>
            <p:cNvSpPr/>
            <p:nvPr/>
          </p:nvSpPr>
          <p:spPr bwMode="auto">
            <a:xfrm>
              <a:off x="1900238" y="5181931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1" name="Rettangolo 103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5" name="Rettangolo 104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3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107" name="Rettangolo 106"/>
            <p:cNvSpPr/>
            <p:nvPr/>
          </p:nvSpPr>
          <p:spPr bwMode="auto">
            <a:xfrm>
              <a:off x="2514600" y="4877233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5" name="Rettangolo 107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9" name="Rettangolo 108"/>
            <p:cNvSpPr/>
            <p:nvPr/>
          </p:nvSpPr>
          <p:spPr bwMode="auto">
            <a:xfrm>
              <a:off x="3708400" y="4877233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7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111" name="Tabella 110"/>
          <p:cNvGraphicFramePr>
            <a:graphicFrameLocks noGrp="1"/>
          </p:cNvGraphicFramePr>
          <p:nvPr/>
        </p:nvGraphicFramePr>
        <p:xfrm>
          <a:off x="6502401" y="5018088"/>
          <a:ext cx="1879599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685800" y="1676400"/>
            <a:ext cx="7543800" cy="304800"/>
            <a:chOff x="432" y="720"/>
            <a:chExt cx="4752" cy="192"/>
          </a:xfrm>
        </p:grpSpPr>
        <p:sp>
          <p:nvSpPr>
            <p:cNvPr id="54" name="Line 3"/>
            <p:cNvSpPr>
              <a:spLocks noChangeShapeType="1"/>
            </p:cNvSpPr>
            <p:nvPr/>
          </p:nvSpPr>
          <p:spPr bwMode="auto">
            <a:xfrm>
              <a:off x="432" y="816"/>
              <a:ext cx="4752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432" y="720"/>
              <a:ext cx="0" cy="19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5184" y="720"/>
              <a:ext cx="0" cy="19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797186" y="1383278"/>
            <a:ext cx="3472342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/>
              <a:t>Total sampled time (e.g. 100 </a:t>
            </a:r>
            <a:r>
              <a:rPr lang="el-GR" altLang="x-none" dirty="0">
                <a:cs typeface="Arial" charset="0"/>
              </a:rPr>
              <a:t>μ</a:t>
            </a:r>
            <a:r>
              <a:rPr lang="it-IT" altLang="x-none" dirty="0">
                <a:cs typeface="Arial" charset="0"/>
              </a:rPr>
              <a:t>s)</a:t>
            </a:r>
            <a:endParaRPr lang="el-GR" altLang="x-none" dirty="0">
              <a:cs typeface="Arial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3276600" y="2096879"/>
            <a:ext cx="50292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i="1" dirty="0"/>
              <a:t>Define</a:t>
            </a:r>
            <a:r>
              <a:rPr lang="en-US" altLang="x-none" dirty="0"/>
              <a:t> the </a:t>
            </a:r>
            <a:r>
              <a:rPr lang="en-US" altLang="x-none" i="1" dirty="0"/>
              <a:t>discrete </a:t>
            </a:r>
            <a:r>
              <a:rPr lang="en-US" altLang="x-none" dirty="0"/>
              <a:t>state of the system in </a:t>
            </a:r>
            <a:r>
              <a:rPr lang="en-US" altLang="x-none" i="1" dirty="0"/>
              <a:t>discrete time </a:t>
            </a:r>
            <a:r>
              <a:rPr lang="en-US" altLang="x-none" dirty="0"/>
              <a:t>(e.g. via reaction coordinates)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1193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1" y="381000"/>
            <a:ext cx="8242300" cy="1143000"/>
          </a:xfrm>
        </p:spPr>
        <p:txBody>
          <a:bodyPr/>
          <a:lstStyle/>
          <a:p>
            <a:pPr eaLnBrk="1" hangingPunct="1"/>
            <a:r>
              <a:rPr lang="en-US" altLang="x-none"/>
              <a:t>Markov models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3657600" y="3810001"/>
            <a:ext cx="46482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dirty="0"/>
              <a:t>Compute the transition probability matrix sliding a window of lag time </a:t>
            </a:r>
            <a:r>
              <a:rPr lang="el-GR" altLang="x-none" dirty="0">
                <a:latin typeface="Times New Roman" pitchFamily="18" charset="0"/>
                <a:cs typeface="Times New Roman" pitchFamily="18" charset="0"/>
              </a:rPr>
              <a:t>τ</a:t>
            </a:r>
            <a:endParaRPr lang="en-US" altLang="x-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ttangolo 1"/>
          <p:cNvSpPr/>
          <p:nvPr/>
        </p:nvSpPr>
        <p:spPr bwMode="auto">
          <a:xfrm>
            <a:off x="762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88" name="Rettangolo 59"/>
          <p:cNvSpPr>
            <a:spLocks noChangeArrowheads="1"/>
          </p:cNvSpPr>
          <p:nvPr/>
        </p:nvSpPr>
        <p:spPr bwMode="auto">
          <a:xfrm>
            <a:off x="1227138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61" name="Rettangolo 60"/>
          <p:cNvSpPr/>
          <p:nvPr/>
        </p:nvSpPr>
        <p:spPr bwMode="auto">
          <a:xfrm>
            <a:off x="1693863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Rettangolo 61"/>
          <p:cNvSpPr/>
          <p:nvPr/>
        </p:nvSpPr>
        <p:spPr bwMode="auto">
          <a:xfrm>
            <a:off x="2159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Rettangolo 62"/>
          <p:cNvSpPr/>
          <p:nvPr/>
        </p:nvSpPr>
        <p:spPr bwMode="auto">
          <a:xfrm>
            <a:off x="2624138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2" name="Rettangolo 63"/>
          <p:cNvSpPr>
            <a:spLocks noChangeArrowheads="1"/>
          </p:cNvSpPr>
          <p:nvPr/>
        </p:nvSpPr>
        <p:spPr bwMode="auto">
          <a:xfrm>
            <a:off x="30908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65" name="Rettangolo 64"/>
          <p:cNvSpPr/>
          <p:nvPr/>
        </p:nvSpPr>
        <p:spPr bwMode="auto">
          <a:xfrm>
            <a:off x="3556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7" name="Rettangolo 66"/>
          <p:cNvSpPr/>
          <p:nvPr/>
        </p:nvSpPr>
        <p:spPr bwMode="auto">
          <a:xfrm>
            <a:off x="40386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8" name="Rettangolo 67"/>
          <p:cNvSpPr/>
          <p:nvPr/>
        </p:nvSpPr>
        <p:spPr bwMode="auto">
          <a:xfrm>
            <a:off x="4503738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6" name="Rettangolo 68"/>
          <p:cNvSpPr>
            <a:spLocks noChangeArrowheads="1"/>
          </p:cNvSpPr>
          <p:nvPr/>
        </p:nvSpPr>
        <p:spPr bwMode="auto">
          <a:xfrm>
            <a:off x="49704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70" name="Rettangolo 69"/>
          <p:cNvSpPr/>
          <p:nvPr/>
        </p:nvSpPr>
        <p:spPr bwMode="auto">
          <a:xfrm>
            <a:off x="5435600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71" name="Rettangolo 70"/>
          <p:cNvSpPr/>
          <p:nvPr/>
        </p:nvSpPr>
        <p:spPr bwMode="auto">
          <a:xfrm>
            <a:off x="5900738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9" name="Rettangolo 71"/>
          <p:cNvSpPr>
            <a:spLocks noChangeArrowheads="1"/>
          </p:cNvSpPr>
          <p:nvPr/>
        </p:nvSpPr>
        <p:spPr bwMode="auto">
          <a:xfrm>
            <a:off x="63674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0500" name="Rettangolo 72"/>
          <p:cNvSpPr>
            <a:spLocks noChangeArrowheads="1"/>
          </p:cNvSpPr>
          <p:nvPr/>
        </p:nvSpPr>
        <p:spPr bwMode="auto">
          <a:xfrm>
            <a:off x="6832600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0501" name="Rettangolo 73"/>
          <p:cNvSpPr>
            <a:spLocks noChangeArrowheads="1"/>
          </p:cNvSpPr>
          <p:nvPr/>
        </p:nvSpPr>
        <p:spPr bwMode="auto">
          <a:xfrm>
            <a:off x="7272338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75" name="Rettangolo 74"/>
          <p:cNvSpPr/>
          <p:nvPr/>
        </p:nvSpPr>
        <p:spPr bwMode="auto">
          <a:xfrm>
            <a:off x="7739063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grpSp>
        <p:nvGrpSpPr>
          <p:cNvPr id="20504" name="Gruppo 4"/>
          <p:cNvGrpSpPr>
            <a:grpSpLocks/>
          </p:cNvGrpSpPr>
          <p:nvPr/>
        </p:nvGrpSpPr>
        <p:grpSpPr bwMode="auto">
          <a:xfrm flipV="1">
            <a:off x="1447800" y="3124200"/>
            <a:ext cx="1862138" cy="304800"/>
            <a:chOff x="1430867" y="2438400"/>
            <a:chExt cx="1862668" cy="304800"/>
          </a:xfrm>
        </p:grpSpPr>
        <p:sp>
          <p:nvSpPr>
            <p:cNvPr id="20546" name="Line 28"/>
            <p:cNvSpPr>
              <a:spLocks noChangeShapeType="1"/>
            </p:cNvSpPr>
            <p:nvPr/>
          </p:nvSpPr>
          <p:spPr bwMode="auto">
            <a:xfrm>
              <a:off x="3293535" y="243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29"/>
            <p:cNvSpPr>
              <a:spLocks noChangeShapeType="1"/>
            </p:cNvSpPr>
            <p:nvPr/>
          </p:nvSpPr>
          <p:spPr bwMode="auto">
            <a:xfrm>
              <a:off x="1430867" y="243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48" name="Connettore 1 3"/>
            <p:cNvCxnSpPr>
              <a:cxnSpLocks noChangeShapeType="1"/>
              <a:stCxn id="20547" idx="0"/>
              <a:endCxn id="20546" idx="0"/>
            </p:cNvCxnSpPr>
            <p:nvPr/>
          </p:nvCxnSpPr>
          <p:spPr bwMode="auto">
            <a:xfrm>
              <a:off x="1430867" y="2438400"/>
              <a:ext cx="18626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05" name="CasellaDiTesto 5"/>
          <p:cNvSpPr txBox="1">
            <a:spLocks noChangeArrowheads="1"/>
          </p:cNvSpPr>
          <p:nvPr/>
        </p:nvSpPr>
        <p:spPr bwMode="auto">
          <a:xfrm>
            <a:off x="685009" y="3516313"/>
            <a:ext cx="327844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accent2"/>
                </a:solidFill>
              </a:rPr>
              <a:t>Lag time </a:t>
            </a:r>
            <a:r>
              <a:rPr lang="el-GR" altLang="x-none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x-none" dirty="0">
                <a:solidFill>
                  <a:schemeClr val="accent2"/>
                </a:solidFill>
              </a:rPr>
              <a:t> (here: 4 time units) </a:t>
            </a:r>
          </a:p>
        </p:txBody>
      </p:sp>
      <p:sp>
        <p:nvSpPr>
          <p:cNvPr id="20506" name="CasellaDiTesto 88"/>
          <p:cNvSpPr txBox="1">
            <a:spLocks noChangeArrowheads="1"/>
          </p:cNvSpPr>
          <p:nvPr/>
        </p:nvSpPr>
        <p:spPr bwMode="auto">
          <a:xfrm>
            <a:off x="3657390" y="3124200"/>
            <a:ext cx="505246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</a:rPr>
              <a:t>. . .</a:t>
            </a:r>
          </a:p>
        </p:txBody>
      </p:sp>
      <p:grpSp>
        <p:nvGrpSpPr>
          <p:cNvPr id="20507" name="Gruppo 9"/>
          <p:cNvGrpSpPr>
            <a:grpSpLocks/>
          </p:cNvGrpSpPr>
          <p:nvPr/>
        </p:nvGrpSpPr>
        <p:grpSpPr bwMode="auto">
          <a:xfrm>
            <a:off x="838200" y="4506914"/>
            <a:ext cx="3276600" cy="1665287"/>
            <a:chOff x="838200" y="4507468"/>
            <a:chExt cx="3276600" cy="1664732"/>
          </a:xfrm>
        </p:grpSpPr>
        <p:sp>
          <p:nvSpPr>
            <p:cNvPr id="91" name="Rettangolo 90"/>
            <p:cNvSpPr/>
            <p:nvPr/>
          </p:nvSpPr>
          <p:spPr bwMode="auto">
            <a:xfrm>
              <a:off x="1900238" y="5181930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9" name="Rettangolo 91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93" name="Rettangolo 92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1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95" name="Rettangolo 94"/>
            <p:cNvSpPr/>
            <p:nvPr/>
          </p:nvSpPr>
          <p:spPr bwMode="auto">
            <a:xfrm>
              <a:off x="2514600" y="4877232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3" name="Rettangolo 95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3708400" y="4877232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5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2387601" y="5105400"/>
          <a:ext cx="1879599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18" name="Freccia a destra 8"/>
          <p:cNvSpPr>
            <a:spLocks noChangeArrowheads="1"/>
          </p:cNvSpPr>
          <p:nvPr/>
        </p:nvSpPr>
        <p:spPr bwMode="auto">
          <a:xfrm>
            <a:off x="4572001" y="5497513"/>
            <a:ext cx="601663" cy="293687"/>
          </a:xfrm>
          <a:prstGeom prst="rightArrow">
            <a:avLst>
              <a:gd name="adj1" fmla="val 50000"/>
              <a:gd name="adj2" fmla="val 49945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grpSp>
        <p:nvGrpSpPr>
          <p:cNvPr id="20519" name="Gruppo 101"/>
          <p:cNvGrpSpPr>
            <a:grpSpLocks/>
          </p:cNvGrpSpPr>
          <p:nvPr/>
        </p:nvGrpSpPr>
        <p:grpSpPr bwMode="auto">
          <a:xfrm>
            <a:off x="4953000" y="4419600"/>
            <a:ext cx="3276600" cy="1665288"/>
            <a:chOff x="838200" y="4507468"/>
            <a:chExt cx="3276600" cy="1664732"/>
          </a:xfrm>
        </p:grpSpPr>
        <p:sp>
          <p:nvSpPr>
            <p:cNvPr id="103" name="Rettangolo 102"/>
            <p:cNvSpPr/>
            <p:nvPr/>
          </p:nvSpPr>
          <p:spPr bwMode="auto">
            <a:xfrm>
              <a:off x="1900238" y="5181931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1" name="Rettangolo 103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5" name="Rettangolo 104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3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107" name="Rettangolo 106"/>
            <p:cNvSpPr/>
            <p:nvPr/>
          </p:nvSpPr>
          <p:spPr bwMode="auto">
            <a:xfrm>
              <a:off x="2514600" y="4877233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5" name="Rettangolo 107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9" name="Rettangolo 108"/>
            <p:cNvSpPr/>
            <p:nvPr/>
          </p:nvSpPr>
          <p:spPr bwMode="auto">
            <a:xfrm>
              <a:off x="3708400" y="4877233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7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111" name="Tabella 110"/>
          <p:cNvGraphicFramePr>
            <a:graphicFrameLocks noGrp="1"/>
          </p:cNvGraphicFramePr>
          <p:nvPr/>
        </p:nvGraphicFramePr>
        <p:xfrm>
          <a:off x="6502401" y="5018088"/>
          <a:ext cx="1879599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685800" y="1676400"/>
            <a:ext cx="7543800" cy="304800"/>
            <a:chOff x="432" y="720"/>
            <a:chExt cx="4752" cy="192"/>
          </a:xfrm>
        </p:grpSpPr>
        <p:sp>
          <p:nvSpPr>
            <p:cNvPr id="54" name="Line 3"/>
            <p:cNvSpPr>
              <a:spLocks noChangeShapeType="1"/>
            </p:cNvSpPr>
            <p:nvPr/>
          </p:nvSpPr>
          <p:spPr bwMode="auto">
            <a:xfrm>
              <a:off x="432" y="816"/>
              <a:ext cx="4752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432" y="720"/>
              <a:ext cx="0" cy="19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5184" y="720"/>
              <a:ext cx="0" cy="19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797186" y="1383278"/>
            <a:ext cx="3472342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/>
              <a:t>Total sampled time (e.g. 100 </a:t>
            </a:r>
            <a:r>
              <a:rPr lang="el-GR" altLang="x-none" dirty="0">
                <a:cs typeface="Arial" charset="0"/>
              </a:rPr>
              <a:t>μ</a:t>
            </a:r>
            <a:r>
              <a:rPr lang="it-IT" altLang="x-none" dirty="0">
                <a:cs typeface="Arial" charset="0"/>
              </a:rPr>
              <a:t>s)</a:t>
            </a:r>
            <a:endParaRPr lang="el-GR" altLang="x-none" dirty="0">
              <a:cs typeface="Arial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3276600" y="2096879"/>
            <a:ext cx="50292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i="1" dirty="0"/>
              <a:t>Define</a:t>
            </a:r>
            <a:r>
              <a:rPr lang="en-US" altLang="x-none" dirty="0"/>
              <a:t> the </a:t>
            </a:r>
            <a:r>
              <a:rPr lang="en-US" altLang="x-none" i="1" dirty="0"/>
              <a:t>discrete </a:t>
            </a:r>
            <a:r>
              <a:rPr lang="en-US" altLang="x-none" dirty="0"/>
              <a:t>state of the system in </a:t>
            </a:r>
            <a:r>
              <a:rPr lang="en-US" altLang="x-none" i="1" dirty="0"/>
              <a:t>discrete time </a:t>
            </a:r>
            <a:r>
              <a:rPr lang="en-US" altLang="x-none" dirty="0"/>
              <a:t>(e.g. via reaction coordinates)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51868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1" y="381000"/>
            <a:ext cx="8242300" cy="1143000"/>
          </a:xfrm>
        </p:spPr>
        <p:txBody>
          <a:bodyPr/>
          <a:lstStyle/>
          <a:p>
            <a:pPr eaLnBrk="1" hangingPunct="1"/>
            <a:r>
              <a:rPr lang="en-US" altLang="x-none"/>
              <a:t>Markov models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3657600" y="3810001"/>
            <a:ext cx="46482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dirty="0"/>
              <a:t>Compute the transition probability matrix sliding a window of lag time </a:t>
            </a:r>
            <a:r>
              <a:rPr lang="el-GR" altLang="x-none" dirty="0">
                <a:latin typeface="Times New Roman" pitchFamily="18" charset="0"/>
                <a:cs typeface="Times New Roman" pitchFamily="18" charset="0"/>
              </a:rPr>
              <a:t>τ</a:t>
            </a:r>
            <a:endParaRPr lang="en-US" altLang="x-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ttangolo 1"/>
          <p:cNvSpPr/>
          <p:nvPr/>
        </p:nvSpPr>
        <p:spPr bwMode="auto">
          <a:xfrm>
            <a:off x="762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88" name="Rettangolo 59"/>
          <p:cNvSpPr>
            <a:spLocks noChangeArrowheads="1"/>
          </p:cNvSpPr>
          <p:nvPr/>
        </p:nvSpPr>
        <p:spPr bwMode="auto">
          <a:xfrm>
            <a:off x="1227138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61" name="Rettangolo 60"/>
          <p:cNvSpPr/>
          <p:nvPr/>
        </p:nvSpPr>
        <p:spPr bwMode="auto">
          <a:xfrm>
            <a:off x="1693863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Rettangolo 61"/>
          <p:cNvSpPr/>
          <p:nvPr/>
        </p:nvSpPr>
        <p:spPr bwMode="auto">
          <a:xfrm>
            <a:off x="2159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Rettangolo 62"/>
          <p:cNvSpPr/>
          <p:nvPr/>
        </p:nvSpPr>
        <p:spPr bwMode="auto">
          <a:xfrm>
            <a:off x="2624138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2" name="Rettangolo 63"/>
          <p:cNvSpPr>
            <a:spLocks noChangeArrowheads="1"/>
          </p:cNvSpPr>
          <p:nvPr/>
        </p:nvSpPr>
        <p:spPr bwMode="auto">
          <a:xfrm>
            <a:off x="30908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65" name="Rettangolo 64"/>
          <p:cNvSpPr/>
          <p:nvPr/>
        </p:nvSpPr>
        <p:spPr bwMode="auto">
          <a:xfrm>
            <a:off x="3556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7" name="Rettangolo 66"/>
          <p:cNvSpPr/>
          <p:nvPr/>
        </p:nvSpPr>
        <p:spPr bwMode="auto">
          <a:xfrm>
            <a:off x="40386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8" name="Rettangolo 67"/>
          <p:cNvSpPr/>
          <p:nvPr/>
        </p:nvSpPr>
        <p:spPr bwMode="auto">
          <a:xfrm>
            <a:off x="4503738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6" name="Rettangolo 68"/>
          <p:cNvSpPr>
            <a:spLocks noChangeArrowheads="1"/>
          </p:cNvSpPr>
          <p:nvPr/>
        </p:nvSpPr>
        <p:spPr bwMode="auto">
          <a:xfrm>
            <a:off x="49704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70" name="Rettangolo 69"/>
          <p:cNvSpPr/>
          <p:nvPr/>
        </p:nvSpPr>
        <p:spPr bwMode="auto">
          <a:xfrm>
            <a:off x="5435600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71" name="Rettangolo 70"/>
          <p:cNvSpPr/>
          <p:nvPr/>
        </p:nvSpPr>
        <p:spPr bwMode="auto">
          <a:xfrm>
            <a:off x="5900738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9" name="Rettangolo 71"/>
          <p:cNvSpPr>
            <a:spLocks noChangeArrowheads="1"/>
          </p:cNvSpPr>
          <p:nvPr/>
        </p:nvSpPr>
        <p:spPr bwMode="auto">
          <a:xfrm>
            <a:off x="63674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0500" name="Rettangolo 72"/>
          <p:cNvSpPr>
            <a:spLocks noChangeArrowheads="1"/>
          </p:cNvSpPr>
          <p:nvPr/>
        </p:nvSpPr>
        <p:spPr bwMode="auto">
          <a:xfrm>
            <a:off x="6832600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0501" name="Rettangolo 73"/>
          <p:cNvSpPr>
            <a:spLocks noChangeArrowheads="1"/>
          </p:cNvSpPr>
          <p:nvPr/>
        </p:nvSpPr>
        <p:spPr bwMode="auto">
          <a:xfrm>
            <a:off x="7272338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75" name="Rettangolo 74"/>
          <p:cNvSpPr/>
          <p:nvPr/>
        </p:nvSpPr>
        <p:spPr bwMode="auto">
          <a:xfrm>
            <a:off x="7739063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grpSp>
        <p:nvGrpSpPr>
          <p:cNvPr id="20504" name="Gruppo 4"/>
          <p:cNvGrpSpPr>
            <a:grpSpLocks/>
          </p:cNvGrpSpPr>
          <p:nvPr/>
        </p:nvGrpSpPr>
        <p:grpSpPr bwMode="auto">
          <a:xfrm flipV="1">
            <a:off x="1947862" y="3124200"/>
            <a:ext cx="1862138" cy="304800"/>
            <a:chOff x="1430867" y="2438400"/>
            <a:chExt cx="1862668" cy="304800"/>
          </a:xfrm>
        </p:grpSpPr>
        <p:sp>
          <p:nvSpPr>
            <p:cNvPr id="20546" name="Line 28"/>
            <p:cNvSpPr>
              <a:spLocks noChangeShapeType="1"/>
            </p:cNvSpPr>
            <p:nvPr/>
          </p:nvSpPr>
          <p:spPr bwMode="auto">
            <a:xfrm>
              <a:off x="3293535" y="243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29"/>
            <p:cNvSpPr>
              <a:spLocks noChangeShapeType="1"/>
            </p:cNvSpPr>
            <p:nvPr/>
          </p:nvSpPr>
          <p:spPr bwMode="auto">
            <a:xfrm>
              <a:off x="1430867" y="243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48" name="Connettore 1 3"/>
            <p:cNvCxnSpPr>
              <a:cxnSpLocks noChangeShapeType="1"/>
              <a:stCxn id="20547" idx="0"/>
              <a:endCxn id="20546" idx="0"/>
            </p:cNvCxnSpPr>
            <p:nvPr/>
          </p:nvCxnSpPr>
          <p:spPr bwMode="auto">
            <a:xfrm>
              <a:off x="1430867" y="2438400"/>
              <a:ext cx="18626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05" name="CasellaDiTesto 5"/>
          <p:cNvSpPr txBox="1">
            <a:spLocks noChangeArrowheads="1"/>
          </p:cNvSpPr>
          <p:nvPr/>
        </p:nvSpPr>
        <p:spPr bwMode="auto">
          <a:xfrm>
            <a:off x="685009" y="3516313"/>
            <a:ext cx="327844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accent2"/>
                </a:solidFill>
              </a:rPr>
              <a:t>Lag time </a:t>
            </a:r>
            <a:r>
              <a:rPr lang="el-GR" altLang="x-none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x-none" dirty="0">
                <a:solidFill>
                  <a:schemeClr val="accent2"/>
                </a:solidFill>
              </a:rPr>
              <a:t> (here: 4 time units) </a:t>
            </a:r>
          </a:p>
        </p:txBody>
      </p:sp>
      <p:sp>
        <p:nvSpPr>
          <p:cNvPr id="20506" name="CasellaDiTesto 88"/>
          <p:cNvSpPr txBox="1">
            <a:spLocks noChangeArrowheads="1"/>
          </p:cNvSpPr>
          <p:nvPr/>
        </p:nvSpPr>
        <p:spPr bwMode="auto">
          <a:xfrm>
            <a:off x="3657390" y="3124200"/>
            <a:ext cx="505246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</a:rPr>
              <a:t>. . .</a:t>
            </a:r>
          </a:p>
        </p:txBody>
      </p:sp>
      <p:grpSp>
        <p:nvGrpSpPr>
          <p:cNvPr id="20507" name="Gruppo 9"/>
          <p:cNvGrpSpPr>
            <a:grpSpLocks/>
          </p:cNvGrpSpPr>
          <p:nvPr/>
        </p:nvGrpSpPr>
        <p:grpSpPr bwMode="auto">
          <a:xfrm>
            <a:off x="838200" y="4506914"/>
            <a:ext cx="3276600" cy="1665287"/>
            <a:chOff x="838200" y="4507468"/>
            <a:chExt cx="3276600" cy="1664732"/>
          </a:xfrm>
        </p:grpSpPr>
        <p:sp>
          <p:nvSpPr>
            <p:cNvPr id="91" name="Rettangolo 90"/>
            <p:cNvSpPr/>
            <p:nvPr/>
          </p:nvSpPr>
          <p:spPr bwMode="auto">
            <a:xfrm>
              <a:off x="1900238" y="5181930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9" name="Rettangolo 91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93" name="Rettangolo 92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1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95" name="Rettangolo 94"/>
            <p:cNvSpPr/>
            <p:nvPr/>
          </p:nvSpPr>
          <p:spPr bwMode="auto">
            <a:xfrm>
              <a:off x="2514600" y="4877232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3" name="Rettangolo 95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3708400" y="4877232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45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2387601" y="5105400"/>
          <a:ext cx="1879599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18" name="Freccia a destra 8"/>
          <p:cNvSpPr>
            <a:spLocks noChangeArrowheads="1"/>
          </p:cNvSpPr>
          <p:nvPr/>
        </p:nvSpPr>
        <p:spPr bwMode="auto">
          <a:xfrm>
            <a:off x="4572001" y="5497513"/>
            <a:ext cx="601663" cy="293687"/>
          </a:xfrm>
          <a:prstGeom prst="rightArrow">
            <a:avLst>
              <a:gd name="adj1" fmla="val 50000"/>
              <a:gd name="adj2" fmla="val 49945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grpSp>
        <p:nvGrpSpPr>
          <p:cNvPr id="20519" name="Gruppo 101"/>
          <p:cNvGrpSpPr>
            <a:grpSpLocks/>
          </p:cNvGrpSpPr>
          <p:nvPr/>
        </p:nvGrpSpPr>
        <p:grpSpPr bwMode="auto">
          <a:xfrm>
            <a:off x="4953000" y="4419600"/>
            <a:ext cx="3276600" cy="1665288"/>
            <a:chOff x="838200" y="4507468"/>
            <a:chExt cx="3276600" cy="1664732"/>
          </a:xfrm>
        </p:grpSpPr>
        <p:sp>
          <p:nvSpPr>
            <p:cNvPr id="103" name="Rettangolo 102"/>
            <p:cNvSpPr/>
            <p:nvPr/>
          </p:nvSpPr>
          <p:spPr bwMode="auto">
            <a:xfrm>
              <a:off x="1900238" y="5181931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1" name="Rettangolo 103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5" name="Rettangolo 104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3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107" name="Rettangolo 106"/>
            <p:cNvSpPr/>
            <p:nvPr/>
          </p:nvSpPr>
          <p:spPr bwMode="auto">
            <a:xfrm>
              <a:off x="2514600" y="4877233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5" name="Rettangolo 107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9" name="Rettangolo 108"/>
            <p:cNvSpPr/>
            <p:nvPr/>
          </p:nvSpPr>
          <p:spPr bwMode="auto">
            <a:xfrm>
              <a:off x="3708400" y="4877233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7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111" name="Tabella 110"/>
          <p:cNvGraphicFramePr>
            <a:graphicFrameLocks noGrp="1"/>
          </p:cNvGraphicFramePr>
          <p:nvPr/>
        </p:nvGraphicFramePr>
        <p:xfrm>
          <a:off x="6502401" y="5018088"/>
          <a:ext cx="1879599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Group 2"/>
          <p:cNvGrpSpPr>
            <a:grpSpLocks/>
          </p:cNvGrpSpPr>
          <p:nvPr/>
        </p:nvGrpSpPr>
        <p:grpSpPr bwMode="auto">
          <a:xfrm>
            <a:off x="685800" y="1676400"/>
            <a:ext cx="7543800" cy="304800"/>
            <a:chOff x="432" y="720"/>
            <a:chExt cx="4752" cy="192"/>
          </a:xfrm>
        </p:grpSpPr>
        <p:sp>
          <p:nvSpPr>
            <p:cNvPr id="54" name="Line 3"/>
            <p:cNvSpPr>
              <a:spLocks noChangeShapeType="1"/>
            </p:cNvSpPr>
            <p:nvPr/>
          </p:nvSpPr>
          <p:spPr bwMode="auto">
            <a:xfrm>
              <a:off x="432" y="816"/>
              <a:ext cx="4752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432" y="720"/>
              <a:ext cx="0" cy="19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5184" y="720"/>
              <a:ext cx="0" cy="19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797186" y="1383278"/>
            <a:ext cx="3472342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/>
              <a:t>Total sampled time (e.g. 100 </a:t>
            </a:r>
            <a:r>
              <a:rPr lang="el-GR" altLang="x-none" dirty="0">
                <a:cs typeface="Arial" charset="0"/>
              </a:rPr>
              <a:t>μ</a:t>
            </a:r>
            <a:r>
              <a:rPr lang="it-IT" altLang="x-none" dirty="0">
                <a:cs typeface="Arial" charset="0"/>
              </a:rPr>
              <a:t>s)</a:t>
            </a:r>
            <a:endParaRPr lang="el-GR" altLang="x-none" dirty="0">
              <a:cs typeface="Arial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3276600" y="2096879"/>
            <a:ext cx="50292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i="1" dirty="0"/>
              <a:t>Define</a:t>
            </a:r>
            <a:r>
              <a:rPr lang="en-US" altLang="x-none" dirty="0"/>
              <a:t> the </a:t>
            </a:r>
            <a:r>
              <a:rPr lang="en-US" altLang="x-none" i="1" dirty="0"/>
              <a:t>discrete </a:t>
            </a:r>
            <a:r>
              <a:rPr lang="en-US" altLang="x-none" dirty="0"/>
              <a:t>state of the system in </a:t>
            </a:r>
            <a:r>
              <a:rPr lang="en-US" altLang="x-none" i="1" dirty="0"/>
              <a:t>discrete time </a:t>
            </a:r>
            <a:r>
              <a:rPr lang="en-US" altLang="x-none" dirty="0"/>
              <a:t>(e.g. via reaction coordinates)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75617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85800" y="1676400"/>
            <a:ext cx="7543800" cy="304800"/>
            <a:chOff x="432" y="720"/>
            <a:chExt cx="4752" cy="192"/>
          </a:xfrm>
        </p:grpSpPr>
        <p:sp>
          <p:nvSpPr>
            <p:cNvPr id="20549" name="Line 3"/>
            <p:cNvSpPr>
              <a:spLocks noChangeShapeType="1"/>
            </p:cNvSpPr>
            <p:nvPr/>
          </p:nvSpPr>
          <p:spPr bwMode="auto">
            <a:xfrm>
              <a:off x="432" y="816"/>
              <a:ext cx="4752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4"/>
            <p:cNvSpPr>
              <a:spLocks noChangeShapeType="1"/>
            </p:cNvSpPr>
            <p:nvPr/>
          </p:nvSpPr>
          <p:spPr bwMode="auto">
            <a:xfrm>
              <a:off x="432" y="720"/>
              <a:ext cx="0" cy="19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5"/>
            <p:cNvSpPr>
              <a:spLocks noChangeShapeType="1"/>
            </p:cNvSpPr>
            <p:nvPr/>
          </p:nvSpPr>
          <p:spPr bwMode="auto">
            <a:xfrm>
              <a:off x="5184" y="720"/>
              <a:ext cx="0" cy="192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4797186" y="1383278"/>
            <a:ext cx="3472342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/>
              <a:t>Total sampled time (e.g. 100 </a:t>
            </a:r>
            <a:r>
              <a:rPr lang="el-GR" altLang="x-none" dirty="0">
                <a:cs typeface="Arial" charset="0"/>
              </a:rPr>
              <a:t>μ</a:t>
            </a:r>
            <a:r>
              <a:rPr lang="it-IT" altLang="x-none" dirty="0">
                <a:cs typeface="Arial" charset="0"/>
              </a:rPr>
              <a:t>s)</a:t>
            </a:r>
            <a:endParaRPr lang="el-GR" altLang="x-none" dirty="0">
              <a:cs typeface="Arial" charset="0"/>
            </a:endParaRP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1" y="381000"/>
            <a:ext cx="8242300" cy="1143000"/>
          </a:xfrm>
        </p:spPr>
        <p:txBody>
          <a:bodyPr/>
          <a:lstStyle/>
          <a:p>
            <a:pPr eaLnBrk="1" hangingPunct="1"/>
            <a:r>
              <a:rPr lang="en-US" altLang="x-none"/>
              <a:t>Markov models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3276600" y="2096879"/>
            <a:ext cx="50292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i="1" dirty="0"/>
              <a:t>Define</a:t>
            </a:r>
            <a:r>
              <a:rPr lang="en-US" altLang="x-none" dirty="0"/>
              <a:t> the </a:t>
            </a:r>
            <a:r>
              <a:rPr lang="en-US" altLang="x-none" i="1" dirty="0"/>
              <a:t>discrete </a:t>
            </a:r>
            <a:r>
              <a:rPr lang="en-US" altLang="x-none" dirty="0"/>
              <a:t>state of the system in </a:t>
            </a:r>
            <a:r>
              <a:rPr lang="en-US" altLang="x-none" i="1" dirty="0"/>
              <a:t>discrete time </a:t>
            </a:r>
            <a:r>
              <a:rPr lang="en-US" altLang="x-none" dirty="0"/>
              <a:t>(e.g. via reaction coordinates)</a:t>
            </a:r>
            <a:endParaRPr lang="en-US" altLang="x-none" i="1" dirty="0"/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3657600" y="3810001"/>
            <a:ext cx="4648200" cy="6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x-none" dirty="0"/>
              <a:t>Compute the transition probability matrix sliding a window of lag time </a:t>
            </a:r>
            <a:r>
              <a:rPr lang="el-GR" altLang="x-none" dirty="0">
                <a:latin typeface="Times New Roman" pitchFamily="18" charset="0"/>
                <a:cs typeface="Times New Roman" pitchFamily="18" charset="0"/>
              </a:rPr>
              <a:t>τ</a:t>
            </a:r>
            <a:endParaRPr lang="en-US" altLang="x-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ttangolo 1"/>
          <p:cNvSpPr/>
          <p:nvPr/>
        </p:nvSpPr>
        <p:spPr bwMode="auto">
          <a:xfrm>
            <a:off x="762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88" name="Rettangolo 59"/>
          <p:cNvSpPr>
            <a:spLocks noChangeArrowheads="1"/>
          </p:cNvSpPr>
          <p:nvPr/>
        </p:nvSpPr>
        <p:spPr bwMode="auto">
          <a:xfrm>
            <a:off x="1227138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61" name="Rettangolo 60"/>
          <p:cNvSpPr/>
          <p:nvPr/>
        </p:nvSpPr>
        <p:spPr bwMode="auto">
          <a:xfrm>
            <a:off x="1693863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Rettangolo 61"/>
          <p:cNvSpPr/>
          <p:nvPr/>
        </p:nvSpPr>
        <p:spPr bwMode="auto">
          <a:xfrm>
            <a:off x="2159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Rettangolo 62"/>
          <p:cNvSpPr/>
          <p:nvPr/>
        </p:nvSpPr>
        <p:spPr bwMode="auto">
          <a:xfrm>
            <a:off x="2624138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2" name="Rettangolo 63"/>
          <p:cNvSpPr>
            <a:spLocks noChangeArrowheads="1"/>
          </p:cNvSpPr>
          <p:nvPr/>
        </p:nvSpPr>
        <p:spPr bwMode="auto">
          <a:xfrm>
            <a:off x="30908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65" name="Rettangolo 64"/>
          <p:cNvSpPr/>
          <p:nvPr/>
        </p:nvSpPr>
        <p:spPr bwMode="auto">
          <a:xfrm>
            <a:off x="35560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7" name="Rettangolo 66"/>
          <p:cNvSpPr/>
          <p:nvPr/>
        </p:nvSpPr>
        <p:spPr bwMode="auto">
          <a:xfrm>
            <a:off x="4038600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68" name="Rettangolo 67"/>
          <p:cNvSpPr/>
          <p:nvPr/>
        </p:nvSpPr>
        <p:spPr bwMode="auto">
          <a:xfrm>
            <a:off x="4503738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6" name="Rettangolo 68"/>
          <p:cNvSpPr>
            <a:spLocks noChangeArrowheads="1"/>
          </p:cNvSpPr>
          <p:nvPr/>
        </p:nvSpPr>
        <p:spPr bwMode="auto">
          <a:xfrm>
            <a:off x="49704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70" name="Rettangolo 69"/>
          <p:cNvSpPr/>
          <p:nvPr/>
        </p:nvSpPr>
        <p:spPr bwMode="auto">
          <a:xfrm>
            <a:off x="5435600" y="2819400"/>
            <a:ext cx="4064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71" name="Rettangolo 70"/>
          <p:cNvSpPr/>
          <p:nvPr/>
        </p:nvSpPr>
        <p:spPr bwMode="auto">
          <a:xfrm>
            <a:off x="5900738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sp>
        <p:nvSpPr>
          <p:cNvPr id="20499" name="Rettangolo 71"/>
          <p:cNvSpPr>
            <a:spLocks noChangeArrowheads="1"/>
          </p:cNvSpPr>
          <p:nvPr/>
        </p:nvSpPr>
        <p:spPr bwMode="auto">
          <a:xfrm>
            <a:off x="6367463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0500" name="Rettangolo 72"/>
          <p:cNvSpPr>
            <a:spLocks noChangeArrowheads="1"/>
          </p:cNvSpPr>
          <p:nvPr/>
        </p:nvSpPr>
        <p:spPr bwMode="auto">
          <a:xfrm>
            <a:off x="6832600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0501" name="Rettangolo 73"/>
          <p:cNvSpPr>
            <a:spLocks noChangeArrowheads="1"/>
          </p:cNvSpPr>
          <p:nvPr/>
        </p:nvSpPr>
        <p:spPr bwMode="auto">
          <a:xfrm>
            <a:off x="7272338" y="2819400"/>
            <a:ext cx="406400" cy="228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75" name="Rettangolo 74"/>
          <p:cNvSpPr/>
          <p:nvPr/>
        </p:nvSpPr>
        <p:spPr bwMode="auto">
          <a:xfrm>
            <a:off x="7739063" y="2819400"/>
            <a:ext cx="406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0" tIns="45715" rIns="91430" bIns="45715" anchor="ctr"/>
          <a:lstStyle/>
          <a:p>
            <a:pPr>
              <a:defRPr/>
            </a:pPr>
            <a:endParaRPr lang="en-US"/>
          </a:p>
        </p:txBody>
      </p:sp>
      <p:grpSp>
        <p:nvGrpSpPr>
          <p:cNvPr id="20504" name="Gruppo 4"/>
          <p:cNvGrpSpPr>
            <a:grpSpLocks/>
          </p:cNvGrpSpPr>
          <p:nvPr/>
        </p:nvGrpSpPr>
        <p:grpSpPr bwMode="auto">
          <a:xfrm flipV="1">
            <a:off x="6062662" y="3124200"/>
            <a:ext cx="1862138" cy="304800"/>
            <a:chOff x="1430867" y="2438400"/>
            <a:chExt cx="1862668" cy="304800"/>
          </a:xfrm>
        </p:grpSpPr>
        <p:sp>
          <p:nvSpPr>
            <p:cNvPr id="20546" name="Line 28"/>
            <p:cNvSpPr>
              <a:spLocks noChangeShapeType="1"/>
            </p:cNvSpPr>
            <p:nvPr/>
          </p:nvSpPr>
          <p:spPr bwMode="auto">
            <a:xfrm>
              <a:off x="3293535" y="243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29"/>
            <p:cNvSpPr>
              <a:spLocks noChangeShapeType="1"/>
            </p:cNvSpPr>
            <p:nvPr/>
          </p:nvSpPr>
          <p:spPr bwMode="auto">
            <a:xfrm>
              <a:off x="1430867" y="24384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48" name="Connettore 1 3"/>
            <p:cNvCxnSpPr>
              <a:cxnSpLocks noChangeShapeType="1"/>
              <a:stCxn id="20547" idx="0"/>
              <a:endCxn id="20546" idx="0"/>
            </p:cNvCxnSpPr>
            <p:nvPr/>
          </p:nvCxnSpPr>
          <p:spPr bwMode="auto">
            <a:xfrm>
              <a:off x="1430867" y="2438400"/>
              <a:ext cx="18626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05" name="CasellaDiTesto 5"/>
          <p:cNvSpPr txBox="1">
            <a:spLocks noChangeArrowheads="1"/>
          </p:cNvSpPr>
          <p:nvPr/>
        </p:nvSpPr>
        <p:spPr bwMode="auto">
          <a:xfrm>
            <a:off x="685009" y="3516313"/>
            <a:ext cx="327844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accent2"/>
                </a:solidFill>
              </a:rPr>
              <a:t>Lag time </a:t>
            </a:r>
            <a:r>
              <a:rPr lang="el-GR" altLang="x-none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x-none" dirty="0">
                <a:solidFill>
                  <a:schemeClr val="accent2"/>
                </a:solidFill>
              </a:rPr>
              <a:t> (here: 4 time units) </a:t>
            </a:r>
          </a:p>
        </p:txBody>
      </p:sp>
      <p:sp>
        <p:nvSpPr>
          <p:cNvPr id="20506" name="CasellaDiTesto 88"/>
          <p:cNvSpPr txBox="1">
            <a:spLocks noChangeArrowheads="1"/>
          </p:cNvSpPr>
          <p:nvPr/>
        </p:nvSpPr>
        <p:spPr bwMode="auto">
          <a:xfrm>
            <a:off x="3657390" y="3124200"/>
            <a:ext cx="505246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accent2"/>
                </a:solidFill>
              </a:rPr>
              <a:t>. . .</a:t>
            </a:r>
          </a:p>
        </p:txBody>
      </p:sp>
      <p:sp>
        <p:nvSpPr>
          <p:cNvPr id="20518" name="Freccia a destra 8"/>
          <p:cNvSpPr>
            <a:spLocks noChangeArrowheads="1"/>
          </p:cNvSpPr>
          <p:nvPr/>
        </p:nvSpPr>
        <p:spPr bwMode="auto">
          <a:xfrm>
            <a:off x="4572001" y="5497513"/>
            <a:ext cx="601663" cy="293687"/>
          </a:xfrm>
          <a:prstGeom prst="rightArrow">
            <a:avLst>
              <a:gd name="adj1" fmla="val 50000"/>
              <a:gd name="adj2" fmla="val 49945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grpSp>
        <p:nvGrpSpPr>
          <p:cNvPr id="20519" name="Gruppo 101"/>
          <p:cNvGrpSpPr>
            <a:grpSpLocks/>
          </p:cNvGrpSpPr>
          <p:nvPr/>
        </p:nvGrpSpPr>
        <p:grpSpPr bwMode="auto">
          <a:xfrm>
            <a:off x="4953000" y="4419600"/>
            <a:ext cx="3276600" cy="1665288"/>
            <a:chOff x="838200" y="4507468"/>
            <a:chExt cx="3276600" cy="1664732"/>
          </a:xfrm>
        </p:grpSpPr>
        <p:sp>
          <p:nvSpPr>
            <p:cNvPr id="103" name="Rettangolo 102"/>
            <p:cNvSpPr/>
            <p:nvPr/>
          </p:nvSpPr>
          <p:spPr bwMode="auto">
            <a:xfrm>
              <a:off x="1900238" y="5181931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1" name="Rettangolo 103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5" name="Rettangolo 104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3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107" name="Rettangolo 106"/>
            <p:cNvSpPr/>
            <p:nvPr/>
          </p:nvSpPr>
          <p:spPr bwMode="auto">
            <a:xfrm>
              <a:off x="2514600" y="4877233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5" name="Rettangolo 107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9" name="Rettangolo 108"/>
            <p:cNvSpPr/>
            <p:nvPr/>
          </p:nvSpPr>
          <p:spPr bwMode="auto">
            <a:xfrm>
              <a:off x="3708400" y="4877233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37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111" name="Tabella 110"/>
          <p:cNvGraphicFramePr>
            <a:graphicFrameLocks noGrp="1"/>
          </p:cNvGraphicFramePr>
          <p:nvPr/>
        </p:nvGraphicFramePr>
        <p:xfrm>
          <a:off x="6502401" y="5018088"/>
          <a:ext cx="1879599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69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uppo 2"/>
          <p:cNvGrpSpPr>
            <a:grpSpLocks/>
          </p:cNvGrpSpPr>
          <p:nvPr/>
        </p:nvGrpSpPr>
        <p:grpSpPr bwMode="auto">
          <a:xfrm>
            <a:off x="381000" y="925514"/>
            <a:ext cx="3276600" cy="1665287"/>
            <a:chOff x="838200" y="4507468"/>
            <a:chExt cx="3276600" cy="1664732"/>
          </a:xfrm>
        </p:grpSpPr>
        <p:sp>
          <p:nvSpPr>
            <p:cNvPr id="4" name="Rettangolo 3"/>
            <p:cNvSpPr/>
            <p:nvPr/>
          </p:nvSpPr>
          <p:spPr bwMode="auto">
            <a:xfrm>
              <a:off x="1900238" y="5181930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72" name="Rettangolo 4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6" name="Rettangolo 5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74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8" name="Rettangolo 7"/>
            <p:cNvSpPr/>
            <p:nvPr/>
          </p:nvSpPr>
          <p:spPr bwMode="auto">
            <a:xfrm>
              <a:off x="2514600" y="4877232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76" name="Rettangolo 8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0" name="Rettangolo 9"/>
            <p:cNvSpPr/>
            <p:nvPr/>
          </p:nvSpPr>
          <p:spPr bwMode="auto">
            <a:xfrm>
              <a:off x="3708400" y="4877232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78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930401" y="1524000"/>
          <a:ext cx="1879599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17" name="Freccia a destra 12"/>
          <p:cNvSpPr>
            <a:spLocks noChangeArrowheads="1"/>
          </p:cNvSpPr>
          <p:nvPr/>
        </p:nvSpPr>
        <p:spPr bwMode="auto">
          <a:xfrm>
            <a:off x="4267200" y="1839914"/>
            <a:ext cx="601663" cy="293687"/>
          </a:xfrm>
          <a:prstGeom prst="rightArrow">
            <a:avLst>
              <a:gd name="adj1" fmla="val 50000"/>
              <a:gd name="adj2" fmla="val 49945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grpSp>
        <p:nvGrpSpPr>
          <p:cNvPr id="21518" name="Gruppo 13"/>
          <p:cNvGrpSpPr>
            <a:grpSpLocks/>
          </p:cNvGrpSpPr>
          <p:nvPr/>
        </p:nvGrpSpPr>
        <p:grpSpPr bwMode="auto">
          <a:xfrm>
            <a:off x="4800600" y="838200"/>
            <a:ext cx="3276600" cy="1665288"/>
            <a:chOff x="838200" y="4507468"/>
            <a:chExt cx="3276600" cy="1664732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1900238" y="5181931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64" name="Rettangolo 15"/>
            <p:cNvSpPr>
              <a:spLocks noChangeArrowheads="1"/>
            </p:cNvSpPr>
            <p:nvPr/>
          </p:nvSpPr>
          <p:spPr bwMode="auto">
            <a:xfrm>
              <a:off x="1905000" y="55626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17" name="Rettangolo 16"/>
            <p:cNvSpPr/>
            <p:nvPr/>
          </p:nvSpPr>
          <p:spPr bwMode="auto">
            <a:xfrm>
              <a:off x="1905000" y="5943676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66" name="Text Box 21"/>
            <p:cNvSpPr txBox="1">
              <a:spLocks noChangeArrowheads="1"/>
            </p:cNvSpPr>
            <p:nvPr/>
          </p:nvSpPr>
          <p:spPr bwMode="auto">
            <a:xfrm>
              <a:off x="838200" y="54980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x-none"/>
                <a:t>From</a:t>
              </a:r>
            </a:p>
          </p:txBody>
        </p:sp>
        <p:sp>
          <p:nvSpPr>
            <p:cNvPr id="19" name="Rettangolo 18"/>
            <p:cNvSpPr/>
            <p:nvPr/>
          </p:nvSpPr>
          <p:spPr bwMode="auto">
            <a:xfrm>
              <a:off x="2514600" y="4877233"/>
              <a:ext cx="406400" cy="2285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68" name="Rettangolo 19"/>
            <p:cNvSpPr>
              <a:spLocks noChangeArrowheads="1"/>
            </p:cNvSpPr>
            <p:nvPr/>
          </p:nvSpPr>
          <p:spPr bwMode="auto">
            <a:xfrm>
              <a:off x="3124200" y="4876800"/>
              <a:ext cx="4064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x-none"/>
            </a:p>
          </p:txBody>
        </p:sp>
        <p:sp>
          <p:nvSpPr>
            <p:cNvPr id="21" name="Rettangolo 20"/>
            <p:cNvSpPr/>
            <p:nvPr/>
          </p:nvSpPr>
          <p:spPr bwMode="auto">
            <a:xfrm>
              <a:off x="3708400" y="4877233"/>
              <a:ext cx="406400" cy="228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70" name="Text Box 21"/>
            <p:cNvSpPr txBox="1">
              <a:spLocks noChangeArrowheads="1"/>
            </p:cNvSpPr>
            <p:nvPr/>
          </p:nvSpPr>
          <p:spPr bwMode="auto">
            <a:xfrm>
              <a:off x="2819400" y="4507468"/>
              <a:ext cx="990600" cy="369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CC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/>
                <a:t>To</a:t>
              </a:r>
            </a:p>
          </p:txBody>
        </p:sp>
      </p:grpSp>
      <p:graphicFrame>
        <p:nvGraphicFramePr>
          <p:cNvPr id="23" name="Tabella 22"/>
          <p:cNvGraphicFramePr>
            <a:graphicFrameLocks noGrp="1"/>
          </p:cNvGraphicFramePr>
          <p:nvPr/>
        </p:nvGraphicFramePr>
        <p:xfrm>
          <a:off x="6350000" y="1436688"/>
          <a:ext cx="2489200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3/5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2/5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¾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2/4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32" name="CasellaDiTesto 23"/>
          <p:cNvSpPr txBox="1">
            <a:spLocks noChangeArrowheads="1"/>
          </p:cNvSpPr>
          <p:nvPr/>
        </p:nvSpPr>
        <p:spPr bwMode="auto">
          <a:xfrm>
            <a:off x="1484289" y="468314"/>
            <a:ext cx="2108249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b="1"/>
              <a:t>Transition counts</a:t>
            </a:r>
          </a:p>
        </p:txBody>
      </p:sp>
      <p:sp>
        <p:nvSpPr>
          <p:cNvPr id="21533" name="CasellaDiTesto 24"/>
          <p:cNvSpPr txBox="1">
            <a:spLocks noChangeArrowheads="1"/>
          </p:cNvSpPr>
          <p:nvPr/>
        </p:nvSpPr>
        <p:spPr bwMode="auto">
          <a:xfrm>
            <a:off x="5508799" y="476250"/>
            <a:ext cx="272380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b="1"/>
              <a:t>Transition probabilities</a:t>
            </a:r>
          </a:p>
        </p:txBody>
      </p:sp>
      <p:cxnSp>
        <p:nvCxnSpPr>
          <p:cNvPr id="27" name="Connettore 1 26"/>
          <p:cNvCxnSpPr/>
          <p:nvPr/>
        </p:nvCxnSpPr>
        <p:spPr bwMode="auto">
          <a:xfrm>
            <a:off x="8232775" y="925513"/>
            <a:ext cx="0" cy="18938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535" name="CasellaDiTesto 27"/>
          <p:cNvSpPr txBox="1">
            <a:spLocks noChangeArrowheads="1"/>
          </p:cNvSpPr>
          <p:nvPr/>
        </p:nvSpPr>
        <p:spPr bwMode="auto">
          <a:xfrm>
            <a:off x="8345671" y="833439"/>
            <a:ext cx="421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l-GR" altLang="x-none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x-none" sz="2400" baseline="-25000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1536" name="Parentesi graffa aperta 29"/>
          <p:cNvSpPr>
            <a:spLocks/>
          </p:cNvSpPr>
          <p:nvPr/>
        </p:nvSpPr>
        <p:spPr bwMode="auto">
          <a:xfrm rot="-5400000">
            <a:off x="7139781" y="1851819"/>
            <a:ext cx="274638" cy="1600200"/>
          </a:xfrm>
          <a:prstGeom prst="leftBrace">
            <a:avLst>
              <a:gd name="adj1" fmla="val 8362"/>
              <a:gd name="adj2" fmla="val 50000"/>
            </a:avLst>
          </a:prstGeom>
          <a:noFill/>
          <a:ln w="38100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endParaRPr lang="en-US" altLang="x-none"/>
          </a:p>
        </p:txBody>
      </p:sp>
      <p:sp>
        <p:nvSpPr>
          <p:cNvPr id="21538" name="CasellaDiTesto 31"/>
          <p:cNvSpPr txBox="1">
            <a:spLocks noChangeArrowheads="1"/>
          </p:cNvSpPr>
          <p:nvPr/>
        </p:nvSpPr>
        <p:spPr bwMode="auto">
          <a:xfrm>
            <a:off x="609452" y="4049714"/>
            <a:ext cx="2133898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b="1"/>
              <a:t>Probability vector</a:t>
            </a:r>
          </a:p>
        </p:txBody>
      </p:sp>
      <p:graphicFrame>
        <p:nvGraphicFramePr>
          <p:cNvPr id="33" name="Tabella 32"/>
          <p:cNvGraphicFramePr>
            <a:graphicFrameLocks noGrp="1"/>
          </p:cNvGraphicFramePr>
          <p:nvPr/>
        </p:nvGraphicFramePr>
        <p:xfrm>
          <a:off x="733425" y="4648200"/>
          <a:ext cx="1866900" cy="367672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581" marB="4558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43" name="CasellaDiTesto 33"/>
          <p:cNvSpPr txBox="1">
            <a:spLocks noChangeArrowheads="1"/>
          </p:cNvSpPr>
          <p:nvPr/>
        </p:nvSpPr>
        <p:spPr bwMode="auto">
          <a:xfrm>
            <a:off x="1487164" y="5648981"/>
            <a:ext cx="362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44" name="CasellaDiTesto 34"/>
          <p:cNvSpPr txBox="1">
            <a:spLocks noChangeArrowheads="1"/>
          </p:cNvSpPr>
          <p:nvPr/>
        </p:nvSpPr>
        <p:spPr bwMode="auto">
          <a:xfrm>
            <a:off x="2895589" y="4659313"/>
            <a:ext cx="30006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x</a:t>
            </a:r>
          </a:p>
        </p:txBody>
      </p:sp>
      <p:graphicFrame>
        <p:nvGraphicFramePr>
          <p:cNvPr id="37" name="Tabella 36"/>
          <p:cNvGraphicFramePr>
            <a:graphicFrameLocks noGrp="1"/>
          </p:cNvGraphicFramePr>
          <p:nvPr/>
        </p:nvGraphicFramePr>
        <p:xfrm>
          <a:off x="3606800" y="4237038"/>
          <a:ext cx="1866900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3/5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2/5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¾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2/4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55" name="Rettangolo 37"/>
          <p:cNvSpPr>
            <a:spLocks noChangeArrowheads="1"/>
          </p:cNvSpPr>
          <p:nvPr/>
        </p:nvSpPr>
        <p:spPr bwMode="auto">
          <a:xfrm>
            <a:off x="5700606" y="4659313"/>
            <a:ext cx="319299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lang="en-US" altLang="x-none"/>
              <a:t>=</a:t>
            </a:r>
          </a:p>
        </p:txBody>
      </p:sp>
      <p:graphicFrame>
        <p:nvGraphicFramePr>
          <p:cNvPr id="40" name="Tabella 39"/>
          <p:cNvGraphicFramePr>
            <a:graphicFrameLocks noGrp="1"/>
          </p:cNvGraphicFramePr>
          <p:nvPr/>
        </p:nvGraphicFramePr>
        <p:xfrm>
          <a:off x="6210300" y="4648200"/>
          <a:ext cx="1866900" cy="367672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3/5</a:t>
                      </a:r>
                    </a:p>
                  </a:txBody>
                  <a:tcPr marT="45581" marB="4558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2/5</a:t>
                      </a:r>
                    </a:p>
                  </a:txBody>
                  <a:tcPr marT="45581" marB="45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61" name="CasellaDiTesto 40"/>
          <p:cNvSpPr txBox="1">
            <a:spLocks noChangeArrowheads="1"/>
          </p:cNvSpPr>
          <p:nvPr/>
        </p:nvSpPr>
        <p:spPr bwMode="auto">
          <a:xfrm>
            <a:off x="5882653" y="4038601"/>
            <a:ext cx="2560296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b="1" dirty="0"/>
              <a:t>Evolved (after </a:t>
            </a:r>
            <a:r>
              <a:rPr lang="el-GR" altLang="x-none" b="1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x-none" b="1" dirty="0"/>
              <a:t>) state</a:t>
            </a:r>
          </a:p>
        </p:txBody>
      </p:sp>
      <p:sp>
        <p:nvSpPr>
          <p:cNvPr id="2" name="Rettangolo 1"/>
          <p:cNvSpPr/>
          <p:nvPr/>
        </p:nvSpPr>
        <p:spPr bwMode="auto">
          <a:xfrm>
            <a:off x="3592514" y="4049714"/>
            <a:ext cx="598487" cy="1436687"/>
          </a:xfrm>
          <a:prstGeom prst="rect">
            <a:avLst/>
          </a:prstGeom>
          <a:noFill/>
          <a:ln w="635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rtlCol="0" anchor="ctr" anchorCtr="0" compatLnSpc="1">
            <a:prstTxWarp prst="textNoShape">
              <a:avLst/>
            </a:prstTxWarp>
          </a:bodyPr>
          <a:lstStyle/>
          <a:p>
            <a:pPr defTabSz="914305"/>
            <a:endParaRPr lang="en-US"/>
          </a:p>
        </p:txBody>
      </p:sp>
      <p:sp>
        <p:nvSpPr>
          <p:cNvPr id="42" name="CasellaDiTesto 33"/>
          <p:cNvSpPr txBox="1">
            <a:spLocks noChangeArrowheads="1"/>
          </p:cNvSpPr>
          <p:nvPr/>
        </p:nvSpPr>
        <p:spPr bwMode="auto">
          <a:xfrm>
            <a:off x="4285658" y="5648981"/>
            <a:ext cx="487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CasellaDiTesto 33"/>
          <p:cNvSpPr txBox="1">
            <a:spLocks noChangeArrowheads="1"/>
          </p:cNvSpPr>
          <p:nvPr/>
        </p:nvSpPr>
        <p:spPr bwMode="auto">
          <a:xfrm>
            <a:off x="6963880" y="5648981"/>
            <a:ext cx="465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CasellaDiTesto 33"/>
          <p:cNvSpPr txBox="1">
            <a:spLocks noChangeArrowheads="1"/>
          </p:cNvSpPr>
          <p:nvPr/>
        </p:nvSpPr>
        <p:spPr bwMode="auto">
          <a:xfrm>
            <a:off x="7032122" y="2971801"/>
            <a:ext cx="487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62411" y="2362201"/>
            <a:ext cx="1223393" cy="646321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/>
              <a:t>Normalize</a:t>
            </a:r>
            <a:br>
              <a:rPr lang="en-US" dirty="0"/>
            </a:br>
            <a:r>
              <a:rPr lang="en-US" dirty="0"/>
              <a:t>by rows</a:t>
            </a:r>
          </a:p>
        </p:txBody>
      </p:sp>
      <p:sp>
        <p:nvSpPr>
          <p:cNvPr id="9" name="Doppia parentesi quadra 8"/>
          <p:cNvSpPr/>
          <p:nvPr/>
        </p:nvSpPr>
        <p:spPr bwMode="auto">
          <a:xfrm>
            <a:off x="3429001" y="3886201"/>
            <a:ext cx="2079625" cy="1752600"/>
          </a:xfrm>
          <a:prstGeom prst="bracketPair">
            <a:avLst>
              <a:gd name="adj" fmla="val 724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rtlCol="0" anchor="ctr" anchorCtr="0" compatLnSpc="1">
            <a:prstTxWarp prst="textNoShape">
              <a:avLst/>
            </a:prstTxWarp>
          </a:bodyPr>
          <a:lstStyle/>
          <a:p>
            <a:pPr defTabSz="91430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8" grpId="0"/>
      <p:bldP spid="21543" grpId="0"/>
      <p:bldP spid="21544" grpId="0"/>
      <p:bldP spid="21555" grpId="0"/>
      <p:bldP spid="21561" grpId="0"/>
      <p:bldP spid="2" grpId="0" animBg="1"/>
      <p:bldP spid="42" grpId="0"/>
      <p:bldP spid="43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asellaDiTesto 3"/>
          <p:cNvSpPr txBox="1">
            <a:spLocks noChangeArrowheads="1"/>
          </p:cNvSpPr>
          <p:nvPr/>
        </p:nvSpPr>
        <p:spPr bwMode="auto">
          <a:xfrm>
            <a:off x="609452" y="239714"/>
            <a:ext cx="2133898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b="1"/>
              <a:t>Probability vector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733425" y="838200"/>
          <a:ext cx="1866900" cy="367672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581" marB="4558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36" name="CasellaDiTesto 6"/>
          <p:cNvSpPr txBox="1">
            <a:spLocks noChangeArrowheads="1"/>
          </p:cNvSpPr>
          <p:nvPr/>
        </p:nvSpPr>
        <p:spPr bwMode="auto">
          <a:xfrm>
            <a:off x="2971788" y="849314"/>
            <a:ext cx="30006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/>
              <a:t>x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3606800" y="427038"/>
          <a:ext cx="1866900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3/5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2/5</a:t>
                      </a:r>
                    </a:p>
                  </a:txBody>
                  <a:tcPr marT="45697" marB="4569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¾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2/4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47" name="Rettangolo 8"/>
          <p:cNvSpPr>
            <a:spLocks noChangeArrowheads="1"/>
          </p:cNvSpPr>
          <p:nvPr/>
        </p:nvSpPr>
        <p:spPr bwMode="auto">
          <a:xfrm>
            <a:off x="5700606" y="849314"/>
            <a:ext cx="319299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lang="en-US" altLang="x-none" dirty="0"/>
              <a:t>=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6210300" y="838200"/>
          <a:ext cx="1866900" cy="367672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3/5</a:t>
                      </a:r>
                    </a:p>
                  </a:txBody>
                  <a:tcPr marT="45581" marB="4558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2/5</a:t>
                      </a:r>
                    </a:p>
                  </a:txBody>
                  <a:tcPr marT="45581" marB="45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53" name="CasellaDiTesto 11"/>
          <p:cNvSpPr txBox="1">
            <a:spLocks noChangeArrowheads="1"/>
          </p:cNvSpPr>
          <p:nvPr/>
        </p:nvSpPr>
        <p:spPr bwMode="auto">
          <a:xfrm>
            <a:off x="6326685" y="228600"/>
            <a:ext cx="167223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b="1" dirty="0"/>
              <a:t>Evolved state</a:t>
            </a:r>
          </a:p>
        </p:txBody>
      </p:sp>
      <p:pic>
        <p:nvPicPr>
          <p:cNvPr id="22555" name="Picture 4" descr="https://latex.codecogs.com/png.latex?%5Cdpi%7B200%7D%20%5Clarge%20%5C%5C%20s%27%3DsP%20%5C%5C%20s%27%27%3D%28sP%29P%3DsP%5E2%20%5C%5C%20s%5E%7B%28n%29%7D%3DsP%5En%20%5C%5C%20%5Cdots%20%5C%5C%20s%5E%7B%5Cinfty%7D%3D%20%5Cquad%20%3F%20%5C%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62"/>
          <a:stretch>
            <a:fillRect/>
          </a:stretch>
        </p:blipFill>
        <p:spPr bwMode="auto">
          <a:xfrm>
            <a:off x="650875" y="3276601"/>
            <a:ext cx="29527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Tabella 16"/>
          <p:cNvGraphicFramePr>
            <a:graphicFrameLocks noGrp="1"/>
          </p:cNvGraphicFramePr>
          <p:nvPr/>
        </p:nvGraphicFramePr>
        <p:xfrm>
          <a:off x="4114800" y="2514600"/>
          <a:ext cx="1866900" cy="2575720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26" marB="4572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26" marB="4572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.60</a:t>
                      </a:r>
                    </a:p>
                  </a:txBody>
                  <a:tcPr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26" marB="4572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.40</a:t>
                      </a:r>
                    </a:p>
                  </a:txBody>
                  <a:tcPr marT="45726" marB="4572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.46</a:t>
                      </a:r>
                    </a:p>
                  </a:txBody>
                  <a:tcPr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.20</a:t>
                      </a:r>
                    </a:p>
                  </a:txBody>
                  <a:tcPr marT="45726" marB="4572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.34</a:t>
                      </a:r>
                    </a:p>
                  </a:txBody>
                  <a:tcPr marT="45726" marB="4572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.41</a:t>
                      </a:r>
                    </a:p>
                  </a:txBody>
                  <a:tcPr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.32</a:t>
                      </a:r>
                    </a:p>
                  </a:txBody>
                  <a:tcPr marT="45726" marB="4572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.27</a:t>
                      </a:r>
                    </a:p>
                  </a:txBody>
                  <a:tcPr marT="45726" marB="4572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.39</a:t>
                      </a:r>
                    </a:p>
                  </a:txBody>
                  <a:tcPr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.37</a:t>
                      </a:r>
                    </a:p>
                  </a:txBody>
                  <a:tcPr marT="45726" marB="4572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.23</a:t>
                      </a:r>
                    </a:p>
                  </a:txBody>
                  <a:tcPr marT="45726" marB="4572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.39</a:t>
                      </a:r>
                    </a:p>
                  </a:txBody>
                  <a:tcPr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.40</a:t>
                      </a:r>
                    </a:p>
                  </a:txBody>
                  <a:tcPr marT="45726" marB="4572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.22</a:t>
                      </a:r>
                    </a:p>
                  </a:txBody>
                  <a:tcPr marT="45726" marB="4572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T="45726" marB="4572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T="45726" marB="4572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marT="45726" marB="4572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2578" name="Connettore 2 17"/>
          <p:cNvCxnSpPr>
            <a:cxnSpLocks noChangeShapeType="1"/>
          </p:cNvCxnSpPr>
          <p:nvPr/>
        </p:nvCxnSpPr>
        <p:spPr bwMode="auto">
          <a:xfrm>
            <a:off x="6400800" y="3581400"/>
            <a:ext cx="0" cy="990600"/>
          </a:xfrm>
          <a:prstGeom prst="straightConnector1">
            <a:avLst/>
          </a:prstGeom>
          <a:noFill/>
          <a:ln w="38100" algn="ctr">
            <a:solidFill>
              <a:srgbClr val="CC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9" name="CasellaDiTesto 18"/>
          <p:cNvSpPr txBox="1">
            <a:spLocks noChangeArrowheads="1"/>
          </p:cNvSpPr>
          <p:nvPr/>
        </p:nvSpPr>
        <p:spPr bwMode="auto">
          <a:xfrm>
            <a:off x="6084912" y="3048001"/>
            <a:ext cx="620664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time</a:t>
            </a:r>
          </a:p>
        </p:txBody>
      </p:sp>
      <p:pic>
        <p:nvPicPr>
          <p:cNvPr id="22581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33600"/>
            <a:ext cx="228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sellaDiTesto 33"/>
          <p:cNvSpPr txBox="1">
            <a:spLocks noChangeArrowheads="1"/>
          </p:cNvSpPr>
          <p:nvPr/>
        </p:nvSpPr>
        <p:spPr bwMode="auto">
          <a:xfrm>
            <a:off x="1487164" y="1524000"/>
            <a:ext cx="362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asellaDiTesto 33"/>
          <p:cNvSpPr txBox="1">
            <a:spLocks noChangeArrowheads="1"/>
          </p:cNvSpPr>
          <p:nvPr/>
        </p:nvSpPr>
        <p:spPr bwMode="auto">
          <a:xfrm>
            <a:off x="4285658" y="1524000"/>
            <a:ext cx="487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asellaDiTesto 33"/>
          <p:cNvSpPr txBox="1">
            <a:spLocks noChangeArrowheads="1"/>
          </p:cNvSpPr>
          <p:nvPr/>
        </p:nvSpPr>
        <p:spPr bwMode="auto">
          <a:xfrm>
            <a:off x="6963880" y="1524000"/>
            <a:ext cx="465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Doppia parentesi quadra 23"/>
          <p:cNvSpPr/>
          <p:nvPr/>
        </p:nvSpPr>
        <p:spPr bwMode="auto">
          <a:xfrm>
            <a:off x="3482976" y="228600"/>
            <a:ext cx="2079625" cy="1526232"/>
          </a:xfrm>
          <a:prstGeom prst="bracketPair">
            <a:avLst>
              <a:gd name="adj" fmla="val 724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rtlCol="0" anchor="ctr" anchorCtr="0" compatLnSpc="1">
            <a:prstTxWarp prst="textNoShape">
              <a:avLst/>
            </a:prstTxWarp>
          </a:bodyPr>
          <a:lstStyle/>
          <a:p>
            <a:pPr defTabSz="91430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981200"/>
          </a:xfrm>
        </p:spPr>
        <p:txBody>
          <a:bodyPr>
            <a:normAutofit/>
          </a:bodyPr>
          <a:lstStyle/>
          <a:p>
            <a:r>
              <a:rPr lang="it-IT" altLang="x-none" dirty="0"/>
              <a:t>Discrete-time</a:t>
            </a:r>
            <a:br>
              <a:rPr lang="it-IT" altLang="x-none" dirty="0"/>
            </a:br>
            <a:r>
              <a:rPr lang="it-IT" altLang="x-none" dirty="0" err="1"/>
              <a:t>Markov</a:t>
            </a:r>
            <a:r>
              <a:rPr lang="it-IT" altLang="x-none" dirty="0"/>
              <a:t> </a:t>
            </a:r>
            <a:r>
              <a:rPr lang="it-IT" altLang="x-none" dirty="0" err="1"/>
              <a:t>chains</a:t>
            </a:r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458840" y="3580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767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sellaDiTesto 3"/>
          <p:cNvSpPr txBox="1">
            <a:spLocks noChangeArrowheads="1"/>
          </p:cNvSpPr>
          <p:nvPr/>
        </p:nvSpPr>
        <p:spPr bwMode="auto">
          <a:xfrm>
            <a:off x="609452" y="239714"/>
            <a:ext cx="2133898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b="1"/>
              <a:t>Probability vector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733425" y="838200"/>
          <a:ext cx="1866900" cy="367672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581" marB="4558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0" name="CasellaDiTesto 6"/>
          <p:cNvSpPr txBox="1">
            <a:spLocks noChangeArrowheads="1"/>
          </p:cNvSpPr>
          <p:nvPr/>
        </p:nvSpPr>
        <p:spPr bwMode="auto">
          <a:xfrm>
            <a:off x="3073388" y="849314"/>
            <a:ext cx="300062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x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3606800" y="427038"/>
          <a:ext cx="1866900" cy="1103706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3/5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2/5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¾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2/4</a:t>
                      </a:r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¼</a:t>
                      </a:r>
                    </a:p>
                  </a:txBody>
                  <a:tcPr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71" name="Rettangolo 8"/>
          <p:cNvSpPr>
            <a:spLocks noChangeArrowheads="1"/>
          </p:cNvSpPr>
          <p:nvPr/>
        </p:nvSpPr>
        <p:spPr bwMode="auto">
          <a:xfrm>
            <a:off x="5629170" y="849314"/>
            <a:ext cx="319299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lang="en-US" altLang="x-none"/>
              <a:t>=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6210300" y="838200"/>
          <a:ext cx="1866900" cy="367672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3/5</a:t>
                      </a:r>
                    </a:p>
                  </a:txBody>
                  <a:tcPr marT="45581" marB="4558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581" marB="4558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2/5</a:t>
                      </a:r>
                    </a:p>
                  </a:txBody>
                  <a:tcPr marT="45581" marB="45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77" name="CasellaDiTesto 11"/>
          <p:cNvSpPr txBox="1">
            <a:spLocks noChangeArrowheads="1"/>
          </p:cNvSpPr>
          <p:nvPr/>
        </p:nvSpPr>
        <p:spPr bwMode="auto">
          <a:xfrm>
            <a:off x="5762427" y="228600"/>
            <a:ext cx="2800747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b="1"/>
              <a:t>Evolved state (after tau)</a:t>
            </a:r>
          </a:p>
        </p:txBody>
      </p:sp>
      <p:pic>
        <p:nvPicPr>
          <p:cNvPr id="23579" name="Picture 4" descr="https://latex.codecogs.com/png.latex?%5Cdpi%7B200%7D%20%5Clarge%20%5C%5C%20s%27%3DsP%20%5C%5C%20s%27%27%3D%28sP%29P%3DsP%5E2%20%5C%5C%20s%5E%7B%28n%29%7D%3DsP%5En%20%5C%5C%20%5Cdots%20%5C%5C%20s%5E%7B%5Cinfty%7D%3D%20%5Cquad%20%3F%20%5C%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276601"/>
            <a:ext cx="29527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0" name="Picture 6" descr="https://latex.codecogs.com/png.latex?%5Cdpi%7B200%7D%20%5Clarge%20s%5E%7B%5Cinfty%7DP%3D%20s%5E%7B%5Cinfty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971800"/>
            <a:ext cx="1638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1" name="CasellaDiTesto 14"/>
          <p:cNvSpPr txBox="1">
            <a:spLocks noChangeArrowheads="1"/>
          </p:cNvSpPr>
          <p:nvPr/>
        </p:nvSpPr>
        <p:spPr bwMode="auto">
          <a:xfrm>
            <a:off x="4724738" y="4486275"/>
            <a:ext cx="36728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dirty="0"/>
              <a:t>Is the stationary state</a:t>
            </a:r>
            <a:br>
              <a:rPr lang="en-US" altLang="x-none" sz="2400" dirty="0"/>
            </a:br>
            <a:r>
              <a:rPr lang="en-US" altLang="x-none" sz="2400" dirty="0"/>
              <a:t>= equilibrium probabilities</a:t>
            </a:r>
            <a:br>
              <a:rPr lang="en-US" altLang="x-none" sz="2400" dirty="0"/>
            </a:br>
            <a:r>
              <a:rPr lang="en-US" altLang="x-none" sz="2400" dirty="0"/>
              <a:t>= the free energy surface</a:t>
            </a:r>
          </a:p>
        </p:txBody>
      </p:sp>
      <p:sp>
        <p:nvSpPr>
          <p:cNvPr id="23582" name="CasellaDiTesto 15"/>
          <p:cNvSpPr txBox="1">
            <a:spLocks noChangeArrowheads="1"/>
          </p:cNvSpPr>
          <p:nvPr/>
        </p:nvSpPr>
        <p:spPr bwMode="auto">
          <a:xfrm>
            <a:off x="4040705" y="3733801"/>
            <a:ext cx="5040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/>
              <a:t>Left</a:t>
            </a:r>
            <a:r>
              <a:rPr lang="en-US" altLang="x-none" sz="2400" dirty="0"/>
              <a:t> eigenvector of P (eigenvalue 1)</a:t>
            </a:r>
            <a:endParaRPr lang="en-US" altLang="x-none" sz="2400" i="1" dirty="0"/>
          </a:p>
        </p:txBody>
      </p:sp>
      <p:sp>
        <p:nvSpPr>
          <p:cNvPr id="19" name="CasellaDiTesto 33"/>
          <p:cNvSpPr txBox="1">
            <a:spLocks noChangeArrowheads="1"/>
          </p:cNvSpPr>
          <p:nvPr/>
        </p:nvSpPr>
        <p:spPr bwMode="auto">
          <a:xfrm>
            <a:off x="1487164" y="1524000"/>
            <a:ext cx="362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sellaDiTesto 33"/>
          <p:cNvSpPr txBox="1">
            <a:spLocks noChangeArrowheads="1"/>
          </p:cNvSpPr>
          <p:nvPr/>
        </p:nvSpPr>
        <p:spPr bwMode="auto">
          <a:xfrm>
            <a:off x="4285658" y="1524000"/>
            <a:ext cx="487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sellaDiTesto 33"/>
          <p:cNvSpPr txBox="1">
            <a:spLocks noChangeArrowheads="1"/>
          </p:cNvSpPr>
          <p:nvPr/>
        </p:nvSpPr>
        <p:spPr bwMode="auto">
          <a:xfrm>
            <a:off x="6963880" y="1524000"/>
            <a:ext cx="465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400" i="1" dirty="0" err="1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en-US" altLang="x-none" sz="24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x-none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sellaDiTesto 19"/>
          <p:cNvSpPr txBox="1">
            <a:spLocks noChangeArrowheads="1"/>
          </p:cNvSpPr>
          <p:nvPr/>
        </p:nvSpPr>
        <p:spPr bwMode="auto">
          <a:xfrm>
            <a:off x="228600" y="5966936"/>
            <a:ext cx="4435203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x-none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x-none" sz="14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altLang="x-none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x-none" sz="14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eig</a:t>
            </a:r>
            <a:r>
              <a:rPr lang="en-US" altLang="x-none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(P')</a:t>
            </a:r>
          </a:p>
          <a:p>
            <a:pPr algn="l" eaLnBrk="1" hangingPunct="1"/>
            <a:r>
              <a:rPr lang="en-US" altLang="x-none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a(:,3)/sum(a(:,3))</a:t>
            </a:r>
            <a:br>
              <a:rPr lang="en-US" altLang="x-none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x-none" sz="14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0.385 0.410 0.205 = [5/13 16/39 8/39]</a:t>
            </a:r>
            <a:endParaRPr lang="en-US" altLang="x-none" sz="1400" b="1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/>
      <p:bldP spid="23582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8153400" y="4876800"/>
            <a:ext cx="838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 towards equilibrium</a:t>
            </a:r>
          </a:p>
        </p:txBody>
      </p:sp>
      <p:cxnSp>
        <p:nvCxnSpPr>
          <p:cNvPr id="3" name="Connettore 2 17"/>
          <p:cNvCxnSpPr>
            <a:cxnSpLocks noChangeShapeType="1"/>
          </p:cNvCxnSpPr>
          <p:nvPr/>
        </p:nvCxnSpPr>
        <p:spPr bwMode="auto">
          <a:xfrm>
            <a:off x="762000" y="3276601"/>
            <a:ext cx="0" cy="990600"/>
          </a:xfrm>
          <a:prstGeom prst="straightConnector1">
            <a:avLst/>
          </a:prstGeom>
          <a:noFill/>
          <a:ln w="38100" algn="ctr">
            <a:solidFill>
              <a:srgbClr val="CC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CasellaDiTesto 18"/>
          <p:cNvSpPr txBox="1">
            <a:spLocks noChangeArrowheads="1"/>
          </p:cNvSpPr>
          <p:nvPr/>
        </p:nvSpPr>
        <p:spPr bwMode="auto">
          <a:xfrm>
            <a:off x="446112" y="2743200"/>
            <a:ext cx="620664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time</a:t>
            </a:r>
          </a:p>
        </p:txBody>
      </p:sp>
      <p:pic>
        <p:nvPicPr>
          <p:cNvPr id="5" name="Immagin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1"/>
            <a:ext cx="228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4038600" y="1371600"/>
            <a:ext cx="4800600" cy="193898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l"/>
            <a:r>
              <a:rPr lang="en-US" sz="2400" dirty="0"/>
              <a:t>Equilibrium is reached within typical </a:t>
            </a:r>
            <a:r>
              <a:rPr lang="en-US" sz="2400" b="1" dirty="0"/>
              <a:t>relaxation times*</a:t>
            </a:r>
            <a:r>
              <a:rPr lang="en-US" sz="2400" dirty="0"/>
              <a:t>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Do an </a:t>
            </a:r>
            <a:r>
              <a:rPr lang="en-US" sz="2400" dirty="0" err="1"/>
              <a:t>eigen</a:t>
            </a:r>
            <a:r>
              <a:rPr lang="en-US" sz="2400" dirty="0"/>
              <a:t>-decomposition</a:t>
            </a:r>
            <a:r>
              <a:rPr lang="mr-IN" sz="2400" dirty="0"/>
              <a:t>…</a:t>
            </a:r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7" name="Rettangolo 6"/>
          <p:cNvSpPr/>
          <p:nvPr/>
        </p:nvSpPr>
        <p:spPr>
          <a:xfrm>
            <a:off x="3962401" y="6248400"/>
            <a:ext cx="4572000" cy="276999"/>
          </a:xfrm>
          <a:prstGeom prst="rect">
            <a:avLst/>
          </a:prstGeom>
        </p:spPr>
        <p:txBody>
          <a:bodyPr lIns="91430" tIns="45715" rIns="91430" bIns="45715">
            <a:spAutoFit/>
          </a:bodyPr>
          <a:lstStyle/>
          <a:p>
            <a:r>
              <a:rPr lang="en-US" sz="1200" dirty="0"/>
              <a:t>Current Opinion in Structural Biology 2014, 25:135–144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196176"/>
            <a:ext cx="4800600" cy="2214024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 flipV="1">
            <a:off x="8610600" y="5257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8488503" y="5791200"/>
            <a:ext cx="2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1823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 towards equilibrium</a:t>
            </a:r>
          </a:p>
        </p:txBody>
      </p:sp>
      <p:cxnSp>
        <p:nvCxnSpPr>
          <p:cNvPr id="3" name="Connettore 2 17"/>
          <p:cNvCxnSpPr>
            <a:cxnSpLocks noChangeShapeType="1"/>
          </p:cNvCxnSpPr>
          <p:nvPr/>
        </p:nvCxnSpPr>
        <p:spPr bwMode="auto">
          <a:xfrm>
            <a:off x="762000" y="3276601"/>
            <a:ext cx="0" cy="990600"/>
          </a:xfrm>
          <a:prstGeom prst="straightConnector1">
            <a:avLst/>
          </a:prstGeom>
          <a:noFill/>
          <a:ln w="38100" algn="ctr">
            <a:solidFill>
              <a:srgbClr val="CC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CasellaDiTesto 18"/>
          <p:cNvSpPr txBox="1">
            <a:spLocks noChangeArrowheads="1"/>
          </p:cNvSpPr>
          <p:nvPr/>
        </p:nvSpPr>
        <p:spPr bwMode="auto">
          <a:xfrm>
            <a:off x="446112" y="2743200"/>
            <a:ext cx="620664" cy="3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time</a:t>
            </a:r>
          </a:p>
        </p:txBody>
      </p:sp>
      <p:pic>
        <p:nvPicPr>
          <p:cNvPr id="5" name="Immagin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1"/>
            <a:ext cx="228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4038600" y="1371600"/>
            <a:ext cx="4267200" cy="415497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l"/>
            <a:r>
              <a:rPr lang="en-US" sz="2400" dirty="0"/>
              <a:t>Equilibrium is reached within typical </a:t>
            </a:r>
            <a:r>
              <a:rPr lang="en-US" sz="2400" b="1" dirty="0"/>
              <a:t>relaxation times </a:t>
            </a:r>
            <a:r>
              <a:rPr lang="en-US" sz="2400" i="1" dirty="0"/>
              <a:t>T</a:t>
            </a:r>
            <a:r>
              <a:rPr lang="en-US" sz="2400" i="1" baseline="-25000" dirty="0"/>
              <a:t>k</a:t>
            </a:r>
            <a:r>
              <a:rPr lang="en-US" sz="2400" dirty="0"/>
              <a:t>.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called </a:t>
            </a:r>
            <a:r>
              <a:rPr lang="en-US" sz="2400" i="1" dirty="0"/>
              <a:t>implied timescales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computed from the eigenvalues </a:t>
            </a:r>
            <a:r>
              <a:rPr lang="en-US" sz="2400" i="1" dirty="0" err="1"/>
              <a:t>μ</a:t>
            </a:r>
            <a:r>
              <a:rPr lang="en-US" sz="2400" i="1" baseline="-25000" dirty="0" err="1"/>
              <a:t>k</a:t>
            </a:r>
            <a:r>
              <a:rPr lang="en-US" sz="2400" dirty="0"/>
              <a:t> &lt; 1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depend on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τ</a:t>
            </a:r>
            <a:endParaRPr lang="en-US" sz="2400" i="1" dirty="0"/>
          </a:p>
        </p:txBody>
      </p:sp>
      <p:sp>
        <p:nvSpPr>
          <p:cNvPr id="7" name="Rettangolo 6"/>
          <p:cNvSpPr/>
          <p:nvPr/>
        </p:nvSpPr>
        <p:spPr>
          <a:xfrm>
            <a:off x="3962401" y="6248400"/>
            <a:ext cx="4572000" cy="276999"/>
          </a:xfrm>
          <a:prstGeom prst="rect">
            <a:avLst/>
          </a:prstGeom>
        </p:spPr>
        <p:txBody>
          <a:bodyPr lIns="91430" tIns="45715" rIns="91430" bIns="45715">
            <a:spAutoFit/>
          </a:bodyPr>
          <a:lstStyle/>
          <a:p>
            <a:r>
              <a:rPr lang="en-US" sz="1200" dirty="0"/>
              <a:t>Current Opinion in Structural Biology 2014, 25:135–144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72E91-8B49-794C-9EFE-DC2A505C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45" y="3083009"/>
            <a:ext cx="2154546" cy="661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4FD5D-3D09-9B44-AA18-62F93C92090A}"/>
              </a:ext>
            </a:extLst>
          </p:cNvPr>
          <p:cNvSpPr txBox="1"/>
          <p:nvPr/>
        </p:nvSpPr>
        <p:spPr>
          <a:xfrm>
            <a:off x="4182306" y="5681721"/>
            <a:ext cx="413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(Stationary state: </a:t>
            </a:r>
            <a:r>
              <a:rPr lang="en-GB" sz="2000" i="1" dirty="0">
                <a:solidFill>
                  <a:schemeClr val="tx2"/>
                </a:solidFill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</a:rPr>
              <a:t>1</a:t>
            </a:r>
            <a:r>
              <a:rPr lang="en-GB" sz="2000" dirty="0">
                <a:solidFill>
                  <a:schemeClr val="tx2"/>
                </a:solidFill>
              </a:rPr>
              <a:t>=∞ → </a:t>
            </a:r>
            <a:r>
              <a:rPr lang="en-GB" sz="2000" i="1" dirty="0">
                <a:solidFill>
                  <a:schemeClr val="tx2"/>
                </a:solidFill>
              </a:rPr>
              <a:t>μ</a:t>
            </a:r>
            <a:r>
              <a:rPr lang="en-GB" sz="2000" baseline="-25000" dirty="0">
                <a:solidFill>
                  <a:schemeClr val="tx2"/>
                </a:solidFill>
              </a:rPr>
              <a:t>1</a:t>
            </a:r>
            <a:r>
              <a:rPr lang="en-GB" sz="2000" dirty="0">
                <a:solidFill>
                  <a:schemeClr val="tx2"/>
                </a:solidFill>
              </a:rPr>
              <a:t> = 1.0)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E1B539-A5D1-4F43-9DF1-A2437A640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491671"/>
            <a:ext cx="1676400" cy="3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8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2819400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Markov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a 1D </a:t>
            </a:r>
            <a:r>
              <a:rPr lang="it-IT" dirty="0" err="1"/>
              <a:t>trajectory</a:t>
            </a:r>
            <a:endParaRPr lang="it-IT" dirty="0"/>
          </a:p>
          <a:p>
            <a:endParaRPr lang="it-IT" dirty="0"/>
          </a:p>
          <a:p>
            <a:r>
              <a:rPr lang="en-US" sz="2800" b="0" dirty="0"/>
              <a:t>(Please find the extended version online,</a:t>
            </a:r>
            <a:br>
              <a:rPr lang="en-US" sz="2800" b="0" dirty="0"/>
            </a:br>
            <a:r>
              <a:rPr lang="en-US" sz="2800" b="0" dirty="0"/>
              <a:t>“Markov state models of a 1D trajectory”,</a:t>
            </a:r>
            <a:br>
              <a:rPr lang="en-US" sz="2800" b="0" dirty="0"/>
            </a:br>
            <a:r>
              <a:rPr lang="en-US" sz="2800" b="0" dirty="0"/>
              <a:t>with R code at</a:t>
            </a:r>
            <a:br>
              <a:rPr lang="en-US" sz="2800" b="0" dirty="0"/>
            </a:br>
            <a:r>
              <a:rPr lang="en-US" sz="2800" b="0" dirty="0" err="1"/>
              <a:t>github.com</a:t>
            </a:r>
            <a:r>
              <a:rPr lang="en-US" sz="2800" b="0" dirty="0"/>
              <a:t>/</a:t>
            </a:r>
            <a:r>
              <a:rPr lang="en-US" sz="2800" b="0" dirty="0" err="1"/>
              <a:t>giorginolab</a:t>
            </a:r>
            <a:r>
              <a:rPr lang="en-US" sz="2800" b="0" dirty="0"/>
              <a:t>/Markov-Tutorial-Data)</a:t>
            </a:r>
          </a:p>
        </p:txBody>
      </p:sp>
    </p:spTree>
    <p:extLst>
      <p:ext uri="{BB962C8B-B14F-4D97-AF65-F5344CB8AC3E}">
        <p14:creationId xmlns:p14="http://schemas.microsoft.com/office/powerpoint/2010/main" val="116194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28800"/>
            <a:ext cx="6934200" cy="4953000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Start with a 1-D </a:t>
            </a:r>
            <a:r>
              <a:rPr lang="it-IT" dirty="0" err="1"/>
              <a:t>trajectory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discretized</a:t>
            </a:r>
            <a:r>
              <a:rPr lang="it-IT" dirty="0"/>
              <a:t> in 100 </a:t>
            </a:r>
            <a:r>
              <a:rPr lang="it-IT" dirty="0" err="1"/>
              <a:t>bins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19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-457200"/>
            <a:ext cx="5867400" cy="4191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t="13619"/>
          <a:stretch/>
        </p:blipFill>
        <p:spPr>
          <a:xfrm>
            <a:off x="2743200" y="3266923"/>
            <a:ext cx="5943600" cy="366727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94598" y="990600"/>
            <a:ext cx="172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latin typeface="Gill Sans MT"/>
                <a:cs typeface="Gill Sans MT"/>
              </a:rPr>
              <a:t>Histogram</a:t>
            </a:r>
            <a:endParaRPr lang="it-IT" b="1" dirty="0">
              <a:latin typeface="Gill Sans MT"/>
              <a:cs typeface="Gill Sans MT"/>
            </a:endParaRPr>
          </a:p>
        </p:txBody>
      </p:sp>
      <p:sp>
        <p:nvSpPr>
          <p:cNvPr id="7" name="Freccia circolare a destra 6"/>
          <p:cNvSpPr/>
          <p:nvPr/>
        </p:nvSpPr>
        <p:spPr>
          <a:xfrm>
            <a:off x="2057400" y="2438400"/>
            <a:ext cx="762000" cy="1371600"/>
          </a:xfrm>
          <a:prstGeom prst="curvedRightArrow">
            <a:avLst>
              <a:gd name="adj1" fmla="val 41129"/>
              <a:gd name="adj2" fmla="val 74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05795" y="4267200"/>
            <a:ext cx="1768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latin typeface="Gill Sans MT"/>
                <a:cs typeface="Gill Sans MT"/>
              </a:rPr>
              <a:t>Boltzmann</a:t>
            </a:r>
            <a:br>
              <a:rPr lang="it-IT" sz="2400" b="1" dirty="0">
                <a:latin typeface="Gill Sans MT"/>
                <a:cs typeface="Gill Sans MT"/>
              </a:rPr>
            </a:br>
            <a:r>
              <a:rPr lang="it-IT" sz="2400" b="1" dirty="0" err="1">
                <a:latin typeface="Gill Sans MT"/>
                <a:cs typeface="Gill Sans MT"/>
              </a:rPr>
              <a:t>inversion</a:t>
            </a:r>
            <a:br>
              <a:rPr lang="it-IT" sz="2400" dirty="0">
                <a:latin typeface="Gill Sans MT"/>
                <a:cs typeface="Gill Sans MT"/>
              </a:rPr>
            </a:br>
            <a:br>
              <a:rPr lang="it-IT" sz="2400" dirty="0">
                <a:latin typeface="Gill Sans MT"/>
                <a:cs typeface="Gill Sans MT"/>
              </a:rPr>
            </a:br>
            <a:r>
              <a:rPr lang="it-IT" sz="2400" dirty="0">
                <a:latin typeface="Gill Sans MT"/>
                <a:cs typeface="Gill Sans MT"/>
              </a:rPr>
              <a:t>-log(</a:t>
            </a:r>
            <a:r>
              <a:rPr lang="it-IT" sz="2400" dirty="0" err="1">
                <a:latin typeface="Gill Sans MT"/>
                <a:cs typeface="Gill Sans MT"/>
              </a:rPr>
              <a:t>count</a:t>
            </a:r>
            <a:r>
              <a:rPr lang="it-IT" sz="2400" dirty="0">
                <a:latin typeface="Gill Sans MT"/>
                <a:cs typeface="Gill Sans MT"/>
              </a:rPr>
              <a:t>)</a:t>
            </a:r>
            <a:endParaRPr lang="it-IT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4576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09600"/>
            <a:ext cx="8610600" cy="615042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54946" y="228600"/>
            <a:ext cx="6423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Gill Sans MT"/>
                <a:cs typeface="Gill Sans MT"/>
              </a:rPr>
              <a:t>The </a:t>
            </a:r>
            <a:r>
              <a:rPr lang="it-IT" sz="2400" dirty="0" err="1">
                <a:latin typeface="Gill Sans MT"/>
                <a:cs typeface="Gill Sans MT"/>
              </a:rPr>
              <a:t>transition</a:t>
            </a:r>
            <a:r>
              <a:rPr lang="it-IT" sz="2400" dirty="0">
                <a:latin typeface="Gill Sans MT"/>
                <a:cs typeface="Gill Sans MT"/>
              </a:rPr>
              <a:t> </a:t>
            </a:r>
            <a:r>
              <a:rPr lang="it-IT" sz="2400" i="1" dirty="0" err="1">
                <a:latin typeface="Gill Sans MT"/>
                <a:cs typeface="Gill Sans MT"/>
              </a:rPr>
              <a:t>count</a:t>
            </a:r>
            <a:r>
              <a:rPr lang="it-IT" sz="2400" dirty="0">
                <a:latin typeface="Gill Sans MT"/>
                <a:cs typeface="Gill Sans MT"/>
              </a:rPr>
              <a:t> </a:t>
            </a:r>
            <a:r>
              <a:rPr lang="it-IT" sz="2400" dirty="0" err="1">
                <a:latin typeface="Gill Sans MT"/>
                <a:cs typeface="Gill Sans MT"/>
              </a:rPr>
              <a:t>matrix</a:t>
            </a:r>
            <a:r>
              <a:rPr lang="it-IT" sz="2400" dirty="0">
                <a:latin typeface="Gill Sans MT"/>
                <a:cs typeface="Gill Sans MT"/>
              </a:rPr>
              <a:t>*</a:t>
            </a:r>
          </a:p>
          <a:p>
            <a:endParaRPr lang="it-IT" sz="2400" dirty="0">
              <a:latin typeface="Gill Sans MT"/>
              <a:cs typeface="Gill Sans MT"/>
            </a:endParaRPr>
          </a:p>
          <a:p>
            <a:r>
              <a:rPr lang="it-IT" i="1" dirty="0">
                <a:latin typeface="Gill Sans MT"/>
                <a:cs typeface="Gill Sans MT"/>
              </a:rPr>
              <a:t>How </a:t>
            </a:r>
            <a:r>
              <a:rPr lang="it-IT" i="1" dirty="0" err="1">
                <a:latin typeface="Gill Sans MT"/>
                <a:cs typeface="Gill Sans MT"/>
              </a:rPr>
              <a:t>many</a:t>
            </a:r>
            <a:r>
              <a:rPr lang="it-IT" i="1" dirty="0">
                <a:latin typeface="Gill Sans MT"/>
                <a:cs typeface="Gill Sans MT"/>
              </a:rPr>
              <a:t> </a:t>
            </a:r>
            <a:r>
              <a:rPr lang="it-IT" i="1" dirty="0" err="1">
                <a:latin typeface="Gill Sans MT"/>
                <a:cs typeface="Gill Sans MT"/>
              </a:rPr>
              <a:t>times</a:t>
            </a:r>
            <a:r>
              <a:rPr lang="it-IT" i="1" dirty="0">
                <a:latin typeface="Gill Sans MT"/>
                <a:cs typeface="Gill Sans MT"/>
              </a:rPr>
              <a:t> </a:t>
            </a:r>
            <a:r>
              <a:rPr lang="it-IT" i="1" dirty="0" err="1">
                <a:latin typeface="Gill Sans MT"/>
                <a:cs typeface="Gill Sans MT"/>
              </a:rPr>
              <a:t>we</a:t>
            </a:r>
            <a:r>
              <a:rPr lang="it-IT" i="1" dirty="0">
                <a:latin typeface="Gill Sans MT"/>
                <a:cs typeface="Gill Sans MT"/>
              </a:rPr>
              <a:t> </a:t>
            </a:r>
            <a:r>
              <a:rPr lang="it-IT" i="1" dirty="0" err="1">
                <a:latin typeface="Gill Sans MT"/>
                <a:cs typeface="Gill Sans MT"/>
              </a:rPr>
              <a:t>have</a:t>
            </a:r>
            <a:r>
              <a:rPr lang="it-IT" i="1" dirty="0">
                <a:latin typeface="Gill Sans MT"/>
                <a:cs typeface="Gill Sans MT"/>
              </a:rPr>
              <a:t> </a:t>
            </a:r>
            <a:r>
              <a:rPr lang="it-IT" i="1" dirty="0" err="1">
                <a:latin typeface="Gill Sans MT"/>
                <a:cs typeface="Gill Sans MT"/>
              </a:rPr>
              <a:t>seen</a:t>
            </a:r>
            <a:r>
              <a:rPr lang="it-IT" i="1" dirty="0">
                <a:latin typeface="Gill Sans MT"/>
                <a:cs typeface="Gill Sans MT"/>
              </a:rPr>
              <a:t> state i </a:t>
            </a:r>
            <a:r>
              <a:rPr lang="it-IT" i="1" dirty="0" err="1">
                <a:latin typeface="Gill Sans MT"/>
                <a:cs typeface="Gill Sans MT"/>
              </a:rPr>
              <a:t>going</a:t>
            </a:r>
            <a:r>
              <a:rPr lang="it-IT" i="1" dirty="0">
                <a:latin typeface="Gill Sans MT"/>
                <a:cs typeface="Gill Sans MT"/>
              </a:rPr>
              <a:t> to </a:t>
            </a:r>
            <a:r>
              <a:rPr lang="it-IT" i="1" dirty="0" err="1">
                <a:latin typeface="Gill Sans MT"/>
                <a:cs typeface="Gill Sans MT"/>
              </a:rPr>
              <a:t>j</a:t>
            </a:r>
            <a:r>
              <a:rPr lang="it-IT" i="1" dirty="0">
                <a:latin typeface="Gill Sans MT"/>
                <a:cs typeface="Gill Sans MT"/>
              </a:rPr>
              <a:t> </a:t>
            </a:r>
            <a:r>
              <a:rPr lang="it-IT" i="1" dirty="0" err="1">
                <a:latin typeface="Gill Sans MT"/>
                <a:cs typeface="Gill Sans MT"/>
              </a:rPr>
              <a:t>after</a:t>
            </a:r>
            <a:r>
              <a:rPr lang="it-IT" i="1" dirty="0">
                <a:latin typeface="Gill Sans MT"/>
                <a:cs typeface="Gill Sans MT"/>
              </a:rPr>
              <a:t> </a:t>
            </a:r>
            <a:r>
              <a:rPr lang="it-IT" i="1" dirty="0" err="1">
                <a:latin typeface="Gill Sans MT"/>
                <a:cs typeface="Gill Sans MT"/>
              </a:rPr>
              <a:t>τ</a:t>
            </a:r>
            <a:r>
              <a:rPr lang="it-IT" i="1" dirty="0">
                <a:latin typeface="Gill Sans MT"/>
                <a:cs typeface="Gill Sans MT"/>
              </a:rPr>
              <a:t>=10 time </a:t>
            </a:r>
            <a:r>
              <a:rPr lang="it-IT" i="1" dirty="0" err="1">
                <a:latin typeface="Gill Sans MT"/>
                <a:cs typeface="Gill Sans MT"/>
              </a:rPr>
              <a:t>units</a:t>
            </a:r>
            <a:endParaRPr lang="it-IT" i="1" dirty="0">
              <a:latin typeface="Gill Sans MT"/>
              <a:cs typeface="Gill Sans M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0" y="6477000"/>
            <a:ext cx="3651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600" dirty="0">
                <a:solidFill>
                  <a:prstClr val="black"/>
                </a:solidFill>
              </a:rPr>
              <a:t>* </a:t>
            </a:r>
            <a:r>
              <a:rPr lang="it-IT" sz="1600" dirty="0" err="1">
                <a:solidFill>
                  <a:prstClr val="black"/>
                </a:solidFill>
              </a:rPr>
              <a:t>shown</a:t>
            </a:r>
            <a:r>
              <a:rPr lang="it-IT" sz="1600" dirty="0">
                <a:solidFill>
                  <a:prstClr val="black"/>
                </a:solidFill>
              </a:rPr>
              <a:t> </a:t>
            </a:r>
            <a:r>
              <a:rPr lang="it-IT" sz="1600" dirty="0" err="1">
                <a:solidFill>
                  <a:prstClr val="black"/>
                </a:solidFill>
              </a:rPr>
              <a:t>as</a:t>
            </a:r>
            <a:r>
              <a:rPr lang="it-IT" sz="1600" dirty="0">
                <a:solidFill>
                  <a:prstClr val="black"/>
                </a:solidFill>
              </a:rPr>
              <a:t> an image for </a:t>
            </a:r>
            <a:r>
              <a:rPr lang="it-IT" sz="1600" dirty="0" err="1">
                <a:solidFill>
                  <a:prstClr val="black"/>
                </a:solidFill>
              </a:rPr>
              <a:t>compactness</a:t>
            </a:r>
            <a:endParaRPr lang="it-IT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8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971"/>
            <a:ext cx="9144000" cy="653142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606071" y="152400"/>
            <a:ext cx="41216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Gill Sans MT"/>
                <a:cs typeface="Gill Sans MT"/>
              </a:rPr>
              <a:t>The </a:t>
            </a:r>
            <a:r>
              <a:rPr lang="it-IT" sz="2400" dirty="0" err="1">
                <a:latin typeface="Gill Sans MT"/>
                <a:cs typeface="Gill Sans MT"/>
              </a:rPr>
              <a:t>transition</a:t>
            </a:r>
            <a:r>
              <a:rPr lang="it-IT" sz="2400" dirty="0">
                <a:latin typeface="Gill Sans MT"/>
                <a:cs typeface="Gill Sans MT"/>
              </a:rPr>
              <a:t> </a:t>
            </a:r>
            <a:r>
              <a:rPr lang="it-IT" sz="2400" i="1" dirty="0" err="1">
                <a:latin typeface="Gill Sans MT"/>
                <a:cs typeface="Gill Sans MT"/>
              </a:rPr>
              <a:t>probability</a:t>
            </a:r>
            <a:r>
              <a:rPr lang="it-IT" sz="2400" i="1" dirty="0">
                <a:latin typeface="Gill Sans MT"/>
                <a:cs typeface="Gill Sans MT"/>
              </a:rPr>
              <a:t> </a:t>
            </a:r>
            <a:r>
              <a:rPr lang="it-IT" sz="2400" dirty="0" err="1">
                <a:latin typeface="Gill Sans MT"/>
                <a:cs typeface="Gill Sans MT"/>
              </a:rPr>
              <a:t>matrix</a:t>
            </a:r>
            <a:br>
              <a:rPr lang="it-IT" sz="2400" dirty="0">
                <a:latin typeface="Gill Sans MT"/>
                <a:cs typeface="Gill Sans MT"/>
              </a:rPr>
            </a:br>
            <a:endParaRPr lang="it-IT" sz="2400" dirty="0">
              <a:latin typeface="Gill Sans MT"/>
              <a:cs typeface="Gill Sans MT"/>
            </a:endParaRPr>
          </a:p>
          <a:p>
            <a:r>
              <a:rPr lang="it-IT" dirty="0" err="1">
                <a:latin typeface="Gill Sans MT"/>
                <a:cs typeface="Gill Sans MT"/>
              </a:rPr>
              <a:t>Rows</a:t>
            </a:r>
            <a:r>
              <a:rPr lang="it-IT" dirty="0">
                <a:latin typeface="Gill Sans MT"/>
                <a:cs typeface="Gill Sans MT"/>
              </a:rPr>
              <a:t> </a:t>
            </a:r>
            <a:r>
              <a:rPr lang="it-IT" dirty="0" err="1">
                <a:latin typeface="Gill Sans MT"/>
                <a:cs typeface="Gill Sans MT"/>
              </a:rPr>
              <a:t>normalized</a:t>
            </a:r>
            <a:r>
              <a:rPr lang="it-IT" dirty="0">
                <a:latin typeface="Gill Sans MT"/>
                <a:cs typeface="Gill Sans MT"/>
              </a:rPr>
              <a:t> to sum to 1</a:t>
            </a:r>
          </a:p>
        </p:txBody>
      </p:sp>
    </p:spTree>
    <p:extLst>
      <p:ext uri="{BB962C8B-B14F-4D97-AF65-F5344CB8AC3E}">
        <p14:creationId xmlns:p14="http://schemas.microsoft.com/office/powerpoint/2010/main" val="265070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rcRect t="1878" b="1878"/>
          <a:stretch>
            <a:fillRect/>
          </a:stretch>
        </p:blipFill>
        <p:spPr>
          <a:xfrm>
            <a:off x="2209800" y="304800"/>
            <a:ext cx="7239000" cy="3981171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Eigenvalues</a:t>
            </a:r>
            <a:r>
              <a:rPr lang="it-IT" dirty="0"/>
              <a:t> 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it-IT" dirty="0"/>
              <a:t>=10)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t="19532"/>
          <a:stretch/>
        </p:blipFill>
        <p:spPr>
          <a:xfrm>
            <a:off x="2209800" y="3505200"/>
            <a:ext cx="7239000" cy="3328611"/>
          </a:xfrm>
          <a:prstGeom prst="rect">
            <a:avLst/>
          </a:prstGeom>
        </p:spPr>
      </p:pic>
      <p:sp>
        <p:nvSpPr>
          <p:cNvPr id="7" name="Freccia circolare a destra 6"/>
          <p:cNvSpPr/>
          <p:nvPr/>
        </p:nvSpPr>
        <p:spPr>
          <a:xfrm>
            <a:off x="1219200" y="2438400"/>
            <a:ext cx="762000" cy="1371600"/>
          </a:xfrm>
          <a:prstGeom prst="curvedRightArrow">
            <a:avLst>
              <a:gd name="adj1" fmla="val 41129"/>
              <a:gd name="adj2" fmla="val 74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6200" y="4239161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/>
              <a:t>Implied</a:t>
            </a:r>
            <a:br>
              <a:rPr lang="it-IT" sz="2000" dirty="0"/>
            </a:br>
            <a:r>
              <a:rPr lang="it-IT" sz="2000" dirty="0" err="1"/>
              <a:t>timescales</a:t>
            </a:r>
            <a:endParaRPr lang="it-IT" sz="2000" dirty="0"/>
          </a:p>
          <a:p>
            <a:pPr algn="r"/>
            <a:endParaRPr lang="it-IT" sz="2000" dirty="0"/>
          </a:p>
          <a:p>
            <a:pPr algn="r"/>
            <a:r>
              <a:rPr lang="it-IT" sz="2000" dirty="0"/>
              <a:t>-</a:t>
            </a:r>
            <a:r>
              <a:rPr lang="it-IT" sz="2000" dirty="0" err="1"/>
              <a:t>τ</a:t>
            </a:r>
            <a:r>
              <a:rPr lang="it-IT" sz="2000" dirty="0"/>
              <a:t>/log(</a:t>
            </a:r>
            <a:r>
              <a:rPr lang="it-IT" sz="2000" dirty="0" err="1"/>
              <a:t>μ</a:t>
            </a:r>
            <a:r>
              <a:rPr lang="it-IT" sz="2000" baseline="-25000" dirty="0" err="1"/>
              <a:t>i</a:t>
            </a:r>
            <a:r>
              <a:rPr lang="it-IT" sz="2000" dirty="0"/>
              <a:t>)</a:t>
            </a:r>
            <a:endParaRPr lang="it-IT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28600" y="15048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/>
              <a:t>Eigenvalues</a:t>
            </a:r>
            <a:r>
              <a:rPr lang="it-IT" sz="2000" dirty="0"/>
              <a:t> </a:t>
            </a:r>
            <a:r>
              <a:rPr lang="it-IT" sz="2000" dirty="0" err="1"/>
              <a:t>μ</a:t>
            </a:r>
            <a:r>
              <a:rPr lang="it-IT" sz="2000" baseline="-25000" dirty="0" err="1"/>
              <a:t>i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7856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rcRect t="1878" b="1878"/>
          <a:stretch>
            <a:fillRect/>
          </a:stretch>
        </p:blipFill>
        <p:spPr>
          <a:xfrm>
            <a:off x="2209800" y="304800"/>
            <a:ext cx="7239000" cy="3981171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Eigenvalues</a:t>
            </a:r>
            <a:r>
              <a:rPr lang="it-IT" dirty="0"/>
              <a:t> 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it-IT" dirty="0"/>
              <a:t>=10)</a:t>
            </a:r>
          </a:p>
        </p:txBody>
      </p:sp>
      <p:sp>
        <p:nvSpPr>
          <p:cNvPr id="7" name="Freccia circolare a destra 6"/>
          <p:cNvSpPr/>
          <p:nvPr/>
        </p:nvSpPr>
        <p:spPr>
          <a:xfrm>
            <a:off x="1219200" y="2438400"/>
            <a:ext cx="762000" cy="1371600"/>
          </a:xfrm>
          <a:prstGeom prst="curvedRightArrow">
            <a:avLst>
              <a:gd name="adj1" fmla="val 41129"/>
              <a:gd name="adj2" fmla="val 74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6200" y="4239161"/>
            <a:ext cx="182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/>
              <a:t>Implied</a:t>
            </a:r>
            <a:br>
              <a:rPr lang="it-IT" sz="2000" dirty="0"/>
            </a:br>
            <a:r>
              <a:rPr lang="it-IT" sz="2000" dirty="0" err="1"/>
              <a:t>timescales</a:t>
            </a:r>
            <a:endParaRPr lang="it-IT" sz="2000" dirty="0"/>
          </a:p>
          <a:p>
            <a:pPr algn="r"/>
            <a:endParaRPr lang="it-IT" sz="2000" dirty="0"/>
          </a:p>
          <a:p>
            <a:pPr algn="r"/>
            <a:r>
              <a:rPr lang="it-IT" sz="2000" dirty="0"/>
              <a:t>-</a:t>
            </a:r>
            <a:r>
              <a:rPr lang="it-IT" sz="2000" dirty="0" err="1"/>
              <a:t>τ</a:t>
            </a:r>
            <a:r>
              <a:rPr lang="it-IT" sz="2000" dirty="0"/>
              <a:t>/log(</a:t>
            </a:r>
            <a:r>
              <a:rPr lang="it-IT" sz="2000" dirty="0" err="1"/>
              <a:t>μ</a:t>
            </a:r>
            <a:r>
              <a:rPr lang="it-IT" sz="2000" baseline="-25000" dirty="0" err="1"/>
              <a:t>i</a:t>
            </a:r>
            <a:r>
              <a:rPr lang="it-IT" sz="2000" dirty="0"/>
              <a:t>)</a:t>
            </a:r>
          </a:p>
          <a:p>
            <a:pPr algn="r"/>
            <a:endParaRPr lang="it-IT" sz="2000" dirty="0"/>
          </a:p>
          <a:p>
            <a:pPr algn="r"/>
            <a:r>
              <a:rPr lang="it-IT" sz="2000" dirty="0" err="1">
                <a:solidFill>
                  <a:schemeClr val="tx2"/>
                </a:solidFill>
              </a:rPr>
              <a:t>Now</a:t>
            </a:r>
            <a:r>
              <a:rPr lang="it-IT" sz="2000" dirty="0">
                <a:solidFill>
                  <a:schemeClr val="tx2"/>
                </a:solidFill>
              </a:rPr>
              <a:t> in log scale!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28600" y="15048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 err="1"/>
              <a:t>Eigenvalues</a:t>
            </a:r>
            <a:r>
              <a:rPr lang="it-IT" sz="2000" dirty="0"/>
              <a:t> </a:t>
            </a:r>
            <a:r>
              <a:rPr lang="it-IT" sz="2000" dirty="0" err="1"/>
              <a:t>μ</a:t>
            </a:r>
            <a:r>
              <a:rPr lang="it-IT" sz="2000" baseline="-25000" dirty="0" err="1"/>
              <a:t>i</a:t>
            </a:r>
            <a:endParaRPr lang="it-IT" sz="16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57400"/>
            <a:ext cx="6379659" cy="4556900"/>
          </a:xfrm>
          <a:prstGeom prst="rect">
            <a:avLst/>
          </a:prstGeom>
          <a:ln w="38100" cmpd="sng"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76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581400" y="4648200"/>
            <a:ext cx="5181600" cy="182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0"/>
            <a:ext cx="8242300" cy="1143000"/>
          </a:xfrm>
        </p:spPr>
        <p:txBody>
          <a:bodyPr/>
          <a:lstStyle/>
          <a:p>
            <a:r>
              <a:rPr lang="en-US" dirty="0"/>
              <a:t>Discrete Time Markov Chains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810000" y="1600200"/>
            <a:ext cx="4953000" cy="440119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342865" marR="0" lvl="0" indent="-34286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random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process. </a:t>
            </a:r>
          </a:p>
          <a:p>
            <a:pPr marL="342865" marR="0" lvl="0" indent="-34286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The system’s state is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discrete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variable. </a:t>
            </a:r>
          </a:p>
          <a:p>
            <a:pPr marL="342865" marR="0" lvl="0" indent="-34286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It undergoes transitions between states at uniformly-spaced 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discrete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) time points.</a:t>
            </a:r>
          </a:p>
          <a:p>
            <a:pPr marL="342865" marR="0" lvl="0" indent="-34286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Transition probabilities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do not depend on the previous history of states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memorylessness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).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1601" y="2819400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Andrei Markov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1856-1922</a:t>
            </a:r>
          </a:p>
        </p:txBody>
      </p:sp>
      <p:pic>
        <p:nvPicPr>
          <p:cNvPr id="45059" name="Picture 3" descr="Z:\home\toni\Dropbox\presentations\20160122-tosatto-lab\AAMarkov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277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3E8605E-1195-EA4E-AC1F-D08CDD3FC517}"/>
              </a:ext>
            </a:extLst>
          </p:cNvPr>
          <p:cNvGrpSpPr/>
          <p:nvPr/>
        </p:nvGrpSpPr>
        <p:grpSpPr>
          <a:xfrm>
            <a:off x="418070" y="3765786"/>
            <a:ext cx="2357423" cy="3040294"/>
            <a:chOff x="484344" y="1807487"/>
            <a:chExt cx="3060513" cy="3947047"/>
          </a:xfrm>
        </p:grpSpPr>
        <p:grpSp>
          <p:nvGrpSpPr>
            <p:cNvPr id="9" name="Graphic 33">
              <a:extLst>
                <a:ext uri="{FF2B5EF4-FFF2-40B4-BE49-F238E27FC236}">
                  <a16:creationId xmlns:a16="http://schemas.microsoft.com/office/drawing/2014/main" id="{FCB7DD19-7D1F-704D-85F7-E9311A58DB4D}"/>
                </a:ext>
              </a:extLst>
            </p:cNvPr>
            <p:cNvGrpSpPr/>
            <p:nvPr/>
          </p:nvGrpSpPr>
          <p:grpSpPr>
            <a:xfrm>
              <a:off x="2592739" y="4106287"/>
              <a:ext cx="952118" cy="1022891"/>
              <a:chOff x="2592739" y="4106287"/>
              <a:chExt cx="952118" cy="1022891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0CE9F5CF-914E-614F-9F57-43108FE10610}"/>
                  </a:ext>
                </a:extLst>
              </p:cNvPr>
              <p:cNvSpPr/>
              <p:nvPr/>
            </p:nvSpPr>
            <p:spPr>
              <a:xfrm>
                <a:off x="2592739" y="4177060"/>
                <a:ext cx="952118" cy="952118"/>
              </a:xfrm>
              <a:custGeom>
                <a:avLst/>
                <a:gdLst>
                  <a:gd name="connsiteX0" fmla="*/ 952312 w 952118"/>
                  <a:gd name="connsiteY0" fmla="*/ 476310 h 952118"/>
                  <a:gd name="connsiteX1" fmla="*/ 476253 w 952118"/>
                  <a:gd name="connsiteY1" fmla="*/ 952370 h 952118"/>
                  <a:gd name="connsiteX2" fmla="*/ 194 w 952118"/>
                  <a:gd name="connsiteY2" fmla="*/ 476310 h 952118"/>
                  <a:gd name="connsiteX3" fmla="*/ 476253 w 952118"/>
                  <a:gd name="connsiteY3" fmla="*/ 251 h 952118"/>
                  <a:gd name="connsiteX4" fmla="*/ 952312 w 952118"/>
                  <a:gd name="connsiteY4" fmla="*/ 476310 h 95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118" h="952118">
                    <a:moveTo>
                      <a:pt x="952312" y="476310"/>
                    </a:moveTo>
                    <a:cubicBezTo>
                      <a:pt x="952312" y="739231"/>
                      <a:pt x="739173" y="952370"/>
                      <a:pt x="476253" y="952370"/>
                    </a:cubicBezTo>
                    <a:cubicBezTo>
                      <a:pt x="213333" y="952370"/>
                      <a:pt x="194" y="739231"/>
                      <a:pt x="194" y="476310"/>
                    </a:cubicBezTo>
                    <a:cubicBezTo>
                      <a:pt x="194" y="213390"/>
                      <a:pt x="213333" y="251"/>
                      <a:pt x="476253" y="251"/>
                    </a:cubicBezTo>
                    <a:cubicBezTo>
                      <a:pt x="739173" y="251"/>
                      <a:pt x="952312" y="213390"/>
                      <a:pt x="952312" y="476310"/>
                    </a:cubicBezTo>
                    <a:close/>
                  </a:path>
                </a:pathLst>
              </a:custGeom>
              <a:noFill/>
              <a:ln w="90312" cap="flat">
                <a:solidFill>
                  <a:srgbClr val="058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24ECE-63E4-814B-87D0-9379CD3F73F3}"/>
                  </a:ext>
                </a:extLst>
              </p:cNvPr>
              <p:cNvSpPr txBox="1"/>
              <p:nvPr/>
            </p:nvSpPr>
            <p:spPr>
              <a:xfrm>
                <a:off x="2704334" y="4106287"/>
                <a:ext cx="560832" cy="721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4464" b="0" i="0" u="none" strike="noStrike" kern="1200" cap="none" spc="0" normalizeH="0" baseline="0" noProof="0" dirty="0">
                    <a:ln w="7874">
                      <a:solidFill>
                        <a:srgbClr val="0274FA"/>
                      </a:solidFill>
                    </a:ln>
                    <a:solidFill>
                      <a:srgbClr val="026DFA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A</a:t>
                </a:r>
              </a:p>
            </p:txBody>
          </p:sp>
        </p:grpSp>
        <p:grpSp>
          <p:nvGrpSpPr>
            <p:cNvPr id="10" name="Graphic 33">
              <a:extLst>
                <a:ext uri="{FF2B5EF4-FFF2-40B4-BE49-F238E27FC236}">
                  <a16:creationId xmlns:a16="http://schemas.microsoft.com/office/drawing/2014/main" id="{42DE7A65-B546-8A45-A5C4-DFA2CBE9604C}"/>
                </a:ext>
              </a:extLst>
            </p:cNvPr>
            <p:cNvGrpSpPr/>
            <p:nvPr/>
          </p:nvGrpSpPr>
          <p:grpSpPr>
            <a:xfrm>
              <a:off x="770974" y="2372268"/>
              <a:ext cx="952118" cy="1001925"/>
              <a:chOff x="770974" y="2372268"/>
              <a:chExt cx="952118" cy="1001925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9A91704-2BAE-7845-A194-D4F0616B654D}"/>
                  </a:ext>
                </a:extLst>
              </p:cNvPr>
              <p:cNvSpPr/>
              <p:nvPr/>
            </p:nvSpPr>
            <p:spPr>
              <a:xfrm>
                <a:off x="770974" y="2422075"/>
                <a:ext cx="952118" cy="952118"/>
              </a:xfrm>
              <a:custGeom>
                <a:avLst/>
                <a:gdLst>
                  <a:gd name="connsiteX0" fmla="*/ 952081 w 952118"/>
                  <a:gd name="connsiteY0" fmla="*/ 476087 h 952118"/>
                  <a:gd name="connsiteX1" fmla="*/ 476022 w 952118"/>
                  <a:gd name="connsiteY1" fmla="*/ 952147 h 952118"/>
                  <a:gd name="connsiteX2" fmla="*/ -38 w 952118"/>
                  <a:gd name="connsiteY2" fmla="*/ 476087 h 952118"/>
                  <a:gd name="connsiteX3" fmla="*/ 476022 w 952118"/>
                  <a:gd name="connsiteY3" fmla="*/ 28 h 952118"/>
                  <a:gd name="connsiteX4" fmla="*/ 952081 w 952118"/>
                  <a:gd name="connsiteY4" fmla="*/ 476087 h 95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118" h="952118">
                    <a:moveTo>
                      <a:pt x="952081" y="476087"/>
                    </a:moveTo>
                    <a:cubicBezTo>
                      <a:pt x="952081" y="739008"/>
                      <a:pt x="738942" y="952147"/>
                      <a:pt x="476022" y="952147"/>
                    </a:cubicBezTo>
                    <a:cubicBezTo>
                      <a:pt x="213101" y="952147"/>
                      <a:pt x="-38" y="739008"/>
                      <a:pt x="-38" y="476087"/>
                    </a:cubicBezTo>
                    <a:cubicBezTo>
                      <a:pt x="-38" y="213167"/>
                      <a:pt x="213101" y="28"/>
                      <a:pt x="476022" y="28"/>
                    </a:cubicBezTo>
                    <a:cubicBezTo>
                      <a:pt x="738942" y="28"/>
                      <a:pt x="952081" y="213167"/>
                      <a:pt x="952081" y="476087"/>
                    </a:cubicBezTo>
                    <a:close/>
                  </a:path>
                </a:pathLst>
              </a:custGeom>
              <a:noFill/>
              <a:ln w="90312" cap="flat">
                <a:solidFill>
                  <a:srgbClr val="58545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66AC65-52C9-4A42-90D0-F880A20AFE11}"/>
                  </a:ext>
                </a:extLst>
              </p:cNvPr>
              <p:cNvSpPr txBox="1"/>
              <p:nvPr/>
            </p:nvSpPr>
            <p:spPr>
              <a:xfrm>
                <a:off x="919943" y="2372268"/>
                <a:ext cx="566181" cy="779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4464" b="0" i="0" u="none" strike="noStrike" kern="1200" cap="none" spc="0" normalizeH="0" baseline="0" noProof="0" dirty="0">
                    <a:ln w="7874">
                      <a:solidFill>
                        <a:srgbClr val="585454"/>
                      </a:solidFill>
                    </a:ln>
                    <a:solidFill>
                      <a:srgbClr val="5E5858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  <a:rtl val="0"/>
                  </a:rPr>
                  <a:t>B</a:t>
                </a:r>
              </a:p>
            </p:txBody>
          </p:sp>
        </p:grpSp>
        <p:grpSp>
          <p:nvGrpSpPr>
            <p:cNvPr id="11" name="Graphic 33">
              <a:extLst>
                <a:ext uri="{FF2B5EF4-FFF2-40B4-BE49-F238E27FC236}">
                  <a16:creationId xmlns:a16="http://schemas.microsoft.com/office/drawing/2014/main" id="{72E554F6-F125-0E47-84A9-0E244BCB1D98}"/>
                </a:ext>
              </a:extLst>
            </p:cNvPr>
            <p:cNvGrpSpPr/>
            <p:nvPr/>
          </p:nvGrpSpPr>
          <p:grpSpPr>
            <a:xfrm>
              <a:off x="1374289" y="1807487"/>
              <a:ext cx="1359054" cy="1189260"/>
              <a:chOff x="1374289" y="1807487"/>
              <a:chExt cx="1359054" cy="1189260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BDF47BB-2D90-3440-AAB1-B86DDEFB412F}"/>
                  </a:ext>
                </a:extLst>
              </p:cNvPr>
              <p:cNvSpPr/>
              <p:nvPr/>
            </p:nvSpPr>
            <p:spPr>
              <a:xfrm>
                <a:off x="1374289" y="1807487"/>
                <a:ext cx="1359054" cy="1002170"/>
              </a:xfrm>
              <a:custGeom>
                <a:avLst/>
                <a:gdLst>
                  <a:gd name="connsiteX0" fmla="*/ 0 w 1359054"/>
                  <a:gd name="connsiteY0" fmla="*/ 591782 h 1002170"/>
                  <a:gd name="connsiteX1" fmla="*/ 487429 w 1359054"/>
                  <a:gd name="connsiteY1" fmla="*/ 990588 h 100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9054" h="1002170">
                    <a:moveTo>
                      <a:pt x="0" y="591782"/>
                    </a:moveTo>
                    <a:cubicBezTo>
                      <a:pt x="930547" y="-1014520"/>
                      <a:pt x="2259900" y="1178913"/>
                      <a:pt x="487429" y="990588"/>
                    </a:cubicBezTo>
                  </a:path>
                </a:pathLst>
              </a:custGeom>
              <a:noFill/>
              <a:ln w="78740" cap="flat">
                <a:solidFill>
                  <a:srgbClr val="FE520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7003DE-1DF3-DC4B-80E4-BADB93A4F7BA}"/>
                  </a:ext>
                </a:extLst>
              </p:cNvPr>
              <p:cNvSpPr/>
              <p:nvPr/>
            </p:nvSpPr>
            <p:spPr>
              <a:xfrm rot="504539">
                <a:off x="1868587" y="2542545"/>
                <a:ext cx="412361" cy="426342"/>
              </a:xfrm>
              <a:custGeom>
                <a:avLst/>
                <a:gdLst>
                  <a:gd name="connsiteX0" fmla="*/ 413203 w 412361"/>
                  <a:gd name="connsiteY0" fmla="*/ 426560 h 426342"/>
                  <a:gd name="connsiteX1" fmla="*/ 841 w 412361"/>
                  <a:gd name="connsiteY1" fmla="*/ 287996 h 426342"/>
                  <a:gd name="connsiteX2" fmla="*/ 327041 w 412361"/>
                  <a:gd name="connsiteY2" fmla="*/ 217 h 42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361" h="426342">
                    <a:moveTo>
                      <a:pt x="413203" y="426560"/>
                    </a:moveTo>
                    <a:lnTo>
                      <a:pt x="841" y="287996"/>
                    </a:lnTo>
                    <a:lnTo>
                      <a:pt x="327041" y="217"/>
                    </a:lnTo>
                    <a:close/>
                  </a:path>
                </a:pathLst>
              </a:custGeom>
              <a:solidFill>
                <a:srgbClr val="FB5A07"/>
              </a:solidFill>
              <a:ln w="78740" cap="flat">
                <a:solidFill>
                  <a:srgbClr val="FE520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aphic 33">
              <a:extLst>
                <a:ext uri="{FF2B5EF4-FFF2-40B4-BE49-F238E27FC236}">
                  <a16:creationId xmlns:a16="http://schemas.microsoft.com/office/drawing/2014/main" id="{C3734F25-F308-384F-A9EE-D57E61729EC0}"/>
                </a:ext>
              </a:extLst>
            </p:cNvPr>
            <p:cNvGrpSpPr/>
            <p:nvPr/>
          </p:nvGrpSpPr>
          <p:grpSpPr>
            <a:xfrm>
              <a:off x="1222944" y="4510779"/>
              <a:ext cx="1485419" cy="987464"/>
              <a:chOff x="1222944" y="4510779"/>
              <a:chExt cx="1485419" cy="987464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C68891C-EF89-BA4B-B14F-6CD8B9575883}"/>
                  </a:ext>
                </a:extLst>
              </p:cNvPr>
              <p:cNvSpPr/>
              <p:nvPr/>
            </p:nvSpPr>
            <p:spPr>
              <a:xfrm>
                <a:off x="1222944" y="4510779"/>
                <a:ext cx="1419337" cy="987464"/>
              </a:xfrm>
              <a:custGeom>
                <a:avLst/>
                <a:gdLst>
                  <a:gd name="connsiteX0" fmla="*/ 1274710 w 1419337"/>
                  <a:gd name="connsiteY0" fmla="*/ 63798 h 987464"/>
                  <a:gd name="connsiteX1" fmla="*/ 1419337 w 1419337"/>
                  <a:gd name="connsiteY1" fmla="*/ 589050 h 98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337" h="987464">
                    <a:moveTo>
                      <a:pt x="1274710" y="63798"/>
                    </a:moveTo>
                    <a:cubicBezTo>
                      <a:pt x="-719320" y="-401475"/>
                      <a:pt x="-142653" y="1874091"/>
                      <a:pt x="1419337" y="589050"/>
                    </a:cubicBezTo>
                  </a:path>
                </a:pathLst>
              </a:custGeom>
              <a:noFill/>
              <a:ln w="78740" cap="flat">
                <a:solidFill>
                  <a:srgbClr val="FE520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32D94E6-0352-764F-921D-AEFDDDC8F6A6}"/>
                  </a:ext>
                </a:extLst>
              </p:cNvPr>
              <p:cNvSpPr/>
              <p:nvPr/>
            </p:nvSpPr>
            <p:spPr>
              <a:xfrm>
                <a:off x="2115518" y="4887417"/>
                <a:ext cx="592845" cy="590976"/>
              </a:xfrm>
              <a:custGeom>
                <a:avLst/>
                <a:gdLst>
                  <a:gd name="connsiteX0" fmla="*/ 305372 w 592845"/>
                  <a:gd name="connsiteY0" fmla="*/ 590976 h 590976"/>
                  <a:gd name="connsiteX1" fmla="*/ 93431 w 592845"/>
                  <a:gd name="connsiteY1" fmla="*/ 223158 h 590976"/>
                  <a:gd name="connsiteX2" fmla="*/ 529039 w 592845"/>
                  <a:gd name="connsiteY2" fmla="*/ 205965 h 590976"/>
                  <a:gd name="connsiteX3" fmla="*/ 305372 w 592845"/>
                  <a:gd name="connsiteY3" fmla="*/ 590976 h 59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2845" h="590976">
                    <a:moveTo>
                      <a:pt x="305372" y="590976"/>
                    </a:moveTo>
                    <a:lnTo>
                      <a:pt x="93431" y="223158"/>
                    </a:lnTo>
                    <a:lnTo>
                      <a:pt x="529039" y="205965"/>
                    </a:lnTo>
                    <a:lnTo>
                      <a:pt x="305372" y="590976"/>
                    </a:lnTo>
                    <a:close/>
                  </a:path>
                </a:pathLst>
              </a:custGeom>
              <a:solidFill>
                <a:srgbClr val="FB5A07"/>
              </a:solidFill>
              <a:ln w="78799" cap="flat">
                <a:solidFill>
                  <a:srgbClr val="FE520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aphic 33">
              <a:extLst>
                <a:ext uri="{FF2B5EF4-FFF2-40B4-BE49-F238E27FC236}">
                  <a16:creationId xmlns:a16="http://schemas.microsoft.com/office/drawing/2014/main" id="{B66EA3CD-A3F2-804D-8BA8-113BBAD693A7}"/>
                </a:ext>
              </a:extLst>
            </p:cNvPr>
            <p:cNvGrpSpPr/>
            <p:nvPr/>
          </p:nvGrpSpPr>
          <p:grpSpPr>
            <a:xfrm>
              <a:off x="1174812" y="3401380"/>
              <a:ext cx="1380770" cy="1057693"/>
              <a:chOff x="1174812" y="3401380"/>
              <a:chExt cx="1380770" cy="1057693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BE65AE11-5E10-3D41-8060-AF0044444E9E}"/>
                  </a:ext>
                </a:extLst>
              </p:cNvPr>
              <p:cNvSpPr/>
              <p:nvPr/>
            </p:nvSpPr>
            <p:spPr>
              <a:xfrm>
                <a:off x="1482682" y="3430209"/>
                <a:ext cx="1072900" cy="1028863"/>
              </a:xfrm>
              <a:custGeom>
                <a:avLst/>
                <a:gdLst>
                  <a:gd name="connsiteX0" fmla="*/ 1072901 w 1072900"/>
                  <a:gd name="connsiteY0" fmla="*/ 1028864 h 1028863"/>
                  <a:gd name="connsiteX1" fmla="*/ 5264 w 1072900"/>
                  <a:gd name="connsiteY1" fmla="*/ 0 h 102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2900" h="1028863">
                    <a:moveTo>
                      <a:pt x="1072901" y="1028864"/>
                    </a:moveTo>
                    <a:cubicBezTo>
                      <a:pt x="-95822" y="857156"/>
                      <a:pt x="-3909" y="7161"/>
                      <a:pt x="5264" y="0"/>
                    </a:cubicBezTo>
                  </a:path>
                </a:pathLst>
              </a:custGeom>
              <a:noFill/>
              <a:ln w="78740" cap="flat">
                <a:solidFill>
                  <a:srgbClr val="FE520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252BB23-3A36-9B4A-BEBD-4AC18B0F9E90}"/>
                  </a:ext>
                </a:extLst>
              </p:cNvPr>
              <p:cNvSpPr/>
              <p:nvPr/>
            </p:nvSpPr>
            <p:spPr>
              <a:xfrm rot="-1226579">
                <a:off x="1236282" y="3459968"/>
                <a:ext cx="412361" cy="426342"/>
              </a:xfrm>
              <a:custGeom>
                <a:avLst/>
                <a:gdLst>
                  <a:gd name="connsiteX0" fmla="*/ 413123 w 412361"/>
                  <a:gd name="connsiteY0" fmla="*/ 426676 h 426342"/>
                  <a:gd name="connsiteX1" fmla="*/ 761 w 412361"/>
                  <a:gd name="connsiteY1" fmla="*/ 288112 h 426342"/>
                  <a:gd name="connsiteX2" fmla="*/ 326960 w 412361"/>
                  <a:gd name="connsiteY2" fmla="*/ 334 h 426342"/>
                  <a:gd name="connsiteX3" fmla="*/ 413123 w 412361"/>
                  <a:gd name="connsiteY3" fmla="*/ 426676 h 42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361" h="426342">
                    <a:moveTo>
                      <a:pt x="413123" y="426676"/>
                    </a:moveTo>
                    <a:lnTo>
                      <a:pt x="761" y="288112"/>
                    </a:lnTo>
                    <a:lnTo>
                      <a:pt x="326960" y="334"/>
                    </a:lnTo>
                    <a:lnTo>
                      <a:pt x="413123" y="426676"/>
                    </a:lnTo>
                    <a:close/>
                  </a:path>
                </a:pathLst>
              </a:custGeom>
              <a:solidFill>
                <a:srgbClr val="FB5A07"/>
              </a:solidFill>
              <a:ln w="78740" cap="flat">
                <a:solidFill>
                  <a:srgbClr val="FE520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aphic 33">
              <a:extLst>
                <a:ext uri="{FF2B5EF4-FFF2-40B4-BE49-F238E27FC236}">
                  <a16:creationId xmlns:a16="http://schemas.microsoft.com/office/drawing/2014/main" id="{97464DA8-AFF7-A24B-ACA0-B360DEF06E17}"/>
                </a:ext>
              </a:extLst>
            </p:cNvPr>
            <p:cNvGrpSpPr/>
            <p:nvPr/>
          </p:nvGrpSpPr>
          <p:grpSpPr>
            <a:xfrm>
              <a:off x="1773094" y="3086101"/>
              <a:ext cx="1276209" cy="1060576"/>
              <a:chOff x="1773094" y="3086101"/>
              <a:chExt cx="1276209" cy="1060576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02E78D5-6F55-2248-B706-BCF259ECE567}"/>
                  </a:ext>
                </a:extLst>
              </p:cNvPr>
              <p:cNvSpPr/>
              <p:nvPr/>
            </p:nvSpPr>
            <p:spPr>
              <a:xfrm>
                <a:off x="1773094" y="3086101"/>
                <a:ext cx="998670" cy="1052248"/>
              </a:xfrm>
              <a:custGeom>
                <a:avLst/>
                <a:gdLst>
                  <a:gd name="connsiteX0" fmla="*/ 0 w 998670"/>
                  <a:gd name="connsiteY0" fmla="*/ 0 h 1052248"/>
                  <a:gd name="connsiteX1" fmla="*/ 984216 w 998670"/>
                  <a:gd name="connsiteY1" fmla="*/ 1052249 h 1052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8670" h="1052248">
                    <a:moveTo>
                      <a:pt x="0" y="0"/>
                    </a:moveTo>
                    <a:cubicBezTo>
                      <a:pt x="1168723" y="171708"/>
                      <a:pt x="993389" y="1045087"/>
                      <a:pt x="984216" y="1052249"/>
                    </a:cubicBezTo>
                  </a:path>
                </a:pathLst>
              </a:custGeom>
              <a:noFill/>
              <a:ln w="78740" cap="flat">
                <a:solidFill>
                  <a:srgbClr val="FE520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1A32633-C59E-BB4D-AB75-1C7518FD50F7}"/>
                  </a:ext>
                </a:extLst>
              </p:cNvPr>
              <p:cNvSpPr/>
              <p:nvPr/>
            </p:nvSpPr>
            <p:spPr>
              <a:xfrm rot="2503136">
                <a:off x="2547365" y="3637182"/>
                <a:ext cx="412362" cy="426342"/>
              </a:xfrm>
              <a:custGeom>
                <a:avLst/>
                <a:gdLst>
                  <a:gd name="connsiteX0" fmla="*/ 413289 w 412362"/>
                  <a:gd name="connsiteY0" fmla="*/ 426699 h 426342"/>
                  <a:gd name="connsiteX1" fmla="*/ 927 w 412362"/>
                  <a:gd name="connsiteY1" fmla="*/ 288135 h 426342"/>
                  <a:gd name="connsiteX2" fmla="*/ 327127 w 412362"/>
                  <a:gd name="connsiteY2" fmla="*/ 356 h 426342"/>
                  <a:gd name="connsiteX3" fmla="*/ 413289 w 412362"/>
                  <a:gd name="connsiteY3" fmla="*/ 426699 h 42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362" h="426342">
                    <a:moveTo>
                      <a:pt x="413289" y="426699"/>
                    </a:moveTo>
                    <a:lnTo>
                      <a:pt x="927" y="288135"/>
                    </a:lnTo>
                    <a:lnTo>
                      <a:pt x="327127" y="356"/>
                    </a:lnTo>
                    <a:lnTo>
                      <a:pt x="413289" y="426699"/>
                    </a:lnTo>
                    <a:close/>
                  </a:path>
                </a:pathLst>
              </a:custGeom>
              <a:solidFill>
                <a:srgbClr val="FB5A07"/>
              </a:solidFill>
              <a:ln w="78740" cap="flat">
                <a:solidFill>
                  <a:srgbClr val="FE520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5F5529-F943-B94C-A9CA-EB644B2AFA36}"/>
                </a:ext>
              </a:extLst>
            </p:cNvPr>
            <p:cNvSpPr txBox="1"/>
            <p:nvPr/>
          </p:nvSpPr>
          <p:spPr>
            <a:xfrm>
              <a:off x="2770768" y="1904187"/>
              <a:ext cx="239826" cy="714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97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4F0803-7FA7-574C-89DF-77F0CDEF8528}"/>
                </a:ext>
              </a:extLst>
            </p:cNvPr>
            <p:cNvSpPr txBox="1"/>
            <p:nvPr/>
          </p:nvSpPr>
          <p:spPr>
            <a:xfrm>
              <a:off x="2628493" y="3056293"/>
              <a:ext cx="239826" cy="714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97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8D3DB2-57F0-0B46-8A55-FFB8BE9A6BDE}"/>
                </a:ext>
              </a:extLst>
            </p:cNvPr>
            <p:cNvSpPr txBox="1"/>
            <p:nvPr/>
          </p:nvSpPr>
          <p:spPr>
            <a:xfrm>
              <a:off x="484344" y="5040137"/>
              <a:ext cx="239826" cy="714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97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38534B-1216-4D42-A130-71D7B7176587}"/>
                </a:ext>
              </a:extLst>
            </p:cNvPr>
            <p:cNvSpPr txBox="1"/>
            <p:nvPr/>
          </p:nvSpPr>
          <p:spPr>
            <a:xfrm>
              <a:off x="906198" y="3964684"/>
              <a:ext cx="239826" cy="714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97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87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eigenvector</a:t>
            </a:r>
            <a:r>
              <a:rPr lang="it-IT" dirty="0"/>
              <a:t> (μ</a:t>
            </a:r>
            <a:r>
              <a:rPr lang="it-IT" baseline="-25000" dirty="0"/>
              <a:t>1</a:t>
            </a:r>
            <a:r>
              <a:rPr lang="it-IT" dirty="0"/>
              <a:t>=1)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stationary</a:t>
            </a:r>
            <a:r>
              <a:rPr lang="it-IT" sz="2400" dirty="0"/>
              <a:t> state (</a:t>
            </a:r>
            <a:r>
              <a:rPr lang="it-IT" sz="2400" dirty="0" err="1"/>
              <a:t>normalize</a:t>
            </a:r>
            <a:r>
              <a:rPr lang="it-IT" sz="2400" dirty="0"/>
              <a:t> so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sums</a:t>
            </a:r>
            <a:r>
              <a:rPr lang="it-IT" sz="2400" dirty="0"/>
              <a:t> to 1)</a:t>
            </a:r>
          </a:p>
          <a:p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3805"/>
          <a:stretch/>
        </p:blipFill>
        <p:spPr>
          <a:xfrm>
            <a:off x="914400" y="1886857"/>
            <a:ext cx="7543800" cy="46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77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eigenvector</a:t>
            </a:r>
            <a:r>
              <a:rPr lang="it-IT" dirty="0"/>
              <a:t> (μ</a:t>
            </a:r>
            <a:r>
              <a:rPr lang="it-IT" baseline="-25000" dirty="0"/>
              <a:t>2</a:t>
            </a:r>
            <a:r>
              <a:rPr lang="it-IT" dirty="0"/>
              <a:t>=0.997)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slowest</a:t>
            </a:r>
            <a:r>
              <a:rPr lang="it-IT" sz="2400" dirty="0"/>
              <a:t> </a:t>
            </a:r>
            <a:r>
              <a:rPr lang="it-IT" sz="2400" dirty="0" err="1"/>
              <a:t>relaxation</a:t>
            </a:r>
            <a:r>
              <a:rPr lang="it-IT" sz="2400" dirty="0"/>
              <a:t> mode: ITS τ</a:t>
            </a:r>
            <a:r>
              <a:rPr lang="it-IT" sz="2400" baseline="-25000" dirty="0"/>
              <a:t>2</a:t>
            </a:r>
            <a:r>
              <a:rPr lang="it-IT" sz="2400" dirty="0"/>
              <a:t> </a:t>
            </a:r>
            <a:r>
              <a:rPr lang="it-IT" sz="2400"/>
              <a:t>= 3610 </a:t>
            </a:r>
            <a:r>
              <a:rPr lang="it-IT" sz="2400" dirty="0"/>
              <a:t>time </a:t>
            </a:r>
            <a:r>
              <a:rPr lang="it-IT" sz="2400" dirty="0" err="1"/>
              <a:t>units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16318"/>
          <a:stretch/>
        </p:blipFill>
        <p:spPr>
          <a:xfrm>
            <a:off x="685800" y="2166666"/>
            <a:ext cx="7848600" cy="4691333"/>
          </a:xfrm>
          <a:prstGeom prst="rect">
            <a:avLst/>
          </a:prstGeom>
        </p:spPr>
      </p:pic>
      <p:sp>
        <p:nvSpPr>
          <p:cNvPr id="7" name="Freccia bidirezionale orizzontale 6"/>
          <p:cNvSpPr/>
          <p:nvPr/>
        </p:nvSpPr>
        <p:spPr>
          <a:xfrm rot="672310">
            <a:off x="3375263" y="3647044"/>
            <a:ext cx="3080718" cy="533400"/>
          </a:xfrm>
          <a:prstGeom prst="leftRightArrow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505200" y="3505200"/>
            <a:ext cx="2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91200" y="6273224"/>
            <a:ext cx="3092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* </a:t>
            </a:r>
            <a:r>
              <a:rPr lang="it-IT" sz="1600" dirty="0" err="1"/>
              <a:t>Probability</a:t>
            </a:r>
            <a:r>
              <a:rPr lang="it-IT" sz="1600" dirty="0"/>
              <a:t> mass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exchanged</a:t>
            </a:r>
            <a:br>
              <a:rPr lang="it-IT" sz="1600" dirty="0"/>
            </a:br>
            <a:r>
              <a:rPr lang="it-IT" sz="1600" dirty="0" err="1"/>
              <a:t>between</a:t>
            </a:r>
            <a:r>
              <a:rPr lang="it-IT" sz="1600" dirty="0"/>
              <a:t> the + and - </a:t>
            </a:r>
            <a:r>
              <a:rPr lang="it-IT" sz="1600" dirty="0" err="1"/>
              <a:t>basins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78558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Take-home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. </a:t>
            </a:r>
          </a:p>
          <a:p>
            <a:r>
              <a:rPr lang="it-IT" dirty="0"/>
              <a:t>Use </a:t>
            </a:r>
            <a:r>
              <a:rPr lang="it-IT" dirty="0" err="1"/>
              <a:t>trajectories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baseline="-25000" dirty="0" err="1"/>
              <a:t>ij</a:t>
            </a:r>
            <a:endParaRPr lang="it-IT" baseline="-25000" dirty="0"/>
          </a:p>
          <a:p>
            <a:r>
              <a:rPr lang="it-IT" dirty="0" err="1"/>
              <a:t>Eigenvalues</a:t>
            </a:r>
            <a:r>
              <a:rPr lang="it-IT" dirty="0"/>
              <a:t>: 	1.0, 	</a:t>
            </a:r>
            <a:r>
              <a:rPr lang="it-IT" dirty="0">
                <a:solidFill>
                  <a:schemeClr val="tx2"/>
                </a:solidFill>
              </a:rPr>
              <a:t>µ</a:t>
            </a:r>
            <a:r>
              <a:rPr lang="it-IT" baseline="-25000" dirty="0">
                <a:solidFill>
                  <a:schemeClr val="tx2"/>
                </a:solidFill>
              </a:rPr>
              <a:t>1</a:t>
            </a:r>
            <a:r>
              <a:rPr lang="it-IT" dirty="0"/>
              <a:t>, 	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it-IT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it-IT" dirty="0"/>
              <a:t>, </a:t>
            </a:r>
            <a:r>
              <a:rPr lang="mr-IN" dirty="0"/>
              <a:t>…</a:t>
            </a:r>
            <a:endParaRPr lang="it-IT" dirty="0"/>
          </a:p>
          <a:p>
            <a:pPr lvl="1"/>
            <a:r>
              <a:rPr lang="it-IT" dirty="0" err="1"/>
              <a:t>These</a:t>
            </a:r>
            <a:r>
              <a:rPr lang="it-IT" dirty="0"/>
              <a:t> are the time-</a:t>
            </a:r>
            <a:r>
              <a:rPr lang="it-IT" dirty="0" err="1"/>
              <a:t>scales</a:t>
            </a:r>
            <a:r>
              <a:rPr lang="it-IT" dirty="0"/>
              <a:t> (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mr-IN" dirty="0"/>
              <a:t>–</a:t>
            </a:r>
            <a:r>
              <a:rPr lang="it-IT" dirty="0"/>
              <a:t>log)</a:t>
            </a:r>
          </a:p>
          <a:p>
            <a:r>
              <a:rPr lang="it-IT" dirty="0" err="1"/>
              <a:t>Eigenvectors</a:t>
            </a:r>
            <a:r>
              <a:rPr lang="it-IT" dirty="0"/>
              <a:t>: 	</a:t>
            </a:r>
            <a:r>
              <a:rPr lang="it-IT" dirty="0" err="1"/>
              <a:t>s</a:t>
            </a:r>
            <a:r>
              <a:rPr lang="it-IT" baseline="-25000" dirty="0"/>
              <a:t>∞</a:t>
            </a:r>
            <a:r>
              <a:rPr lang="it-IT" dirty="0"/>
              <a:t>, 	</a:t>
            </a:r>
            <a:r>
              <a:rPr lang="it-IT" dirty="0">
                <a:solidFill>
                  <a:schemeClr val="tx2"/>
                </a:solidFill>
              </a:rPr>
              <a:t>s</a:t>
            </a:r>
            <a:r>
              <a:rPr lang="it-IT" baseline="-25000" dirty="0">
                <a:solidFill>
                  <a:schemeClr val="tx2"/>
                </a:solidFill>
              </a:rPr>
              <a:t>1</a:t>
            </a:r>
            <a:r>
              <a:rPr lang="it-IT" dirty="0"/>
              <a:t>, 		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it-IT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it-IT" dirty="0"/>
              <a:t>, </a:t>
            </a:r>
            <a:r>
              <a:rPr lang="mr-IN" dirty="0"/>
              <a:t>…</a:t>
            </a:r>
            <a:endParaRPr lang="it-IT" dirty="0"/>
          </a:p>
          <a:p>
            <a:pPr lvl="1"/>
            <a:r>
              <a:rPr lang="it-IT" dirty="0" err="1"/>
              <a:t>These</a:t>
            </a:r>
            <a:r>
              <a:rPr lang="it-IT" dirty="0"/>
              <a:t> are the </a:t>
            </a:r>
            <a:r>
              <a:rPr lang="it-IT" dirty="0" err="1"/>
              <a:t>equilibrium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, i.e. </a:t>
            </a:r>
            <a:r>
              <a:rPr lang="it-IT" dirty="0">
                <a:ea typeface="Lucida Grande"/>
              </a:rPr>
              <a:t>ΔG; and </a:t>
            </a:r>
            <a:r>
              <a:rPr lang="it-IT" dirty="0" err="1">
                <a:ea typeface="Lucida Grande"/>
              </a:rPr>
              <a:t>faster</a:t>
            </a:r>
            <a:r>
              <a:rPr lang="it-IT" dirty="0">
                <a:ea typeface="Lucida Grande"/>
              </a:rPr>
              <a:t> “</a:t>
            </a:r>
            <a:r>
              <a:rPr lang="it-IT" dirty="0" err="1">
                <a:ea typeface="Lucida Grande"/>
              </a:rPr>
              <a:t>oscillations</a:t>
            </a:r>
            <a:r>
              <a:rPr lang="it-IT" dirty="0">
                <a:ea typeface="Lucida Grande"/>
              </a:rPr>
              <a:t>” (</a:t>
            </a:r>
            <a:r>
              <a:rPr lang="it-IT" dirty="0" err="1">
                <a:ea typeface="Lucida Grande"/>
              </a:rPr>
              <a:t>kinetics</a:t>
            </a:r>
            <a:r>
              <a:rPr lang="it-IT" dirty="0">
                <a:ea typeface="Lucida Grande"/>
              </a:rPr>
              <a:t>)</a:t>
            </a:r>
          </a:p>
          <a:p>
            <a:r>
              <a:rPr lang="it-IT" dirty="0" err="1"/>
              <a:t>All</a:t>
            </a:r>
            <a:r>
              <a:rPr lang="it-IT" dirty="0"/>
              <a:t> are a </a:t>
            </a:r>
            <a:r>
              <a:rPr lang="it-IT" dirty="0" err="1"/>
              <a:t>function</a:t>
            </a:r>
            <a:r>
              <a:rPr lang="it-IT" dirty="0"/>
              <a:t> of </a:t>
            </a:r>
            <a:r>
              <a:rPr lang="it-IT" dirty="0" err="1"/>
              <a:t>τ</a:t>
            </a:r>
            <a:r>
              <a:rPr lang="it-IT" dirty="0"/>
              <a:t>: </a:t>
            </a:r>
            <a:r>
              <a:rPr lang="it-IT" dirty="0" err="1"/>
              <a:t>convergence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587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Markovianity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state </a:t>
            </a:r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probabilities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current</a:t>
            </a:r>
            <a:r>
              <a:rPr lang="it-IT" dirty="0"/>
              <a:t> state.</a:t>
            </a:r>
          </a:p>
          <a:p>
            <a:r>
              <a:rPr lang="it-IT" dirty="0" err="1"/>
              <a:t>Examples</a:t>
            </a:r>
            <a:endParaRPr lang="it-IT" dirty="0"/>
          </a:p>
          <a:p>
            <a:pPr lvl="1"/>
            <a:r>
              <a:rPr lang="it-IT" dirty="0" err="1"/>
              <a:t>Today’s</a:t>
            </a:r>
            <a:r>
              <a:rPr lang="it-IT" dirty="0"/>
              <a:t> </a:t>
            </a:r>
            <a:r>
              <a:rPr lang="it-IT" dirty="0" err="1"/>
              <a:t>weather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yesterday’s</a:t>
            </a:r>
            <a:endParaRPr lang="it-IT" dirty="0"/>
          </a:p>
          <a:p>
            <a:pPr lvl="1"/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ligand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</a:t>
            </a:r>
            <a:r>
              <a:rPr lang="it-IT" dirty="0" err="1"/>
              <a:t>there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false </a:t>
            </a:r>
            <a:r>
              <a:rPr lang="it-IT" dirty="0" err="1"/>
              <a:t>at</a:t>
            </a:r>
            <a:r>
              <a:rPr lang="it-IT" dirty="0"/>
              <a:t> short </a:t>
            </a:r>
            <a:r>
              <a:rPr lang="it-IT" dirty="0" err="1"/>
              <a:t>timescales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(</a:t>
            </a:r>
            <a:r>
              <a:rPr lang="it-IT" dirty="0" err="1"/>
              <a:t>system’s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)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14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Implied</a:t>
            </a:r>
            <a:r>
              <a:rPr lang="it-IT" dirty="0"/>
              <a:t> </a:t>
            </a:r>
            <a:r>
              <a:rPr lang="it-IT" dirty="0" err="1"/>
              <a:t>timescales</a:t>
            </a:r>
            <a:r>
              <a:rPr lang="it-IT" dirty="0"/>
              <a:t> plot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35023" y="1066800"/>
            <a:ext cx="787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Repeat</a:t>
            </a:r>
            <a:r>
              <a:rPr lang="it-IT" dirty="0"/>
              <a:t> the </a:t>
            </a:r>
            <a:r>
              <a:rPr lang="it-IT" dirty="0" err="1"/>
              <a:t>eigenvalues</a:t>
            </a:r>
            <a:r>
              <a:rPr lang="it-IT" dirty="0"/>
              <a:t> </a:t>
            </a:r>
            <a:r>
              <a:rPr lang="it-IT" dirty="0" err="1"/>
              <a:t>determination</a:t>
            </a:r>
            <a:r>
              <a:rPr lang="it-IT" dirty="0"/>
              <a:t> for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lags</a:t>
            </a:r>
            <a:r>
              <a:rPr lang="it-IT" dirty="0"/>
              <a:t>.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1316"/>
          <a:stretch/>
        </p:blipFill>
        <p:spPr>
          <a:xfrm>
            <a:off x="0" y="2133600"/>
            <a:ext cx="6942609" cy="439782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838200" y="2514600"/>
            <a:ext cx="381000" cy="3124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219200" y="2514600"/>
            <a:ext cx="381000" cy="3124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2057400" y="2514600"/>
            <a:ext cx="381000" cy="3124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495071" y="3505200"/>
            <a:ext cx="139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r>
              <a:rPr lang="it-IT" dirty="0"/>
              <a:t>and so on</a:t>
            </a:r>
          </a:p>
        </p:txBody>
      </p:sp>
      <p:cxnSp>
        <p:nvCxnSpPr>
          <p:cNvPr id="13" name="Connettore 2 12"/>
          <p:cNvCxnSpPr/>
          <p:nvPr/>
        </p:nvCxnSpPr>
        <p:spPr>
          <a:xfrm>
            <a:off x="4419600" y="2971800"/>
            <a:ext cx="2286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858001" y="2057400"/>
            <a:ext cx="198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Here, </a:t>
            </a: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early</a:t>
            </a:r>
            <a:r>
              <a:rPr lang="it-IT" dirty="0"/>
              <a:t>. </a:t>
            </a:r>
            <a:br>
              <a:rPr lang="it-IT" dirty="0"/>
            </a:br>
            <a:endParaRPr lang="it-IT" dirty="0"/>
          </a:p>
          <a:p>
            <a:pPr algn="l"/>
            <a:r>
              <a:rPr lang="it-IT" dirty="0" err="1"/>
              <a:t>Reasons</a:t>
            </a:r>
            <a:r>
              <a:rPr lang="it-IT" dirty="0"/>
              <a:t>: </a:t>
            </a:r>
          </a:p>
          <a:p>
            <a:pPr marL="342900" indent="-342900" algn="l">
              <a:buAutoNum type="alphaLcParenBoth"/>
            </a:pP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-state </a:t>
            </a:r>
            <a:r>
              <a:rPr lang="it-IT" dirty="0" err="1"/>
              <a:t>dynamics</a:t>
            </a:r>
            <a:r>
              <a:rPr lang="it-IT" dirty="0"/>
              <a:t>; </a:t>
            </a:r>
          </a:p>
          <a:p>
            <a:pPr marL="342900" indent="-342900" algn="l">
              <a:buAutoNum type="alphaLcParenBoth"/>
            </a:pPr>
            <a:r>
              <a:rPr lang="it-IT" dirty="0" err="1"/>
              <a:t>absence</a:t>
            </a:r>
            <a:r>
              <a:rPr lang="it-IT" dirty="0"/>
              <a:t> of </a:t>
            </a:r>
            <a:r>
              <a:rPr lang="it-IT" dirty="0" err="1"/>
              <a:t>orthogonal</a:t>
            </a:r>
            <a:r>
              <a:rPr lang="it-IT" dirty="0"/>
              <a:t> </a:t>
            </a:r>
            <a:r>
              <a:rPr lang="it-IT" dirty="0" err="1"/>
              <a:t>degrees</a:t>
            </a:r>
            <a:r>
              <a:rPr lang="it-IT" dirty="0"/>
              <a:t> of </a:t>
            </a:r>
            <a:r>
              <a:rPr lang="it-IT" dirty="0" err="1"/>
              <a:t>freedom</a:t>
            </a:r>
            <a:r>
              <a:rPr lang="it-IT" dirty="0"/>
              <a:t>; </a:t>
            </a:r>
          </a:p>
          <a:p>
            <a:pPr marL="342900" indent="-342900" algn="l">
              <a:buAutoNum type="alphaLcParenBoth"/>
            </a:pPr>
            <a:r>
              <a:rPr lang="it-IT" dirty="0"/>
              <a:t>fine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discretization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053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Macrostates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696200" cy="2159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8579" y="6553200"/>
            <a:ext cx="722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Based</a:t>
            </a:r>
            <a:r>
              <a:rPr lang="it-IT" sz="1400" dirty="0"/>
              <a:t> on http://</a:t>
            </a:r>
            <a:r>
              <a:rPr lang="it-IT" sz="1400" dirty="0" err="1"/>
              <a:t>www.emma-project.org</a:t>
            </a:r>
            <a:r>
              <a:rPr lang="it-IT" sz="1400" dirty="0"/>
              <a:t>/v2.0.4/</a:t>
            </a:r>
            <a:r>
              <a:rPr lang="it-IT" sz="1400" dirty="0" err="1"/>
              <a:t>generated</a:t>
            </a:r>
            <a:r>
              <a:rPr lang="it-IT" sz="1400" dirty="0"/>
              <a:t>/</a:t>
            </a:r>
            <a:r>
              <a:rPr lang="it-IT" sz="1400" dirty="0" err="1"/>
              <a:t>model_selection_validation.html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90852" y="953869"/>
            <a:ext cx="585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of the </a:t>
            </a:r>
            <a:r>
              <a:rPr lang="it-IT" dirty="0" err="1"/>
              <a:t>discretization</a:t>
            </a:r>
            <a:r>
              <a:rPr lang="it-IT" dirty="0"/>
              <a:t> breaks the </a:t>
            </a:r>
            <a:r>
              <a:rPr lang="it-IT" dirty="0" err="1"/>
              <a:t>Markovianity</a:t>
            </a:r>
            <a:r>
              <a:rPr lang="it-IT" dirty="0"/>
              <a:t> </a:t>
            </a:r>
            <a:r>
              <a:rPr lang="it-IT" dirty="0" err="1"/>
              <a:t>assumption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7162800" y="2514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447800" y="4419600"/>
            <a:ext cx="6934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In the “</a:t>
            </a:r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discretization</a:t>
            </a:r>
            <a:r>
              <a:rPr lang="it-IT" dirty="0"/>
              <a:t>” case, the </a:t>
            </a:r>
            <a:r>
              <a:rPr lang="it-IT" dirty="0" err="1"/>
              <a:t>barrier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embedded</a:t>
            </a:r>
            <a:r>
              <a:rPr lang="it-IT" dirty="0"/>
              <a:t> in </a:t>
            </a: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/>
              <a:t>states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generates</a:t>
            </a:r>
            <a:r>
              <a:rPr lang="it-IT" dirty="0"/>
              <a:t> a “long 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” </a:t>
            </a:r>
            <a:r>
              <a:rPr lang="it-IT" dirty="0" err="1"/>
              <a:t>effect</a:t>
            </a:r>
            <a:r>
              <a:rPr lang="it-IT" dirty="0"/>
              <a:t>: the </a:t>
            </a:r>
            <a:r>
              <a:rPr lang="it-IT" dirty="0" err="1"/>
              <a:t>rightmost</a:t>
            </a:r>
            <a:r>
              <a:rPr lang="it-IT" dirty="0"/>
              <a:t> state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be short-</a:t>
            </a:r>
            <a:r>
              <a:rPr lang="it-IT" dirty="0" err="1"/>
              <a:t>lived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on the </a:t>
            </a:r>
            <a:r>
              <a:rPr lang="it-IT" dirty="0" err="1"/>
              <a:t>left</a:t>
            </a:r>
            <a:r>
              <a:rPr lang="it-IT" dirty="0"/>
              <a:t> of the </a:t>
            </a:r>
            <a:r>
              <a:rPr lang="it-IT" dirty="0" err="1"/>
              <a:t>barrier</a:t>
            </a:r>
            <a:r>
              <a:rPr lang="it-IT" dirty="0"/>
              <a:t>) or long-</a:t>
            </a:r>
            <a:r>
              <a:rPr lang="it-IT" dirty="0" err="1"/>
              <a:t>lived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on </a:t>
            </a:r>
            <a:r>
              <a:rPr lang="it-IT" dirty="0" err="1"/>
              <a:t>its</a:t>
            </a:r>
            <a:r>
              <a:rPr lang="it-IT" dirty="0"/>
              <a:t> right).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are </a:t>
            </a:r>
            <a:r>
              <a:rPr lang="it-IT" dirty="0" err="1"/>
              <a:t>convoluted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,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present</a:t>
            </a:r>
            <a:r>
              <a:rPr lang="it-IT" dirty="0"/>
              <a:t> state information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sufficient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the “future” of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more.</a:t>
            </a:r>
          </a:p>
        </p:txBody>
      </p:sp>
    </p:spTree>
    <p:extLst>
      <p:ext uri="{BB962C8B-B14F-4D97-AF65-F5344CB8AC3E}">
        <p14:creationId xmlns:p14="http://schemas.microsoft.com/office/powerpoint/2010/main" val="1643940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Macrostates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696200" cy="21590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14800"/>
            <a:ext cx="7823200" cy="2159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690852" y="953869"/>
            <a:ext cx="585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of the </a:t>
            </a:r>
            <a:r>
              <a:rPr lang="it-IT" dirty="0" err="1"/>
              <a:t>discretization</a:t>
            </a:r>
            <a:r>
              <a:rPr lang="it-IT" dirty="0"/>
              <a:t> breaks the </a:t>
            </a:r>
            <a:r>
              <a:rPr lang="it-IT" dirty="0" err="1"/>
              <a:t>Markovianity</a:t>
            </a:r>
            <a:r>
              <a:rPr lang="it-IT" dirty="0"/>
              <a:t> </a:t>
            </a:r>
            <a:r>
              <a:rPr lang="it-IT" dirty="0" err="1"/>
              <a:t>assumption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8579" y="6553200"/>
            <a:ext cx="722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Based</a:t>
            </a:r>
            <a:r>
              <a:rPr lang="it-IT" sz="1400" dirty="0"/>
              <a:t> on http://</a:t>
            </a:r>
            <a:r>
              <a:rPr lang="it-IT" sz="1400" dirty="0" err="1"/>
              <a:t>www.emma-project.org</a:t>
            </a:r>
            <a:r>
              <a:rPr lang="it-IT" sz="1400" dirty="0"/>
              <a:t>/v2.0.4/</a:t>
            </a:r>
            <a:r>
              <a:rPr lang="it-IT" sz="1400" dirty="0" err="1"/>
              <a:t>generated</a:t>
            </a:r>
            <a:r>
              <a:rPr lang="it-IT" sz="1400" dirty="0"/>
              <a:t>/</a:t>
            </a:r>
            <a:r>
              <a:rPr lang="it-IT" sz="1400" dirty="0" err="1"/>
              <a:t>model_selection_validation.html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202023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772400" cy="4191000"/>
          </a:xfrm>
        </p:spPr>
        <p:txBody>
          <a:bodyPr>
            <a:normAutofit/>
          </a:bodyPr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head to </a:t>
            </a:r>
            <a:r>
              <a:rPr lang="it-IT" dirty="0" err="1"/>
              <a:t>files</a:t>
            </a:r>
            <a:endParaRPr lang="it-IT" dirty="0"/>
          </a:p>
          <a:p>
            <a:r>
              <a:rPr lang="en-US" dirty="0">
                <a:hlinkClick r:id="rId2" tooltip="DeepTime_Markov.ipynb"/>
              </a:rPr>
              <a:t>DeepTime_Markov.ipynb</a:t>
            </a:r>
            <a:r>
              <a:rPr lang="en-US" dirty="0"/>
              <a:t> </a:t>
            </a:r>
          </a:p>
          <a:p>
            <a:r>
              <a:rPr lang="en-US" dirty="0">
                <a:hlinkClick r:id="rId3" tooltip="R_Markov.ipynb"/>
              </a:rPr>
              <a:t>R_Markov.ipynb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000" b="0" dirty="0"/>
              <a:t>The </a:t>
            </a:r>
            <a:r>
              <a:rPr lang="en-US" sz="2000" b="0" dirty="0">
                <a:hlinkClick r:id="rId4"/>
              </a:rPr>
              <a:t>Analysis for HTMD</a:t>
            </a:r>
            <a:r>
              <a:rPr lang="en-US" sz="2000" b="0" dirty="0"/>
              <a:t> page contains tutorials using actual large-scale simulation data and the HTMD library (note that it takes 30'-1h to install, download data, and run the analysis).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6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7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283200" cy="14351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2743200" cy="1036800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dirty="0">
                <a:latin typeface="Gill Sans MT"/>
                <a:cs typeface="Gill Sans MT"/>
              </a:rPr>
              <a:t>First example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95225" y="3429000"/>
            <a:ext cx="5165897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Gill Sans MT"/>
                <a:cs typeface="Gill Sans MT"/>
              </a:rPr>
              <a:t>Assume a </a:t>
            </a:r>
            <a:r>
              <a:rPr lang="it-IT" sz="2400" dirty="0" err="1">
                <a:latin typeface="Gill Sans MT"/>
                <a:cs typeface="Gill Sans MT"/>
              </a:rPr>
              <a:t>deterministic</a:t>
            </a:r>
            <a:r>
              <a:rPr lang="it-IT" sz="2400" dirty="0">
                <a:latin typeface="Gill Sans MT"/>
                <a:cs typeface="Gill Sans MT"/>
              </a:rPr>
              <a:t> </a:t>
            </a:r>
            <a:r>
              <a:rPr lang="it-IT" sz="2400" dirty="0" err="1">
                <a:latin typeface="Gill Sans MT"/>
                <a:cs typeface="Gill Sans MT"/>
              </a:rPr>
              <a:t>initial</a:t>
            </a:r>
            <a:r>
              <a:rPr lang="it-IT" sz="2400" dirty="0">
                <a:latin typeface="Gill Sans MT"/>
                <a:cs typeface="Gill Sans MT"/>
              </a:rPr>
              <a:t> </a:t>
            </a:r>
            <a:r>
              <a:rPr lang="it-IT" sz="2400" dirty="0" err="1">
                <a:latin typeface="Gill Sans MT"/>
                <a:cs typeface="Gill Sans MT"/>
              </a:rPr>
              <a:t>condition</a:t>
            </a:r>
            <a:r>
              <a:rPr lang="it-IT" sz="2400" dirty="0">
                <a:latin typeface="Gill Sans MT"/>
                <a:cs typeface="Gill Sans MT"/>
              </a:rPr>
              <a:t>:</a:t>
            </a:r>
          </a:p>
          <a:p>
            <a:endParaRPr lang="it-IT" sz="2400" dirty="0">
              <a:latin typeface="Gill Sans MT"/>
              <a:cs typeface="Gill Sans MT"/>
            </a:endParaRPr>
          </a:p>
          <a:p>
            <a:r>
              <a:rPr lang="it-IT" sz="2400" dirty="0">
                <a:latin typeface="Gill Sans MT"/>
                <a:cs typeface="Gill Sans MT"/>
              </a:rPr>
              <a:t>X</a:t>
            </a:r>
            <a:r>
              <a:rPr lang="it-IT" sz="2400" baseline="-25000" dirty="0">
                <a:latin typeface="Gill Sans MT"/>
                <a:cs typeface="Gill Sans MT"/>
              </a:rPr>
              <a:t>0</a:t>
            </a:r>
            <a:r>
              <a:rPr lang="it-IT" sz="2400" dirty="0">
                <a:latin typeface="Gill Sans MT"/>
                <a:cs typeface="Gill Sans MT"/>
              </a:rPr>
              <a:t> = </a:t>
            </a:r>
            <a:r>
              <a:rPr lang="it-IT" sz="2400" dirty="0" err="1">
                <a:latin typeface="Gill Sans MT"/>
                <a:cs typeface="Gill Sans MT"/>
              </a:rPr>
              <a:t>Sunny</a:t>
            </a:r>
            <a:r>
              <a:rPr lang="it-IT" sz="2400" dirty="0">
                <a:latin typeface="Gill Sans MT"/>
                <a:cs typeface="Gill Sans MT"/>
              </a:rPr>
              <a:t>  with </a:t>
            </a:r>
            <a:r>
              <a:rPr lang="it-IT" sz="2400" dirty="0" err="1">
                <a:latin typeface="Gill Sans MT"/>
                <a:cs typeface="Gill Sans MT"/>
              </a:rPr>
              <a:t>certainty</a:t>
            </a:r>
            <a:r>
              <a:rPr lang="it-IT" sz="2400" dirty="0">
                <a:latin typeface="Gill Sans MT"/>
                <a:cs typeface="Gill Sans MT"/>
              </a:rPr>
              <a:t>; </a:t>
            </a:r>
            <a:r>
              <a:rPr lang="it-IT" sz="2400" i="1" dirty="0">
                <a:latin typeface="Gill Sans MT"/>
                <a:cs typeface="Gill Sans MT"/>
              </a:rPr>
              <a:t>i.e.,</a:t>
            </a:r>
            <a:r>
              <a:rPr lang="it-IT" sz="2400" dirty="0">
                <a:latin typeface="Gill Sans MT"/>
                <a:cs typeface="Gill Sans MT"/>
              </a:rPr>
              <a:t>  </a:t>
            </a:r>
          </a:p>
          <a:p>
            <a:endParaRPr lang="it-IT" sz="2400" dirty="0">
              <a:latin typeface="Gill Sans MT"/>
              <a:cs typeface="Gill Sans MT"/>
            </a:endParaRPr>
          </a:p>
          <a:p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</a:t>
            </a:r>
            <a:r>
              <a:rPr lang="it-IT" sz="2400" dirty="0" err="1">
                <a:latin typeface="Gill Sans MT"/>
                <a:cs typeface="Gill Sans MT"/>
              </a:rPr>
              <a:t>Sunny</a:t>
            </a:r>
            <a:r>
              <a:rPr lang="it-IT" sz="2400" dirty="0">
                <a:latin typeface="Gill Sans MT"/>
                <a:cs typeface="Gill Sans MT"/>
              </a:rPr>
              <a:t> | t=0)=1   and</a:t>
            </a:r>
          </a:p>
          <a:p>
            <a:r>
              <a:rPr lang="it-IT" sz="2400" dirty="0">
                <a:latin typeface="Gill Sans MT"/>
                <a:cs typeface="Gill Sans MT"/>
              </a:rPr>
              <a:t>  </a:t>
            </a:r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(Rainy | t=0)=0     </a:t>
            </a:r>
            <a:r>
              <a:rPr lang="it-IT" sz="2400" i="1" dirty="0">
                <a:latin typeface="Gill Sans MT"/>
                <a:cs typeface="Gill Sans MT"/>
              </a:rPr>
              <a:t>i.e.  </a:t>
            </a:r>
          </a:p>
          <a:p>
            <a:endParaRPr lang="it-IT" sz="2400" dirty="0">
              <a:latin typeface="Gill Sans MT"/>
              <a:cs typeface="Gill Sans MT"/>
            </a:endParaRPr>
          </a:p>
          <a:p>
            <a:r>
              <a:rPr lang="it-IT" sz="2800" dirty="0">
                <a:solidFill>
                  <a:srgbClr val="376092"/>
                </a:solidFill>
                <a:latin typeface="Gill Sans MT"/>
                <a:cs typeface="Gill Sans MT"/>
              </a:rPr>
              <a:t>s</a:t>
            </a:r>
            <a:r>
              <a:rPr lang="it-IT" sz="2800" baseline="-25000" dirty="0">
                <a:solidFill>
                  <a:srgbClr val="376092"/>
                </a:solidFill>
                <a:latin typeface="Gill Sans MT"/>
                <a:cs typeface="Gill Sans MT"/>
              </a:rPr>
              <a:t>0</a:t>
            </a:r>
            <a:r>
              <a:rPr lang="it-IT" sz="2800" dirty="0">
                <a:solidFill>
                  <a:srgbClr val="376092"/>
                </a:solidFill>
                <a:latin typeface="Gill Sans MT"/>
                <a:cs typeface="Gill Sans MT"/>
              </a:rPr>
              <a:t> = [1, 0]</a:t>
            </a:r>
          </a:p>
          <a:p>
            <a:endParaRPr lang="it-IT" sz="2400" dirty="0">
              <a:latin typeface="Gill Sans MT"/>
              <a:cs typeface="Gill Sans MT"/>
            </a:endParaRPr>
          </a:p>
          <a:p>
            <a:r>
              <a:rPr lang="it-IT" sz="2400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953000" y="5663624"/>
            <a:ext cx="3429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>
                <a:solidFill>
                  <a:schemeClr val="accent2"/>
                </a:solidFill>
                <a:latin typeface="Gill Sans MT"/>
                <a:cs typeface="Gill Sans MT"/>
              </a:rPr>
              <a:t>…</a:t>
            </a:r>
            <a:r>
              <a:rPr lang="it-IT" sz="3200" dirty="0" err="1">
                <a:solidFill>
                  <a:schemeClr val="accent2"/>
                </a:solidFill>
                <a:latin typeface="Gill Sans MT"/>
                <a:cs typeface="Gill Sans MT"/>
              </a:rPr>
              <a:t>now</a:t>
            </a:r>
            <a:r>
              <a:rPr lang="it-IT" sz="3200" dirty="0">
                <a:solidFill>
                  <a:schemeClr val="accent2"/>
                </a:solidFill>
                <a:latin typeface="Gill Sans MT"/>
                <a:cs typeface="Gill Sans MT"/>
              </a:rPr>
              <a:t>, </a:t>
            </a:r>
            <a:r>
              <a:rPr lang="it-IT" sz="3200" dirty="0" err="1">
                <a:solidFill>
                  <a:schemeClr val="accent2"/>
                </a:solidFill>
                <a:latin typeface="Gill Sans MT"/>
                <a:cs typeface="Gill Sans MT"/>
              </a:rPr>
              <a:t>what</a:t>
            </a:r>
            <a:r>
              <a:rPr lang="it-IT" sz="3200" dirty="0">
                <a:solidFill>
                  <a:schemeClr val="accent2"/>
                </a:solidFill>
                <a:latin typeface="Gill Sans MT"/>
                <a:cs typeface="Gill Sans MT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Gill Sans MT"/>
                <a:cs typeface="Gill Sans MT"/>
              </a:rPr>
              <a:t>is</a:t>
            </a:r>
            <a:r>
              <a:rPr lang="it-IT" sz="3200" dirty="0">
                <a:solidFill>
                  <a:schemeClr val="accent2"/>
                </a:solidFill>
                <a:latin typeface="Gill Sans MT"/>
                <a:cs typeface="Gill Sans MT"/>
              </a:rPr>
              <a:t> s</a:t>
            </a:r>
            <a:r>
              <a:rPr lang="it-IT" sz="3200" baseline="-25000" dirty="0">
                <a:solidFill>
                  <a:schemeClr val="accent2"/>
                </a:solidFill>
                <a:latin typeface="Gill Sans MT"/>
                <a:cs typeface="Gill Sans MT"/>
              </a:rPr>
              <a:t>1</a:t>
            </a:r>
            <a:r>
              <a:rPr lang="it-IT" sz="3200" dirty="0">
                <a:solidFill>
                  <a:schemeClr val="accent2"/>
                </a:solidFill>
                <a:latin typeface="Gill Sans MT"/>
                <a:cs typeface="Gill Sans 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5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283200" cy="14351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2743200" cy="1036800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dirty="0">
                <a:latin typeface="Gill Sans MT"/>
                <a:cs typeface="Gill Sans MT"/>
              </a:rPr>
              <a:t>First example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57200" y="3429000"/>
            <a:ext cx="289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 err="1">
                <a:solidFill>
                  <a:schemeClr val="accent2"/>
                </a:solidFill>
                <a:latin typeface="Gill Sans MT"/>
                <a:cs typeface="Gill Sans MT"/>
              </a:rPr>
              <a:t>What</a:t>
            </a:r>
            <a:r>
              <a:rPr lang="it-IT" sz="3200" i="1" dirty="0">
                <a:solidFill>
                  <a:schemeClr val="accent2"/>
                </a:solidFill>
                <a:latin typeface="Gill Sans MT"/>
                <a:cs typeface="Gill Sans MT"/>
              </a:rPr>
              <a:t> </a:t>
            </a:r>
            <a:r>
              <a:rPr lang="it-IT" sz="3200" i="1" dirty="0" err="1">
                <a:solidFill>
                  <a:schemeClr val="accent2"/>
                </a:solidFill>
                <a:latin typeface="Gill Sans MT"/>
                <a:cs typeface="Gill Sans MT"/>
              </a:rPr>
              <a:t>is</a:t>
            </a:r>
            <a:r>
              <a:rPr lang="it-IT" sz="3200" i="1" dirty="0">
                <a:solidFill>
                  <a:schemeClr val="accent2"/>
                </a:solidFill>
                <a:latin typeface="Gill Sans MT"/>
                <a:cs typeface="Gill Sans MT"/>
              </a:rPr>
              <a:t> s</a:t>
            </a:r>
            <a:r>
              <a:rPr lang="it-IT" sz="3200" i="1" baseline="-25000" dirty="0">
                <a:solidFill>
                  <a:schemeClr val="accent2"/>
                </a:solidFill>
                <a:latin typeface="Gill Sans MT"/>
                <a:cs typeface="Gill Sans MT"/>
              </a:rPr>
              <a:t>1</a:t>
            </a:r>
            <a:r>
              <a:rPr lang="it-IT" sz="3200" i="1" dirty="0">
                <a:solidFill>
                  <a:schemeClr val="accent2"/>
                </a:solidFill>
                <a:latin typeface="Gill Sans MT"/>
                <a:cs typeface="Gill Sans MT"/>
              </a:rPr>
              <a:t>?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295400" y="43434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</a:t>
            </a:r>
            <a:r>
              <a:rPr lang="it-IT" sz="2400" dirty="0" err="1">
                <a:latin typeface="Gill Sans MT"/>
                <a:cs typeface="Gill Sans MT"/>
              </a:rPr>
              <a:t>Sunny</a:t>
            </a:r>
            <a:r>
              <a:rPr lang="it-IT" sz="2400" dirty="0">
                <a:latin typeface="Gill Sans MT"/>
                <a:cs typeface="Gill Sans MT"/>
              </a:rPr>
              <a:t> | t=1) = 0.9	</a:t>
            </a:r>
          </a:p>
          <a:p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</a:t>
            </a:r>
            <a:r>
              <a:rPr lang="it-IT" sz="2400" dirty="0" err="1">
                <a:latin typeface="Gill Sans MT"/>
                <a:cs typeface="Gill Sans MT"/>
              </a:rPr>
              <a:t>Rain</a:t>
            </a:r>
            <a:r>
              <a:rPr lang="it-IT" sz="2400" dirty="0">
                <a:latin typeface="Gill Sans MT"/>
                <a:cs typeface="Gill Sans MT"/>
              </a:rPr>
              <a:t> | t=1) = 0.1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3000" y="5663624"/>
            <a:ext cx="3429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>
                <a:solidFill>
                  <a:schemeClr val="accent2"/>
                </a:solidFill>
                <a:latin typeface="Gill Sans MT"/>
                <a:cs typeface="Gill Sans MT"/>
              </a:rPr>
              <a:t>…</a:t>
            </a:r>
            <a:r>
              <a:rPr lang="it-IT" sz="3200" dirty="0" err="1">
                <a:solidFill>
                  <a:schemeClr val="accent2"/>
                </a:solidFill>
                <a:latin typeface="Gill Sans MT"/>
                <a:cs typeface="Gill Sans MT"/>
              </a:rPr>
              <a:t>now</a:t>
            </a:r>
            <a:r>
              <a:rPr lang="it-IT" sz="3200" dirty="0">
                <a:solidFill>
                  <a:schemeClr val="accent2"/>
                </a:solidFill>
                <a:latin typeface="Gill Sans MT"/>
                <a:cs typeface="Gill Sans MT"/>
              </a:rPr>
              <a:t>, </a:t>
            </a:r>
            <a:r>
              <a:rPr lang="it-IT" sz="3200" dirty="0" err="1">
                <a:solidFill>
                  <a:schemeClr val="accent2"/>
                </a:solidFill>
                <a:latin typeface="Gill Sans MT"/>
                <a:cs typeface="Gill Sans MT"/>
              </a:rPr>
              <a:t>what</a:t>
            </a:r>
            <a:r>
              <a:rPr lang="it-IT" sz="3200" dirty="0">
                <a:solidFill>
                  <a:schemeClr val="accent2"/>
                </a:solidFill>
                <a:latin typeface="Gill Sans MT"/>
                <a:cs typeface="Gill Sans MT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Gill Sans MT"/>
                <a:cs typeface="Gill Sans MT"/>
              </a:rPr>
              <a:t>is</a:t>
            </a:r>
            <a:r>
              <a:rPr lang="it-IT" sz="3200" dirty="0">
                <a:solidFill>
                  <a:schemeClr val="accent2"/>
                </a:solidFill>
                <a:latin typeface="Gill Sans MT"/>
                <a:cs typeface="Gill Sans MT"/>
              </a:rPr>
              <a:t> s</a:t>
            </a:r>
            <a:r>
              <a:rPr lang="it-IT" sz="3200" baseline="-25000" dirty="0">
                <a:solidFill>
                  <a:schemeClr val="accent2"/>
                </a:solidFill>
                <a:latin typeface="Gill Sans MT"/>
                <a:cs typeface="Gill Sans MT"/>
              </a:rPr>
              <a:t>2</a:t>
            </a:r>
            <a:r>
              <a:rPr lang="it-IT" sz="3200" dirty="0">
                <a:solidFill>
                  <a:schemeClr val="accent2"/>
                </a:solidFill>
                <a:latin typeface="Gill Sans MT"/>
                <a:cs typeface="Gill Sans MT"/>
              </a:rPr>
              <a:t>?</a:t>
            </a:r>
          </a:p>
        </p:txBody>
      </p:sp>
      <p:sp>
        <p:nvSpPr>
          <p:cNvPr id="10" name="Parentesi graffa aperta 9"/>
          <p:cNvSpPr/>
          <p:nvPr/>
        </p:nvSpPr>
        <p:spPr>
          <a:xfrm>
            <a:off x="2819400" y="4419600"/>
            <a:ext cx="1524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2093465" y="4495800"/>
            <a:ext cx="497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</a:t>
            </a:r>
            <a:r>
              <a:rPr lang="it-IT" sz="2800" baseline="-25000" dirty="0"/>
              <a:t>1</a:t>
            </a:r>
          </a:p>
        </p:txBody>
      </p:sp>
      <p:grpSp>
        <p:nvGrpSpPr>
          <p:cNvPr id="12" name="Gruppo 11"/>
          <p:cNvGrpSpPr/>
          <p:nvPr/>
        </p:nvGrpSpPr>
        <p:grpSpPr>
          <a:xfrm>
            <a:off x="583474" y="5638800"/>
            <a:ext cx="1787869" cy="822186"/>
            <a:chOff x="228600" y="5638800"/>
            <a:chExt cx="1787869" cy="822186"/>
          </a:xfrm>
        </p:grpSpPr>
        <p:sp>
          <p:nvSpPr>
            <p:cNvPr id="13" name="CasellaDiTesto 12"/>
            <p:cNvSpPr txBox="1"/>
            <p:nvPr/>
          </p:nvSpPr>
          <p:spPr>
            <a:xfrm>
              <a:off x="323277" y="5937766"/>
              <a:ext cx="1598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>
                  <a:latin typeface="Times Roman"/>
                  <a:cs typeface="Times Roman"/>
                </a:rPr>
                <a:t>s</a:t>
              </a:r>
              <a:r>
                <a:rPr lang="it-IT" sz="2800" baseline="-25000" dirty="0">
                  <a:latin typeface="Times Roman"/>
                  <a:cs typeface="Times Roman"/>
                </a:rPr>
                <a:t>1</a:t>
              </a:r>
              <a:r>
                <a:rPr lang="it-IT" sz="2800" dirty="0">
                  <a:latin typeface="Times Roman"/>
                  <a:cs typeface="Times Roman"/>
                </a:rPr>
                <a:t> = </a:t>
              </a:r>
              <a:r>
                <a:rPr lang="it-IT" sz="2800" b="1" dirty="0">
                  <a:latin typeface="Times Roman"/>
                  <a:cs typeface="Times Roman"/>
                </a:rPr>
                <a:t>s</a:t>
              </a:r>
              <a:r>
                <a:rPr lang="it-IT" sz="2800" baseline="-25000" dirty="0">
                  <a:latin typeface="Times Roman"/>
                  <a:cs typeface="Times Roman"/>
                </a:rPr>
                <a:t>0</a:t>
              </a:r>
              <a:r>
                <a:rPr lang="it-IT" sz="2800" dirty="0">
                  <a:latin typeface="Times Roman"/>
                  <a:cs typeface="Times Roman"/>
                </a:rPr>
                <a:t> </a:t>
              </a:r>
              <a:r>
                <a:rPr lang="it-IT" sz="2800" i="1" dirty="0">
                  <a:latin typeface="Times Roman"/>
                  <a:cs typeface="Times Roman"/>
                </a:rPr>
                <a:t>P</a:t>
              </a: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228600" y="5638800"/>
              <a:ext cx="1787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Gill Sans MT"/>
                  <a:cs typeface="Gill Sans MT"/>
                </a:rPr>
                <a:t>In </a:t>
              </a:r>
              <a:r>
                <a:rPr lang="it-IT" dirty="0" err="1">
                  <a:latin typeface="Gill Sans MT"/>
                  <a:cs typeface="Gill Sans MT"/>
                </a:rPr>
                <a:t>matrix</a:t>
              </a:r>
              <a:r>
                <a:rPr lang="it-IT" dirty="0">
                  <a:latin typeface="Gill Sans MT"/>
                  <a:cs typeface="Gill Sans MT"/>
                </a:rPr>
                <a:t> </a:t>
              </a:r>
              <a:r>
                <a:rPr lang="it-IT" dirty="0" err="1">
                  <a:latin typeface="Gill Sans MT"/>
                  <a:cs typeface="Gill Sans MT"/>
                </a:rPr>
                <a:t>form</a:t>
              </a:r>
              <a:r>
                <a:rPr lang="mr-IN" dirty="0">
                  <a:latin typeface="Gill Sans MT"/>
                  <a:cs typeface="Gill Sans MT"/>
                </a:rPr>
                <a:t>…</a:t>
              </a:r>
              <a:endParaRPr lang="it-IT" dirty="0"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8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283200" cy="14351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2743200" cy="1036800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dirty="0">
                <a:latin typeface="Gill Sans MT"/>
                <a:cs typeface="Gill Sans MT"/>
              </a:rPr>
              <a:t>First example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57200" y="3429000"/>
            <a:ext cx="289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 err="1">
                <a:solidFill>
                  <a:schemeClr val="accent2"/>
                </a:solidFill>
                <a:latin typeface="Gill Sans MT"/>
                <a:cs typeface="Gill Sans MT"/>
              </a:rPr>
              <a:t>What</a:t>
            </a:r>
            <a:r>
              <a:rPr lang="it-IT" sz="3200" i="1" dirty="0">
                <a:solidFill>
                  <a:schemeClr val="accent2"/>
                </a:solidFill>
                <a:latin typeface="Gill Sans MT"/>
                <a:cs typeface="Gill Sans MT"/>
              </a:rPr>
              <a:t> </a:t>
            </a:r>
            <a:r>
              <a:rPr lang="it-IT" sz="3200" i="1" dirty="0" err="1">
                <a:solidFill>
                  <a:schemeClr val="accent2"/>
                </a:solidFill>
                <a:latin typeface="Gill Sans MT"/>
                <a:cs typeface="Gill Sans MT"/>
              </a:rPr>
              <a:t>is</a:t>
            </a:r>
            <a:r>
              <a:rPr lang="it-IT" sz="3200" i="1" dirty="0">
                <a:solidFill>
                  <a:schemeClr val="accent2"/>
                </a:solidFill>
                <a:latin typeface="Gill Sans MT"/>
                <a:cs typeface="Gill Sans MT"/>
              </a:rPr>
              <a:t> s</a:t>
            </a:r>
            <a:r>
              <a:rPr lang="it-IT" sz="3200" i="1" baseline="-25000" dirty="0">
                <a:solidFill>
                  <a:schemeClr val="accent2"/>
                </a:solidFill>
                <a:latin typeface="Gill Sans MT"/>
                <a:cs typeface="Gill Sans MT"/>
              </a:rPr>
              <a:t>2</a:t>
            </a:r>
            <a:r>
              <a:rPr lang="it-IT" sz="3200" i="1" dirty="0">
                <a:solidFill>
                  <a:schemeClr val="accent2"/>
                </a:solidFill>
                <a:latin typeface="Gill Sans MT"/>
                <a:cs typeface="Gill Sans MT"/>
              </a:rPr>
              <a:t>?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4419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</a:t>
            </a:r>
            <a:r>
              <a:rPr lang="it-IT" sz="2400" dirty="0" err="1">
                <a:latin typeface="Gill Sans MT"/>
                <a:cs typeface="Gill Sans MT"/>
              </a:rPr>
              <a:t>Sunny</a:t>
            </a:r>
            <a:r>
              <a:rPr lang="it-IT" sz="2400" dirty="0">
                <a:latin typeface="Gill Sans MT"/>
                <a:cs typeface="Gill Sans MT"/>
              </a:rPr>
              <a:t> | t=2) = 0.9 </a:t>
            </a:r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</a:t>
            </a:r>
            <a:r>
              <a:rPr lang="it-IT" sz="2400" dirty="0" err="1">
                <a:latin typeface="Gill Sans MT"/>
                <a:cs typeface="Gill Sans MT"/>
              </a:rPr>
              <a:t>Sunny</a:t>
            </a:r>
            <a:r>
              <a:rPr lang="it-IT" sz="2400" dirty="0">
                <a:latin typeface="Gill Sans MT"/>
                <a:cs typeface="Gill Sans MT"/>
              </a:rPr>
              <a:t> | t=1) + 0.5 </a:t>
            </a:r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(Rainy | t=1) = 0.86</a:t>
            </a:r>
          </a:p>
          <a:p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(Rainy | t=2) = 0.1 </a:t>
            </a:r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</a:t>
            </a:r>
            <a:r>
              <a:rPr lang="it-IT" sz="2400" dirty="0" err="1">
                <a:latin typeface="Gill Sans MT"/>
                <a:cs typeface="Gill Sans MT"/>
              </a:rPr>
              <a:t>Sunny</a:t>
            </a:r>
            <a:r>
              <a:rPr lang="it-IT" sz="2400" dirty="0">
                <a:latin typeface="Gill Sans MT"/>
                <a:cs typeface="Gill Sans MT"/>
              </a:rPr>
              <a:t> | t=1) + 0.5 </a:t>
            </a:r>
            <a:r>
              <a:rPr lang="it-IT" sz="2400" dirty="0" err="1">
                <a:latin typeface="Gill Sans MT"/>
                <a:cs typeface="Gill Sans MT"/>
              </a:rPr>
              <a:t>p</a:t>
            </a:r>
            <a:r>
              <a:rPr lang="it-IT" sz="2400" dirty="0">
                <a:latin typeface="Gill Sans MT"/>
                <a:cs typeface="Gill Sans MT"/>
              </a:rPr>
              <a:t>(Rainy | t=1) = 0.14</a:t>
            </a:r>
          </a:p>
        </p:txBody>
      </p:sp>
      <p:sp>
        <p:nvSpPr>
          <p:cNvPr id="9" name="Parentesi graffa aperta 8"/>
          <p:cNvSpPr/>
          <p:nvPr/>
        </p:nvSpPr>
        <p:spPr>
          <a:xfrm>
            <a:off x="838200" y="4419600"/>
            <a:ext cx="1524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228600" y="4495800"/>
            <a:ext cx="497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</a:t>
            </a:r>
            <a:r>
              <a:rPr lang="it-IT" sz="2800" baseline="-25000" dirty="0"/>
              <a:t>2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583474" y="5638800"/>
            <a:ext cx="1787869" cy="822186"/>
            <a:chOff x="228600" y="5638800"/>
            <a:chExt cx="1787869" cy="822186"/>
          </a:xfrm>
        </p:grpSpPr>
        <p:sp>
          <p:nvSpPr>
            <p:cNvPr id="5" name="CasellaDiTesto 4"/>
            <p:cNvSpPr txBox="1"/>
            <p:nvPr/>
          </p:nvSpPr>
          <p:spPr>
            <a:xfrm>
              <a:off x="378351" y="5937766"/>
              <a:ext cx="1488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>
                  <a:latin typeface="Times Roman"/>
                  <a:cs typeface="Times Roman"/>
                </a:rPr>
                <a:t>s</a:t>
              </a:r>
              <a:r>
                <a:rPr lang="it-IT" sz="2800" baseline="-25000" dirty="0">
                  <a:latin typeface="Times Roman"/>
                  <a:cs typeface="Times Roman"/>
                </a:rPr>
                <a:t>2</a:t>
              </a:r>
              <a:r>
                <a:rPr lang="it-IT" sz="2800" dirty="0">
                  <a:latin typeface="Times Roman"/>
                  <a:cs typeface="Times Roman"/>
                </a:rPr>
                <a:t> = </a:t>
              </a:r>
              <a:r>
                <a:rPr lang="it-IT" sz="2800" b="1" dirty="0">
                  <a:latin typeface="Times Roman"/>
                  <a:cs typeface="Times Roman"/>
                </a:rPr>
                <a:t>s</a:t>
              </a:r>
              <a:r>
                <a:rPr lang="it-IT" sz="2800" baseline="-25000" dirty="0">
                  <a:latin typeface="Times Roman"/>
                  <a:cs typeface="Times Roman"/>
                </a:rPr>
                <a:t>1</a:t>
              </a:r>
              <a:r>
                <a:rPr lang="it-IT" sz="2800" dirty="0">
                  <a:latin typeface="Times Roman"/>
                  <a:cs typeface="Times Roman"/>
                </a:rPr>
                <a:t> </a:t>
              </a:r>
              <a:r>
                <a:rPr lang="it-IT" sz="2800" i="1" dirty="0" err="1">
                  <a:latin typeface="Times Roman"/>
                  <a:cs typeface="Times Roman"/>
                </a:rPr>
                <a:t>P</a:t>
              </a:r>
              <a:endParaRPr lang="it-IT" sz="2800" i="1" dirty="0">
                <a:latin typeface="Times Roman"/>
                <a:cs typeface="Times Roman"/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228600" y="5638800"/>
              <a:ext cx="1787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Gill Sans MT"/>
                  <a:cs typeface="Gill Sans MT"/>
                </a:rPr>
                <a:t>In </a:t>
              </a:r>
              <a:r>
                <a:rPr lang="it-IT" dirty="0" err="1">
                  <a:latin typeface="Gill Sans MT"/>
                  <a:cs typeface="Gill Sans MT"/>
                </a:rPr>
                <a:t>matrix</a:t>
              </a:r>
              <a:r>
                <a:rPr lang="it-IT" dirty="0">
                  <a:latin typeface="Gill Sans MT"/>
                  <a:cs typeface="Gill Sans MT"/>
                </a:rPr>
                <a:t> </a:t>
              </a:r>
              <a:r>
                <a:rPr lang="it-IT" dirty="0" err="1">
                  <a:latin typeface="Gill Sans MT"/>
                  <a:cs typeface="Gill Sans MT"/>
                </a:rPr>
                <a:t>form</a:t>
              </a:r>
              <a:r>
                <a:rPr lang="mr-IN" dirty="0">
                  <a:latin typeface="Gill Sans MT"/>
                  <a:cs typeface="Gill Sans MT"/>
                </a:rPr>
                <a:t>…</a:t>
              </a:r>
              <a:endParaRPr lang="it-IT" dirty="0">
                <a:latin typeface="Gill Sans MT"/>
                <a:cs typeface="Gill Sans MT"/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3733800" y="5638800"/>
            <a:ext cx="1772428" cy="822186"/>
            <a:chOff x="3482074" y="5638800"/>
            <a:chExt cx="1772428" cy="822186"/>
          </a:xfrm>
        </p:grpSpPr>
        <p:sp>
          <p:nvSpPr>
            <p:cNvPr id="12" name="CasellaDiTesto 11"/>
            <p:cNvSpPr txBox="1"/>
            <p:nvPr/>
          </p:nvSpPr>
          <p:spPr>
            <a:xfrm>
              <a:off x="3482074" y="5638800"/>
              <a:ext cx="1772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Gill Sans MT"/>
                  <a:cs typeface="Gill Sans MT"/>
                </a:rPr>
                <a:t>And in general</a:t>
              </a:r>
              <a:r>
                <a:rPr lang="mr-IN" dirty="0">
                  <a:latin typeface="Gill Sans MT"/>
                  <a:cs typeface="Gill Sans MT"/>
                </a:rPr>
                <a:t>…</a:t>
              </a:r>
              <a:endParaRPr lang="it-IT" dirty="0">
                <a:latin typeface="Gill Sans MT"/>
                <a:cs typeface="Gill Sans MT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3534337" y="5937766"/>
              <a:ext cx="16679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>
                  <a:latin typeface="Times Roman"/>
                  <a:cs typeface="Times Roman"/>
                </a:rPr>
                <a:t>s</a:t>
              </a:r>
              <a:r>
                <a:rPr lang="it-IT" sz="2800" i="1" baseline="-25000" dirty="0">
                  <a:latin typeface="Times Roman"/>
                  <a:cs typeface="Times Roman"/>
                </a:rPr>
                <a:t>t</a:t>
              </a:r>
              <a:r>
                <a:rPr lang="it-IT" sz="2800" baseline="-25000" dirty="0">
                  <a:latin typeface="Times Roman"/>
                  <a:cs typeface="Times Roman"/>
                </a:rPr>
                <a:t>+1</a:t>
              </a:r>
              <a:r>
                <a:rPr lang="it-IT" sz="2800" dirty="0">
                  <a:latin typeface="Times Roman"/>
                  <a:cs typeface="Times Roman"/>
                </a:rPr>
                <a:t> = </a:t>
              </a:r>
              <a:r>
                <a:rPr lang="it-IT" sz="2800" b="1" dirty="0">
                  <a:latin typeface="Times Roman"/>
                  <a:cs typeface="Times Roman"/>
                </a:rPr>
                <a:t>s</a:t>
              </a:r>
              <a:r>
                <a:rPr lang="it-IT" sz="2800" i="1" baseline="-25000" dirty="0">
                  <a:latin typeface="Times Roman"/>
                  <a:cs typeface="Times Roman"/>
                </a:rPr>
                <a:t>t</a:t>
              </a:r>
              <a:r>
                <a:rPr lang="it-IT" sz="2800" dirty="0">
                  <a:latin typeface="Times Roman"/>
                  <a:cs typeface="Times Roman"/>
                </a:rPr>
                <a:t> </a:t>
              </a:r>
              <a:r>
                <a:rPr lang="it-IT" sz="2800" i="1" dirty="0" err="1">
                  <a:latin typeface="Times Roman"/>
                  <a:cs typeface="Times Roman"/>
                </a:rPr>
                <a:t>P</a:t>
              </a:r>
              <a:endParaRPr lang="it-IT" sz="2800" i="1" dirty="0">
                <a:latin typeface="Times Roman"/>
                <a:cs typeface="Times Roman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6853789" y="5638800"/>
            <a:ext cx="1529949" cy="822186"/>
            <a:chOff x="6498915" y="5638800"/>
            <a:chExt cx="1529949" cy="822186"/>
          </a:xfrm>
        </p:grpSpPr>
        <p:sp>
          <p:nvSpPr>
            <p:cNvPr id="14" name="CasellaDiTesto 13"/>
            <p:cNvSpPr txBox="1"/>
            <p:nvPr/>
          </p:nvSpPr>
          <p:spPr>
            <a:xfrm>
              <a:off x="6671513" y="5638800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latin typeface="Gill Sans MT"/>
                  <a:cs typeface="Gill Sans MT"/>
                </a:rPr>
                <a:t>Meaning</a:t>
              </a:r>
              <a:r>
                <a:rPr lang="mr-IN" dirty="0">
                  <a:latin typeface="Gill Sans MT"/>
                  <a:cs typeface="Gill Sans MT"/>
                </a:rPr>
                <a:t>…</a:t>
              </a:r>
              <a:endParaRPr lang="it-IT" dirty="0">
                <a:latin typeface="Gill Sans MT"/>
                <a:cs typeface="Gill Sans MT"/>
              </a:endParaRP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6498915" y="5937766"/>
              <a:ext cx="1529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>
                  <a:latin typeface="Times Roman"/>
                  <a:cs typeface="Times Roman"/>
                </a:rPr>
                <a:t>s</a:t>
              </a:r>
              <a:r>
                <a:rPr lang="it-IT" sz="2800" i="1" baseline="-25000" dirty="0">
                  <a:latin typeface="Times Roman"/>
                  <a:cs typeface="Times Roman"/>
                </a:rPr>
                <a:t>t</a:t>
              </a:r>
              <a:r>
                <a:rPr lang="it-IT" sz="2800" dirty="0">
                  <a:latin typeface="Times Roman"/>
                  <a:cs typeface="Times Roman"/>
                </a:rPr>
                <a:t> = </a:t>
              </a:r>
              <a:r>
                <a:rPr lang="it-IT" sz="2800" b="1" dirty="0">
                  <a:latin typeface="Times Roman"/>
                  <a:cs typeface="Times Roman"/>
                </a:rPr>
                <a:t>s</a:t>
              </a:r>
              <a:r>
                <a:rPr lang="it-IT" sz="2800" baseline="-25000" dirty="0">
                  <a:latin typeface="Times Roman"/>
                  <a:cs typeface="Times Roman"/>
                </a:rPr>
                <a:t>0</a:t>
              </a:r>
              <a:r>
                <a:rPr lang="it-IT" sz="2800" dirty="0">
                  <a:latin typeface="Times Roman"/>
                  <a:cs typeface="Times Roman"/>
                </a:rPr>
                <a:t> </a:t>
              </a:r>
              <a:r>
                <a:rPr lang="it-IT" sz="2800" i="1" dirty="0" err="1">
                  <a:latin typeface="Times Roman"/>
                  <a:cs typeface="Times Roman"/>
                </a:rPr>
                <a:t>P</a:t>
              </a:r>
              <a:r>
                <a:rPr lang="it-IT" sz="2800" i="1" dirty="0">
                  <a:latin typeface="Times Roman"/>
                  <a:cs typeface="Times Roman"/>
                </a:rPr>
                <a:t> </a:t>
              </a:r>
              <a:r>
                <a:rPr lang="it-IT" sz="2800" i="1" baseline="30000" dirty="0">
                  <a:latin typeface="Times Roman"/>
                  <a:cs typeface="Times Roman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72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283200" cy="14351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2743200" cy="1036800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dirty="0"/>
              <a:t>Let’s do a numerical test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/>
          <a:srcRect t="19320"/>
          <a:stretch/>
        </p:blipFill>
        <p:spPr>
          <a:xfrm>
            <a:off x="838200" y="3200400"/>
            <a:ext cx="7670800" cy="37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6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0"/>
            <a:ext cx="7269965" cy="6858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562600" y="2286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000" dirty="0">
                <a:latin typeface="Andale Mono"/>
                <a:cs typeface="Andale Mono"/>
              </a:rPr>
              <a:t> </a:t>
            </a:r>
            <a:r>
              <a:rPr lang="it-IT" sz="2000" dirty="0">
                <a:latin typeface="Andale Mono"/>
                <a:cs typeface="Andale Mono"/>
              </a:rPr>
              <a:t>    </a:t>
            </a:r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[,1] [,2] [,3]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[1,]  </a:t>
            </a:r>
            <a:r>
              <a:rPr lang="mr-IN" sz="2000" dirty="0">
                <a:latin typeface="Andale Mono"/>
                <a:cs typeface="Andale Mono"/>
              </a:rPr>
              <a:t>0.6  0.3  0.1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[2,]  </a:t>
            </a:r>
            <a:r>
              <a:rPr lang="mr-IN" sz="2000" dirty="0">
                <a:latin typeface="Andale Mono"/>
                <a:cs typeface="Andale Mono"/>
              </a:rPr>
              <a:t>0.2  0.3  0.5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[3,]  </a:t>
            </a:r>
            <a:r>
              <a:rPr lang="mr-IN" sz="2000" dirty="0">
                <a:latin typeface="Andale Mono"/>
                <a:cs typeface="Andale Mono"/>
              </a:rPr>
              <a:t>0.4  0.1  0.5</a:t>
            </a:r>
            <a:endParaRPr lang="it-IT" sz="2000" dirty="0">
              <a:latin typeface="Andale Mono"/>
              <a:cs typeface="Andale Mono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7200" y="76200"/>
            <a:ext cx="2743200" cy="182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it-IT" dirty="0" err="1">
                <a:latin typeface="Gill Sans MT"/>
                <a:cs typeface="Gill Sans MT"/>
              </a:rPr>
              <a:t>Let’s</a:t>
            </a:r>
            <a:r>
              <a:rPr lang="it-IT" dirty="0">
                <a:latin typeface="Gill Sans MT"/>
                <a:cs typeface="Gill Sans MT"/>
              </a:rPr>
              <a:t> </a:t>
            </a:r>
            <a:r>
              <a:rPr lang="it-IT" dirty="0" err="1">
                <a:latin typeface="Gill Sans MT"/>
                <a:cs typeface="Gill Sans MT"/>
              </a:rPr>
              <a:t>try</a:t>
            </a:r>
            <a:r>
              <a:rPr lang="it-IT" dirty="0">
                <a:latin typeface="Gill Sans MT"/>
                <a:cs typeface="Gill Sans MT"/>
              </a:rPr>
              <a:t> with 3 </a:t>
            </a:r>
            <a:r>
              <a:rPr lang="it-IT" dirty="0" err="1">
                <a:latin typeface="Gill Sans MT"/>
                <a:cs typeface="Gill Sans MT"/>
              </a:rPr>
              <a:t>states</a:t>
            </a:r>
            <a:r>
              <a:rPr lang="mr-IN" dirty="0">
                <a:latin typeface="Gill Sans MT"/>
                <a:cs typeface="Gill Sans MT"/>
              </a:rPr>
              <a:t>…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3491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0"/>
            <a:ext cx="7269965" cy="68580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8539763" cy="51816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562600" y="2286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000" dirty="0">
                <a:latin typeface="Andale Mono"/>
                <a:cs typeface="Andale Mono"/>
              </a:rPr>
              <a:t> </a:t>
            </a:r>
            <a:r>
              <a:rPr lang="it-IT" sz="2000" dirty="0">
                <a:latin typeface="Andale Mono"/>
                <a:cs typeface="Andale Mono"/>
              </a:rPr>
              <a:t>    </a:t>
            </a:r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[,1] [,2] [,3]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[1,]  </a:t>
            </a:r>
            <a:r>
              <a:rPr lang="mr-IN" sz="2000" dirty="0">
                <a:latin typeface="Andale Mono"/>
                <a:cs typeface="Andale Mono"/>
              </a:rPr>
              <a:t>0.6  0.3  0.1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[2,]  </a:t>
            </a:r>
            <a:r>
              <a:rPr lang="mr-IN" sz="2000" dirty="0">
                <a:latin typeface="Andale Mono"/>
                <a:cs typeface="Andale Mono"/>
              </a:rPr>
              <a:t>0.2  0.3  0.5</a:t>
            </a:r>
          </a:p>
          <a:p>
            <a:pPr algn="l"/>
            <a:r>
              <a:rPr lang="mr-IN" sz="2000" dirty="0">
                <a:solidFill>
                  <a:srgbClr val="C0504D"/>
                </a:solidFill>
                <a:latin typeface="Andale Mono"/>
                <a:cs typeface="Andale Mono"/>
              </a:rPr>
              <a:t>[3,]  </a:t>
            </a:r>
            <a:r>
              <a:rPr lang="mr-IN" sz="2000" dirty="0">
                <a:latin typeface="Andale Mono"/>
                <a:cs typeface="Andale Mono"/>
              </a:rPr>
              <a:t>0.4  0.1  0.5</a:t>
            </a:r>
            <a:endParaRPr lang="it-IT" sz="2000" dirty="0">
              <a:latin typeface="Andale Mono"/>
              <a:cs typeface="Andale Mono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57200" y="76200"/>
            <a:ext cx="2743200" cy="182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it-IT" sz="3600" dirty="0" err="1"/>
              <a:t>Starting</a:t>
            </a:r>
            <a:r>
              <a:rPr lang="it-IT" sz="3600" dirty="0"/>
              <a:t> from </a:t>
            </a:r>
            <a:r>
              <a:rPr lang="it-IT" sz="3600" i="1" dirty="0" err="1"/>
              <a:t>Sunny</a:t>
            </a:r>
            <a:r>
              <a:rPr lang="mr-IN" sz="3600" dirty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94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12617</TotalTime>
  <Words>1952</Words>
  <Application>Microsoft Macintosh PowerPoint</Application>
  <PresentationFormat>On-screen Show (4:3)</PresentationFormat>
  <Paragraphs>409</Paragraphs>
  <Slides>38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Andale Mono</vt:lpstr>
      <vt:lpstr>Arial</vt:lpstr>
      <vt:lpstr>Calibri</vt:lpstr>
      <vt:lpstr>Consolas</vt:lpstr>
      <vt:lpstr>Gill Sans</vt:lpstr>
      <vt:lpstr>Gill Sans Light</vt:lpstr>
      <vt:lpstr>Gill Sans MT</vt:lpstr>
      <vt:lpstr>Times New Roman</vt:lpstr>
      <vt:lpstr>Times Roman</vt:lpstr>
      <vt:lpstr>Wingdings</vt:lpstr>
      <vt:lpstr>Tema di Office</vt:lpstr>
      <vt:lpstr>Markov-state modeling of biomolecular systems, II</vt:lpstr>
      <vt:lpstr>PowerPoint Presentation</vt:lpstr>
      <vt:lpstr>Discrete Time Markov Chains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Homogeneity</vt:lpstr>
      <vt:lpstr>Important quantities we can compute</vt:lpstr>
      <vt:lpstr>PowerPoint Presentation</vt:lpstr>
      <vt:lpstr>Markov models</vt:lpstr>
      <vt:lpstr>Markov models</vt:lpstr>
      <vt:lpstr>Markov models</vt:lpstr>
      <vt:lpstr>Markov models</vt:lpstr>
      <vt:lpstr>PowerPoint Presentation</vt:lpstr>
      <vt:lpstr>PowerPoint Presentation</vt:lpstr>
      <vt:lpstr>PowerPoint Presentation</vt:lpstr>
      <vt:lpstr>Relaxation towards equilibrium</vt:lpstr>
      <vt:lpstr>Relaxation towards equilibrium</vt:lpstr>
      <vt:lpstr>PowerPoint Presentation</vt:lpstr>
      <vt:lpstr>Start with a 1-D trajectory</vt:lpstr>
      <vt:lpstr>PowerPoint Presentation</vt:lpstr>
      <vt:lpstr>PowerPoint Presentation</vt:lpstr>
      <vt:lpstr>PowerPoint Presentation</vt:lpstr>
      <vt:lpstr>Eigenvalues  (at τ=10)</vt:lpstr>
      <vt:lpstr>Eigenvalues  (at τ=10)</vt:lpstr>
      <vt:lpstr>First eigenvector (μ1=1)</vt:lpstr>
      <vt:lpstr>Second eigenvector (μ2=0.997)</vt:lpstr>
      <vt:lpstr>Take-home message</vt:lpstr>
      <vt:lpstr>Markovianity</vt:lpstr>
      <vt:lpstr>Implied timescales plot</vt:lpstr>
      <vt:lpstr>Macrostates</vt:lpstr>
      <vt:lpstr>Macrostates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Toni</cp:lastModifiedBy>
  <cp:revision>1234</cp:revision>
  <cp:lastPrinted>2016-04-21T15:37:05Z</cp:lastPrinted>
  <dcterms:created xsi:type="dcterms:W3CDTF">1601-01-01T00:00:00Z</dcterms:created>
  <dcterms:modified xsi:type="dcterms:W3CDTF">2022-05-02T21:17:08Z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