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8" r:id="rId1"/>
  </p:sldMasterIdLst>
  <p:notesMasterIdLst>
    <p:notesMasterId r:id="rId33"/>
  </p:notesMasterIdLst>
  <p:handoutMasterIdLst>
    <p:handoutMasterId r:id="rId34"/>
  </p:handoutMasterIdLst>
  <p:sldIdLst>
    <p:sldId id="388" r:id="rId2"/>
    <p:sldId id="476" r:id="rId3"/>
    <p:sldId id="623" r:id="rId4"/>
    <p:sldId id="635" r:id="rId5"/>
    <p:sldId id="639" r:id="rId6"/>
    <p:sldId id="636" r:id="rId7"/>
    <p:sldId id="637" r:id="rId8"/>
    <p:sldId id="638" r:id="rId9"/>
    <p:sldId id="640" r:id="rId10"/>
    <p:sldId id="641" r:id="rId11"/>
    <p:sldId id="642" r:id="rId12"/>
    <p:sldId id="644" r:id="rId13"/>
    <p:sldId id="624" r:id="rId14"/>
    <p:sldId id="632" r:id="rId15"/>
    <p:sldId id="626" r:id="rId16"/>
    <p:sldId id="627" r:id="rId17"/>
    <p:sldId id="643" r:id="rId18"/>
    <p:sldId id="645" r:id="rId19"/>
    <p:sldId id="646" r:id="rId20"/>
    <p:sldId id="650" r:id="rId21"/>
    <p:sldId id="631" r:id="rId22"/>
    <p:sldId id="647" r:id="rId23"/>
    <p:sldId id="651" r:id="rId24"/>
    <p:sldId id="652" r:id="rId25"/>
    <p:sldId id="649" r:id="rId26"/>
    <p:sldId id="633" r:id="rId27"/>
    <p:sldId id="634" r:id="rId28"/>
    <p:sldId id="648" r:id="rId29"/>
    <p:sldId id="630" r:id="rId30"/>
    <p:sldId id="629" r:id="rId31"/>
    <p:sldId id="563" r:id="rId32"/>
  </p:sldIdLst>
  <p:sldSz cx="9144000" cy="6858000" type="screen4x3"/>
  <p:notesSz cx="6858000" cy="9144000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915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68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220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E5E5"/>
    <a:srgbClr val="CC0066"/>
    <a:srgbClr val="0E4CB9"/>
    <a:srgbClr val="CC0099"/>
    <a:srgbClr val="FF9900"/>
    <a:srgbClr val="FFCCCC"/>
    <a:srgbClr val="EAEAEA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934" autoAdjust="0"/>
    <p:restoredTop sz="94972" autoAdjust="0"/>
  </p:normalViewPr>
  <p:slideViewPr>
    <p:cSldViewPr showGuides="1">
      <p:cViewPr>
        <p:scale>
          <a:sx n="82" d="100"/>
          <a:sy n="82" d="100"/>
        </p:scale>
        <p:origin x="960" y="984"/>
      </p:cViewPr>
      <p:guideLst>
        <p:guide orient="horz" pos="8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8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2E698A-120A-42E6-85F7-688A43CC483B}" type="slidenum">
              <a:rPr lang="it-IT" altLang="x-none"/>
              <a:pPr>
                <a:defRPr/>
              </a:pPr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935702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 noProof="0"/>
              <a:t>Fare clic per modificare gli stili del testo dello schema</a:t>
            </a:r>
          </a:p>
          <a:p>
            <a:pPr lvl="1"/>
            <a:r>
              <a:rPr lang="it-IT" altLang="x-none" noProof="0"/>
              <a:t>Secondo livello</a:t>
            </a:r>
          </a:p>
          <a:p>
            <a:pPr lvl="2"/>
            <a:r>
              <a:rPr lang="it-IT" altLang="x-none" noProof="0"/>
              <a:t>Terzo livello</a:t>
            </a:r>
          </a:p>
          <a:p>
            <a:pPr lvl="3"/>
            <a:r>
              <a:rPr lang="it-IT" altLang="x-none" noProof="0"/>
              <a:t>Quarto livello</a:t>
            </a:r>
          </a:p>
          <a:p>
            <a:pPr lvl="4"/>
            <a:r>
              <a:rPr lang="it-IT" altLang="x-none" noProof="0"/>
              <a:t>Quinto livello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74EDCD1-AEEF-4D69-B5A2-13F1472E778C}" type="slidenum">
              <a:rPr lang="it-IT" altLang="x-none"/>
              <a:pPr>
                <a:defRPr/>
              </a:pPr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871986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3F211-C2CC-4B54-B93A-E1403C5893BA}" type="slidenum">
              <a:rPr lang="it-IT" altLang="x-none">
                <a:solidFill>
                  <a:prstClr val="black"/>
                </a:solidFill>
              </a:rPr>
              <a:pPr/>
              <a:t>1</a:t>
            </a:fld>
            <a:endParaRPr lang="it-IT" altLang="x-none">
              <a:solidFill>
                <a:prstClr val="black"/>
              </a:solidFill>
            </a:endParaRPr>
          </a:p>
        </p:txBody>
      </p:sp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4263" y="8685917"/>
            <a:ext cx="2972123" cy="45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370" tIns="49185" rIns="98370" bIns="49185" anchor="b"/>
          <a:lstStyle>
            <a:lvl1pPr algn="l" defTabSz="982663">
              <a:defRPr>
                <a:solidFill>
                  <a:schemeClr val="tx1"/>
                </a:solidFill>
                <a:latin typeface="Arial" charset="0"/>
              </a:defRPr>
            </a:lvl1pPr>
            <a:lvl2pPr marL="798513" indent="-306388" algn="l" defTabSz="982663"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47650" algn="l" defTabSz="982663">
              <a:defRPr>
                <a:solidFill>
                  <a:schemeClr val="tx1"/>
                </a:solidFill>
                <a:latin typeface="Arial" charset="0"/>
              </a:defRPr>
            </a:lvl3pPr>
            <a:lvl4pPr marL="1722438" indent="-246063" algn="l" defTabSz="982663">
              <a:defRPr>
                <a:solidFill>
                  <a:schemeClr val="tx1"/>
                </a:solidFill>
                <a:latin typeface="Arial" charset="0"/>
              </a:defRPr>
            </a:lvl4pPr>
            <a:lvl5pPr marL="2212975" indent="-244475" algn="l" defTabSz="982663">
              <a:defRPr>
                <a:solidFill>
                  <a:schemeClr val="tx1"/>
                </a:solidFill>
                <a:latin typeface="Arial" charset="0"/>
              </a:defRPr>
            </a:lvl5pPr>
            <a:lvl6pPr marL="26701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73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45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417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7553FDA-01AD-450E-A76B-EECC0FB8228B}" type="slidenum">
              <a:rPr lang="it-IT" altLang="x-none" sz="1200" smtClean="0">
                <a:solidFill>
                  <a:prstClr val="black"/>
                </a:solidFill>
                <a:cs typeface="Arial" charset="0"/>
              </a:rPr>
              <a:pPr algn="r"/>
              <a:t>1</a:t>
            </a:fld>
            <a:endParaRPr lang="it-IT" altLang="x-none" sz="1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36195" name="Text Box 2"/>
          <p:cNvSpPr txBox="1">
            <a:spLocks noChangeArrowheads="1"/>
          </p:cNvSpPr>
          <p:nvPr/>
        </p:nvSpPr>
        <p:spPr bwMode="auto">
          <a:xfrm>
            <a:off x="1004162" y="695227"/>
            <a:ext cx="4848064" cy="3427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370" tIns="49185" rIns="98370" bIns="49185" anchor="ctr"/>
          <a:lstStyle>
            <a:lvl1pPr algn="l" defTabSz="982663">
              <a:defRPr>
                <a:solidFill>
                  <a:schemeClr val="tx1"/>
                </a:solidFill>
                <a:latin typeface="Arial" charset="0"/>
              </a:defRPr>
            </a:lvl1pPr>
            <a:lvl2pPr marL="798513" indent="-306388" algn="l" defTabSz="982663"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47650" algn="l" defTabSz="982663">
              <a:defRPr>
                <a:solidFill>
                  <a:schemeClr val="tx1"/>
                </a:solidFill>
                <a:latin typeface="Arial" charset="0"/>
              </a:defRPr>
            </a:lvl3pPr>
            <a:lvl4pPr marL="1722438" indent="-246063" algn="l" defTabSz="982663">
              <a:defRPr>
                <a:solidFill>
                  <a:schemeClr val="tx1"/>
                </a:solidFill>
                <a:latin typeface="Arial" charset="0"/>
              </a:defRPr>
            </a:lvl4pPr>
            <a:lvl5pPr marL="2212975" indent="-244475" algn="l" defTabSz="982663">
              <a:defRPr>
                <a:solidFill>
                  <a:schemeClr val="tx1"/>
                </a:solidFill>
                <a:latin typeface="Arial" charset="0"/>
              </a:defRPr>
            </a:lvl5pPr>
            <a:lvl6pPr marL="26701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73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45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417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ca-ES" altLang="x-none" sz="19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/>
          </p:nvPr>
        </p:nvSpPr>
        <p:spPr>
          <a:xfrm>
            <a:off x="684509" y="4342222"/>
            <a:ext cx="5487369" cy="4115389"/>
          </a:xfrm>
        </p:spPr>
        <p:txBody>
          <a:bodyPr wrap="none" lIns="88911" tIns="44457" rIns="88911" bIns="44457" anchor="ctr"/>
          <a:lstStyle/>
          <a:p>
            <a:r>
              <a:rPr lang="it-IT" altLang="x-none" dirty="0" err="1"/>
              <a:t>Good</a:t>
            </a:r>
            <a:r>
              <a:rPr lang="it-IT" altLang="x-none" dirty="0"/>
              <a:t> </a:t>
            </a:r>
            <a:r>
              <a:rPr lang="it-IT" altLang="x-none" dirty="0" err="1"/>
              <a:t>morning</a:t>
            </a:r>
            <a:r>
              <a:rPr lang="it-IT" altLang="x-none" dirty="0"/>
              <a:t> to </a:t>
            </a:r>
            <a:r>
              <a:rPr lang="it-IT" altLang="x-none" dirty="0" err="1"/>
              <a:t>everyone</a:t>
            </a:r>
            <a:r>
              <a:rPr lang="it-IT" altLang="x-none" dirty="0"/>
              <a:t>. My </a:t>
            </a:r>
            <a:r>
              <a:rPr lang="it-IT" altLang="x-none" dirty="0" err="1"/>
              <a:t>name</a:t>
            </a:r>
            <a:r>
              <a:rPr lang="it-IT" altLang="x-none" dirty="0"/>
              <a:t> </a:t>
            </a:r>
            <a:r>
              <a:rPr lang="it-IT" altLang="x-none" dirty="0" err="1"/>
              <a:t>is</a:t>
            </a:r>
            <a:r>
              <a:rPr lang="it-IT" altLang="x-none" dirty="0"/>
              <a:t> Toni Giorgino, and </a:t>
            </a:r>
            <a:r>
              <a:rPr lang="it-IT" altLang="x-none" dirty="0" err="1"/>
              <a:t>it</a:t>
            </a:r>
            <a:r>
              <a:rPr lang="it-IT" altLang="x-none" dirty="0"/>
              <a:t> </a:t>
            </a:r>
            <a:r>
              <a:rPr lang="it-IT" altLang="x-none" dirty="0" err="1"/>
              <a:t>is</a:t>
            </a:r>
            <a:r>
              <a:rPr lang="it-IT" altLang="x-none" dirty="0"/>
              <a:t> </a:t>
            </a:r>
            <a:r>
              <a:rPr lang="it-IT" altLang="x-none" dirty="0" err="1"/>
              <a:t>my</a:t>
            </a:r>
            <a:r>
              <a:rPr lang="it-IT" altLang="x-none" dirty="0"/>
              <a:t> </a:t>
            </a:r>
            <a:r>
              <a:rPr lang="it-IT" altLang="x-none" dirty="0" err="1"/>
              <a:t>pleasure</a:t>
            </a:r>
            <a:r>
              <a:rPr lang="it-IT" altLang="x-none" dirty="0"/>
              <a:t> to be a guest in </a:t>
            </a:r>
            <a:r>
              <a:rPr lang="it-IT" altLang="x-none" dirty="0" err="1"/>
              <a:t>your</a:t>
            </a:r>
            <a:r>
              <a:rPr lang="it-IT" altLang="x-none" dirty="0"/>
              <a:t> </a:t>
            </a:r>
            <a:r>
              <a:rPr lang="it-IT" altLang="x-none" dirty="0" err="1"/>
              <a:t>course</a:t>
            </a:r>
            <a:r>
              <a:rPr lang="it-IT" altLang="x-none" dirty="0"/>
              <a:t>.</a:t>
            </a:r>
          </a:p>
          <a:p>
            <a:r>
              <a:rPr lang="it-IT" altLang="x-none" dirty="0" err="1"/>
              <a:t>Today</a:t>
            </a:r>
            <a:r>
              <a:rPr lang="it-IT" altLang="x-none" dirty="0"/>
              <a:t> </a:t>
            </a:r>
            <a:r>
              <a:rPr lang="it-IT" altLang="x-none" dirty="0" err="1"/>
              <a:t>I’d</a:t>
            </a:r>
            <a:r>
              <a:rPr lang="it-IT" altLang="x-none" dirty="0"/>
              <a:t> </a:t>
            </a:r>
            <a:r>
              <a:rPr lang="it-IT" altLang="x-none" dirty="0" err="1"/>
              <a:t>like</a:t>
            </a:r>
            <a:r>
              <a:rPr lang="it-IT" altLang="x-none" dirty="0"/>
              <a:t> to </a:t>
            </a:r>
            <a:r>
              <a:rPr lang="it-IT" altLang="x-none" dirty="0" err="1"/>
              <a:t>give</a:t>
            </a:r>
            <a:r>
              <a:rPr lang="it-IT" altLang="x-none" dirty="0"/>
              <a:t> </a:t>
            </a:r>
            <a:r>
              <a:rPr lang="it-IT" altLang="x-none" dirty="0" err="1"/>
              <a:t>you</a:t>
            </a:r>
            <a:r>
              <a:rPr lang="it-IT" altLang="x-none" dirty="0"/>
              <a:t> an </a:t>
            </a:r>
            <a:r>
              <a:rPr lang="it-IT" altLang="x-none" dirty="0" err="1"/>
              <a:t>overview</a:t>
            </a:r>
            <a:r>
              <a:rPr lang="it-IT" altLang="x-none" dirty="0"/>
              <a:t> of the use of </a:t>
            </a:r>
            <a:r>
              <a:rPr lang="it-IT" altLang="x-none" dirty="0" err="1"/>
              <a:t>Markov</a:t>
            </a:r>
            <a:r>
              <a:rPr lang="it-IT" altLang="x-none" dirty="0"/>
              <a:t>-state </a:t>
            </a:r>
            <a:r>
              <a:rPr lang="it-IT" altLang="x-none" dirty="0" err="1"/>
              <a:t>based</a:t>
            </a:r>
            <a:r>
              <a:rPr lang="it-IT" altLang="x-none" dirty="0"/>
              <a:t> </a:t>
            </a:r>
            <a:r>
              <a:rPr lang="it-IT" altLang="x-none" dirty="0" err="1"/>
              <a:t>methods</a:t>
            </a:r>
            <a:r>
              <a:rPr lang="it-IT" altLang="x-none" dirty="0"/>
              <a:t> in </a:t>
            </a:r>
            <a:r>
              <a:rPr lang="it-IT" altLang="x-none" dirty="0" err="1"/>
              <a:t>biomolecular</a:t>
            </a:r>
            <a:r>
              <a:rPr lang="it-IT" altLang="x-none" dirty="0"/>
              <a:t> </a:t>
            </a:r>
            <a:r>
              <a:rPr lang="it-IT" altLang="x-none" dirty="0" err="1"/>
              <a:t>simulations</a:t>
            </a:r>
            <a:r>
              <a:rPr lang="it-IT" altLang="x-none" dirty="0"/>
              <a:t>.</a:t>
            </a:r>
            <a:endParaRPr lang="x-none" alt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try to convey you the general idea of how MSM stands with respect to other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28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060155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30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39392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2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230248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try to convey you the general idea of how MSM stands with respect to other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3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060155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98BCA7-FDDD-45DA-9E9D-69BB1A8EF426}" type="slidenum">
              <a:rPr lang="it-IT" altLang="x-none" smtClean="0"/>
              <a:pPr eaLnBrk="1" hangingPunct="1"/>
              <a:t>8</a:t>
            </a:fld>
            <a:endParaRPr lang="it-IT" altLang="x-non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x-none" dirty="0"/>
              <a:t>while I can not have 100s of supercomputers, I can have 100s of gpus. what do I need? enthusiastic volunteers</a:t>
            </a:r>
          </a:p>
          <a:p>
            <a:pPr eaLnBrk="1" hangingPunct="1"/>
            <a:r>
              <a:rPr lang="en-US" altLang="x-none" dirty="0"/>
              <a:t>(or 1 cluster: 128-cores cluster, 50k €)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try to convey you the general idea of how MSM stands with respect to other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12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060155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try to convey you the general idea of how MSM stands with respect to other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17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060155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try to convey you the general idea of how MSM stands with respect to other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20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336554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try to convey you the general idea of how MSM stands with respect to other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24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3813844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26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416704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15/03/23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13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15/03/23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89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15/03/23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466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923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923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15/03/23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10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15/03/23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37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15/03/23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67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15/03/23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4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15/03/23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43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15/03/23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4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15/03/23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15/03/23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3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217E-C472-3147-A81C-AA083F553A06}" type="datetimeFigureOut">
              <a:rPr lang="it-IT" smtClean="0"/>
              <a:t>15/03/23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13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2" r:id="rId12"/>
    <p:sldLayoutId id="2147483744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0" y="0"/>
            <a:ext cx="9144000" cy="2492375"/>
          </a:xfrm>
          <a:prstGeom prst="rect">
            <a:avLst/>
          </a:prstGeom>
          <a:solidFill>
            <a:srgbClr val="002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8987" y="476250"/>
            <a:ext cx="8228012" cy="1576388"/>
          </a:xfrm>
        </p:spPr>
        <p:txBody>
          <a:bodyPr lIns="0" tIns="35228" rIns="0" bIns="0" anchor="ctr"/>
          <a:lstStyle/>
          <a:p>
            <a:pPr marL="90488" indent="0"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</a:pPr>
            <a:r>
              <a:rPr lang="en-GB" altLang="x-none" b="1" dirty="0">
                <a:solidFill>
                  <a:schemeClr val="bg1"/>
                </a:solidFill>
              </a:rPr>
              <a:t>MD Simulations with </a:t>
            </a:r>
            <a:r>
              <a:rPr lang="en-GB" altLang="x-none" b="1" dirty="0" err="1">
                <a:solidFill>
                  <a:schemeClr val="bg1"/>
                </a:solidFill>
              </a:rPr>
              <a:t>OpenMM</a:t>
            </a:r>
            <a:endParaRPr lang="it-IT" altLang="x-none" b="1" dirty="0">
              <a:solidFill>
                <a:schemeClr val="bg1"/>
              </a:solidFill>
            </a:endParaRPr>
          </a:p>
        </p:txBody>
      </p:sp>
      <p:pic>
        <p:nvPicPr>
          <p:cNvPr id="135172" name="Picture 4" descr="E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5"/>
          <a:stretch>
            <a:fillRect/>
          </a:stretch>
        </p:blipFill>
        <p:spPr bwMode="auto">
          <a:xfrm>
            <a:off x="228600" y="3594100"/>
            <a:ext cx="91440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73" name="Rectangle 2"/>
          <p:cNvSpPr>
            <a:spLocks noChangeArrowheads="1"/>
          </p:cNvSpPr>
          <p:nvPr/>
        </p:nvSpPr>
        <p:spPr bwMode="auto">
          <a:xfrm>
            <a:off x="1312863" y="3497262"/>
            <a:ext cx="6992937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28" rIns="0" bIns="0" anchor="ctr"/>
          <a:lstStyle/>
          <a:p>
            <a:pPr marL="90488" algn="l" defTabSz="414338">
              <a:lnSpc>
                <a:spcPct val="12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</a:pPr>
            <a:r>
              <a:rPr lang="en-US" altLang="x-none" sz="2400" u="sng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Toni Giorgino</a:t>
            </a:r>
            <a:br>
              <a:rPr lang="en-US" altLang="x-none" sz="2400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</a:br>
            <a:r>
              <a:rPr lang="en-US" altLang="x-none" sz="2400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National Research Council of Italy</a:t>
            </a:r>
            <a:br>
              <a:rPr lang="en-US" altLang="x-none" sz="2400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</a:br>
            <a:r>
              <a:rPr lang="en-US" altLang="x-none" sz="2400" dirty="0" err="1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toni.giorgino@cnr.it</a:t>
            </a:r>
            <a:endParaRPr lang="en-US" altLang="x-none" sz="2400" dirty="0">
              <a:solidFill>
                <a:srgbClr val="002F5F"/>
              </a:solidFill>
              <a:latin typeface="Gill Sans Light" panose="020B0302020104020203" pitchFamily="34" charset="-79"/>
              <a:ea typeface="Helvetica Neue" pitchFamily="2" charset="0"/>
              <a:cs typeface="Gill Sans Light" panose="020B0302020104020203" pitchFamily="34" charset="-79"/>
            </a:endParaRPr>
          </a:p>
          <a:p>
            <a:pPr marL="90488" algn="l" defTabSz="414338">
              <a:lnSpc>
                <a:spcPct val="12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</a:pPr>
            <a:r>
              <a:rPr lang="en-US" altLang="x-none" sz="2400" dirty="0" err="1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www.giorginolab.it</a:t>
            </a:r>
            <a:r>
              <a:rPr lang="en-US" altLang="x-none" sz="2400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          </a:t>
            </a:r>
            <a:endParaRPr lang="it-IT" altLang="x-none" sz="2400" dirty="0">
              <a:solidFill>
                <a:srgbClr val="002F5F"/>
              </a:solidFill>
              <a:latin typeface="Gill Sans Light" panose="020B0302020104020203" pitchFamily="34" charset="-79"/>
              <a:ea typeface="Helvetica Neue" pitchFamily="2" charset="0"/>
              <a:cs typeface="Gill Sans Light" panose="020B0302020104020203" pitchFamily="34" charset="-79"/>
            </a:endParaRP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371600" y="5867400"/>
            <a:ext cx="746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x-none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University of Padova c/o Prof. </a:t>
            </a:r>
            <a:r>
              <a:rPr lang="en-US" altLang="x-none" dirty="0" err="1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Fuxreiter</a:t>
            </a:r>
            <a:endParaRPr lang="en-US" altLang="x-none" dirty="0">
              <a:solidFill>
                <a:srgbClr val="002F5F"/>
              </a:solidFill>
              <a:latin typeface="Gill Sans Light" panose="020B0302020104020203" pitchFamily="34" charset="-79"/>
              <a:ea typeface="Helvetica Neue" pitchFamily="2" charset="0"/>
              <a:cs typeface="Gill Sans Light" panose="020B0302020104020203" pitchFamily="34" charset="-79"/>
            </a:endParaRPr>
          </a:p>
          <a:p>
            <a:pPr algn="r"/>
            <a:r>
              <a:rPr lang="en-US" altLang="x-none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Mar 16, 2023</a:t>
            </a:r>
            <a:endParaRPr lang="it-IT" altLang="x-none" dirty="0">
              <a:solidFill>
                <a:srgbClr val="002F5F"/>
              </a:solidFill>
              <a:latin typeface="Gill Sans Light" panose="020B0302020104020203" pitchFamily="34" charset="-79"/>
              <a:ea typeface="Helvetica Neue" pitchFamily="2" charset="0"/>
              <a:cs typeface="Gill Sans Light" panose="020B0302020104020203" pitchFamily="34" charset="-79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AEEB25A-DC11-6940-BD49-2DDFAE74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308547"/>
            <a:ext cx="17499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it-IT" altLang="x-none" sz="2400" dirty="0">
                <a:solidFill>
                  <a:srgbClr val="000000"/>
                </a:solidFill>
                <a:latin typeface="Gill Sans Light"/>
                <a:cs typeface="Gill Sans Light"/>
              </a:rPr>
              <a:t>@</a:t>
            </a:r>
            <a:r>
              <a:rPr lang="it-IT" altLang="x-none" sz="2400" dirty="0" err="1">
                <a:solidFill>
                  <a:srgbClr val="000000"/>
                </a:solidFill>
                <a:latin typeface="Gill Sans Light"/>
                <a:cs typeface="Gill Sans Light"/>
              </a:rPr>
              <a:t>giorginolab</a:t>
            </a:r>
            <a:endParaRPr lang="it-IT" altLang="x-none" sz="24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pic>
        <p:nvPicPr>
          <p:cNvPr id="10" name="Picture 13" descr="GitHub">
            <a:extLst>
              <a:ext uri="{FF2B5EF4-FFF2-40B4-BE49-F238E27FC236}">
                <a16:creationId xmlns:a16="http://schemas.microsoft.com/office/drawing/2014/main" id="{E2883EAD-EB9E-A846-BB2E-74170468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11336"/>
            <a:ext cx="1590550" cy="93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715959-56A0-314C-BFE8-1E1FACF405ED}"/>
              </a:ext>
            </a:extLst>
          </p:cNvPr>
          <p:cNvSpPr txBox="1"/>
          <p:nvPr/>
        </p:nvSpPr>
        <p:spPr>
          <a:xfrm>
            <a:off x="457200" y="5772514"/>
            <a:ext cx="3777894" cy="70788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https://</a:t>
            </a:r>
            <a:r>
              <a:rPr lang="en-GB" sz="20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github.com</a:t>
            </a:r>
            <a:r>
              <a:rPr lang="en-GB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/</a:t>
            </a:r>
            <a:r>
              <a:rPr lang="en-GB" sz="20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giorginolab</a:t>
            </a:r>
            <a:r>
              <a:rPr lang="en-GB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/</a:t>
            </a:r>
            <a:br>
              <a:rPr lang="en-GB" sz="2000">
                <a:solidFill>
                  <a:schemeClr val="bg1"/>
                </a:solidFill>
                <a:latin typeface="Gill Sans MT" panose="020B0502020104020203" pitchFamily="34" charset="77"/>
              </a:rPr>
            </a:br>
            <a:r>
              <a:rPr lang="en-GB" sz="2000">
                <a:solidFill>
                  <a:schemeClr val="bg1"/>
                </a:solidFill>
                <a:latin typeface="Gill Sans MT" panose="020B0502020104020203" pitchFamily="34" charset="77"/>
              </a:rPr>
              <a:t>     OpenMM-Tutorial-UniPD-2023</a:t>
            </a:r>
            <a:endParaRPr lang="en-GB" sz="20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D0EF9-BF6D-AA44-AF99-3CBA4B630F13}"/>
              </a:ext>
            </a:extLst>
          </p:cNvPr>
          <p:cNvSpPr txBox="1"/>
          <p:nvPr/>
        </p:nvSpPr>
        <p:spPr>
          <a:xfrm>
            <a:off x="6096000" y="5168231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i="1" dirty="0">
                <a:solidFill>
                  <a:srgbClr val="FF0000"/>
                </a:solidFill>
              </a:rPr>
              <a:t>Thesis projects available</a:t>
            </a:r>
          </a:p>
        </p:txBody>
      </p:sp>
    </p:spTree>
    <p:extLst>
      <p:ext uri="{BB962C8B-B14F-4D97-AF65-F5344CB8AC3E}">
        <p14:creationId xmlns:p14="http://schemas.microsoft.com/office/powerpoint/2010/main" val="90984946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bb410429.f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5"/>
          <a:stretch/>
        </p:blipFill>
        <p:spPr>
          <a:xfrm>
            <a:off x="228600" y="152400"/>
            <a:ext cx="7348622" cy="659954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310" y="6172200"/>
            <a:ext cx="3397690" cy="6096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4114800" y="-76200"/>
            <a:ext cx="49180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err="1">
                <a:solidFill>
                  <a:prstClr val="black"/>
                </a:solidFill>
                <a:effectLst>
                  <a:glow rad="444500">
                    <a:prstClr val="white">
                      <a:alpha val="85000"/>
                    </a:prstClr>
                  </a:glow>
                </a:effectLst>
                <a:latin typeface="Gill Sans"/>
                <a:cs typeface="Gill Sans"/>
              </a:rPr>
              <a:t>Timescales</a:t>
            </a:r>
            <a:r>
              <a:rPr lang="it-IT" sz="4400" dirty="0">
                <a:solidFill>
                  <a:prstClr val="black"/>
                </a:solidFill>
                <a:effectLst>
                  <a:glow rad="444500">
                    <a:prstClr val="white">
                      <a:alpha val="85000"/>
                    </a:prstClr>
                  </a:glow>
                </a:effectLst>
                <a:latin typeface="Gill Sans"/>
                <a:cs typeface="Gill Sans"/>
              </a:rPr>
              <a:t> </a:t>
            </a:r>
            <a:r>
              <a:rPr lang="it-IT" sz="4400" dirty="0" err="1">
                <a:solidFill>
                  <a:prstClr val="black"/>
                </a:solidFill>
                <a:effectLst>
                  <a:glow rad="444500">
                    <a:prstClr val="white">
                      <a:alpha val="85000"/>
                    </a:prstClr>
                  </a:glow>
                </a:effectLst>
                <a:latin typeface="Gill Sans"/>
                <a:cs typeface="Gill Sans"/>
              </a:rPr>
              <a:t>overview</a:t>
            </a:r>
            <a:endParaRPr lang="it-IT" dirty="0">
              <a:solidFill>
                <a:prstClr val="black"/>
              </a:solidFill>
              <a:effectLst>
                <a:glow rad="444500">
                  <a:prstClr val="white">
                    <a:alpha val="85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498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Patience</a:t>
            </a:r>
            <a:r>
              <a:rPr lang="it-IT" dirty="0"/>
              <a:t> and </a:t>
            </a:r>
            <a:r>
              <a:rPr lang="it-IT" dirty="0" err="1"/>
              <a:t>limits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factors</a:t>
            </a:r>
            <a:r>
              <a:rPr lang="it-IT" dirty="0"/>
              <a:t> </a:t>
            </a:r>
            <a:r>
              <a:rPr lang="it-IT" dirty="0" err="1"/>
              <a:t>affect</a:t>
            </a:r>
            <a:r>
              <a:rPr lang="it-IT" dirty="0"/>
              <a:t> the </a:t>
            </a:r>
            <a:r>
              <a:rPr lang="it-IT" dirty="0" err="1"/>
              <a:t>running</a:t>
            </a:r>
            <a:r>
              <a:rPr lang="it-IT" dirty="0"/>
              <a:t> </a:t>
            </a:r>
            <a:r>
              <a:rPr lang="it-IT" dirty="0" err="1"/>
              <a:t>speed</a:t>
            </a:r>
            <a:r>
              <a:rPr lang="it-IT" dirty="0"/>
              <a:t> (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expressed</a:t>
            </a:r>
            <a:r>
              <a:rPr lang="it-IT" dirty="0"/>
              <a:t> in ns per </a:t>
            </a:r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day</a:t>
            </a:r>
            <a:r>
              <a:rPr lang="it-IT" dirty="0"/>
              <a:t>, ns/</a:t>
            </a:r>
            <a:r>
              <a:rPr lang="it-IT" dirty="0" err="1"/>
              <a:t>day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System </a:t>
            </a:r>
            <a:r>
              <a:rPr lang="it-IT" dirty="0" err="1"/>
              <a:t>size</a:t>
            </a:r>
            <a:r>
              <a:rPr lang="it-IT" dirty="0"/>
              <a:t>. </a:t>
            </a:r>
            <a:r>
              <a:rPr lang="it-IT" dirty="0" err="1"/>
              <a:t>Reasonable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100 AA ~ 30,000 </a:t>
            </a:r>
            <a:r>
              <a:rPr lang="it-IT" dirty="0" err="1"/>
              <a:t>atoms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Computer </a:t>
            </a:r>
            <a:r>
              <a:rPr lang="it-IT" dirty="0" err="1"/>
              <a:t>speed</a:t>
            </a:r>
            <a:r>
              <a:rPr lang="it-IT" dirty="0"/>
              <a:t>. Forget laptops. </a:t>
            </a:r>
          </a:p>
          <a:p>
            <a:pPr lvl="1"/>
            <a:r>
              <a:rPr lang="it-IT" dirty="0" err="1"/>
              <a:t>Definitely</a:t>
            </a:r>
            <a:r>
              <a:rPr lang="it-IT" dirty="0"/>
              <a:t> use </a:t>
            </a:r>
            <a:r>
              <a:rPr lang="it-IT" dirty="0" err="1"/>
              <a:t>GPUs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Software.</a:t>
            </a:r>
          </a:p>
        </p:txBody>
      </p:sp>
    </p:spTree>
    <p:extLst>
      <p:ext uri="{BB962C8B-B14F-4D97-AF65-F5344CB8AC3E}">
        <p14:creationId xmlns:p14="http://schemas.microsoft.com/office/powerpoint/2010/main" val="148836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722313" y="2614613"/>
            <a:ext cx="7772400" cy="1500187"/>
          </a:xfrm>
        </p:spPr>
        <p:txBody>
          <a:bodyPr>
            <a:normAutofit/>
          </a:bodyPr>
          <a:lstStyle/>
          <a:p>
            <a:r>
              <a:rPr lang="it-IT" altLang="x-none" dirty="0" err="1"/>
              <a:t>OpenMM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0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OpenMM</a:t>
            </a:r>
            <a:r>
              <a:rPr lang="en-US" dirty="0"/>
              <a:t> is a molecular dynamics simulation toolkit that allows for high-performance simulations of biomolecules. </a:t>
            </a:r>
          </a:p>
          <a:p>
            <a:r>
              <a:rPr lang="en-US" dirty="0"/>
              <a:t>Allows for simulation of a variety of molecular systems, including proteins, nucleic acids, and small molecules</a:t>
            </a:r>
          </a:p>
          <a:p>
            <a:r>
              <a:rPr lang="en-US" dirty="0" err="1"/>
              <a:t>OpenMM</a:t>
            </a:r>
            <a:r>
              <a:rPr lang="en-US" dirty="0"/>
              <a:t> supports a wide range of force fields and integrators and can run on CPUs and GPUs. </a:t>
            </a:r>
          </a:p>
          <a:p>
            <a:r>
              <a:rPr lang="en-US" dirty="0"/>
              <a:t>Open source, written in C++ with Python and other language bindings available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737"/>
            <a:ext cx="4719320" cy="120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198822" y="193830"/>
            <a:ext cx="1295400" cy="868362"/>
          </a:xfrm>
        </p:spPr>
        <p:txBody>
          <a:bodyPr/>
          <a:lstStyle/>
          <a:p>
            <a:r>
              <a:rPr lang="en-US" dirty="0"/>
              <a:t>.org</a:t>
            </a:r>
          </a:p>
        </p:txBody>
      </p:sp>
    </p:spTree>
    <p:extLst>
      <p:ext uri="{BB962C8B-B14F-4D97-AF65-F5344CB8AC3E}">
        <p14:creationId xmlns:p14="http://schemas.microsoft.com/office/powerpoint/2010/main" val="366289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 (object-oriented)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Download, complete and edit the structure:</a:t>
            </a:r>
          </a:p>
          <a:p>
            <a:pPr lvl="1"/>
            <a:r>
              <a:rPr lang="en-US" b="1" dirty="0"/>
              <a:t>Topology</a:t>
            </a:r>
            <a:r>
              <a:rPr lang="en-US" dirty="0"/>
              <a:t> (i.e. the identity of atoms, bonds,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Positions</a:t>
            </a:r>
            <a:r>
              <a:rPr lang="en-US" dirty="0"/>
              <a:t> (i.e. the starting coordinates)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</a:t>
            </a:r>
            <a:r>
              <a:rPr lang="en-US" b="1" dirty="0"/>
              <a:t>system</a:t>
            </a:r>
            <a:r>
              <a:rPr lang="en-US" dirty="0"/>
              <a:t>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</a:t>
            </a:r>
            <a:r>
              <a:rPr lang="en-US" b="1" dirty="0"/>
              <a:t>integrator</a:t>
            </a:r>
            <a:r>
              <a:rPr lang="en-US" dirty="0"/>
              <a:t> object.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A32BA-F464-B7C0-79EE-44584A4D86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Create and add custom </a:t>
            </a:r>
            <a:r>
              <a:rPr lang="en-US" b="1" dirty="0"/>
              <a:t>forces</a:t>
            </a:r>
            <a:r>
              <a:rPr lang="en-US" dirty="0"/>
              <a:t> to system if needed.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Define the </a:t>
            </a:r>
            <a:r>
              <a:rPr lang="en-US" b="1" dirty="0"/>
              <a:t>simulation</a:t>
            </a:r>
            <a:r>
              <a:rPr lang="en-US" dirty="0"/>
              <a:t> object.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Set the initial positions and velocities.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Minimize.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Run the simulation.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(Analyze the results.)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232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Integrators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…are algorithms that solve the equations of motion for a system</a:t>
            </a:r>
          </a:p>
          <a:p>
            <a:r>
              <a:rPr lang="en-US" dirty="0" err="1"/>
              <a:t>OpenMM</a:t>
            </a:r>
            <a:r>
              <a:rPr lang="en-US" dirty="0"/>
              <a:t> includes several integrators, e.g. Langevin dynamics, </a:t>
            </a:r>
            <a:r>
              <a:rPr lang="en-US" dirty="0" err="1"/>
              <a:t>Verlet</a:t>
            </a:r>
            <a:r>
              <a:rPr lang="en-US" dirty="0"/>
              <a:t> integrator, and Monte Carlo </a:t>
            </a:r>
            <a:r>
              <a:rPr lang="en-US" dirty="0" err="1"/>
              <a:t>barostat</a:t>
            </a:r>
            <a:endParaRPr lang="en-US" dirty="0"/>
          </a:p>
          <a:p>
            <a:r>
              <a:rPr lang="en-US" dirty="0"/>
              <a:t>Different integrators are appropriate for different types of simulations and conditions (e.g.: NPT vs NVT)</a:t>
            </a:r>
          </a:p>
        </p:txBody>
      </p:sp>
    </p:spTree>
    <p:extLst>
      <p:ext uri="{BB962C8B-B14F-4D97-AF65-F5344CB8AC3E}">
        <p14:creationId xmlns:p14="http://schemas.microsoft.com/office/powerpoint/2010/main" val="3650511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a system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Once a system has been defined and the force field and integrator selected, it can be simulated</a:t>
            </a:r>
          </a:p>
          <a:p>
            <a:r>
              <a:rPr lang="en-US" dirty="0"/>
              <a:t>The simulation (run) involves running a series of steps, where each step involves calculating the forces on each atom, integrating the equations of motion, and updating the system's coordinates</a:t>
            </a:r>
          </a:p>
          <a:p>
            <a:r>
              <a:rPr lang="en-US" dirty="0"/>
              <a:t>After the simulation, data analysis can be performed to obtain information about the system's behavior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2905785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722313" y="2614613"/>
            <a:ext cx="7772400" cy="1500187"/>
          </a:xfrm>
        </p:spPr>
        <p:txBody>
          <a:bodyPr>
            <a:normAutofit/>
          </a:bodyPr>
          <a:lstStyle/>
          <a:p>
            <a:r>
              <a:rPr lang="it-IT" altLang="x-none" dirty="0" err="1"/>
              <a:t>Let’s</a:t>
            </a:r>
            <a:r>
              <a:rPr lang="it-IT" altLang="x-none" dirty="0"/>
              <a:t> </a:t>
            </a:r>
            <a:r>
              <a:rPr lang="it-IT" altLang="x-none" dirty="0" err="1"/>
              <a:t>pick</a:t>
            </a:r>
            <a:r>
              <a:rPr lang="it-IT" altLang="x-none" dirty="0"/>
              <a:t> a test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2600" y="87048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6H1F:  </a:t>
            </a:r>
            <a:r>
              <a:rPr lang="en-US" sz="4000" dirty="0" err="1"/>
              <a:t>Gelsolin</a:t>
            </a:r>
            <a:r>
              <a:rPr lang="en-US" sz="4000" dirty="0"/>
              <a:t> G2+nanobody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1"/>
          <a:stretch/>
        </p:blipFill>
        <p:spPr bwMode="auto">
          <a:xfrm>
            <a:off x="457200" y="914400"/>
            <a:ext cx="8153400" cy="677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RCSB PDB">
            <a:extLst>
              <a:ext uri="{FF2B5EF4-FFF2-40B4-BE49-F238E27FC236}">
                <a16:creationId xmlns:a16="http://schemas.microsoft.com/office/drawing/2014/main" id="{3AB91FF3-F528-6907-2424-56E2EC2BF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28600"/>
            <a:ext cx="2133600" cy="58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16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13520" cy="412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class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en-GB" dirty="0"/>
              <a:t>Molecular dynamics is a powerful tool for studying molecular systems</a:t>
            </a:r>
          </a:p>
          <a:p>
            <a:r>
              <a:rPr lang="en-GB" dirty="0" err="1"/>
              <a:t>OpenMM</a:t>
            </a:r>
            <a:r>
              <a:rPr lang="en-GB" dirty="0"/>
              <a:t> is a software library that allows for efficient and customizable MD simulations</a:t>
            </a:r>
          </a:p>
          <a:p>
            <a:r>
              <a:rPr lang="en-GB" dirty="0"/>
              <a:t>It’s exemplary of a modern well-maintained open-source library: </a:t>
            </a:r>
          </a:p>
          <a:p>
            <a:pPr lvl="1"/>
            <a:r>
              <a:rPr lang="en-GB" dirty="0"/>
              <a:t>CI infrastructure, developed on GitHub</a:t>
            </a:r>
          </a:p>
          <a:p>
            <a:pPr lvl="1"/>
            <a:r>
              <a:rPr lang="en-GB" dirty="0"/>
              <a:t>C++ w/ Python bindings</a:t>
            </a:r>
          </a:p>
          <a:p>
            <a:r>
              <a:rPr lang="en-GB" dirty="0"/>
              <a:t>We’ll use the latter, testing </a:t>
            </a:r>
            <a:r>
              <a:rPr lang="en-GB" i="1" dirty="0"/>
              <a:t>live </a:t>
            </a:r>
            <a:r>
              <a:rPr lang="en-GB" dirty="0"/>
              <a:t>on Google </a:t>
            </a:r>
            <a:r>
              <a:rPr lang="en-GB" dirty="0" err="1"/>
              <a:t>Colab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8171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722313" y="2614613"/>
            <a:ext cx="7772400" cy="1500187"/>
          </a:xfrm>
        </p:spPr>
        <p:txBody>
          <a:bodyPr>
            <a:normAutofit/>
          </a:bodyPr>
          <a:lstStyle/>
          <a:p>
            <a:r>
              <a:rPr lang="it-IT" altLang="x-none" dirty="0"/>
              <a:t>In </a:t>
            </a:r>
            <a:r>
              <a:rPr lang="it-IT" altLang="x-none" dirty="0" err="1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24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OpenMM</a:t>
            </a:r>
            <a:r>
              <a:rPr lang="en-US" dirty="0"/>
              <a:t> on Google </a:t>
            </a:r>
            <a:r>
              <a:rPr lang="en-US" dirty="0" err="1"/>
              <a:t>Colab</a:t>
            </a:r>
            <a:r>
              <a:rPr lang="en-US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We’ll test </a:t>
            </a:r>
            <a:r>
              <a:rPr lang="en-US" dirty="0" err="1"/>
              <a:t>OpenMM</a:t>
            </a:r>
            <a:r>
              <a:rPr lang="en-US" dirty="0"/>
              <a:t> on Google </a:t>
            </a:r>
            <a:r>
              <a:rPr lang="en-US" dirty="0" err="1"/>
              <a:t>Colab</a:t>
            </a:r>
            <a:r>
              <a:rPr lang="en-US" dirty="0"/>
              <a:t> to run molecular dynamics simulations without the need for installing any software on your local machine.</a:t>
            </a:r>
          </a:p>
          <a:p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 </a:t>
            </a:r>
            <a:r>
              <a:rPr lang="en-US" dirty="0"/>
              <a:t>is a free </a:t>
            </a:r>
            <a:r>
              <a:rPr lang="en-US" dirty="0" err="1"/>
              <a:t>Jupyter</a:t>
            </a:r>
            <a:r>
              <a:rPr lang="en-US" dirty="0"/>
              <a:t> environment that allows you to run Python code in the cloud. GPUs runtimes are available.</a:t>
            </a:r>
          </a:p>
          <a:p>
            <a:r>
              <a:rPr lang="en-US" dirty="0"/>
              <a:t>To use </a:t>
            </a:r>
            <a:r>
              <a:rPr lang="en-US" dirty="0" err="1"/>
              <a:t>OpenMM</a:t>
            </a:r>
            <a:r>
              <a:rPr lang="en-US" dirty="0"/>
              <a:t> on Google </a:t>
            </a:r>
            <a:r>
              <a:rPr lang="en-US" dirty="0" err="1"/>
              <a:t>Colab</a:t>
            </a:r>
            <a:r>
              <a:rPr lang="en-US" dirty="0"/>
              <a:t> or locally, open the provided notebook (read the comments)</a:t>
            </a:r>
          </a:p>
        </p:txBody>
      </p:sp>
    </p:spTree>
    <p:extLst>
      <p:ext uri="{BB962C8B-B14F-4D97-AF65-F5344CB8AC3E}">
        <p14:creationId xmlns:p14="http://schemas.microsoft.com/office/powerpoint/2010/main" val="3245293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67F622-4E3A-589B-475F-1266265C4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685800"/>
            <a:ext cx="9353527" cy="54864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702EFDC9-5140-EB48-C699-906BBFDE9C28}"/>
              </a:ext>
            </a:extLst>
          </p:cNvPr>
          <p:cNvSpPr/>
          <p:nvPr/>
        </p:nvSpPr>
        <p:spPr>
          <a:xfrm>
            <a:off x="228600" y="2971800"/>
            <a:ext cx="4572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59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261DBC-268B-2962-26E3-CEE0F20E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"/>
            <a:ext cx="4978605" cy="3124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D01D38-61BB-74C3-5C73-4EAEE3F5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200400"/>
            <a:ext cx="6019800" cy="3495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Bent Arrow 12">
            <a:extLst>
              <a:ext uri="{FF2B5EF4-FFF2-40B4-BE49-F238E27FC236}">
                <a16:creationId xmlns:a16="http://schemas.microsoft.com/office/drawing/2014/main" id="{7B4CFAEB-69B0-AFAF-7213-AC49D2B15255}"/>
              </a:ext>
            </a:extLst>
          </p:cNvPr>
          <p:cNvSpPr/>
          <p:nvPr/>
        </p:nvSpPr>
        <p:spPr>
          <a:xfrm rot="10800000" flipH="1">
            <a:off x="1143000" y="3200400"/>
            <a:ext cx="1143000" cy="990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C51D67-9F12-0E09-0B5A-DD073157D46C}"/>
              </a:ext>
            </a:extLst>
          </p:cNvPr>
          <p:cNvSpPr/>
          <p:nvPr/>
        </p:nvSpPr>
        <p:spPr>
          <a:xfrm>
            <a:off x="2667000" y="2057400"/>
            <a:ext cx="1219200" cy="60960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024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722313" y="2614613"/>
            <a:ext cx="7772400" cy="1500187"/>
          </a:xfrm>
        </p:spPr>
        <p:txBody>
          <a:bodyPr>
            <a:normAutofit/>
          </a:bodyPr>
          <a:lstStyle/>
          <a:p>
            <a:r>
              <a:rPr lang="it-IT" altLang="x-none" dirty="0"/>
              <a:t>…</a:t>
            </a:r>
            <a:r>
              <a:rPr lang="it-IT" altLang="x-none" dirty="0" err="1"/>
              <a:t>when</a:t>
            </a:r>
            <a:r>
              <a:rPr lang="it-IT" altLang="x-none" dirty="0"/>
              <a:t> </a:t>
            </a:r>
            <a:r>
              <a:rPr lang="it-IT" altLang="x-none" dirty="0" err="1"/>
              <a:t>done</a:t>
            </a:r>
            <a:r>
              <a:rPr lang="it-IT" altLang="x-none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90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0479-2077-AC6E-BC1E-1AA452C3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C3FF-6D84-BE38-3A1D-4C407CD1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you have done the simulation, load the minimized PDB and </a:t>
            </a:r>
            <a:r>
              <a:rPr lang="en-GB" dirty="0" err="1"/>
              <a:t>output.dcd</a:t>
            </a:r>
            <a:r>
              <a:rPr lang="en-GB" dirty="0"/>
              <a:t> in </a:t>
            </a:r>
            <a:r>
              <a:rPr lang="en-GB" dirty="0" err="1"/>
              <a:t>PyMOL</a:t>
            </a:r>
            <a:endParaRPr lang="en-GB" dirty="0"/>
          </a:p>
          <a:p>
            <a:r>
              <a:rPr lang="en-GB" dirty="0"/>
              <a:t>What about PBCs? Fix with: </a:t>
            </a:r>
            <a:r>
              <a:rPr lang="en-GB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pbc_unwrap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/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69C12F-108E-D570-EE7E-0D1AC6793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29000"/>
            <a:ext cx="854891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24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atoms?</a:t>
            </a:r>
          </a:p>
          <a:p>
            <a:r>
              <a:rPr lang="en-US" dirty="0"/>
              <a:t>How many residues?</a:t>
            </a:r>
          </a:p>
          <a:p>
            <a:r>
              <a:rPr lang="en-US" dirty="0"/>
              <a:t>Disulfide bridges?</a:t>
            </a:r>
          </a:p>
          <a:p>
            <a:r>
              <a:rPr lang="en-US" dirty="0"/>
              <a:t>How many trajectory frames?</a:t>
            </a:r>
          </a:p>
          <a:p>
            <a:r>
              <a:rPr lang="en-US" dirty="0"/>
              <a:t>Simulation length in </a:t>
            </a:r>
            <a:r>
              <a:rPr lang="en-US" i="1" dirty="0"/>
              <a:t>actual</a:t>
            </a:r>
            <a:r>
              <a:rPr lang="en-US" dirty="0"/>
              <a:t>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73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density change? Should it?</a:t>
            </a:r>
          </a:p>
          <a:p>
            <a:r>
              <a:rPr lang="en-US" dirty="0"/>
              <a:t>What is the box size? Is it appropriate?</a:t>
            </a:r>
          </a:p>
          <a:p>
            <a:r>
              <a:rPr lang="en-US" dirty="0"/>
              <a:t>Relaxation time?</a:t>
            </a:r>
          </a:p>
          <a:p>
            <a:r>
              <a:rPr lang="en-US" dirty="0"/>
              <a:t>Plot the log file</a:t>
            </a:r>
          </a:p>
        </p:txBody>
      </p:sp>
    </p:spTree>
    <p:extLst>
      <p:ext uri="{BB962C8B-B14F-4D97-AF65-F5344CB8AC3E}">
        <p14:creationId xmlns:p14="http://schemas.microsoft.com/office/powerpoint/2010/main" val="395595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722313" y="2614613"/>
            <a:ext cx="7772400" cy="1500187"/>
          </a:xfrm>
        </p:spPr>
        <p:txBody>
          <a:bodyPr>
            <a:normAutofit/>
          </a:bodyPr>
          <a:lstStyle/>
          <a:p>
            <a:r>
              <a:rPr lang="it-IT" altLang="x-none" dirty="0" err="1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6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OpenMM</a:t>
            </a:r>
            <a:r>
              <a:rPr lang="en-US" dirty="0"/>
              <a:t> is a powerful tool for molecular dynamics simulations</a:t>
            </a:r>
          </a:p>
          <a:p>
            <a:r>
              <a:rPr lang="en-US" dirty="0"/>
              <a:t>Good, if fragmented, documentation</a:t>
            </a:r>
          </a:p>
          <a:p>
            <a:r>
              <a:rPr lang="en-US" dirty="0"/>
              <a:t>With its customizable force fields and integrators, it can be used to study a wide range of atomistic systems, e.g.</a:t>
            </a:r>
          </a:p>
          <a:p>
            <a:pPr lvl="1"/>
            <a:r>
              <a:rPr lang="en-US" dirty="0"/>
              <a:t>“toy” polymers</a:t>
            </a:r>
          </a:p>
          <a:p>
            <a:pPr lvl="1"/>
            <a:r>
              <a:rPr lang="en-US" dirty="0"/>
              <a:t>all-atom MD with major FFs</a:t>
            </a:r>
          </a:p>
          <a:p>
            <a:pPr lvl="1"/>
            <a:r>
              <a:rPr lang="en-US" dirty="0"/>
              <a:t>ANN potentials</a:t>
            </a:r>
          </a:p>
        </p:txBody>
      </p:sp>
    </p:spTree>
    <p:extLst>
      <p:ext uri="{BB962C8B-B14F-4D97-AF65-F5344CB8AC3E}">
        <p14:creationId xmlns:p14="http://schemas.microsoft.com/office/powerpoint/2010/main" val="10681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722313" y="2614613"/>
            <a:ext cx="7772400" cy="1500187"/>
          </a:xfrm>
        </p:spPr>
        <p:txBody>
          <a:bodyPr>
            <a:normAutofit/>
          </a:bodyPr>
          <a:lstStyle/>
          <a:p>
            <a:r>
              <a:rPr lang="it-IT" altLang="x-none" dirty="0" err="1"/>
              <a:t>Molecular</a:t>
            </a:r>
            <a:r>
              <a:rPr lang="it-IT" altLang="x-none" dirty="0"/>
              <a:t> 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24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learning </a:t>
            </a:r>
            <a:r>
              <a:rPr lang="en-US" dirty="0" err="1"/>
              <a:t>OpenMM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OpenMM.org</a:t>
            </a:r>
            <a:r>
              <a:rPr lang="en-US" sz="2000" dirty="0"/>
              <a:t> website and documentation</a:t>
            </a:r>
          </a:p>
          <a:p>
            <a:r>
              <a:rPr lang="en-US" sz="2000" dirty="0"/>
              <a:t>GitHub repository with examples and tutorials</a:t>
            </a:r>
          </a:p>
          <a:p>
            <a:r>
              <a:rPr lang="en-US" sz="2000" dirty="0"/>
              <a:t>Community forums and mailing lists for support and 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BEFAA-9D5C-3C75-10BA-AE2611D50E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See also </a:t>
            </a:r>
          </a:p>
          <a:p>
            <a:pPr lvl="1"/>
            <a:r>
              <a:rPr lang="en-US" sz="1800" dirty="0" err="1"/>
              <a:t>OpenMMtools</a:t>
            </a:r>
            <a:endParaRPr lang="en-US" sz="1800" dirty="0"/>
          </a:p>
          <a:p>
            <a:pPr lvl="1"/>
            <a:r>
              <a:rPr lang="en-US" sz="1800" dirty="0"/>
              <a:t>https://</a:t>
            </a:r>
            <a:r>
              <a:rPr lang="en-US" sz="1800" dirty="0" err="1"/>
              <a:t>openforcefield.org</a:t>
            </a:r>
            <a:r>
              <a:rPr lang="en-US" sz="1800" dirty="0"/>
              <a:t>/  </a:t>
            </a:r>
          </a:p>
          <a:p>
            <a:pPr lvl="1"/>
            <a:r>
              <a:rPr lang="en-US" sz="1800" dirty="0"/>
              <a:t>HTMD, ACEMD</a:t>
            </a:r>
          </a:p>
          <a:p>
            <a:pPr lvl="1"/>
            <a:r>
              <a:rPr lang="en-US" sz="1800" dirty="0"/>
              <a:t>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openmm</a:t>
            </a:r>
            <a:r>
              <a:rPr lang="en-US" sz="1800" dirty="0"/>
              <a:t>/</a:t>
            </a:r>
            <a:r>
              <a:rPr lang="en-US" sz="1800" dirty="0" err="1"/>
              <a:t>pdbfixer</a:t>
            </a:r>
            <a:endParaRPr lang="en-US" sz="1800" dirty="0"/>
          </a:p>
          <a:p>
            <a:pPr lvl="1"/>
            <a:r>
              <a:rPr lang="en-US" sz="1800" dirty="0" err="1"/>
              <a:t>Charmm</a:t>
            </a:r>
            <a:r>
              <a:rPr lang="en-US" sz="1800" dirty="0"/>
              <a:t>-GUI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6B6F5-CD4D-237C-B237-A2233D5A4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021512"/>
            <a:ext cx="7209935" cy="276028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901754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x-none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4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MD?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0850" y="1535113"/>
            <a:ext cx="7473950" cy="4513262"/>
          </a:xfrm>
        </p:spPr>
        <p:txBody>
          <a:bodyPr anchor="ctr"/>
          <a:lstStyle/>
          <a:p>
            <a:r>
              <a:rPr lang="it-IT" dirty="0" err="1"/>
              <a:t>Attempt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description</a:t>
            </a:r>
            <a:r>
              <a:rPr lang="it-IT" dirty="0"/>
              <a:t> of a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endParaRPr lang="it-IT" dirty="0"/>
          </a:p>
          <a:p>
            <a:pPr marL="877888" lvl="1" indent="-514350">
              <a:buFont typeface="+mj-lt"/>
              <a:buAutoNum type="arabicPeriod"/>
            </a:pPr>
            <a:r>
              <a:rPr lang="it-IT" dirty="0" err="1"/>
              <a:t>atomistic</a:t>
            </a:r>
            <a:endParaRPr lang="it-IT" dirty="0"/>
          </a:p>
          <a:p>
            <a:pPr marL="877888" lvl="1" indent="-514350">
              <a:buFont typeface="+mj-lt"/>
              <a:buAutoNum type="arabicPeriod"/>
            </a:pPr>
            <a:r>
              <a:rPr lang="it-IT" dirty="0" err="1"/>
              <a:t>classical</a:t>
            </a:r>
            <a:endParaRPr lang="it-IT" dirty="0"/>
          </a:p>
          <a:p>
            <a:r>
              <a:rPr lang="it-IT" dirty="0"/>
              <a:t>Model the </a:t>
            </a:r>
            <a:r>
              <a:rPr lang="it-IT" dirty="0" err="1"/>
              <a:t>internal</a:t>
            </a:r>
            <a:r>
              <a:rPr lang="it-IT" dirty="0"/>
              <a:t> </a:t>
            </a:r>
            <a:r>
              <a:rPr lang="it-IT" i="1" dirty="0" err="1"/>
              <a:t>forces</a:t>
            </a:r>
            <a:r>
              <a:rPr lang="mr-IN" i="1" dirty="0"/>
              <a:t>…</a:t>
            </a:r>
            <a:endParaRPr lang="it-IT" i="1" dirty="0"/>
          </a:p>
          <a:p>
            <a:r>
              <a:rPr lang="mr-IN" i="1" dirty="0"/>
              <a:t>…</a:t>
            </a:r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i="1" dirty="0"/>
              <a:t>integrate </a:t>
            </a:r>
            <a:r>
              <a:rPr lang="it-IT" dirty="0"/>
              <a:t>the </a:t>
            </a:r>
            <a:r>
              <a:rPr lang="it-IT" dirty="0" err="1"/>
              <a:t>motion</a:t>
            </a:r>
            <a:endParaRPr lang="it-IT" dirty="0"/>
          </a:p>
          <a:p>
            <a:r>
              <a:rPr lang="it-IT" dirty="0" err="1"/>
              <a:t>Hope</a:t>
            </a:r>
            <a:r>
              <a:rPr lang="it-IT" dirty="0"/>
              <a:t> in </a:t>
            </a:r>
            <a:r>
              <a:rPr lang="it-IT" dirty="0" err="1"/>
              <a:t>convergent</a:t>
            </a:r>
            <a:r>
              <a:rPr lang="it-IT" dirty="0"/>
              <a:t> </a:t>
            </a:r>
            <a:r>
              <a:rPr lang="it-IT" i="1" dirty="0" err="1"/>
              <a:t>sampling</a:t>
            </a:r>
            <a:endParaRPr lang="it-IT" dirty="0"/>
          </a:p>
        </p:txBody>
      </p:sp>
      <p:pic>
        <p:nvPicPr>
          <p:cNvPr id="6" name="Immagine 5" descr="vec_F_i(_mathbf_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943600"/>
            <a:ext cx="2616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7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Assumptions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In </a:t>
            </a:r>
            <a:r>
              <a:rPr lang="it-IT" sz="2400" dirty="0" err="1"/>
              <a:t>this</a:t>
            </a:r>
            <a:r>
              <a:rPr lang="it-IT" sz="2400" dirty="0"/>
              <a:t> tutorial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shall</a:t>
            </a:r>
            <a:r>
              <a:rPr lang="it-IT" sz="2400" dirty="0"/>
              <a:t> deal with </a:t>
            </a:r>
            <a:r>
              <a:rPr lang="it-IT" sz="2400" b="1" dirty="0" err="1"/>
              <a:t>unbiased</a:t>
            </a:r>
            <a:r>
              <a:rPr lang="it-IT" sz="2400" dirty="0"/>
              <a:t> </a:t>
            </a:r>
            <a:r>
              <a:rPr lang="it-IT" sz="2400" dirty="0" err="1"/>
              <a:t>sampling</a:t>
            </a:r>
            <a:r>
              <a:rPr lang="it-IT" sz="2400" dirty="0"/>
              <a:t> </a:t>
            </a:r>
            <a:r>
              <a:rPr lang="it-IT" sz="2400" dirty="0" err="1"/>
              <a:t>approaches</a:t>
            </a:r>
            <a:r>
              <a:rPr lang="it-IT" sz="2400" dirty="0"/>
              <a:t> with </a:t>
            </a:r>
            <a:r>
              <a:rPr lang="it-IT" sz="2400" b="1" dirty="0" err="1"/>
              <a:t>explicit</a:t>
            </a:r>
            <a:r>
              <a:rPr lang="it-IT" sz="2400" dirty="0"/>
              <a:t> </a:t>
            </a:r>
            <a:r>
              <a:rPr lang="it-IT" sz="2400" dirty="0" err="1"/>
              <a:t>solvent</a:t>
            </a:r>
            <a:r>
              <a:rPr lang="it-IT" sz="2400" dirty="0"/>
              <a:t>, i.e.</a:t>
            </a:r>
          </a:p>
          <a:p>
            <a:pPr lvl="1"/>
            <a:r>
              <a:rPr lang="it-IT" sz="2000" dirty="0"/>
              <a:t>no </a:t>
            </a:r>
            <a:r>
              <a:rPr lang="it-IT" sz="2000" dirty="0" err="1"/>
              <a:t>added</a:t>
            </a:r>
            <a:r>
              <a:rPr lang="it-IT" sz="2000" dirty="0"/>
              <a:t> </a:t>
            </a:r>
            <a:r>
              <a:rPr lang="it-IT" sz="2000" dirty="0" err="1"/>
              <a:t>forces</a:t>
            </a:r>
            <a:r>
              <a:rPr lang="it-IT" sz="2000" dirty="0"/>
              <a:t> </a:t>
            </a:r>
            <a:r>
              <a:rPr lang="it-IT" sz="2000" dirty="0" err="1"/>
              <a:t>except</a:t>
            </a:r>
            <a:r>
              <a:rPr lang="it-IT" sz="2000" dirty="0"/>
              <a:t> the "</a:t>
            </a:r>
            <a:r>
              <a:rPr lang="it-IT" sz="2000" dirty="0" err="1"/>
              <a:t>physical</a:t>
            </a:r>
            <a:r>
              <a:rPr lang="it-IT" sz="2000" dirty="0"/>
              <a:t>" </a:t>
            </a:r>
            <a:r>
              <a:rPr lang="it-IT" sz="2000" dirty="0" err="1"/>
              <a:t>ones</a:t>
            </a:r>
            <a:r>
              <a:rPr lang="it-IT" sz="2000" dirty="0"/>
              <a:t> in </a:t>
            </a:r>
            <a:r>
              <a:rPr lang="it-IT" sz="2000" dirty="0" err="1"/>
              <a:t>your</a:t>
            </a:r>
            <a:r>
              <a:rPr lang="it-IT" sz="2000" dirty="0"/>
              <a:t> </a:t>
            </a:r>
            <a:r>
              <a:rPr lang="it-IT" sz="2000" dirty="0" err="1"/>
              <a:t>system</a:t>
            </a:r>
            <a:r>
              <a:rPr lang="it-IT" sz="2000" dirty="0"/>
              <a:t>;</a:t>
            </a:r>
          </a:p>
          <a:p>
            <a:pPr lvl="1"/>
            <a:r>
              <a:rPr lang="it-IT" sz="2000" dirty="0" err="1"/>
              <a:t>all</a:t>
            </a:r>
            <a:r>
              <a:rPr lang="it-IT" sz="2000" dirty="0"/>
              <a:t> of the </a:t>
            </a:r>
            <a:r>
              <a:rPr lang="it-IT" sz="2000" dirty="0" err="1"/>
              <a:t>system</a:t>
            </a:r>
            <a:r>
              <a:rPr lang="it-IT" sz="2000" dirty="0"/>
              <a:t> (</a:t>
            </a:r>
            <a:r>
              <a:rPr lang="it-IT" sz="2000" dirty="0" err="1"/>
              <a:t>including</a:t>
            </a:r>
            <a:r>
              <a:rPr lang="it-IT" sz="2000" dirty="0"/>
              <a:t> water </a:t>
            </a:r>
            <a:r>
              <a:rPr lang="it-IT" sz="2000" dirty="0" err="1"/>
              <a:t>molecules</a:t>
            </a:r>
            <a:r>
              <a:rPr lang="it-IT" sz="2000" dirty="0"/>
              <a:t>)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atomic</a:t>
            </a:r>
            <a:r>
              <a:rPr lang="it-IT" sz="2000" dirty="0"/>
              <a:t> </a:t>
            </a:r>
            <a:r>
              <a:rPr lang="it-IT" sz="2000" dirty="0" err="1"/>
              <a:t>resolution</a:t>
            </a:r>
            <a:r>
              <a:rPr lang="it-IT" sz="2000" dirty="0"/>
              <a:t>.</a:t>
            </a:r>
          </a:p>
          <a:p>
            <a:r>
              <a:rPr lang="it-IT" sz="2400" dirty="0" err="1"/>
              <a:t>Also</a:t>
            </a:r>
            <a:r>
              <a:rPr lang="it-IT" sz="2400" dirty="0"/>
              <a:t>, </a:t>
            </a:r>
            <a:r>
              <a:rPr lang="it-IT" sz="2400" dirty="0" err="1"/>
              <a:t>current</a:t>
            </a:r>
            <a:r>
              <a:rPr lang="it-IT" sz="2400" dirty="0"/>
              <a:t> </a:t>
            </a:r>
            <a:r>
              <a:rPr lang="it-IT" sz="2400" dirty="0" err="1"/>
              <a:t>classical</a:t>
            </a:r>
            <a:r>
              <a:rPr lang="it-IT" sz="2400" dirty="0"/>
              <a:t> MD </a:t>
            </a:r>
            <a:r>
              <a:rPr lang="it-IT" sz="2400" dirty="0" err="1"/>
              <a:t>does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address</a:t>
            </a:r>
            <a:r>
              <a:rPr lang="it-IT" sz="2400" dirty="0"/>
              <a:t>, by design, the </a:t>
            </a:r>
            <a:r>
              <a:rPr lang="it-IT" sz="2400" dirty="0" err="1"/>
              <a:t>following</a:t>
            </a:r>
            <a:r>
              <a:rPr lang="it-IT" sz="2400" dirty="0"/>
              <a:t>:</a:t>
            </a:r>
          </a:p>
          <a:p>
            <a:pPr lvl="1"/>
            <a:r>
              <a:rPr lang="it-IT" sz="2000" dirty="0" err="1"/>
              <a:t>Chemical</a:t>
            </a:r>
            <a:r>
              <a:rPr lang="it-IT" sz="2000" dirty="0"/>
              <a:t> </a:t>
            </a:r>
            <a:r>
              <a:rPr lang="it-IT" sz="2000" dirty="0" err="1"/>
              <a:t>reactions</a:t>
            </a:r>
            <a:r>
              <a:rPr lang="it-IT" sz="2000" dirty="0"/>
              <a:t>, e.g. </a:t>
            </a:r>
            <a:r>
              <a:rPr lang="it-IT" sz="2000" dirty="0" err="1"/>
              <a:t>catalysis</a:t>
            </a:r>
            <a:r>
              <a:rPr lang="it-IT" sz="2000" dirty="0"/>
              <a:t>, </a:t>
            </a:r>
            <a:r>
              <a:rPr lang="it-IT" sz="2000" dirty="0" err="1"/>
              <a:t>phosphorylation</a:t>
            </a:r>
            <a:r>
              <a:rPr lang="it-IT" sz="2000" dirty="0"/>
              <a:t>, </a:t>
            </a:r>
            <a:r>
              <a:rPr lang="it-IT" sz="2000" dirty="0" err="1"/>
              <a:t>ubiquitination</a:t>
            </a:r>
            <a:r>
              <a:rPr lang="it-IT" sz="2000" dirty="0"/>
              <a:t> etc.</a:t>
            </a:r>
          </a:p>
          <a:p>
            <a:pPr lvl="1"/>
            <a:r>
              <a:rPr lang="it-IT" sz="2000" dirty="0" err="1"/>
              <a:t>Protonation</a:t>
            </a:r>
            <a:r>
              <a:rPr lang="it-IT" sz="2000" dirty="0"/>
              <a:t> </a:t>
            </a:r>
            <a:r>
              <a:rPr lang="it-IT" sz="2000" dirty="0" err="1"/>
              <a:t>changes</a:t>
            </a:r>
            <a:endParaRPr lang="it-IT" sz="2000" dirty="0"/>
          </a:p>
          <a:p>
            <a:r>
              <a:rPr lang="it-IT" sz="2400" dirty="0" err="1"/>
              <a:t>Finally</a:t>
            </a:r>
            <a:r>
              <a:rPr lang="it-IT" sz="2400" dirty="0"/>
              <a:t>, small </a:t>
            </a:r>
            <a:r>
              <a:rPr lang="it-IT" sz="2400" dirty="0" err="1"/>
              <a:t>molecules</a:t>
            </a:r>
            <a:r>
              <a:rPr lang="it-IT" sz="2400" dirty="0"/>
              <a:t> pose </a:t>
            </a:r>
            <a:r>
              <a:rPr lang="it-IT" sz="2400" dirty="0" err="1"/>
              <a:t>distinct</a:t>
            </a:r>
            <a:r>
              <a:rPr lang="it-IT" sz="2400" dirty="0"/>
              <a:t> </a:t>
            </a:r>
            <a:r>
              <a:rPr lang="it-IT" sz="2400" dirty="0" err="1"/>
              <a:t>challenges</a:t>
            </a:r>
            <a:r>
              <a:rPr lang="it-IT" sz="2400" dirty="0"/>
              <a:t> and </a:t>
            </a:r>
            <a:r>
              <a:rPr lang="it-IT" sz="2400" dirty="0" err="1"/>
              <a:t>need</a:t>
            </a:r>
            <a:r>
              <a:rPr lang="it-IT" sz="2400" dirty="0"/>
              <a:t> a separate, </a:t>
            </a:r>
            <a:r>
              <a:rPr lang="it-IT" sz="2400" dirty="0" err="1"/>
              <a:t>expensive</a:t>
            </a:r>
            <a:r>
              <a:rPr lang="it-IT" sz="2400" dirty="0"/>
              <a:t> </a:t>
            </a:r>
            <a:r>
              <a:rPr lang="it-IT" sz="2400" b="1" dirty="0" err="1"/>
              <a:t>parameterization</a:t>
            </a:r>
            <a:r>
              <a:rPr lang="it-IT" sz="2400" dirty="0"/>
              <a:t> </a:t>
            </a:r>
            <a:r>
              <a:rPr lang="it-IT" sz="2400" dirty="0" err="1"/>
              <a:t>step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65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76400"/>
            <a:ext cx="3970227" cy="2134677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28600" y="152400"/>
            <a:ext cx="36066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Alanine “dipeptide”</a:t>
            </a:r>
          </a:p>
        </p:txBody>
      </p:sp>
      <p:grpSp>
        <p:nvGrpSpPr>
          <p:cNvPr id="24" name="Gruppo 23"/>
          <p:cNvGrpSpPr/>
          <p:nvPr/>
        </p:nvGrpSpPr>
        <p:grpSpPr>
          <a:xfrm>
            <a:off x="304800" y="4267200"/>
            <a:ext cx="8610600" cy="2057400"/>
            <a:chOff x="76200" y="4419600"/>
            <a:chExt cx="8610600" cy="2057400"/>
          </a:xfrm>
        </p:grpSpPr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76200" y="4419600"/>
              <a:ext cx="8610600" cy="205740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x-none" dirty="0">
                <a:latin typeface="Gill Sans MT" pitchFamily="34" charset="0"/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152400" y="4841875"/>
              <a:ext cx="1447800" cy="1292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x-none" dirty="0">
                  <a:latin typeface="Gill Sans MT" pitchFamily="34" charset="0"/>
                </a:rPr>
                <a:t>Bonded energy terms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x-none" sz="1400" dirty="0">
                  <a:latin typeface="Gill Sans MT" pitchFamily="34" charset="0"/>
                </a:rPr>
                <a:t>+ Electrostatics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x-none" sz="1400" dirty="0">
                  <a:latin typeface="Gill Sans MT" pitchFamily="34" charset="0"/>
                </a:rPr>
                <a:t>+ VdW</a:t>
              </a:r>
            </a:p>
          </p:txBody>
        </p:sp>
        <p:pic>
          <p:nvPicPr>
            <p:cNvPr id="15" name="Picture 2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800600"/>
              <a:ext cx="1752600" cy="1360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6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4648200"/>
              <a:ext cx="1752600" cy="1230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7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4648200"/>
              <a:ext cx="2790825" cy="1293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4" name="Picture 2" descr="Alanine_Dipeptide_2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559054"/>
            <a:ext cx="3919538" cy="23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380999" y="1447800"/>
            <a:ext cx="1082663" cy="24806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tangolo 18"/>
          <p:cNvSpPr/>
          <p:nvPr/>
        </p:nvSpPr>
        <p:spPr>
          <a:xfrm>
            <a:off x="1524000" y="1447800"/>
            <a:ext cx="1828800" cy="248062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19"/>
          <p:cNvSpPr/>
          <p:nvPr/>
        </p:nvSpPr>
        <p:spPr>
          <a:xfrm>
            <a:off x="3408556" y="1454462"/>
            <a:ext cx="1132840" cy="24806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584823" y="106219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ACE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2200786" y="1062196"/>
            <a:ext cx="5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Ala</a:t>
            </a:r>
            <a:endParaRPr lang="en-US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580567" y="106219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7B7CB-C164-52C6-5667-B7FB0E89A9A8}"/>
              </a:ext>
            </a:extLst>
          </p:cNvPr>
          <p:cNvSpPr txBox="1"/>
          <p:nvPr/>
        </p:nvSpPr>
        <p:spPr>
          <a:xfrm>
            <a:off x="3218308" y="5955268"/>
            <a:ext cx="56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forcefield is a database of interatomic parameters</a:t>
            </a:r>
          </a:p>
        </p:txBody>
      </p:sp>
    </p:spTree>
    <p:extLst>
      <p:ext uri="{BB962C8B-B14F-4D97-AF65-F5344CB8AC3E}">
        <p14:creationId xmlns:p14="http://schemas.microsoft.com/office/powerpoint/2010/main" val="158682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48" b="7701"/>
          <a:stretch>
            <a:fillRect/>
          </a:stretch>
        </p:blipFill>
        <p:spPr bwMode="auto">
          <a:xfrm>
            <a:off x="-152400" y="2590800"/>
            <a:ext cx="4278313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1"/>
          <a:stretch>
            <a:fillRect/>
          </a:stretch>
        </p:blipFill>
        <p:spPr bwMode="auto">
          <a:xfrm>
            <a:off x="3886200" y="2590800"/>
            <a:ext cx="5275262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vmdscen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7"/>
          <a:stretch>
            <a:fillRect/>
          </a:stretch>
        </p:blipFill>
        <p:spPr bwMode="auto">
          <a:xfrm>
            <a:off x="381000" y="228601"/>
            <a:ext cx="2560638" cy="2068513"/>
          </a:xfrm>
          <a:prstGeom prst="rect">
            <a:avLst/>
          </a:prstGeom>
          <a:noFill/>
          <a:ln w="38100">
            <a:solidFill>
              <a:srgbClr val="CC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4" name="AutoShape 6"/>
          <p:cNvSpPr>
            <a:spLocks noChangeArrowheads="1"/>
          </p:cNvSpPr>
          <p:nvPr/>
        </p:nvSpPr>
        <p:spPr bwMode="auto">
          <a:xfrm rot="5400000">
            <a:off x="3162300" y="1866900"/>
            <a:ext cx="762000" cy="838200"/>
          </a:xfrm>
          <a:custGeom>
            <a:avLst/>
            <a:gdLst>
              <a:gd name="T0" fmla="*/ 18824646 w 21600"/>
              <a:gd name="T1" fmla="*/ 0 h 21600"/>
              <a:gd name="T2" fmla="*/ 18824646 w 21600"/>
              <a:gd name="T3" fmla="*/ 18308384 h 21600"/>
              <a:gd name="T4" fmla="*/ 4028511 w 21600"/>
              <a:gd name="T5" fmla="*/ 32526817 h 21600"/>
              <a:gd name="T6" fmla="*/ 26881667 w 21600"/>
              <a:gd name="T7" fmla="*/ 915419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191000" y="304800"/>
            <a:ext cx="3796019" cy="212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x-none" sz="2400" b="1" dirty="0">
                <a:latin typeface="Gill Sans MT" pitchFamily="34" charset="0"/>
              </a:rPr>
              <a:t>Explicit solvation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it-IT" altLang="x-none" sz="2400" dirty="0">
                <a:latin typeface="Gill Sans MT" pitchFamily="34" charset="0"/>
                <a:cs typeface="Arial" charset="0"/>
              </a:rPr>
              <a:t>→</a:t>
            </a:r>
            <a:r>
              <a:rPr lang="en-US" altLang="x-none" sz="2400" dirty="0">
                <a:latin typeface="Gill Sans MT" pitchFamily="34" charset="0"/>
              </a:rPr>
              <a:t> O(10</a:t>
            </a:r>
            <a:r>
              <a:rPr lang="en-US" altLang="x-none" sz="2400" baseline="30000" dirty="0">
                <a:latin typeface="Gill Sans MT" pitchFamily="34" charset="0"/>
              </a:rPr>
              <a:t>5</a:t>
            </a:r>
            <a:r>
              <a:rPr lang="en-US" altLang="x-none" sz="2400" dirty="0">
                <a:latin typeface="Gill Sans MT" pitchFamily="34" charset="0"/>
              </a:rPr>
              <a:t>) atoms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x-none" sz="2400" b="1" dirty="0">
                <a:latin typeface="Gill Sans MT" pitchFamily="34" charset="0"/>
              </a:rPr>
              <a:t>Unbiased dynamics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x-none" sz="2400" dirty="0">
                <a:latin typeface="Gill Sans MT" pitchFamily="34" charset="0"/>
              </a:rPr>
              <a:t>Update every 10</a:t>
            </a:r>
            <a:r>
              <a:rPr lang="en-US" altLang="x-none" sz="2400" baseline="30000" dirty="0">
                <a:latin typeface="Gill Sans MT" pitchFamily="34" charset="0"/>
              </a:rPr>
              <a:t>-15</a:t>
            </a:r>
            <a:r>
              <a:rPr lang="en-US" altLang="x-none" sz="2400" dirty="0">
                <a:latin typeface="Gill Sans MT" pitchFamily="34" charset="0"/>
              </a:rPr>
              <a:t> s (1 fs)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550862" y="3043237"/>
            <a:ext cx="0" cy="3048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084262" y="6319837"/>
            <a:ext cx="2819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4360862" y="6319837"/>
            <a:ext cx="449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 rot="-5400000">
            <a:off x="-112073" y="4404801"/>
            <a:ext cx="657532" cy="36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>
                <a:latin typeface="Gill Sans MT" pitchFamily="34" charset="0"/>
              </a:rPr>
              <a:t>7 nm</a:t>
            </a:r>
            <a:endParaRPr lang="en-US" altLang="x-none">
              <a:latin typeface="Gill Sans MT" pitchFamily="34" charset="0"/>
              <a:cs typeface="Arial" charset="0"/>
            </a:endParaRP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225520" y="6396038"/>
            <a:ext cx="657532" cy="36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>
                <a:latin typeface="Gill Sans MT" pitchFamily="34" charset="0"/>
              </a:rPr>
              <a:t>7 nm</a:t>
            </a:r>
            <a:endParaRPr lang="en-US" altLang="x-none">
              <a:latin typeface="Gill Sans MT" pitchFamily="34" charset="0"/>
              <a:cs typeface="Arial" charset="0"/>
            </a:endParaRP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6282614" y="6396038"/>
            <a:ext cx="772947" cy="36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>
                <a:latin typeface="Gill Sans MT" pitchFamily="34" charset="0"/>
              </a:rPr>
              <a:t>10 nm</a:t>
            </a:r>
            <a:endParaRPr lang="en-US" altLang="x-none">
              <a:latin typeface="Gill Sans MT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67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auto">
          <a:xfrm>
            <a:off x="0" y="4114800"/>
            <a:ext cx="9144000" cy="2743200"/>
          </a:xfrm>
          <a:prstGeom prst="rect">
            <a:avLst/>
          </a:prstGeom>
          <a:solidFill>
            <a:srgbClr val="FFE5E5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-6427" y="1600200"/>
            <a:ext cx="9144000" cy="2514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ttangolo 2"/>
          <p:cNvSpPr/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-152400" y="1905000"/>
            <a:ext cx="8839200" cy="1828800"/>
            <a:chOff x="-152400" y="1905000"/>
            <a:chExt cx="8839200" cy="1828800"/>
          </a:xfrm>
        </p:grpSpPr>
        <p:sp>
          <p:nvSpPr>
            <p:cNvPr id="9218" name="Rectangle 7"/>
            <p:cNvSpPr>
              <a:spLocks noChangeArrowheads="1"/>
            </p:cNvSpPr>
            <p:nvPr/>
          </p:nvSpPr>
          <p:spPr bwMode="auto">
            <a:xfrm>
              <a:off x="2133600" y="1905000"/>
              <a:ext cx="6553200" cy="1828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 lIns="91430" tIns="45715" rIns="91430" bIns="45715" anchor="ctr"/>
            <a:lstStyle/>
            <a:p>
              <a:r>
                <a:rPr lang="en-US" altLang="x-none" sz="2400" dirty="0">
                  <a:latin typeface="Gill Sans MT" pitchFamily="34" charset="0"/>
                </a:rPr>
                <a:t>Ability to “play” biomolecular processes at</a:t>
              </a:r>
              <a:br>
                <a:rPr lang="en-US" altLang="x-none" sz="2400" dirty="0">
                  <a:latin typeface="Gill Sans MT" pitchFamily="34" charset="0"/>
                </a:rPr>
              </a:br>
              <a:r>
                <a:rPr lang="en-US" altLang="x-none" sz="2400" i="1" dirty="0">
                  <a:latin typeface="Gill Sans MT" pitchFamily="34" charset="0"/>
                </a:rPr>
                <a:t>all-atom </a:t>
              </a:r>
              <a:r>
                <a:rPr lang="en-US" altLang="x-none" sz="2400" dirty="0">
                  <a:latin typeface="Gill Sans MT" pitchFamily="34" charset="0"/>
                </a:rPr>
                <a:t>resolution </a:t>
              </a:r>
              <a:r>
                <a:rPr lang="en-US" altLang="x-none" sz="2400" i="1" dirty="0">
                  <a:latin typeface="Gill Sans MT" pitchFamily="34" charset="0"/>
                </a:rPr>
                <a:t>in silico</a:t>
              </a:r>
              <a:endParaRPr lang="en-US" altLang="x-none" sz="2400" dirty="0">
                <a:latin typeface="Gill Sans MT" pitchFamily="34" charset="0"/>
              </a:endParaRPr>
            </a:p>
            <a:p>
              <a:pPr>
                <a:spcBef>
                  <a:spcPts val="1200"/>
                </a:spcBef>
              </a:pPr>
              <a:r>
                <a:rPr lang="en-US" altLang="x-none" b="1" dirty="0">
                  <a:latin typeface="Gill Sans MT" pitchFamily="34" charset="0"/>
                </a:rPr>
                <a:t>Molecular bases of folding, binding, selectivity, gating… </a:t>
              </a:r>
            </a:p>
          </p:txBody>
        </p:sp>
        <p:sp>
          <p:nvSpPr>
            <p:cNvPr id="9219" name="Text Box 13"/>
            <p:cNvSpPr txBox="1">
              <a:spLocks noChangeArrowheads="1"/>
            </p:cNvSpPr>
            <p:nvPr/>
          </p:nvSpPr>
          <p:spPr bwMode="auto">
            <a:xfrm>
              <a:off x="-152400" y="2556847"/>
              <a:ext cx="2209800" cy="5232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0" tIns="45715" rIns="91430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x-none" sz="2800" b="1" dirty="0">
                  <a:solidFill>
                    <a:srgbClr val="00B050"/>
                  </a:solidFill>
                  <a:latin typeface="Gill Sans MT" pitchFamily="34" charset="0"/>
                </a:rPr>
                <a:t>Large gain</a:t>
              </a:r>
            </a:p>
          </p:txBody>
        </p:sp>
      </p:grp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304800" y="304800"/>
            <a:ext cx="8534400" cy="101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chemeClr val="bg1"/>
                </a:solidFill>
                <a:latin typeface="Gill Sans MT" pitchFamily="34" charset="0"/>
              </a:rPr>
              <a:t>Event</a:t>
            </a:r>
            <a:r>
              <a:rPr lang="en-US" altLang="x-none" sz="2400" b="1" dirty="0">
                <a:solidFill>
                  <a:schemeClr val="bg1"/>
                </a:solidFill>
                <a:latin typeface="Gill Sans MT" pitchFamily="34" charset="0"/>
              </a:rPr>
              <a:t> ≡ Binding / Unbinding / Folding / Unfolding / 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sz="2400" dirty="0">
                <a:solidFill>
                  <a:schemeClr val="bg1"/>
                </a:solidFill>
                <a:latin typeface="Gill Sans MT" pitchFamily="34" charset="0"/>
              </a:rPr>
              <a:t>* 1/</a:t>
            </a:r>
            <a:r>
              <a:rPr lang="en-US" altLang="x-none" sz="2400" i="1" dirty="0">
                <a:solidFill>
                  <a:schemeClr val="bg1"/>
                </a:solidFill>
                <a:latin typeface="Gill Sans MT" pitchFamily="34" charset="0"/>
              </a:rPr>
              <a:t>t</a:t>
            </a:r>
            <a:r>
              <a:rPr lang="en-US" altLang="x-none" sz="2400" baseline="-25000" dirty="0">
                <a:solidFill>
                  <a:schemeClr val="bg1"/>
                </a:solidFill>
                <a:latin typeface="Gill Sans MT" pitchFamily="34" charset="0"/>
              </a:rPr>
              <a:t>on</a:t>
            </a:r>
            <a:r>
              <a:rPr lang="en-US" altLang="x-none" sz="2400" dirty="0">
                <a:solidFill>
                  <a:schemeClr val="bg1"/>
                </a:solidFill>
                <a:latin typeface="Gill Sans MT" pitchFamily="34" charset="0"/>
              </a:rPr>
              <a:t> = association rate of SH2-pYEEI </a:t>
            </a:r>
            <a:r>
              <a:rPr lang="en-US" altLang="x-none" sz="2400" dirty="0">
                <a:solidFill>
                  <a:schemeClr val="bg1"/>
                </a:solidFill>
                <a:latin typeface="Gill Sans MT" pitchFamily="34" charset="0"/>
                <a:cs typeface="Arial" charset="0"/>
              </a:rPr>
              <a:t>× [</a:t>
            </a:r>
            <a:r>
              <a:rPr lang="en-US" altLang="x-none" sz="2400" dirty="0" err="1">
                <a:solidFill>
                  <a:schemeClr val="bg1"/>
                </a:solidFill>
                <a:latin typeface="Gill Sans MT" pitchFamily="34" charset="0"/>
                <a:cs typeface="Arial" charset="0"/>
              </a:rPr>
              <a:t>pYEEI</a:t>
            </a:r>
            <a:r>
              <a:rPr lang="en-US" altLang="x-none" sz="2400" dirty="0">
                <a:solidFill>
                  <a:schemeClr val="bg1"/>
                </a:solidFill>
                <a:latin typeface="Gill Sans MT" pitchFamily="34" charset="0"/>
                <a:cs typeface="Arial" charset="0"/>
              </a:rPr>
              <a:t>] </a:t>
            </a:r>
          </a:p>
        </p:txBody>
      </p:sp>
      <p:grpSp>
        <p:nvGrpSpPr>
          <p:cNvPr id="5" name="Gruppo 4"/>
          <p:cNvGrpSpPr/>
          <p:nvPr/>
        </p:nvGrpSpPr>
        <p:grpSpPr>
          <a:xfrm>
            <a:off x="-152400" y="4497636"/>
            <a:ext cx="8839201" cy="1828800"/>
            <a:chOff x="-152400" y="4497636"/>
            <a:chExt cx="8839201" cy="1828800"/>
          </a:xfrm>
        </p:grpSpPr>
        <p:sp>
          <p:nvSpPr>
            <p:cNvPr id="9222" name="Rectangle 50"/>
            <p:cNvSpPr>
              <a:spLocks noChangeArrowheads="1"/>
            </p:cNvSpPr>
            <p:nvPr/>
          </p:nvSpPr>
          <p:spPr bwMode="auto">
            <a:xfrm>
              <a:off x="2133601" y="4497636"/>
              <a:ext cx="6553200" cy="1828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ts val="1200"/>
                </a:spcBef>
              </a:pPr>
              <a:r>
                <a:rPr lang="en-US" altLang="x-none" sz="2400" dirty="0">
                  <a:latin typeface="Gill Sans MT" pitchFamily="34" charset="0"/>
                </a:rPr>
                <a:t>E.g.*:  </a:t>
              </a:r>
              <a:r>
                <a:rPr lang="en-US" altLang="x-none" sz="2400" i="1" dirty="0">
                  <a:latin typeface="Gill Sans MT" pitchFamily="34" charset="0"/>
                </a:rPr>
                <a:t>t</a:t>
              </a:r>
              <a:r>
                <a:rPr lang="en-US" altLang="x-none" sz="2400" baseline="-25000" dirty="0">
                  <a:latin typeface="Gill Sans MT" pitchFamily="34" charset="0"/>
                </a:rPr>
                <a:t>on </a:t>
              </a:r>
              <a:r>
                <a:rPr lang="en-US" altLang="x-none" sz="2400" dirty="0">
                  <a:latin typeface="Gill Sans MT" pitchFamily="34" charset="0"/>
                  <a:cs typeface="Arial" charset="0"/>
                </a:rPr>
                <a:t>~ 30 </a:t>
              </a:r>
              <a:r>
                <a:rPr lang="en-US" altLang="x-none" sz="2400" dirty="0">
                  <a:latin typeface="Gill Sans MT" pitchFamily="34" charset="0"/>
                </a:rPr>
                <a:t>µ</a:t>
              </a:r>
              <a:r>
                <a:rPr lang="it-IT" altLang="x-none" sz="2400" dirty="0">
                  <a:latin typeface="Gill Sans MT" pitchFamily="34" charset="0"/>
                  <a:cs typeface="Arial" charset="0"/>
                </a:rPr>
                <a:t>s →</a:t>
              </a:r>
              <a:br>
                <a:rPr lang="it-IT" altLang="x-none" sz="2400" dirty="0">
                  <a:latin typeface="Gill Sans MT" pitchFamily="34" charset="0"/>
                  <a:cs typeface="Arial" charset="0"/>
                </a:rPr>
              </a:br>
              <a:r>
                <a:rPr lang="it-IT" altLang="x-none" sz="2400" dirty="0">
                  <a:latin typeface="Gill Sans MT" pitchFamily="34" charset="0"/>
                  <a:cs typeface="Arial" charset="0"/>
                </a:rPr>
                <a:t>→ </a:t>
              </a:r>
              <a:r>
                <a:rPr lang="it-IT" altLang="x-none" sz="2400" b="1" dirty="0">
                  <a:latin typeface="Gill Sans MT" pitchFamily="34" charset="0"/>
                  <a:cs typeface="Arial" charset="0"/>
                </a:rPr>
                <a:t>10</a:t>
              </a:r>
              <a:r>
                <a:rPr lang="it-IT" altLang="x-none" sz="2400" b="1" baseline="30000" dirty="0">
                  <a:latin typeface="Gill Sans MT" pitchFamily="34" charset="0"/>
                  <a:cs typeface="Arial" charset="0"/>
                </a:rPr>
                <a:t>10</a:t>
              </a:r>
              <a:r>
                <a:rPr lang="it-IT" altLang="x-none" sz="2400" dirty="0">
                  <a:latin typeface="Gill Sans MT" pitchFamily="34" charset="0"/>
                  <a:cs typeface="Arial" charset="0"/>
                </a:rPr>
                <a:t> integration timesteps →</a:t>
              </a:r>
              <a:br>
                <a:rPr lang="it-IT" altLang="x-none" sz="2400" dirty="0">
                  <a:latin typeface="Gill Sans MT" pitchFamily="34" charset="0"/>
                  <a:cs typeface="Arial" charset="0"/>
                </a:rPr>
              </a:br>
              <a:r>
                <a:rPr lang="it-IT" altLang="x-none" sz="2400" dirty="0">
                  <a:latin typeface="Gill Sans MT" pitchFamily="34" charset="0"/>
                  <a:cs typeface="Arial" charset="0"/>
                </a:rPr>
                <a:t>→ 15 years single-CPU compute time</a:t>
              </a:r>
            </a:p>
          </p:txBody>
        </p:sp>
        <p:sp>
          <p:nvSpPr>
            <p:cNvPr id="9223" name="Text Box 51"/>
            <p:cNvSpPr txBox="1">
              <a:spLocks noChangeArrowheads="1"/>
            </p:cNvSpPr>
            <p:nvPr/>
          </p:nvSpPr>
          <p:spPr bwMode="auto">
            <a:xfrm>
              <a:off x="-152400" y="5152479"/>
              <a:ext cx="220153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x-none" sz="2800" b="1" dirty="0">
                  <a:solidFill>
                    <a:srgbClr val="CC0066"/>
                  </a:solidFill>
                  <a:latin typeface="Gill Sans MT" pitchFamily="34" charset="0"/>
                </a:rPr>
                <a:t>Large cost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62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entirely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timescales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800" dirty="0"/>
              <a:t>Your </a:t>
            </a:r>
            <a:r>
              <a:rPr lang="it-IT" sz="2800" dirty="0" err="1"/>
              <a:t>ability</a:t>
            </a:r>
            <a:r>
              <a:rPr lang="it-IT" sz="2800" dirty="0"/>
              <a:t> to </a:t>
            </a:r>
            <a:r>
              <a:rPr lang="it-IT" sz="2800" dirty="0" err="1"/>
              <a:t>obtain</a:t>
            </a:r>
            <a:r>
              <a:rPr lang="it-IT" sz="2800" dirty="0"/>
              <a:t> quantitative </a:t>
            </a:r>
            <a:r>
              <a:rPr lang="it-IT" sz="2800" dirty="0" err="1"/>
              <a:t>results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severely</a:t>
            </a:r>
            <a:r>
              <a:rPr lang="it-IT" sz="2800" dirty="0"/>
              <a:t> </a:t>
            </a:r>
            <a:r>
              <a:rPr lang="it-IT" sz="2800" dirty="0" err="1"/>
              <a:t>limited</a:t>
            </a:r>
            <a:r>
              <a:rPr lang="it-IT" sz="2800" dirty="0"/>
              <a:t> by the </a:t>
            </a:r>
            <a:r>
              <a:rPr lang="it-IT" sz="2800" dirty="0" err="1"/>
              <a:t>sampling</a:t>
            </a:r>
            <a:r>
              <a:rPr lang="it-IT" sz="2800" dirty="0"/>
              <a:t> </a:t>
            </a:r>
            <a:r>
              <a:rPr lang="it-IT" sz="2800" dirty="0" err="1"/>
              <a:t>ability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. </a:t>
            </a:r>
            <a:r>
              <a:rPr lang="it-IT" sz="2800" dirty="0" err="1"/>
              <a:t>You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only</a:t>
            </a:r>
            <a:r>
              <a:rPr lang="it-IT" sz="2800" dirty="0"/>
              <a:t> be </a:t>
            </a:r>
            <a:r>
              <a:rPr lang="it-IT" sz="2800" dirty="0" err="1"/>
              <a:t>able</a:t>
            </a:r>
            <a:r>
              <a:rPr lang="it-IT" sz="2800" dirty="0"/>
              <a:t> to </a:t>
            </a:r>
            <a:r>
              <a:rPr lang="it-IT" sz="2800" dirty="0" err="1"/>
              <a:t>reach</a:t>
            </a:r>
            <a:r>
              <a:rPr lang="it-IT" sz="2800" dirty="0"/>
              <a:t> </a:t>
            </a:r>
            <a:r>
              <a:rPr lang="it-IT" sz="2800" dirty="0" err="1"/>
              <a:t>phenomena</a:t>
            </a:r>
            <a:r>
              <a:rPr lang="it-IT" sz="2800" dirty="0"/>
              <a:t> </a:t>
            </a:r>
            <a:r>
              <a:rPr lang="it-IT" sz="2800" dirty="0" err="1"/>
              <a:t>occurring</a:t>
            </a:r>
            <a:r>
              <a:rPr lang="it-IT" sz="2800" dirty="0"/>
              <a:t> on the </a:t>
            </a:r>
            <a:r>
              <a:rPr lang="it-IT" sz="2800" dirty="0" err="1"/>
              <a:t>sampled</a:t>
            </a:r>
            <a:r>
              <a:rPr lang="it-IT" sz="2800" dirty="0"/>
              <a:t> </a:t>
            </a:r>
            <a:r>
              <a:rPr lang="it-IT" sz="2800" dirty="0" err="1"/>
              <a:t>timescales</a:t>
            </a:r>
            <a:r>
              <a:rPr lang="it-IT" sz="2800" dirty="0"/>
              <a:t>, or </a:t>
            </a:r>
            <a:r>
              <a:rPr lang="it-IT" sz="2800" dirty="0" err="1"/>
              <a:t>shorter</a:t>
            </a:r>
            <a:r>
              <a:rPr lang="it-IT" sz="2800" dirty="0"/>
              <a:t>.</a:t>
            </a:r>
          </a:p>
          <a:p>
            <a:pPr lvl="1"/>
            <a:r>
              <a:rPr lang="it-IT" sz="2400" dirty="0" err="1"/>
              <a:t>Sidechain</a:t>
            </a:r>
            <a:r>
              <a:rPr lang="it-IT" sz="2400" dirty="0"/>
              <a:t> </a:t>
            </a:r>
            <a:r>
              <a:rPr lang="it-IT" sz="2400" dirty="0" err="1"/>
              <a:t>rearrangements</a:t>
            </a:r>
            <a:r>
              <a:rPr lang="it-IT" sz="2400" dirty="0"/>
              <a:t>, </a:t>
            </a:r>
            <a:r>
              <a:rPr lang="it-IT" sz="2400" dirty="0" err="1"/>
              <a:t>diffusion-limited</a:t>
            </a:r>
            <a:r>
              <a:rPr lang="it-IT" sz="2400" dirty="0"/>
              <a:t> </a:t>
            </a:r>
            <a:r>
              <a:rPr lang="it-IT" sz="2400" dirty="0" err="1"/>
              <a:t>processes</a:t>
            </a:r>
            <a:r>
              <a:rPr lang="it-IT" sz="2400" dirty="0"/>
              <a:t>: </a:t>
            </a:r>
            <a:r>
              <a:rPr lang="it-IT" sz="2400" dirty="0" err="1"/>
              <a:t>usually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*</a:t>
            </a:r>
          </a:p>
          <a:p>
            <a:pPr lvl="1"/>
            <a:r>
              <a:rPr lang="it-IT" sz="2400" dirty="0"/>
              <a:t>Local </a:t>
            </a:r>
            <a:r>
              <a:rPr lang="it-IT" sz="2400" dirty="0" err="1"/>
              <a:t>flexibility</a:t>
            </a:r>
            <a:r>
              <a:rPr lang="it-IT" sz="2400" dirty="0"/>
              <a:t>: </a:t>
            </a:r>
            <a:r>
              <a:rPr lang="it-IT" sz="2400" dirty="0" err="1"/>
              <a:t>usually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*</a:t>
            </a:r>
          </a:p>
          <a:p>
            <a:pPr lvl="1"/>
            <a:r>
              <a:rPr lang="it-IT" sz="2400" dirty="0"/>
              <a:t>Membrane </a:t>
            </a:r>
            <a:r>
              <a:rPr lang="it-IT" sz="2400" dirty="0" err="1"/>
              <a:t>environments</a:t>
            </a:r>
            <a:r>
              <a:rPr lang="it-IT" sz="2400" dirty="0"/>
              <a:t>: ok-</a:t>
            </a:r>
            <a:r>
              <a:rPr lang="it-IT" sz="2400" dirty="0" err="1"/>
              <a:t>ish</a:t>
            </a:r>
            <a:endParaRPr lang="it-IT" sz="2400" dirty="0"/>
          </a:p>
          <a:p>
            <a:pPr lvl="1"/>
            <a:r>
              <a:rPr lang="it-IT" sz="2400" dirty="0" err="1"/>
              <a:t>Binding</a:t>
            </a:r>
            <a:r>
              <a:rPr lang="it-IT" sz="2400" dirty="0"/>
              <a:t>: hard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impossible</a:t>
            </a:r>
            <a:endParaRPr lang="it-IT" sz="2400" dirty="0"/>
          </a:p>
          <a:p>
            <a:pPr lvl="1"/>
            <a:r>
              <a:rPr lang="it-IT" sz="2400" dirty="0" err="1"/>
              <a:t>Folding</a:t>
            </a:r>
            <a:r>
              <a:rPr lang="it-IT" sz="2400" dirty="0"/>
              <a:t>: </a:t>
            </a:r>
            <a:r>
              <a:rPr lang="it-IT" sz="2400" dirty="0" err="1"/>
              <a:t>very</a:t>
            </a:r>
            <a:r>
              <a:rPr lang="it-IT" sz="2400" dirty="0"/>
              <a:t> hard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impossible</a:t>
            </a:r>
            <a:endParaRPr lang="it-IT" sz="2400" dirty="0"/>
          </a:p>
          <a:p>
            <a:pPr lvl="2"/>
            <a:r>
              <a:rPr lang="it-IT" sz="2000" dirty="0"/>
              <a:t>[*] </a:t>
            </a:r>
            <a:r>
              <a:rPr lang="it-IT" sz="2000" dirty="0" err="1"/>
              <a:t>Unless</a:t>
            </a:r>
            <a:r>
              <a:rPr lang="it-IT" sz="2000" dirty="0"/>
              <a:t> </a:t>
            </a:r>
            <a:r>
              <a:rPr lang="it-IT" sz="2000" dirty="0" err="1"/>
              <a:t>there</a:t>
            </a:r>
            <a:r>
              <a:rPr lang="it-IT" sz="2000" dirty="0"/>
              <a:t> are </a:t>
            </a:r>
            <a:r>
              <a:rPr lang="it-IT" sz="2000" dirty="0" err="1"/>
              <a:t>significant</a:t>
            </a:r>
            <a:r>
              <a:rPr lang="it-IT" sz="2000" dirty="0"/>
              <a:t> </a:t>
            </a:r>
            <a:r>
              <a:rPr lang="it-IT" sz="2000" dirty="0" err="1"/>
              <a:t>barriers</a:t>
            </a:r>
            <a:r>
              <a:rPr lang="it-IT" sz="2000" dirty="0"/>
              <a:t>.</a:t>
            </a:r>
          </a:p>
          <a:p>
            <a:endParaRPr lang="it-IT" sz="2800" dirty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49944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12607</TotalTime>
  <Words>1226</Words>
  <Application>Microsoft Macintosh PowerPoint</Application>
  <PresentationFormat>On-screen Show (4:3)</PresentationFormat>
  <Paragraphs>157</Paragraphs>
  <Slides>31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Gill Sans</vt:lpstr>
      <vt:lpstr>Gill Sans Light</vt:lpstr>
      <vt:lpstr>Gill Sans MT</vt:lpstr>
      <vt:lpstr>Times New Roman</vt:lpstr>
      <vt:lpstr>Tema di Office</vt:lpstr>
      <vt:lpstr>MD Simulations with OpenMM</vt:lpstr>
      <vt:lpstr>This class</vt:lpstr>
      <vt:lpstr>PowerPoint Presentation</vt:lpstr>
      <vt:lpstr>What is MD?</vt:lpstr>
      <vt:lpstr>Assumptions</vt:lpstr>
      <vt:lpstr>PowerPoint Presentation</vt:lpstr>
      <vt:lpstr>PowerPoint Presentation</vt:lpstr>
      <vt:lpstr>PowerPoint Presentation</vt:lpstr>
      <vt:lpstr>MD is entirely about timescales</vt:lpstr>
      <vt:lpstr>PowerPoint Presentation</vt:lpstr>
      <vt:lpstr>Patience and limits</vt:lpstr>
      <vt:lpstr>PowerPoint Presentation</vt:lpstr>
      <vt:lpstr>.org</vt:lpstr>
      <vt:lpstr>Basic Workflow (object-oriented)</vt:lpstr>
      <vt:lpstr>Integrators</vt:lpstr>
      <vt:lpstr>Simulating a system</vt:lpstr>
      <vt:lpstr>PowerPoint Presentation</vt:lpstr>
      <vt:lpstr>6H1F:  Gelsolin G2+nanobody</vt:lpstr>
      <vt:lpstr>PowerPoint Presentation</vt:lpstr>
      <vt:lpstr>PowerPoint Presentation</vt:lpstr>
      <vt:lpstr>Using OpenMM on Google Colab </vt:lpstr>
      <vt:lpstr>PowerPoint Presentation</vt:lpstr>
      <vt:lpstr>PowerPoint Presentation</vt:lpstr>
      <vt:lpstr>PowerPoint Presentation</vt:lpstr>
      <vt:lpstr>Visualize</vt:lpstr>
      <vt:lpstr>Questions</vt:lpstr>
      <vt:lpstr>More questions</vt:lpstr>
      <vt:lpstr>PowerPoint Presentation</vt:lpstr>
      <vt:lpstr>Conclusion</vt:lpstr>
      <vt:lpstr>Resources for learning OpenMM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Toni</cp:lastModifiedBy>
  <cp:revision>1279</cp:revision>
  <cp:lastPrinted>2016-04-21T15:37:05Z</cp:lastPrinted>
  <dcterms:created xsi:type="dcterms:W3CDTF">1601-01-01T00:00:00Z</dcterms:created>
  <dcterms:modified xsi:type="dcterms:W3CDTF">2023-03-15T23:53:54Z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