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8" r:id="rId1"/>
    <p:sldMasterId id="2147483766" r:id="rId2"/>
  </p:sldMasterIdLst>
  <p:notesMasterIdLst>
    <p:notesMasterId r:id="rId17"/>
  </p:notesMasterIdLst>
  <p:handoutMasterIdLst>
    <p:handoutMasterId r:id="rId18"/>
  </p:handoutMasterIdLst>
  <p:sldIdLst>
    <p:sldId id="663" r:id="rId3"/>
    <p:sldId id="646" r:id="rId4"/>
    <p:sldId id="647" r:id="rId5"/>
    <p:sldId id="645" r:id="rId6"/>
    <p:sldId id="649" r:id="rId7"/>
    <p:sldId id="650" r:id="rId8"/>
    <p:sldId id="648" r:id="rId9"/>
    <p:sldId id="651" r:id="rId10"/>
    <p:sldId id="665" r:id="rId11"/>
    <p:sldId id="659" r:id="rId12"/>
    <p:sldId id="658" r:id="rId13"/>
    <p:sldId id="662" r:id="rId14"/>
    <p:sldId id="657" r:id="rId15"/>
    <p:sldId id="661" r:id="rId16"/>
  </p:sldIdLst>
  <p:sldSz cx="9144000" cy="6858000" type="screen4x3"/>
  <p:notesSz cx="6858000" cy="9144000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53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305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58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61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63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915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68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220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3FF"/>
    <a:srgbClr val="006600"/>
    <a:srgbClr val="CC0066"/>
    <a:srgbClr val="C1C1C1"/>
    <a:srgbClr val="FFFFFF"/>
    <a:srgbClr val="9BC1FF"/>
    <a:srgbClr val="ECECEC"/>
    <a:srgbClr val="EAEAEA"/>
    <a:srgbClr val="4F81BD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9" autoAdjust="0"/>
    <p:restoredTop sz="94812" autoAdjust="0"/>
  </p:normalViewPr>
  <p:slideViewPr>
    <p:cSldViewPr showGuides="1">
      <p:cViewPr varScale="1">
        <p:scale>
          <a:sx n="149" d="100"/>
          <a:sy n="149" d="100"/>
        </p:scale>
        <p:origin x="-108" y="-96"/>
      </p:cViewPr>
      <p:guideLst>
        <p:guide orient="horz" pos="8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22E698A-120A-42E6-85F7-688A43CC483B}" type="slidenum">
              <a:rPr lang="it-IT" altLang="x-none"/>
              <a:pPr>
                <a:defRPr/>
              </a:pPr>
              <a:t>‹N›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935702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x-none" noProof="0"/>
              <a:t>Fare clic per modificare gli stili del testo dello schema</a:t>
            </a:r>
          </a:p>
          <a:p>
            <a:pPr lvl="1"/>
            <a:r>
              <a:rPr lang="it-IT" altLang="x-none" noProof="0"/>
              <a:t>Secondo livello</a:t>
            </a:r>
          </a:p>
          <a:p>
            <a:pPr lvl="2"/>
            <a:r>
              <a:rPr lang="it-IT" altLang="x-none" noProof="0"/>
              <a:t>Terzo livello</a:t>
            </a:r>
          </a:p>
          <a:p>
            <a:pPr lvl="3"/>
            <a:r>
              <a:rPr lang="it-IT" altLang="x-none" noProof="0"/>
              <a:t>Quarto livello</a:t>
            </a:r>
          </a:p>
          <a:p>
            <a:pPr lvl="4"/>
            <a:r>
              <a:rPr lang="it-IT" altLang="x-none" noProof="0"/>
              <a:t>Quinto livello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74EDCD1-AEEF-4D69-B5A2-13F1472E778C}" type="slidenum">
              <a:rPr lang="it-IT" altLang="x-none"/>
              <a:pPr>
                <a:defRPr/>
              </a:pPr>
              <a:t>‹N›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871986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5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30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45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61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43F211-C2CC-4B54-B93A-E1403C5893BA}" type="slidenum">
              <a:rPr kumimoji="0" lang="it-IT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altLang="x-non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4263" y="8685917"/>
            <a:ext cx="2972123" cy="45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370" tIns="49185" rIns="98370" bIns="49185" anchor="b"/>
          <a:lstStyle>
            <a:lvl1pPr algn="l" defTabSz="982663">
              <a:defRPr>
                <a:solidFill>
                  <a:schemeClr val="tx1"/>
                </a:solidFill>
                <a:latin typeface="Arial" charset="0"/>
              </a:defRPr>
            </a:lvl1pPr>
            <a:lvl2pPr marL="798513" indent="-306388" algn="l" defTabSz="982663">
              <a:defRPr>
                <a:solidFill>
                  <a:schemeClr val="tx1"/>
                </a:solidFill>
                <a:latin typeface="Arial" charset="0"/>
              </a:defRPr>
            </a:lvl2pPr>
            <a:lvl3pPr marL="1230313" indent="-247650" algn="l" defTabSz="982663">
              <a:defRPr>
                <a:solidFill>
                  <a:schemeClr val="tx1"/>
                </a:solidFill>
                <a:latin typeface="Arial" charset="0"/>
              </a:defRPr>
            </a:lvl3pPr>
            <a:lvl4pPr marL="1722438" indent="-246063" algn="l" defTabSz="982663">
              <a:defRPr>
                <a:solidFill>
                  <a:schemeClr val="tx1"/>
                </a:solidFill>
                <a:latin typeface="Arial" charset="0"/>
              </a:defRPr>
            </a:lvl4pPr>
            <a:lvl5pPr marL="2212975" indent="-244475" algn="l" defTabSz="982663">
              <a:defRPr>
                <a:solidFill>
                  <a:schemeClr val="tx1"/>
                </a:solidFill>
                <a:latin typeface="Arial" charset="0"/>
              </a:defRPr>
            </a:lvl5pPr>
            <a:lvl6pPr marL="26701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273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845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417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553FDA-01AD-450E-A76B-EECC0FB8228B}" type="slidenum">
              <a:rPr kumimoji="0" lang="it-IT" altLang="x-non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altLang="x-non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6195" name="Text Box 2"/>
          <p:cNvSpPr txBox="1">
            <a:spLocks noChangeArrowheads="1"/>
          </p:cNvSpPr>
          <p:nvPr/>
        </p:nvSpPr>
        <p:spPr bwMode="auto">
          <a:xfrm>
            <a:off x="1004162" y="695227"/>
            <a:ext cx="4848064" cy="3427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370" tIns="49185" rIns="98370" bIns="49185" anchor="ctr"/>
          <a:lstStyle>
            <a:lvl1pPr algn="l" defTabSz="982663">
              <a:defRPr>
                <a:solidFill>
                  <a:schemeClr val="tx1"/>
                </a:solidFill>
                <a:latin typeface="Arial" charset="0"/>
              </a:defRPr>
            </a:lvl1pPr>
            <a:lvl2pPr marL="798513" indent="-306388" algn="l" defTabSz="982663">
              <a:defRPr>
                <a:solidFill>
                  <a:schemeClr val="tx1"/>
                </a:solidFill>
                <a:latin typeface="Arial" charset="0"/>
              </a:defRPr>
            </a:lvl2pPr>
            <a:lvl3pPr marL="1230313" indent="-247650" algn="l" defTabSz="982663">
              <a:defRPr>
                <a:solidFill>
                  <a:schemeClr val="tx1"/>
                </a:solidFill>
                <a:latin typeface="Arial" charset="0"/>
              </a:defRPr>
            </a:lvl3pPr>
            <a:lvl4pPr marL="1722438" indent="-246063" algn="l" defTabSz="982663">
              <a:defRPr>
                <a:solidFill>
                  <a:schemeClr val="tx1"/>
                </a:solidFill>
                <a:latin typeface="Arial" charset="0"/>
              </a:defRPr>
            </a:lvl4pPr>
            <a:lvl5pPr marL="2212975" indent="-244475" algn="l" defTabSz="982663">
              <a:defRPr>
                <a:solidFill>
                  <a:schemeClr val="tx1"/>
                </a:solidFill>
                <a:latin typeface="Arial" charset="0"/>
              </a:defRPr>
            </a:lvl5pPr>
            <a:lvl6pPr marL="26701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273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845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417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ca-ES" altLang="x-none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/>
          </p:nvPr>
        </p:nvSpPr>
        <p:spPr>
          <a:xfrm>
            <a:off x="684509" y="4342222"/>
            <a:ext cx="5487369" cy="4115389"/>
          </a:xfrm>
        </p:spPr>
        <p:txBody>
          <a:bodyPr wrap="none" lIns="88911" tIns="44457" rIns="88911" bIns="44457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549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colab.research.google.com</a:t>
            </a:r>
            <a:r>
              <a:rPr lang="en-US" dirty="0"/>
              <a:t>/drive/1Pt9gGqiGtrA9_5VRr4J7h3D_WLrBK4k8#scrollTo=SBPzAT4qCrW1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4EDCD1-AEEF-4D69-B5A2-13F1472E778C}" type="slidenum">
              <a:rPr lang="it-IT" altLang="x-none" smtClean="0"/>
              <a:pPr>
                <a:defRPr/>
              </a:pPr>
              <a:t>14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8409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15/5/2023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37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15/5/2023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77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15/5/2023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9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500187"/>
          </a:xfrm>
        </p:spPr>
        <p:txBody>
          <a:bodyPr anchor="ctr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26129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500187"/>
          </a:xfrm>
        </p:spPr>
        <p:txBody>
          <a:bodyPr anchor="ctr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94407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500187"/>
          </a:xfrm>
        </p:spPr>
        <p:txBody>
          <a:bodyPr anchor="ctr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91070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500187"/>
          </a:xfrm>
        </p:spPr>
        <p:txBody>
          <a:bodyPr anchor="ctr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42214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500187"/>
          </a:xfrm>
        </p:spPr>
        <p:txBody>
          <a:bodyPr anchor="ctr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69327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15/5/2023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765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15/5/2023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02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15/5/2023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29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15/5/2023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5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15/5/2023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31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15/5/2023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6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15/5/2023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4053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15/5/2023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633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15/5/2023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266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15/5/2023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6812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15/5/2023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54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15/5/2023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8666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500187"/>
          </a:xfrm>
        </p:spPr>
        <p:txBody>
          <a:bodyPr anchor="ctr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0119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15/5/2023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20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15/5/2023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34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15/5/2023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36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15/5/2023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6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15/5/2023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50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15/5/2023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22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15/5/2023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69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15/5/2023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59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4" r:id="rId13"/>
    <p:sldLayoutId id="2147483762" r:id="rId14"/>
    <p:sldLayoutId id="2147483763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"/>
          <a:ea typeface="+mj-ea"/>
          <a:cs typeface="Gill Sans M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 MT"/>
          <a:ea typeface="+mn-ea"/>
          <a:cs typeface="Gill Sans M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15/5/2023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10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9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"/>
          <a:ea typeface="+mj-ea"/>
          <a:cs typeface="Gill Sans M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 MT"/>
          <a:ea typeface="+mn-ea"/>
          <a:cs typeface="Gill Sans M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giorginolab/preprints-repository/tree/master/analysis_libraries_chapt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giorginolab/GSN-Tutorial-BCN-202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0" y="0"/>
            <a:ext cx="9144000" cy="2492375"/>
          </a:xfrm>
          <a:prstGeom prst="rect">
            <a:avLst/>
          </a:prstGeom>
          <a:solidFill>
            <a:srgbClr val="002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6250"/>
            <a:ext cx="8228012" cy="1576388"/>
          </a:xfrm>
        </p:spPr>
        <p:txBody>
          <a:bodyPr lIns="0" tIns="35228" rIns="0" bIns="0" anchor="ctr">
            <a:noAutofit/>
          </a:bodyPr>
          <a:lstStyle/>
          <a:p>
            <a:pPr marL="90488"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78463" algn="l"/>
                <a:tab pos="6394450" algn="l"/>
                <a:tab pos="7307263" algn="l"/>
                <a:tab pos="8223250" algn="l"/>
                <a:tab pos="9136063" algn="l"/>
              </a:tabLst>
            </a:pPr>
            <a:r>
              <a:rPr lang="en-US" altLang="x-none" sz="3600" i="1" dirty="0">
                <a:solidFill>
                  <a:schemeClr val="bg1"/>
                </a:solidFill>
              </a:rPr>
              <a:t>Molecular dynamics analysis libraries, part 2</a:t>
            </a:r>
            <a:br>
              <a:rPr lang="en-US" altLang="x-none" sz="3600" i="1" dirty="0">
                <a:solidFill>
                  <a:schemeClr val="bg1"/>
                </a:solidFill>
              </a:rPr>
            </a:br>
            <a:r>
              <a:rPr lang="en-US" altLang="x-none" sz="2400" i="1" dirty="0">
                <a:solidFill>
                  <a:schemeClr val="bg1"/>
                </a:solidFill>
              </a:rPr>
              <a:t>with an example based on the dynamics </a:t>
            </a:r>
            <a:br>
              <a:rPr lang="en-US" altLang="x-none" sz="2400" i="1" dirty="0">
                <a:solidFill>
                  <a:schemeClr val="bg1"/>
                </a:solidFill>
              </a:rPr>
            </a:br>
            <a:r>
              <a:rPr lang="en-US" altLang="x-none" sz="2400" i="1" dirty="0">
                <a:solidFill>
                  <a:schemeClr val="bg1"/>
                </a:solidFill>
              </a:rPr>
              <a:t>in the physiopathology of gelsolin</a:t>
            </a:r>
            <a:endParaRPr lang="it-IT" altLang="x-none" sz="3600" dirty="0">
              <a:solidFill>
                <a:schemeClr val="bg1"/>
              </a:solidFill>
            </a:endParaRPr>
          </a:p>
        </p:txBody>
      </p:sp>
      <p:pic>
        <p:nvPicPr>
          <p:cNvPr id="135172" name="Picture 4" descr="E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45"/>
          <a:stretch>
            <a:fillRect/>
          </a:stretch>
        </p:blipFill>
        <p:spPr bwMode="auto">
          <a:xfrm>
            <a:off x="453749" y="4063517"/>
            <a:ext cx="914400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38012" y="4052881"/>
            <a:ext cx="6992937" cy="1458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5228" rIns="0" bIns="0" anchor="t"/>
          <a:lstStyle/>
          <a:p>
            <a:pPr marL="90488" marR="0" lvl="0" indent="0" algn="l" defTabSz="414338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78463" algn="l"/>
                <a:tab pos="6394450" algn="l"/>
                <a:tab pos="7307263" algn="l"/>
                <a:tab pos="8223250" algn="l"/>
                <a:tab pos="9136063" algn="l"/>
              </a:tabLst>
              <a:defRPr/>
            </a:pPr>
            <a:r>
              <a:rPr kumimoji="0" lang="en-US" altLang="x-none" sz="2400" b="0" i="0" u="sng" strike="noStrike" kern="1200" cap="none" spc="0" normalizeH="0" baseline="0" noProof="0" dirty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latin typeface="Gill Sans Light"/>
                <a:ea typeface="Helvetica Neue" pitchFamily="2" charset="0"/>
                <a:cs typeface="Gill Sans Light"/>
              </a:rPr>
              <a:t>Toni </a:t>
            </a:r>
            <a:r>
              <a:rPr kumimoji="0" lang="en-US" altLang="x-none" sz="2400" b="0" i="0" u="sng" strike="noStrike" kern="1200" cap="none" spc="0" normalizeH="0" baseline="0" noProof="0" dirty="0" err="1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latin typeface="Gill Sans Light"/>
                <a:ea typeface="Helvetica Neue" pitchFamily="2" charset="0"/>
                <a:cs typeface="Gill Sans Light"/>
              </a:rPr>
              <a:t>Giorgino</a:t>
            </a:r>
            <a:r>
              <a:rPr kumimoji="0" lang="en-US" altLang="x-none" sz="2400" b="0" i="0" u="sng" strike="noStrike" kern="1200" cap="none" spc="0" normalizeH="0" baseline="0" noProof="0" dirty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latin typeface="Gill Sans Light"/>
                <a:ea typeface="Helvetica Neue" pitchFamily="2" charset="0"/>
                <a:cs typeface="Gill Sans Light"/>
              </a:rPr>
              <a:t/>
            </a:r>
            <a:br>
              <a:rPr kumimoji="0" lang="en-US" altLang="x-none" sz="2400" b="0" i="0" u="sng" strike="noStrike" kern="1200" cap="none" spc="0" normalizeH="0" baseline="0" noProof="0" dirty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latin typeface="Gill Sans Light"/>
                <a:ea typeface="Helvetica Neue" pitchFamily="2" charset="0"/>
                <a:cs typeface="Gill Sans Light"/>
              </a:rPr>
            </a:br>
            <a:r>
              <a:rPr kumimoji="0" lang="en-US" alt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latin typeface="Gill Sans Light"/>
                <a:ea typeface="Helvetica Neue" pitchFamily="2" charset="0"/>
                <a:cs typeface="Gill Sans Light"/>
              </a:rPr>
              <a:t>toni.giorgino@cnr.it</a:t>
            </a:r>
            <a:endParaRPr kumimoji="0" lang="en-US" altLang="x-none" sz="2400" b="0" i="0" u="none" strike="noStrike" kern="1200" cap="none" spc="0" normalizeH="0" baseline="0" noProof="0" dirty="0">
              <a:ln>
                <a:noFill/>
              </a:ln>
              <a:solidFill>
                <a:srgbClr val="002F5F"/>
              </a:solidFill>
              <a:effectLst/>
              <a:uLnTx/>
              <a:uFillTx/>
              <a:latin typeface="Gill Sans Light"/>
              <a:ea typeface="Helvetica Neue" pitchFamily="2" charset="0"/>
              <a:cs typeface="Gill Sans Light"/>
            </a:endParaRPr>
          </a:p>
        </p:txBody>
      </p:sp>
      <p:sp>
        <p:nvSpPr>
          <p:cNvPr id="2" name="AutoShape 2" descr="Risultato immagini per twitt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6B455E2-6727-0C44-92C0-B177E3A49761}"/>
              </a:ext>
            </a:extLst>
          </p:cNvPr>
          <p:cNvGrpSpPr/>
          <p:nvPr/>
        </p:nvGrpSpPr>
        <p:grpSpPr>
          <a:xfrm>
            <a:off x="4887071" y="4061754"/>
            <a:ext cx="2485873" cy="920628"/>
            <a:chOff x="4887071" y="3645281"/>
            <a:chExt cx="2485873" cy="920628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955602" y="4104244"/>
              <a:ext cx="174999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altLang="x-none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F5F"/>
                  </a:solidFill>
                  <a:effectLst/>
                  <a:uLnTx/>
                  <a:uFillTx/>
                  <a:latin typeface="Gill Sans Light"/>
                  <a:ea typeface="Helvetica Neue" pitchFamily="2" charset="0"/>
                  <a:cs typeface="Gill Sans Light"/>
                </a:rPr>
                <a:t>@</a:t>
              </a:r>
              <a:r>
                <a:rPr kumimoji="0" lang="it-IT" altLang="x-none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F5F"/>
                  </a:solidFill>
                  <a:effectLst/>
                  <a:uLnTx/>
                  <a:uFillTx/>
                  <a:latin typeface="Gill Sans Light"/>
                  <a:ea typeface="Helvetica Neue" pitchFamily="2" charset="0"/>
                  <a:cs typeface="Gill Sans Light"/>
                </a:rPr>
                <a:t>giorginolab</a:t>
              </a:r>
              <a:endParaRPr kumimoji="0" lang="it-IT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latin typeface="Gill Sans Light"/>
                <a:ea typeface="Helvetica Neue" pitchFamily="2" charset="0"/>
                <a:cs typeface="Gill Sans Light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2C159B2-CA18-8F41-AC07-6267E8901B77}"/>
                </a:ext>
              </a:extLst>
            </p:cNvPr>
            <p:cNvSpPr/>
            <p:nvPr/>
          </p:nvSpPr>
          <p:spPr>
            <a:xfrm>
              <a:off x="4887071" y="3645281"/>
              <a:ext cx="2485873" cy="5021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90488" marR="0" lvl="0" indent="0" algn="l" defTabSz="414338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Tx/>
                <a:buNone/>
                <a:tabLst>
                  <a:tab pos="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78463" algn="l"/>
                  <a:tab pos="6394450" algn="l"/>
                  <a:tab pos="7307263" algn="l"/>
                  <a:tab pos="8223250" algn="l"/>
                  <a:tab pos="9136063" algn="l"/>
                </a:tabLst>
                <a:defRPr/>
              </a:pPr>
              <a:r>
                <a:rPr kumimoji="0" lang="it-IT" altLang="x-none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F5F"/>
                  </a:solidFill>
                  <a:effectLst/>
                  <a:uLnTx/>
                  <a:uFillTx/>
                  <a:latin typeface="Gill Sans Light"/>
                  <a:ea typeface="Helvetica Neue" pitchFamily="2" charset="0"/>
                  <a:cs typeface="Gill Sans Light"/>
                </a:rPr>
                <a:t>www.giorginolab.it</a:t>
              </a:r>
              <a:endParaRPr kumimoji="0" lang="it-IT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latin typeface="Gill Sans Light"/>
                <a:ea typeface="Helvetica Neue" pitchFamily="2" charset="0"/>
                <a:cs typeface="Gill Sans Light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E0621F9-C969-C641-A268-C73B5B0CE2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286" y="4282521"/>
            <a:ext cx="722900" cy="600911"/>
          </a:xfrm>
          <a:prstGeom prst="rect">
            <a:avLst/>
          </a:prstGeom>
        </p:spPr>
      </p:pic>
      <p:sp>
        <p:nvSpPr>
          <p:cNvPr id="16" name="CasellaDiTesto 8">
            <a:extLst>
              <a:ext uri="{FF2B5EF4-FFF2-40B4-BE49-F238E27FC236}">
                <a16:creationId xmlns:a16="http://schemas.microsoft.com/office/drawing/2014/main" xmlns="" id="{D9A862CC-2A5C-F148-A6CE-6CEC802B2467}"/>
              </a:ext>
            </a:extLst>
          </p:cNvPr>
          <p:cNvSpPr txBox="1"/>
          <p:nvPr/>
        </p:nvSpPr>
        <p:spPr>
          <a:xfrm>
            <a:off x="4780555" y="5625204"/>
            <a:ext cx="4040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accent2"/>
                </a:solidFill>
                <a:effectLst>
                  <a:glow rad="101600">
                    <a:schemeClr val="bg1"/>
                  </a:glow>
                </a:effectLst>
                <a:latin typeface="Gill Sans MT"/>
                <a:cs typeface="Gill Sans MT"/>
              </a:rPr>
              <a:t>Master </a:t>
            </a:r>
            <a:r>
              <a:rPr lang="it-IT" sz="2000" dirty="0" err="1">
                <a:solidFill>
                  <a:schemeClr val="accent2"/>
                </a:solidFill>
                <a:effectLst>
                  <a:glow rad="101600">
                    <a:schemeClr val="bg1"/>
                  </a:glow>
                </a:effectLst>
                <a:latin typeface="Gill Sans MT"/>
                <a:cs typeface="Gill Sans MT"/>
              </a:rPr>
              <a:t>projects</a:t>
            </a:r>
            <a:r>
              <a:rPr lang="it-IT" sz="2000" dirty="0">
                <a:solidFill>
                  <a:schemeClr val="accent2"/>
                </a:solidFill>
                <a:effectLst>
                  <a:glow rad="101600">
                    <a:schemeClr val="bg1"/>
                  </a:glow>
                </a:effectLst>
                <a:latin typeface="Gill Sans MT"/>
                <a:cs typeface="Gill Sans MT"/>
              </a:rPr>
              <a:t> </a:t>
            </a:r>
            <a:r>
              <a:rPr lang="it-IT" sz="2000" dirty="0" err="1">
                <a:solidFill>
                  <a:schemeClr val="accent2"/>
                </a:solidFill>
                <a:effectLst>
                  <a:glow rad="101600">
                    <a:schemeClr val="bg1"/>
                  </a:glow>
                </a:effectLst>
                <a:latin typeface="Gill Sans MT"/>
                <a:cs typeface="Gill Sans MT"/>
              </a:rPr>
              <a:t>available</a:t>
            </a:r>
            <a:r>
              <a:rPr lang="it-IT" sz="2000" dirty="0">
                <a:solidFill>
                  <a:schemeClr val="accent2"/>
                </a:solidFill>
                <a:effectLst>
                  <a:glow rad="101600">
                    <a:schemeClr val="bg1"/>
                  </a:glow>
                </a:effectLst>
                <a:latin typeface="Gill Sans MT"/>
                <a:cs typeface="Gill Sans MT"/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7A14EE2-A6B7-2E30-4170-682E432C4CEE}"/>
              </a:ext>
            </a:extLst>
          </p:cNvPr>
          <p:cNvSpPr/>
          <p:nvPr/>
        </p:nvSpPr>
        <p:spPr>
          <a:xfrm>
            <a:off x="-76200" y="5640577"/>
            <a:ext cx="5673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https://github.com/giorginolab/MD-Tutorial-Data</a:t>
            </a:r>
            <a:endParaRPr lang="en-US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71994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97F3CD8-7C92-E040-9F8B-312DE6351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0" y="4151944"/>
            <a:ext cx="3424638" cy="2706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90A7AFB-78C1-E641-A1D6-A84A6B6C32AD}"/>
              </a:ext>
            </a:extLst>
          </p:cNvPr>
          <p:cNvSpPr txBox="1"/>
          <p:nvPr/>
        </p:nvSpPr>
        <p:spPr>
          <a:xfrm>
            <a:off x="1572129" y="2424704"/>
            <a:ext cx="1012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400" dirty="0">
                <a:latin typeface="Gill Sans MT" pitchFamily="34" charset="0"/>
              </a:rPr>
              <a:t>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5D0AB3-2DB9-1C4C-90A3-E48E78CE4294}"/>
              </a:ext>
            </a:extLst>
          </p:cNvPr>
          <p:cNvSpPr txBox="1"/>
          <p:nvPr/>
        </p:nvSpPr>
        <p:spPr>
          <a:xfrm>
            <a:off x="1745703" y="5244033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400" dirty="0">
                <a:latin typeface="Gill Sans MT" pitchFamily="34" charset="0"/>
              </a:rPr>
              <a:t>After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A20BD086-B2C5-2F43-AA0D-E68518F65F89}"/>
              </a:ext>
            </a:extLst>
          </p:cNvPr>
          <p:cNvGrpSpPr/>
          <p:nvPr/>
        </p:nvGrpSpPr>
        <p:grpSpPr>
          <a:xfrm>
            <a:off x="2497608" y="1589853"/>
            <a:ext cx="5321640" cy="2601148"/>
            <a:chOff x="3122448" y="304800"/>
            <a:chExt cx="5321640" cy="260114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6EC6141C-C0AD-634C-BDED-6F287E1DC4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4010"/>
            <a:stretch/>
          </p:blipFill>
          <p:spPr>
            <a:xfrm>
              <a:off x="3122448" y="304800"/>
              <a:ext cx="5321640" cy="2601148"/>
            </a:xfrm>
            <a:prstGeom prst="rect">
              <a:avLst/>
            </a:prstGeom>
          </p:spPr>
        </p:pic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xmlns="" id="{27640296-D9C2-C947-BDB1-4E510C3D54E9}"/>
                </a:ext>
              </a:extLst>
            </p:cNvPr>
            <p:cNvSpPr/>
            <p:nvPr/>
          </p:nvSpPr>
          <p:spPr>
            <a:xfrm>
              <a:off x="5425440" y="1450032"/>
              <a:ext cx="609600" cy="30256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B399F485-9663-1349-A80F-64BEA4AE5D00}"/>
                </a:ext>
              </a:extLst>
            </p:cNvPr>
            <p:cNvSpPr txBox="1"/>
            <p:nvPr/>
          </p:nvSpPr>
          <p:spPr>
            <a:xfrm>
              <a:off x="5327117" y="827623"/>
              <a:ext cx="8062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1400" i="1" dirty="0">
                  <a:latin typeface="Gill Sans MT" pitchFamily="34" charset="0"/>
                </a:rPr>
                <a:t>Minimize</a:t>
              </a:r>
              <a:br>
                <a:rPr lang="x-none" sz="1400" i="1" dirty="0">
                  <a:latin typeface="Gill Sans MT" pitchFamily="34" charset="0"/>
                </a:rPr>
              </a:br>
              <a:r>
                <a:rPr lang="x-none" sz="1400" i="1" dirty="0">
                  <a:latin typeface="Gill Sans MT" pitchFamily="34" charset="0"/>
                </a:rPr>
                <a:t>RMSD</a:t>
              </a: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1A3F345D-2815-7841-9E94-6734E645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99"/>
            <a:ext cx="2895600" cy="868362"/>
          </a:xfrm>
        </p:spPr>
        <p:txBody>
          <a:bodyPr/>
          <a:lstStyle/>
          <a:p>
            <a:pPr algn="ctr"/>
            <a:r>
              <a:rPr lang="x-none" dirty="0"/>
              <a:t>Alignment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F94DCB7D-C541-ED42-9B58-7B871A2EDBE3}"/>
              </a:ext>
            </a:extLst>
          </p:cNvPr>
          <p:cNvSpPr txBox="1">
            <a:spLocks/>
          </p:cNvSpPr>
          <p:nvPr/>
        </p:nvSpPr>
        <p:spPr>
          <a:xfrm>
            <a:off x="4648200" y="245177"/>
            <a:ext cx="4419600" cy="1375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/>
              <a:buNone/>
            </a:pPr>
            <a:r>
              <a:rPr lang="x-none" sz="2000" dirty="0"/>
              <a:t>Calculations are often performed </a:t>
            </a:r>
            <a:r>
              <a:rPr lang="x-none" sz="2000" i="1" dirty="0"/>
              <a:t>after</a:t>
            </a:r>
            <a:r>
              <a:rPr lang="x-none" sz="2000" dirty="0"/>
              <a:t> a rigid transformation which </a:t>
            </a:r>
            <a:r>
              <a:rPr lang="x-none" sz="2000" i="1" dirty="0"/>
              <a:t>optimally</a:t>
            </a:r>
            <a:r>
              <a:rPr lang="x-none" sz="2000" dirty="0"/>
              <a:t> superimposes two structures (or two frames). </a:t>
            </a:r>
            <a:r>
              <a:rPr lang="x-none" sz="2000" dirty="0">
                <a:solidFill>
                  <a:schemeClr val="tx2"/>
                </a:solidFill>
              </a:rPr>
              <a:t>It removes diffusion.</a:t>
            </a:r>
          </a:p>
        </p:txBody>
      </p:sp>
    </p:spTree>
    <p:extLst>
      <p:ext uri="{BB962C8B-B14F-4D97-AF65-F5344CB8AC3E}">
        <p14:creationId xmlns:p14="http://schemas.microsoft.com/office/powerpoint/2010/main" val="589922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6EED7E-783C-574E-BF4B-CFA926E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RMSD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9BDBF7-A393-994C-9818-3456E7C38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dirty="0"/>
              <a:t>Is the </a:t>
            </a:r>
            <a:r>
              <a:rPr lang="x-none" i="1" dirty="0"/>
              <a:t>mean squared </a:t>
            </a:r>
            <a:r>
              <a:rPr lang="x-none" dirty="0"/>
              <a:t>displacement between two sets of atoms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F186B64-B9E6-194D-BA71-3CA251B63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24" y="3337243"/>
            <a:ext cx="5899150" cy="111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02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373057E2-3120-E84E-9A6A-405CB6CF49EB}"/>
              </a:ext>
            </a:extLst>
          </p:cNvPr>
          <p:cNvSpPr txBox="1">
            <a:spLocks/>
          </p:cNvSpPr>
          <p:nvPr/>
        </p:nvSpPr>
        <p:spPr>
          <a:xfrm>
            <a:off x="457200" y="76200"/>
            <a:ext cx="8229600" cy="86836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x-none" dirty="0"/>
              <a:t>RMSD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C770A118-31E1-E84C-A791-B327784277FA}"/>
              </a:ext>
            </a:extLst>
          </p:cNvPr>
          <p:cNvSpPr/>
          <p:nvPr/>
        </p:nvSpPr>
        <p:spPr>
          <a:xfrm>
            <a:off x="2362200" y="1905000"/>
            <a:ext cx="152400" cy="1524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4862D0B1-959B-1D4F-825F-B0DE6E6C0445}"/>
              </a:ext>
            </a:extLst>
          </p:cNvPr>
          <p:cNvSpPr/>
          <p:nvPr/>
        </p:nvSpPr>
        <p:spPr>
          <a:xfrm>
            <a:off x="2514600" y="3429000"/>
            <a:ext cx="152400" cy="1524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77A0287D-CED6-424B-8E6B-CEA65661C4B3}"/>
              </a:ext>
            </a:extLst>
          </p:cNvPr>
          <p:cNvSpPr/>
          <p:nvPr/>
        </p:nvSpPr>
        <p:spPr>
          <a:xfrm>
            <a:off x="3505200" y="4419600"/>
            <a:ext cx="152400" cy="1524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484C7B1-ACD0-EC4C-847A-3D20C16F126B}"/>
              </a:ext>
            </a:extLst>
          </p:cNvPr>
          <p:cNvSpPr txBox="1"/>
          <p:nvPr/>
        </p:nvSpPr>
        <p:spPr>
          <a:xfrm>
            <a:off x="914400" y="1811923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600" dirty="0">
                <a:latin typeface="Gill Sans MT" pitchFamily="34" charset="0"/>
              </a:rPr>
              <a:t>Atom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441818E-2D52-2243-AFBC-458630AEF86D}"/>
              </a:ext>
            </a:extLst>
          </p:cNvPr>
          <p:cNvSpPr txBox="1"/>
          <p:nvPr/>
        </p:nvSpPr>
        <p:spPr>
          <a:xfrm>
            <a:off x="914399" y="3335923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600" dirty="0">
                <a:latin typeface="Gill Sans MT" pitchFamily="34" charset="0"/>
              </a:rPr>
              <a:t>Atom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FE5E6B3-4B68-644A-BB43-7D79F266CD7D}"/>
              </a:ext>
            </a:extLst>
          </p:cNvPr>
          <p:cNvSpPr txBox="1"/>
          <p:nvPr/>
        </p:nvSpPr>
        <p:spPr>
          <a:xfrm>
            <a:off x="2255669" y="4326523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600" dirty="0">
                <a:latin typeface="Gill Sans MT" pitchFamily="34" charset="0"/>
              </a:rPr>
              <a:t>Atom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3260A0A9-84CD-DF4D-AAD6-7B1E4E693325}"/>
              </a:ext>
            </a:extLst>
          </p:cNvPr>
          <p:cNvSpPr/>
          <p:nvPr/>
        </p:nvSpPr>
        <p:spPr>
          <a:xfrm>
            <a:off x="2286000" y="5867400"/>
            <a:ext cx="152400" cy="1524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6480942-E5BD-F74C-858D-AB890182CBC0}"/>
              </a:ext>
            </a:extLst>
          </p:cNvPr>
          <p:cNvSpPr txBox="1"/>
          <p:nvPr/>
        </p:nvSpPr>
        <p:spPr>
          <a:xfrm>
            <a:off x="2576316" y="5774323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600" dirty="0">
                <a:latin typeface="Gill Sans MT" pitchFamily="34" charset="0"/>
              </a:rPr>
              <a:t>= Time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E622832-0A30-3F47-88F3-F25054B36520}"/>
              </a:ext>
            </a:extLst>
          </p:cNvPr>
          <p:cNvSpPr txBox="1"/>
          <p:nvPr/>
        </p:nvSpPr>
        <p:spPr>
          <a:xfrm>
            <a:off x="1916462" y="2162273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400" dirty="0">
                <a:latin typeface="Andale Mono" panose="020B0509000000000004" pitchFamily="49" charset="0"/>
              </a:rPr>
              <a:t>c[0,:,0]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E224F4C-675A-4B41-9333-6FB2268334E6}"/>
              </a:ext>
            </a:extLst>
          </p:cNvPr>
          <p:cNvSpPr txBox="1"/>
          <p:nvPr/>
        </p:nvSpPr>
        <p:spPr>
          <a:xfrm>
            <a:off x="2068862" y="3658619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400" dirty="0">
                <a:latin typeface="Andale Mono" panose="020B0509000000000004" pitchFamily="49" charset="0"/>
              </a:rPr>
              <a:t>c[1,:,0]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E449783-FB19-CF43-895B-F6AED69E5295}"/>
              </a:ext>
            </a:extLst>
          </p:cNvPr>
          <p:cNvSpPr txBox="1"/>
          <p:nvPr/>
        </p:nvSpPr>
        <p:spPr>
          <a:xfrm>
            <a:off x="3059462" y="462012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400" dirty="0">
                <a:latin typeface="Andale Mono" panose="020B0509000000000004" pitchFamily="49" charset="0"/>
              </a:rPr>
              <a:t>c[2,:,0]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4D443ABD-8FA5-F845-A682-4B4F2849FC8D}"/>
              </a:ext>
            </a:extLst>
          </p:cNvPr>
          <p:cNvGrpSpPr/>
          <p:nvPr/>
        </p:nvGrpSpPr>
        <p:grpSpPr>
          <a:xfrm>
            <a:off x="3200400" y="1658033"/>
            <a:ext cx="3018720" cy="4454844"/>
            <a:chOff x="3200400" y="1658033"/>
            <a:chExt cx="3018720" cy="4454844"/>
          </a:xfrm>
        </p:grpSpPr>
        <p:sp>
          <p:nvSpPr>
            <p:cNvPr id="12" name="5-Point Star 11">
              <a:extLst>
                <a:ext uri="{FF2B5EF4-FFF2-40B4-BE49-F238E27FC236}">
                  <a16:creationId xmlns:a16="http://schemas.microsoft.com/office/drawing/2014/main" xmlns="" id="{CF6B6B6F-D90C-6D42-9936-3B01A3DCABC6}"/>
                </a:ext>
              </a:extLst>
            </p:cNvPr>
            <p:cNvSpPr/>
            <p:nvPr/>
          </p:nvSpPr>
          <p:spPr>
            <a:xfrm>
              <a:off x="3498363" y="1709132"/>
              <a:ext cx="228600" cy="205581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D273DA24-EC64-334F-AFCB-83DC3AA92E3F}"/>
                </a:ext>
              </a:extLst>
            </p:cNvPr>
            <p:cNvSpPr txBox="1"/>
            <p:nvPr/>
          </p:nvSpPr>
          <p:spPr>
            <a:xfrm>
              <a:off x="5341957" y="5774323"/>
              <a:ext cx="8771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1600" dirty="0">
                  <a:latin typeface="Gill Sans MT" pitchFamily="34" charset="0"/>
                </a:rPr>
                <a:t>= Time </a:t>
              </a:r>
              <a:r>
                <a:rPr lang="x-none" sz="1600" i="1" dirty="0">
                  <a:latin typeface="Gill Sans MT" pitchFamily="34" charset="0"/>
                </a:rPr>
                <a:t>t</a:t>
              </a:r>
            </a:p>
          </p:txBody>
        </p:sp>
        <p:sp>
          <p:nvSpPr>
            <p:cNvPr id="15" name="5-Point Star 14">
              <a:extLst>
                <a:ext uri="{FF2B5EF4-FFF2-40B4-BE49-F238E27FC236}">
                  <a16:creationId xmlns:a16="http://schemas.microsoft.com/office/drawing/2014/main" xmlns="" id="{12E2A4AA-6E83-CC4B-9F13-E1251AA3CEA2}"/>
                </a:ext>
              </a:extLst>
            </p:cNvPr>
            <p:cNvSpPr/>
            <p:nvPr/>
          </p:nvSpPr>
          <p:spPr>
            <a:xfrm>
              <a:off x="5105400" y="5814219"/>
              <a:ext cx="228600" cy="205581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6" name="5-Point Star 15">
              <a:extLst>
                <a:ext uri="{FF2B5EF4-FFF2-40B4-BE49-F238E27FC236}">
                  <a16:creationId xmlns:a16="http://schemas.microsoft.com/office/drawing/2014/main" xmlns="" id="{E145DAFA-34BE-6847-A700-7ED25DAA281E}"/>
                </a:ext>
              </a:extLst>
            </p:cNvPr>
            <p:cNvSpPr/>
            <p:nvPr/>
          </p:nvSpPr>
          <p:spPr>
            <a:xfrm>
              <a:off x="3200400" y="3200400"/>
              <a:ext cx="228600" cy="205581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7" name="5-Point Star 16">
              <a:extLst>
                <a:ext uri="{FF2B5EF4-FFF2-40B4-BE49-F238E27FC236}">
                  <a16:creationId xmlns:a16="http://schemas.microsoft.com/office/drawing/2014/main" xmlns="" id="{12674C90-5666-9440-BCEA-E591AB5FE461}"/>
                </a:ext>
              </a:extLst>
            </p:cNvPr>
            <p:cNvSpPr/>
            <p:nvPr/>
          </p:nvSpPr>
          <p:spPr>
            <a:xfrm>
              <a:off x="4343400" y="4671219"/>
              <a:ext cx="228600" cy="205581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D80225C1-484A-B14C-96A0-BA1461317D90}"/>
                </a:ext>
              </a:extLst>
            </p:cNvPr>
            <p:cNvSpPr txBox="1"/>
            <p:nvPr/>
          </p:nvSpPr>
          <p:spPr>
            <a:xfrm>
              <a:off x="3783362" y="1658033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1400" dirty="0">
                  <a:solidFill>
                    <a:srgbClr val="1D13FF"/>
                  </a:solidFill>
                  <a:latin typeface="Andale Mono" panose="020B0509000000000004" pitchFamily="49" charset="0"/>
                </a:rPr>
                <a:t>c[0,:,t]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42B06B2-CA5B-2546-B194-A6C7F0DB3D92}"/>
                </a:ext>
              </a:extLst>
            </p:cNvPr>
            <p:cNvSpPr txBox="1"/>
            <p:nvPr/>
          </p:nvSpPr>
          <p:spPr>
            <a:xfrm>
              <a:off x="3578810" y="3182034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1400" dirty="0">
                  <a:solidFill>
                    <a:srgbClr val="1D13FF"/>
                  </a:solidFill>
                  <a:latin typeface="Andale Mono" panose="020B0509000000000004" pitchFamily="49" charset="0"/>
                </a:rPr>
                <a:t>c[1,:,t]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ABA54D84-12C3-FE43-BB4E-703123207C36}"/>
                </a:ext>
              </a:extLst>
            </p:cNvPr>
            <p:cNvSpPr txBox="1"/>
            <p:nvPr/>
          </p:nvSpPr>
          <p:spPr>
            <a:xfrm>
              <a:off x="4585855" y="4620120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1400" dirty="0">
                  <a:solidFill>
                    <a:srgbClr val="1D13FF"/>
                  </a:solidFill>
                  <a:latin typeface="Andale Mono" panose="020B0509000000000004" pitchFamily="49" charset="0"/>
                </a:rPr>
                <a:t>c[2,:,t]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9646DAB7-9B8A-4744-BA23-EA7F5DD34884}"/>
              </a:ext>
            </a:extLst>
          </p:cNvPr>
          <p:cNvGrpSpPr/>
          <p:nvPr/>
        </p:nvGrpSpPr>
        <p:grpSpPr>
          <a:xfrm>
            <a:off x="2610196" y="1447800"/>
            <a:ext cx="822960" cy="530630"/>
            <a:chOff x="2610196" y="1447800"/>
            <a:chExt cx="822960" cy="53063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165077F6-150F-CD4B-A5BF-CCC7021D77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0196" y="1870364"/>
              <a:ext cx="822960" cy="1080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7B24C57D-6EE3-D54A-AB47-70B8CBC43ED7}"/>
                </a:ext>
              </a:extLst>
            </p:cNvPr>
            <p:cNvSpPr txBox="1"/>
            <p:nvPr/>
          </p:nvSpPr>
          <p:spPr>
            <a:xfrm>
              <a:off x="2819400" y="1447800"/>
              <a:ext cx="360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1600" b="1" dirty="0">
                  <a:latin typeface="Gill Sans MT" pitchFamily="34" charset="0"/>
                </a:rPr>
                <a:t>δ</a:t>
              </a:r>
              <a:r>
                <a:rPr lang="x-none" sz="1600" baseline="-25000" dirty="0">
                  <a:latin typeface="Gill Sans MT" pitchFamily="34" charset="0"/>
                </a:rPr>
                <a:t>0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2C0004DC-119F-6F4D-A180-8946C513F5F2}"/>
              </a:ext>
            </a:extLst>
          </p:cNvPr>
          <p:cNvGrpSpPr/>
          <p:nvPr/>
        </p:nvGrpSpPr>
        <p:grpSpPr>
          <a:xfrm>
            <a:off x="2748544" y="3020888"/>
            <a:ext cx="451856" cy="457198"/>
            <a:chOff x="2748544" y="3020888"/>
            <a:chExt cx="451856" cy="45719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C290A392-4C7F-5340-870A-91F4CC3A5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5850" y="3376008"/>
              <a:ext cx="444550" cy="1020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7EE0F658-424B-9A4B-BB17-4B0ABBD5DDE5}"/>
                </a:ext>
              </a:extLst>
            </p:cNvPr>
            <p:cNvSpPr txBox="1"/>
            <p:nvPr/>
          </p:nvSpPr>
          <p:spPr>
            <a:xfrm>
              <a:off x="2748544" y="3020888"/>
              <a:ext cx="360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1600" b="1" dirty="0">
                  <a:latin typeface="Gill Sans MT" pitchFamily="34" charset="0"/>
                </a:rPr>
                <a:t>δ</a:t>
              </a:r>
              <a:r>
                <a:rPr lang="x-none" sz="1600" baseline="-25000" dirty="0">
                  <a:latin typeface="Gill Sans MT" pitchFamily="34" charset="0"/>
                </a:rPr>
                <a:t>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9845CCEF-B384-B147-904F-5F10D7BF3C65}"/>
              </a:ext>
            </a:extLst>
          </p:cNvPr>
          <p:cNvGrpSpPr/>
          <p:nvPr/>
        </p:nvGrpSpPr>
        <p:grpSpPr>
          <a:xfrm>
            <a:off x="3783362" y="4292082"/>
            <a:ext cx="537253" cy="454485"/>
            <a:chOff x="3783362" y="4292082"/>
            <a:chExt cx="537253" cy="45448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0A8D4CC6-3534-D34B-97D7-1F9E8AB7455B}"/>
                </a:ext>
              </a:extLst>
            </p:cNvPr>
            <p:cNvCxnSpPr>
              <a:cxnSpLocks/>
            </p:cNvCxnSpPr>
            <p:nvPr/>
          </p:nvCxnSpPr>
          <p:spPr>
            <a:xfrm>
              <a:off x="3783362" y="4545021"/>
              <a:ext cx="464442" cy="2015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4326D1AA-A51A-6446-A1DE-5BA51EC05F24}"/>
                </a:ext>
              </a:extLst>
            </p:cNvPr>
            <p:cNvSpPr txBox="1"/>
            <p:nvPr/>
          </p:nvSpPr>
          <p:spPr>
            <a:xfrm>
              <a:off x="3959619" y="4292082"/>
              <a:ext cx="360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1600" b="1" dirty="0">
                  <a:latin typeface="Gill Sans MT" pitchFamily="34" charset="0"/>
                </a:rPr>
                <a:t>δ</a:t>
              </a:r>
              <a:r>
                <a:rPr lang="x-none" sz="1600" baseline="-25000" dirty="0">
                  <a:latin typeface="Gill Sans MT" pitchFamily="34" charset="0"/>
                </a:rPr>
                <a:t>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E547A19-A5CF-014F-8D2F-D8258BB49FB9}"/>
              </a:ext>
            </a:extLst>
          </p:cNvPr>
          <p:cNvSpPr txBox="1"/>
          <p:nvPr/>
        </p:nvSpPr>
        <p:spPr>
          <a:xfrm>
            <a:off x="5599723" y="2132466"/>
            <a:ext cx="324960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000" b="1" dirty="0">
                <a:latin typeface="Gill Sans MT" pitchFamily="34" charset="0"/>
              </a:rPr>
              <a:t>δ</a:t>
            </a:r>
            <a:r>
              <a:rPr lang="x-none" baseline="-25000" dirty="0">
                <a:latin typeface="Gill Sans MT" pitchFamily="34" charset="0"/>
              </a:rPr>
              <a:t>i</a:t>
            </a:r>
            <a:r>
              <a:rPr lang="x-none" dirty="0">
                <a:latin typeface="Andale Mono" panose="020B0509000000000004" pitchFamily="49" charset="0"/>
              </a:rPr>
              <a:t> = c[:,:,t]-c[:,:,0] </a:t>
            </a:r>
            <a:br>
              <a:rPr lang="x-none" dirty="0">
                <a:latin typeface="Andale Mono" panose="020B0509000000000004" pitchFamily="49" charset="0"/>
              </a:rPr>
            </a:br>
            <a:r>
              <a:rPr lang="x-none" dirty="0">
                <a:latin typeface="Gill Sans MT" panose="020B0502020104020203" pitchFamily="34" charset="77"/>
              </a:rPr>
              <a:t>(vectors)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EE65453E-BBC7-4642-A573-B93B096BCBAF}"/>
                  </a:ext>
                </a:extLst>
              </p:cNvPr>
              <p:cNvSpPr txBox="1"/>
              <p:nvPr/>
            </p:nvSpPr>
            <p:spPr>
              <a:xfrm>
                <a:off x="6214357" y="3489811"/>
                <a:ext cx="2038122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sz="1600" b="1" dirty="0">
                    <a:latin typeface="Gill Sans MT" pitchFamily="34" charset="0"/>
                  </a:rPr>
                  <a:t>| δ</a:t>
                </a:r>
                <a:r>
                  <a:rPr lang="x-none" sz="1400" baseline="-25000" dirty="0">
                    <a:latin typeface="Gill Sans MT" pitchFamily="34" charset="0"/>
                  </a:rPr>
                  <a:t>i</a:t>
                </a:r>
                <a:r>
                  <a:rPr lang="x-none" sz="1400" b="1" dirty="0">
                    <a:latin typeface="Gill Sans MT" pitchFamily="34" charset="0"/>
                  </a:rPr>
                  <a:t> | </a:t>
                </a:r>
                <a:r>
                  <a:rPr lang="x-none" sz="1400" dirty="0">
                    <a:latin typeface="Andale Mono" panose="020B0509000000000004" pitchFamily="49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x-none" sz="1400" i="1" smtClean="0">
                            <a:latin typeface="Cambria Math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it-IT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𝑖𝑥</m:t>
                            </m:r>
                          </m:sub>
                          <m:sup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it-IT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it-IT" sz="1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x-none" sz="1400" dirty="0"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65453E-BBC7-4642-A573-B93B096BC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357" y="3489811"/>
                <a:ext cx="2038122" cy="530723"/>
              </a:xfrm>
              <a:prstGeom prst="rect">
                <a:avLst/>
              </a:prstGeom>
              <a:blipFill>
                <a:blip r:embed="rId2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1AF333E-4997-E64C-B7E0-FFBCFAF5023D}"/>
              </a:ext>
            </a:extLst>
          </p:cNvPr>
          <p:cNvSpPr txBox="1"/>
          <p:nvPr/>
        </p:nvSpPr>
        <p:spPr>
          <a:xfrm>
            <a:off x="2610196" y="374176"/>
            <a:ext cx="670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600" dirty="0">
                <a:latin typeface="Gill Sans MT" pitchFamily="34" charset="0"/>
              </a:rPr>
              <a:t>Coordinates array:     </a:t>
            </a:r>
            <a:r>
              <a:rPr lang="x-none" sz="1600" dirty="0">
                <a:latin typeface="Andale Mono" panose="020B0509000000000004" pitchFamily="49" charset="0"/>
              </a:rPr>
              <a:t>coords[ </a:t>
            </a:r>
            <a:r>
              <a:rPr lang="x-none" sz="1600" dirty="0">
                <a:solidFill>
                  <a:schemeClr val="accent3">
                    <a:lumMod val="50000"/>
                  </a:schemeClr>
                </a:solidFill>
                <a:latin typeface="Andale Mono" panose="020B0509000000000004" pitchFamily="49" charset="0"/>
              </a:rPr>
              <a:t>atom_index</a:t>
            </a:r>
            <a:r>
              <a:rPr lang="x-none" sz="1600" dirty="0">
                <a:latin typeface="Andale Mono" panose="020B0509000000000004" pitchFamily="49" charset="0"/>
              </a:rPr>
              <a:t> , axis , </a:t>
            </a:r>
            <a:r>
              <a:rPr lang="x-none" sz="1600" dirty="0">
                <a:solidFill>
                  <a:schemeClr val="accent6">
                    <a:lumMod val="50000"/>
                  </a:schemeClr>
                </a:solidFill>
                <a:latin typeface="Andale Mono" panose="020B0509000000000004" pitchFamily="49" charset="0"/>
              </a:rPr>
              <a:t>frame</a:t>
            </a:r>
            <a:r>
              <a:rPr lang="x-none" sz="1600" dirty="0">
                <a:latin typeface="Andale Mono" panose="020B0509000000000004" pitchFamily="49" charset="0"/>
              </a:rPr>
              <a:t> ] </a:t>
            </a:r>
          </a:p>
        </p:txBody>
      </p:sp>
    </p:spTree>
    <p:extLst>
      <p:ext uri="{BB962C8B-B14F-4D97-AF65-F5344CB8AC3E}">
        <p14:creationId xmlns:p14="http://schemas.microsoft.com/office/powerpoint/2010/main" val="305027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106DD-0944-6C46-81D6-269EF855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Data files (directory </a:t>
            </a:r>
            <a:r>
              <a:rPr lang="x-none" sz="3600" u="sng" dirty="0">
                <a:latin typeface="Andale Mono" panose="020B0509000000000004" pitchFamily="49" charset="0"/>
              </a:rPr>
              <a:t>data</a:t>
            </a:r>
            <a:r>
              <a:rPr lang="x-none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C7B21CB0-539D-2E40-A390-1CE0BE1C7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294586"/>
              </p:ext>
            </p:extLst>
          </p:nvPr>
        </p:nvGraphicFramePr>
        <p:xfrm>
          <a:off x="457200" y="1406077"/>
          <a:ext cx="82296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158475530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332047085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1150705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x-non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2800" dirty="0"/>
                        <a:t>Apo 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2800" dirty="0"/>
                        <a:t>In complex with nanobody Nb11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3533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x-none" sz="2800" b="1" dirty="0"/>
                        <a:t>Wild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2800" dirty="0">
                          <a:latin typeface="Andale Mono" panose="020B0509000000000004" pitchFamily="49" charset="0"/>
                        </a:rPr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2800" dirty="0">
                          <a:latin typeface="Andale Mono" panose="020B0509000000000004" pitchFamily="49" charset="0"/>
                        </a:rPr>
                        <a:t>WT+Nb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042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x-none" sz="2800" b="1" dirty="0"/>
                        <a:t>D187N mutant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2800" dirty="0">
                          <a:latin typeface="Andale Mono" panose="020B0509000000000004" pitchFamily="49" charset="0"/>
                        </a:rPr>
                        <a:t>D187N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2800" dirty="0">
                          <a:latin typeface="Andale Mono" panose="020B0509000000000004" pitchFamily="49" charset="0"/>
                        </a:rPr>
                        <a:t>D187N+Nb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22151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D291AAF-6F45-BD4A-965D-4C78CD69A905}"/>
              </a:ext>
            </a:extLst>
          </p:cNvPr>
          <p:cNvSpPr txBox="1"/>
          <p:nvPr/>
        </p:nvSpPr>
        <p:spPr>
          <a:xfrm>
            <a:off x="685800" y="381000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sz="2800" dirty="0">
                <a:latin typeface="Gill Sans MT" pitchFamily="34" charset="0"/>
              </a:rPr>
              <a:t>For each combination you will find: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x-none" sz="2800" dirty="0">
                <a:latin typeface="Gill Sans MT" pitchFamily="34" charset="0"/>
              </a:rPr>
              <a:t>a PDB file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x-none" sz="2800" dirty="0">
                <a:latin typeface="Gill Sans MT" pitchFamily="34" charset="0"/>
              </a:rPr>
              <a:t>a PSF file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x-none" sz="2800" dirty="0">
                <a:latin typeface="Gill Sans MT" pitchFamily="34" charset="0"/>
              </a:rPr>
              <a:t>an </a:t>
            </a:r>
            <a:r>
              <a:rPr lang="x-none" sz="2800" i="1" dirty="0">
                <a:latin typeface="Gill Sans MT" pitchFamily="34" charset="0"/>
              </a:rPr>
              <a:t>unwrapped</a:t>
            </a:r>
            <a:r>
              <a:rPr lang="x-none" sz="2800" dirty="0">
                <a:latin typeface="Gill Sans MT" pitchFamily="34" charset="0"/>
              </a:rPr>
              <a:t> trajectory in XTC format (10 ns/frame)</a:t>
            </a:r>
          </a:p>
          <a:p>
            <a:pPr algn="l"/>
            <a:endParaRPr lang="x-none" sz="2800" dirty="0">
              <a:latin typeface="Gill Sans MT" pitchFamily="34" charset="0"/>
            </a:endParaRPr>
          </a:p>
          <a:p>
            <a:pPr algn="l"/>
            <a:r>
              <a:rPr lang="x-none" sz="2800" dirty="0">
                <a:latin typeface="Gill Sans MT" pitchFamily="34" charset="0"/>
              </a:rPr>
              <a:t>IF present, Nb was held restrained</a:t>
            </a:r>
          </a:p>
        </p:txBody>
      </p:sp>
    </p:spTree>
    <p:extLst>
      <p:ext uri="{BB962C8B-B14F-4D97-AF65-F5344CB8AC3E}">
        <p14:creationId xmlns:p14="http://schemas.microsoft.com/office/powerpoint/2010/main" val="3280340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62000" y="1676400"/>
            <a:ext cx="7772400" cy="3962400"/>
          </a:xfrm>
        </p:spPr>
        <p:txBody>
          <a:bodyPr>
            <a:normAutofit/>
          </a:bodyPr>
          <a:lstStyle/>
          <a:p>
            <a:r>
              <a:rPr lang="x-none" dirty="0"/>
              <a:t>Now we open the Colaboratory Notebook and try to solve the exercises. </a:t>
            </a:r>
            <a:r>
              <a:rPr lang="x-none" dirty="0">
                <a:sym typeface="Wingdings" pitchFamily="2" charset="2"/>
              </a:rPr>
              <a:t></a:t>
            </a:r>
          </a:p>
          <a:p>
            <a:endParaRPr lang="x-none" dirty="0">
              <a:sym typeface="Wingdings" pitchFamily="2" charset="2"/>
            </a:endParaRPr>
          </a:p>
          <a:p>
            <a:r>
              <a:rPr lang="x-none">
                <a:sym typeface="Wingdings" pitchFamily="2" charset="2"/>
              </a:rPr>
              <a:t>Advanced: </a:t>
            </a:r>
            <a:r>
              <a:rPr lang="x-none" dirty="0">
                <a:sym typeface="Wingdings" pitchFamily="2" charset="2"/>
              </a:rPr>
              <a:t>rewrite it to </a:t>
            </a:r>
            <a:br>
              <a:rPr lang="x-none" dirty="0">
                <a:sym typeface="Wingdings" pitchFamily="2" charset="2"/>
              </a:rPr>
            </a:br>
            <a:r>
              <a:rPr lang="x-none" dirty="0">
                <a:sym typeface="Wingdings" pitchFamily="2" charset="2"/>
              </a:rPr>
              <a:t>use a different library.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9944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AEBFA13-A753-F749-A17A-3F17619B048B}"/>
              </a:ext>
            </a:extLst>
          </p:cNvPr>
          <p:cNvSpPr txBox="1"/>
          <p:nvPr/>
        </p:nvSpPr>
        <p:spPr>
          <a:xfrm>
            <a:off x="688442" y="1443841"/>
            <a:ext cx="77671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Part 1.</a:t>
            </a:r>
            <a:r>
              <a:rPr lang="en-US" altLang="x-non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77"/>
              </a:rPr>
              <a:t>   </a:t>
            </a:r>
            <a:r>
              <a:rPr lang="en-US" altLang="x-none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77"/>
              </a:rPr>
              <a:t>Motivation</a:t>
            </a:r>
            <a:r>
              <a:rPr kumimoji="0" lang="en-US" altLang="x-none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/>
            </a:r>
            <a:br>
              <a:rPr kumimoji="0" lang="en-US" altLang="x-none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</a:br>
            <a:r>
              <a:rPr kumimoji="0" lang="en-US" altLang="x-none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Finnish-type amyloidogenic gelsolin variant -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an example of protein dynamics playing a role in proteotoxicity and drug design discovered by MD.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Part II.   </a:t>
            </a:r>
            <a:r>
              <a:rPr kumimoji="0" lang="en-US" altLang="x-none" sz="2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Practice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MD analysis libraries: intro and reproduction of </a:t>
            </a:r>
            <a:br>
              <a:rPr kumimoji="0" lang="en-US" altLang="x-non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</a:br>
            <a:r>
              <a:rPr kumimoji="0" lang="en-US" altLang="x-non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the analysis* shown in the paper.</a:t>
            </a:r>
          </a:p>
        </p:txBody>
      </p:sp>
      <p:pic>
        <p:nvPicPr>
          <p:cNvPr id="3" name="Graphic 2" descr="Head with gears">
            <a:extLst>
              <a:ext uri="{FF2B5EF4-FFF2-40B4-BE49-F238E27FC236}">
                <a16:creationId xmlns:a16="http://schemas.microsoft.com/office/drawing/2014/main" xmlns="" id="{BB038357-E733-EC43-AFDF-533F7AF667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91165" y="5414159"/>
            <a:ext cx="1152835" cy="11528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1B21AF7-9F0F-A94A-B02A-EA3BFE14AB6F}"/>
              </a:ext>
            </a:extLst>
          </p:cNvPr>
          <p:cNvSpPr/>
          <p:nvPr/>
        </p:nvSpPr>
        <p:spPr>
          <a:xfrm>
            <a:off x="6459977" y="5667410"/>
            <a:ext cx="1531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* Marked with</a:t>
            </a:r>
            <a:br>
              <a:rPr kumimoji="0" lang="en-US" altLang="x-non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</a:br>
            <a:r>
              <a:rPr kumimoji="0" lang="en-US" altLang="x-non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this symbol </a:t>
            </a:r>
            <a:r>
              <a:rPr kumimoji="0" lang="en-US" altLang="x-non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  <a:sym typeface="Wingdings" pitchFamily="2" charset="2"/>
              </a:rPr>
              <a:t></a:t>
            </a: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22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62000" y="1676400"/>
            <a:ext cx="7772400" cy="3124200"/>
          </a:xfrm>
        </p:spPr>
        <p:txBody>
          <a:bodyPr>
            <a:normAutofit/>
          </a:bodyPr>
          <a:lstStyle/>
          <a:p>
            <a:r>
              <a:rPr lang="it-IT" dirty="0"/>
              <a:t>Part II.</a:t>
            </a:r>
          </a:p>
          <a:p>
            <a:r>
              <a:rPr lang="it-IT" dirty="0"/>
              <a:t>MD </a:t>
            </a:r>
            <a:r>
              <a:rPr lang="it-IT" dirty="0" err="1"/>
              <a:t>analysis</a:t>
            </a:r>
            <a:r>
              <a:rPr lang="it-IT" dirty="0"/>
              <a:t> </a:t>
            </a:r>
            <a:r>
              <a:rPr lang="it-IT" dirty="0" err="1"/>
              <a:t>libraries</a:t>
            </a:r>
            <a:endParaRPr lang="it-IT" dirty="0"/>
          </a:p>
          <a:p>
            <a:endParaRPr lang="it-IT" dirty="0"/>
          </a:p>
          <a:p>
            <a:r>
              <a:rPr lang="it-IT" dirty="0"/>
              <a:t>(</a:t>
            </a:r>
            <a:r>
              <a:rPr lang="it-IT" dirty="0" err="1"/>
              <a:t>Practice</a:t>
            </a:r>
            <a:r>
              <a:rPr lang="it-IT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0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CFDC057-102B-DE44-A191-BEE3834BD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960005"/>
            <a:ext cx="4100946" cy="56388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EC334461-F42B-3D48-AF15-8920FF54A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4950"/>
            <a:ext cx="44704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48DF38F-8AD0-FD43-BF57-DFFF7069C580}"/>
              </a:ext>
            </a:extLst>
          </p:cNvPr>
          <p:cNvSpPr txBox="1"/>
          <p:nvPr/>
        </p:nvSpPr>
        <p:spPr>
          <a:xfrm>
            <a:off x="4876800" y="236335"/>
            <a:ext cx="3966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Springer, ISBN 978-1-4939-9608-7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Preprint here</a:t>
            </a:r>
            <a:r>
              <a:rPr lang="en-US" sz="1400" dirty="0"/>
              <a:t>.</a:t>
            </a:r>
            <a:endParaRPr lang="x-none" sz="14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48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1CCDCB-2A36-2645-A9A3-7BB4FA8B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Analysis of MD trajectories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1914DD-CF86-0745-90ED-FD0AEEE9E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I</a:t>
            </a:r>
            <a:r>
              <a:rPr lang="en-US" dirty="0"/>
              <a:t>n</a:t>
            </a:r>
            <a:r>
              <a:rPr lang="x-none" dirty="0"/>
              <a:t>teractive:  VMD, Chimera, PyMol…</a:t>
            </a:r>
          </a:p>
          <a:p>
            <a:pPr lvl="1"/>
            <a:r>
              <a:rPr lang="x-none" dirty="0">
                <a:solidFill>
                  <a:srgbClr val="006600"/>
                </a:solidFill>
              </a:rPr>
              <a:t>Intuitive</a:t>
            </a:r>
          </a:p>
          <a:p>
            <a:pPr lvl="1"/>
            <a:r>
              <a:rPr lang="x-none" dirty="0">
                <a:solidFill>
                  <a:srgbClr val="C00000"/>
                </a:solidFill>
              </a:rPr>
              <a:t>Suitable for one-off tasks</a:t>
            </a:r>
          </a:p>
          <a:p>
            <a:r>
              <a:rPr lang="x-none" dirty="0"/>
              <a:t>Scripted: for…</a:t>
            </a:r>
          </a:p>
          <a:p>
            <a:pPr lvl="1"/>
            <a:r>
              <a:rPr lang="x-none" dirty="0"/>
              <a:t>repeated analysis (e.g. ensembles)</a:t>
            </a:r>
          </a:p>
          <a:p>
            <a:pPr lvl="1"/>
            <a:r>
              <a:rPr lang="x-none" dirty="0"/>
              <a:t>custom tasks (your own ideas)</a:t>
            </a:r>
          </a:p>
          <a:p>
            <a:pPr lvl="1"/>
            <a:r>
              <a:rPr lang="x-none" dirty="0"/>
              <a:t>automated analysis, e.g. machine learning</a:t>
            </a:r>
          </a:p>
          <a:p>
            <a:r>
              <a:rPr lang="x-none" dirty="0">
                <a:solidFill>
                  <a:schemeClr val="tx2"/>
                </a:solidFill>
              </a:rPr>
              <a:t>Analysis libraries are needed</a:t>
            </a:r>
          </a:p>
          <a:p>
            <a:pPr lvl="1"/>
            <a:endParaRPr lang="x-none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xmlns="" id="{E1EEFC54-651C-0341-9DA1-2B55A4A69DF2}"/>
              </a:ext>
            </a:extLst>
          </p:cNvPr>
          <p:cNvSpPr/>
          <p:nvPr/>
        </p:nvSpPr>
        <p:spPr>
          <a:xfrm rot="10800000">
            <a:off x="6096001" y="5486399"/>
            <a:ext cx="9144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526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FAEBDC-A2BA-DD49-A3D5-CEC8C4FB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MD analysis libraries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BA2D317-3FAB-BD44-8E4D-EF038A837A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275546"/>
              </p:ext>
            </p:extLst>
          </p:nvPr>
        </p:nvGraphicFramePr>
        <p:xfrm>
          <a:off x="2133600" y="1295400"/>
          <a:ext cx="632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782">
                  <a:extLst>
                    <a:ext uri="{9D8B030D-6E8A-4147-A177-3AD203B41FA5}">
                      <a16:colId xmlns:a16="http://schemas.microsoft.com/office/drawing/2014/main" xmlns="" val="3868842274"/>
                    </a:ext>
                  </a:extLst>
                </a:gridCol>
                <a:gridCol w="2874818">
                  <a:extLst>
                    <a:ext uri="{9D8B030D-6E8A-4147-A177-3AD203B41FA5}">
                      <a16:colId xmlns:a16="http://schemas.microsoft.com/office/drawing/2014/main" xmlns="" val="21745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x-none" sz="2800" dirty="0"/>
                        <a:t>L</a:t>
                      </a:r>
                      <a:r>
                        <a:rPr lang="en-US" sz="2800" dirty="0" err="1"/>
                        <a:t>i</a:t>
                      </a:r>
                      <a:r>
                        <a:rPr lang="x-none" sz="2800" dirty="0"/>
                        <a:t>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800" dirty="0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710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x-none" sz="2800" dirty="0"/>
                        <a:t>VMD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800" dirty="0"/>
                        <a:t>TCL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456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x-none" sz="2800" dirty="0"/>
                        <a:t>Bio3D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800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102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x-none" sz="2800"/>
                        <a:t>MDAnalysis</a:t>
                      </a:r>
                      <a:endParaRPr lang="x-non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800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985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x-none" sz="2800" dirty="0"/>
                        <a:t>MDTraj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800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872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x-none" sz="2800" dirty="0"/>
                        <a:t>HTMD/MoleculeKit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800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579063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xmlns="" id="{F605865A-F9AC-F248-A1D6-AE9FFF981B40}"/>
              </a:ext>
            </a:extLst>
          </p:cNvPr>
          <p:cNvSpPr/>
          <p:nvPr/>
        </p:nvSpPr>
        <p:spPr>
          <a:xfrm>
            <a:off x="470263" y="3429000"/>
            <a:ext cx="1143000" cy="5334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CBD812-B9C4-2748-80D5-1FFE95FE6C80}"/>
              </a:ext>
            </a:extLst>
          </p:cNvPr>
          <p:cNvSpPr txBox="1"/>
          <p:nvPr/>
        </p:nvSpPr>
        <p:spPr>
          <a:xfrm>
            <a:off x="1752600" y="4777770"/>
            <a:ext cx="670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x-none" sz="2400" dirty="0">
                <a:latin typeface="Gill Sans MT" pitchFamily="34" charset="0"/>
              </a:rPr>
              <a:t>We’ll show examples for </a:t>
            </a:r>
            <a:r>
              <a:rPr lang="x-none" sz="2400" b="1" dirty="0">
                <a:latin typeface="Gill Sans MT" pitchFamily="34" charset="0"/>
              </a:rPr>
              <a:t>MDTraj</a:t>
            </a:r>
            <a:r>
              <a:rPr lang="x-none" sz="2400" dirty="0">
                <a:latin typeface="Gill Sans MT" pitchFamily="34" charset="0"/>
              </a:rPr>
              <a:t>, </a:t>
            </a:r>
            <a:br>
              <a:rPr lang="x-none" sz="2400" dirty="0">
                <a:latin typeface="Gill Sans MT" pitchFamily="34" charset="0"/>
              </a:rPr>
            </a:br>
            <a:r>
              <a:rPr lang="x-none" sz="2400" dirty="0">
                <a:latin typeface="Gill Sans MT" pitchFamily="34" charset="0"/>
              </a:rPr>
              <a:t>but there are </a:t>
            </a:r>
            <a:r>
              <a:rPr lang="x-none" sz="2400" i="1" dirty="0">
                <a:latin typeface="Gill Sans MT" pitchFamily="34" charset="0"/>
              </a:rPr>
              <a:t>direct</a:t>
            </a:r>
            <a:r>
              <a:rPr lang="x-none" sz="2400" dirty="0">
                <a:latin typeface="Gill Sans MT" pitchFamily="34" charset="0"/>
              </a:rPr>
              <a:t> equivalents in the others.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x-none" sz="2400" dirty="0">
                <a:latin typeface="Gill Sans MT" pitchFamily="34" charset="0"/>
              </a:rPr>
              <a:t>In fact, converting is a useful exercise.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x-none" sz="2400" dirty="0">
                <a:latin typeface="Gill Sans MT" pitchFamily="34" charset="0"/>
              </a:rPr>
              <a:t>See the Chapter.</a:t>
            </a:r>
          </a:p>
        </p:txBody>
      </p:sp>
    </p:spTree>
    <p:extLst>
      <p:ext uri="{BB962C8B-B14F-4D97-AF65-F5344CB8AC3E}">
        <p14:creationId xmlns:p14="http://schemas.microsoft.com/office/powerpoint/2010/main" val="147820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3689A88-BE95-384B-ABCE-ACB8DEC2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4237"/>
            <a:ext cx="8229600" cy="55927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x-none" b="1" dirty="0"/>
              <a:t>Please clone or download…</a:t>
            </a:r>
          </a:p>
          <a:p>
            <a:pPr marL="514350" indent="-514350">
              <a:buAutoNum type="arabicPeriod"/>
            </a:pPr>
            <a:endParaRPr lang="x-none" dirty="0">
              <a:hlinkClick r:id="rId2"/>
            </a:endParaRPr>
          </a:p>
          <a:p>
            <a:pPr marL="0" indent="0">
              <a:buNone/>
            </a:pPr>
            <a:r>
              <a:rPr lang="x-none" dirty="0"/>
              <a:t>which contains the papers and </a:t>
            </a:r>
            <a:r>
              <a:rPr lang="x-none" b="1" dirty="0"/>
              <a:t>data files</a:t>
            </a:r>
            <a:r>
              <a:rPr lang="x-none" dirty="0"/>
              <a:t>.</a:t>
            </a:r>
          </a:p>
          <a:p>
            <a:pPr marL="0" indent="0">
              <a:buNone/>
            </a:pPr>
            <a:endParaRPr lang="x-none" dirty="0"/>
          </a:p>
          <a:p>
            <a:pPr marL="0" indent="0">
              <a:buNone/>
            </a:pPr>
            <a:r>
              <a:rPr lang="x-none" b="1" dirty="0"/>
              <a:t>2. Open the Colaboratory link</a:t>
            </a:r>
          </a:p>
          <a:p>
            <a:pPr marL="0" indent="0">
              <a:buNone/>
            </a:pPr>
            <a:endParaRPr lang="x-none" b="1" dirty="0"/>
          </a:p>
          <a:p>
            <a:pPr marL="0" indent="0">
              <a:buNone/>
            </a:pPr>
            <a:r>
              <a:rPr lang="x-none" dirty="0"/>
              <a:t>It is a “live” Python notebook to run your code on Google’s servers. (Account needed)</a:t>
            </a:r>
          </a:p>
          <a:p>
            <a:pPr marL="0" indent="0">
              <a:buNone/>
            </a:pPr>
            <a:r>
              <a:rPr lang="x-none" dirty="0"/>
              <a:t>Alternatively, work locally on your PC.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ADF108D-E53A-C24E-BF0A-087159D37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429000"/>
            <a:ext cx="1919090" cy="40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8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424B12-C138-0344-A18E-AD95D8BB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Loading a trajectory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B5F56A5-DD5E-0A46-AEB6-4F00ED09C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08" y="2514600"/>
            <a:ext cx="8561119" cy="31242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19593529-21E3-F84D-B066-16B1DDFB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044" y="1218134"/>
            <a:ext cx="8229600" cy="838201"/>
          </a:xfrm>
        </p:spPr>
        <p:txBody>
          <a:bodyPr>
            <a:normAutofit fontScale="85000" lnSpcReduction="20000"/>
          </a:bodyPr>
          <a:lstStyle/>
          <a:p>
            <a:r>
              <a:rPr lang="x-none" dirty="0"/>
              <a:t>First, import (activate) the library</a:t>
            </a:r>
          </a:p>
          <a:p>
            <a:r>
              <a:rPr lang="x-none" dirty="0"/>
              <a:t>Then, load the </a:t>
            </a:r>
            <a:r>
              <a:rPr lang="x-none" i="1" dirty="0"/>
              <a:t>topology </a:t>
            </a:r>
            <a:r>
              <a:rPr lang="x-none" dirty="0"/>
              <a:t>and </a:t>
            </a:r>
            <a:r>
              <a:rPr lang="x-none" i="1" dirty="0"/>
              <a:t>trajectory*</a:t>
            </a:r>
            <a:endParaRPr lang="x-none" dirty="0"/>
          </a:p>
          <a:p>
            <a:endParaRPr lang="x-non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A00388D-BBAA-8A49-90B3-E3F936190BEF}"/>
              </a:ext>
            </a:extLst>
          </p:cNvPr>
          <p:cNvSpPr txBox="1"/>
          <p:nvPr/>
        </p:nvSpPr>
        <p:spPr>
          <a:xfrm>
            <a:off x="5486400" y="4991100"/>
            <a:ext cx="28962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x-none" sz="1600" dirty="0">
                <a:latin typeface="Gill Sans MT" pitchFamily="34" charset="0"/>
              </a:rPr>
              <a:t>* Atom names, types, bonds, etc. </a:t>
            </a:r>
            <a:br>
              <a:rPr lang="x-none" sz="1600" dirty="0">
                <a:latin typeface="Gill Sans MT" pitchFamily="34" charset="0"/>
              </a:rPr>
            </a:br>
            <a:r>
              <a:rPr lang="x-none" sz="1600" dirty="0">
                <a:latin typeface="Gill Sans MT" pitchFamily="34" charset="0"/>
              </a:rPr>
              <a:t>Usually a PDB or PSF file.</a:t>
            </a:r>
          </a:p>
          <a:p>
            <a:pPr algn="l"/>
            <a:endParaRPr lang="x-none" sz="1600" dirty="0">
              <a:latin typeface="Gill Sans MT" pitchFamily="34" charset="0"/>
            </a:endParaRPr>
          </a:p>
          <a:p>
            <a:pPr algn="l"/>
            <a:r>
              <a:rPr lang="x-none" sz="1600" dirty="0">
                <a:latin typeface="Gill Sans MT" pitchFamily="34" charset="0"/>
              </a:rPr>
              <a:t>Several formats are supported. </a:t>
            </a:r>
            <a:br>
              <a:rPr lang="x-none" sz="1600" dirty="0">
                <a:latin typeface="Gill Sans MT" pitchFamily="34" charset="0"/>
              </a:rPr>
            </a:br>
            <a:r>
              <a:rPr lang="x-none" sz="1600" dirty="0">
                <a:latin typeface="Gill Sans MT" pitchFamily="34" charset="0"/>
              </a:rPr>
              <a:t>Here we use PDB+XTC.</a:t>
            </a:r>
          </a:p>
        </p:txBody>
      </p:sp>
    </p:spTree>
    <p:extLst>
      <p:ext uri="{BB962C8B-B14F-4D97-AF65-F5344CB8AC3E}">
        <p14:creationId xmlns:p14="http://schemas.microsoft.com/office/powerpoint/2010/main" val="118242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C53838-E84B-324B-8075-43A1AB61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0" y="5181600"/>
            <a:ext cx="4648200" cy="1173162"/>
          </a:xfrm>
        </p:spPr>
        <p:txBody>
          <a:bodyPr>
            <a:normAutofit fontScale="90000"/>
          </a:bodyPr>
          <a:lstStyle/>
          <a:p>
            <a:r>
              <a:rPr lang="x-none" dirty="0"/>
              <a:t>Access molecular </a:t>
            </a:r>
            <a:br>
              <a:rPr lang="x-none" dirty="0"/>
            </a:br>
            <a:r>
              <a:rPr lang="x-none" dirty="0"/>
              <a:t>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AF53CE4-1E9B-894E-B4B6-214F87FCC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58" y="0"/>
            <a:ext cx="7583942" cy="670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23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Gill Sans MT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12145</TotalTime>
  <Words>386</Words>
  <Application>Microsoft Office PowerPoint</Application>
  <PresentationFormat>Presentazione su schermo (4:3)</PresentationFormat>
  <Paragraphs>105</Paragraphs>
  <Slides>14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16" baseType="lpstr">
      <vt:lpstr>Tema di Office</vt:lpstr>
      <vt:lpstr>1_Tema di Office</vt:lpstr>
      <vt:lpstr>Molecular dynamics analysis libraries, part 2 with an example based on the dynamics  in the physiopathology of gelsolin</vt:lpstr>
      <vt:lpstr>Presentazione standard di PowerPoint</vt:lpstr>
      <vt:lpstr>Presentazione standard di PowerPoint</vt:lpstr>
      <vt:lpstr>Presentazione standard di PowerPoint</vt:lpstr>
      <vt:lpstr>Analysis of MD trajectories</vt:lpstr>
      <vt:lpstr>MD analysis libraries</vt:lpstr>
      <vt:lpstr>Presentazione standard di PowerPoint</vt:lpstr>
      <vt:lpstr>Loading a trajectory</vt:lpstr>
      <vt:lpstr>Access molecular  data</vt:lpstr>
      <vt:lpstr>Alignment</vt:lpstr>
      <vt:lpstr>RMSD</vt:lpstr>
      <vt:lpstr>Presentazione standard di PowerPoint</vt:lpstr>
      <vt:lpstr>Data files (directory data)</vt:lpstr>
      <vt:lpstr>Presentazione standard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</cp:lastModifiedBy>
  <cp:revision>1555</cp:revision>
  <cp:lastPrinted>2020-02-01T14:42:12Z</cp:lastPrinted>
  <dcterms:created xsi:type="dcterms:W3CDTF">1601-01-01T00:00:00Z</dcterms:created>
  <dcterms:modified xsi:type="dcterms:W3CDTF">2023-05-15T13:51:04Z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