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</p:sldMasterIdLst>
  <p:notesMasterIdLst>
    <p:notesMasterId r:id="rId4"/>
  </p:notesMasterIdLst>
  <p:handoutMasterIdLst>
    <p:handoutMasterId r:id="rId5"/>
  </p:handoutMasterIdLst>
  <p:sldIdLst>
    <p:sldId id="388" r:id="rId2"/>
    <p:sldId id="623" r:id="rId3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E5E5"/>
    <a:srgbClr val="CC0066"/>
    <a:srgbClr val="0E4CB9"/>
    <a:srgbClr val="CC0099"/>
    <a:srgbClr val="FF9900"/>
    <a:srgbClr val="FFCCCC"/>
    <a:srgbClr val="EAEAEA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2" autoAdjust="0"/>
    <p:restoredTop sz="94966" autoAdjust="0"/>
  </p:normalViewPr>
  <p:slideViewPr>
    <p:cSldViewPr showGuides="1">
      <p:cViewPr varScale="1">
        <p:scale>
          <a:sx n="117" d="100"/>
          <a:sy n="117" d="100"/>
        </p:scale>
        <p:origin x="1240" y="176"/>
      </p:cViewPr>
      <p:guideLst>
        <p:guide orient="horz" pos="8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3F211-C2CC-4B54-B93A-E1403C5893BA}" type="slidenum">
              <a:rPr lang="it-IT" altLang="x-none">
                <a:solidFill>
                  <a:prstClr val="black"/>
                </a:solidFill>
              </a:rPr>
              <a:pPr/>
              <a:t>1</a:t>
            </a:fld>
            <a:endParaRPr lang="it-IT" altLang="x-none">
              <a:solidFill>
                <a:prstClr val="black"/>
              </a:solidFill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553FDA-01AD-450E-A76B-EECC0FB8228B}" type="slidenum">
              <a:rPr lang="it-IT" altLang="x-none" sz="1200" smtClean="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it-IT" altLang="x-none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ca-ES" altLang="x-none" sz="19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r>
              <a:rPr lang="it-IT" altLang="x-none" dirty="0" err="1"/>
              <a:t>Good</a:t>
            </a:r>
            <a:r>
              <a:rPr lang="it-IT" altLang="x-none" dirty="0"/>
              <a:t> </a:t>
            </a:r>
            <a:r>
              <a:rPr lang="it-IT" altLang="x-none" dirty="0" err="1"/>
              <a:t>morning</a:t>
            </a:r>
            <a:r>
              <a:rPr lang="it-IT" altLang="x-none" dirty="0"/>
              <a:t> to </a:t>
            </a:r>
            <a:r>
              <a:rPr lang="it-IT" altLang="x-none" dirty="0" err="1"/>
              <a:t>everyone</a:t>
            </a:r>
            <a:r>
              <a:rPr lang="it-IT" altLang="x-none" dirty="0"/>
              <a:t>. My </a:t>
            </a:r>
            <a:r>
              <a:rPr lang="it-IT" altLang="x-none" dirty="0" err="1"/>
              <a:t>name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Toni Giorgino, and </a:t>
            </a:r>
            <a:r>
              <a:rPr lang="it-IT" altLang="x-none" dirty="0" err="1"/>
              <a:t>it</a:t>
            </a:r>
            <a:r>
              <a:rPr lang="it-IT" altLang="x-none" dirty="0"/>
              <a:t> </a:t>
            </a:r>
            <a:r>
              <a:rPr lang="it-IT" altLang="x-none" dirty="0" err="1"/>
              <a:t>is</a:t>
            </a:r>
            <a:r>
              <a:rPr lang="it-IT" altLang="x-none" dirty="0"/>
              <a:t> </a:t>
            </a:r>
            <a:r>
              <a:rPr lang="it-IT" altLang="x-none" dirty="0" err="1"/>
              <a:t>my</a:t>
            </a:r>
            <a:r>
              <a:rPr lang="it-IT" altLang="x-none" dirty="0"/>
              <a:t> </a:t>
            </a:r>
            <a:r>
              <a:rPr lang="it-IT" altLang="x-none" dirty="0" err="1"/>
              <a:t>pleasure</a:t>
            </a:r>
            <a:r>
              <a:rPr lang="it-IT" altLang="x-none" dirty="0"/>
              <a:t> to be a guest in </a:t>
            </a:r>
            <a:r>
              <a:rPr lang="it-IT" altLang="x-none" dirty="0" err="1"/>
              <a:t>your</a:t>
            </a:r>
            <a:r>
              <a:rPr lang="it-IT" altLang="x-none" dirty="0"/>
              <a:t> </a:t>
            </a:r>
            <a:r>
              <a:rPr lang="it-IT" altLang="x-none" dirty="0" err="1"/>
              <a:t>course</a:t>
            </a:r>
            <a:r>
              <a:rPr lang="it-IT" altLang="x-none" dirty="0"/>
              <a:t>.</a:t>
            </a:r>
          </a:p>
          <a:p>
            <a:r>
              <a:rPr lang="it-IT" altLang="x-none" dirty="0" err="1"/>
              <a:t>Today</a:t>
            </a:r>
            <a:r>
              <a:rPr lang="it-IT" altLang="x-none" dirty="0"/>
              <a:t> </a:t>
            </a:r>
            <a:r>
              <a:rPr lang="it-IT" altLang="x-none" dirty="0" err="1"/>
              <a:t>I’d</a:t>
            </a:r>
            <a:r>
              <a:rPr lang="it-IT" altLang="x-none" dirty="0"/>
              <a:t> </a:t>
            </a:r>
            <a:r>
              <a:rPr lang="it-IT" altLang="x-none" dirty="0" err="1"/>
              <a:t>like</a:t>
            </a:r>
            <a:r>
              <a:rPr lang="it-IT" altLang="x-none" dirty="0"/>
              <a:t> to </a:t>
            </a:r>
            <a:r>
              <a:rPr lang="it-IT" altLang="x-none" dirty="0" err="1"/>
              <a:t>give</a:t>
            </a:r>
            <a:r>
              <a:rPr lang="it-IT" altLang="x-none" dirty="0"/>
              <a:t> </a:t>
            </a:r>
            <a:r>
              <a:rPr lang="it-IT" altLang="x-none" dirty="0" err="1"/>
              <a:t>you</a:t>
            </a:r>
            <a:r>
              <a:rPr lang="it-IT" altLang="x-none" dirty="0"/>
              <a:t> an </a:t>
            </a:r>
            <a:r>
              <a:rPr lang="it-IT" altLang="x-none" dirty="0" err="1"/>
              <a:t>overview</a:t>
            </a:r>
            <a:r>
              <a:rPr lang="it-IT" altLang="x-none" dirty="0"/>
              <a:t> of the use of </a:t>
            </a:r>
            <a:r>
              <a:rPr lang="it-IT" altLang="x-none" dirty="0" err="1"/>
              <a:t>Markov</a:t>
            </a:r>
            <a:r>
              <a:rPr lang="it-IT" altLang="x-none" dirty="0"/>
              <a:t>-state </a:t>
            </a:r>
            <a:r>
              <a:rPr lang="it-IT" altLang="x-none" dirty="0" err="1"/>
              <a:t>based</a:t>
            </a:r>
            <a:r>
              <a:rPr lang="it-IT" altLang="x-none" dirty="0"/>
              <a:t> </a:t>
            </a:r>
            <a:r>
              <a:rPr lang="it-IT" altLang="x-none" dirty="0" err="1"/>
              <a:t>methods</a:t>
            </a:r>
            <a:r>
              <a:rPr lang="it-IT" altLang="x-none" dirty="0"/>
              <a:t> in </a:t>
            </a:r>
            <a:r>
              <a:rPr lang="it-IT" altLang="x-none" dirty="0" err="1"/>
              <a:t>biomolecular</a:t>
            </a:r>
            <a:r>
              <a:rPr lang="it-IT" altLang="x-none" dirty="0"/>
              <a:t> </a:t>
            </a:r>
            <a:r>
              <a:rPr lang="it-IT" altLang="x-none" dirty="0" err="1"/>
              <a:t>simulations</a:t>
            </a:r>
            <a:r>
              <a:rPr lang="it-IT" altLang="x-none" dirty="0"/>
              <a:t>.</a:t>
            </a:r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try to convey you the general idea of how MSM stands with respect to other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2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06015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1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46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92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1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3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4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/>
              <a:t>07/05/24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3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8987" y="476250"/>
            <a:ext cx="8228012" cy="1576388"/>
          </a:xfrm>
        </p:spPr>
        <p:txBody>
          <a:bodyPr lIns="0" tIns="35228" rIns="0" bIns="0" anchor="ctr"/>
          <a:lstStyle/>
          <a:p>
            <a:pPr marL="90488" indent="0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GB" altLang="x-none" b="1" dirty="0">
                <a:solidFill>
                  <a:schemeClr val="bg1"/>
                </a:solidFill>
              </a:rPr>
              <a:t>MD Simulations – day 2</a:t>
            </a:r>
            <a:endParaRPr lang="it-IT" altLang="x-none" b="1" dirty="0">
              <a:solidFill>
                <a:schemeClr val="bg1"/>
              </a:solidFill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228600" y="3594100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1312863" y="3497262"/>
            <a:ext cx="69929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ctr"/>
          <a:lstStyle/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u="sng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 Giorgino</a:t>
            </a:r>
            <a:b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National Research Council of Italy</a:t>
            </a:r>
            <a:b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lang="en-US" altLang="x-none" sz="2400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toni.giorgino@cnr.it</a:t>
            </a:r>
            <a:endParaRPr lang="en-US" altLang="x-none" sz="2400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  <a:p>
            <a:pPr marL="90488" algn="l" defTabSz="414338">
              <a:lnSpc>
                <a:spcPct val="12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2400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www.giorginolab.it</a:t>
            </a:r>
            <a:r>
              <a:rPr lang="en-US" altLang="x-none" sz="2400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          </a:t>
            </a:r>
            <a:endParaRPr lang="it-IT" altLang="x-none" sz="2400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 for Prof. </a:t>
            </a:r>
            <a:r>
              <a:rPr lang="en-US" altLang="x-none" dirty="0" err="1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Fuxreiter’s</a:t>
            </a:r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 </a:t>
            </a:r>
            <a:r>
              <a:rPr lang="en-US" altLang="x-none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course @ </a:t>
            </a:r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University of Padova</a:t>
            </a:r>
            <a:b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</a:br>
            <a:r>
              <a:rPr lang="en-US" altLang="x-none" dirty="0">
                <a:solidFill>
                  <a:srgbClr val="002F5F"/>
                </a:solidFill>
                <a:latin typeface="Gill Sans Light" panose="020B0302020104020203" pitchFamily="34" charset="-79"/>
                <a:ea typeface="Helvetica Neue" pitchFamily="2" charset="0"/>
                <a:cs typeface="Gill Sans Light" panose="020B0302020104020203" pitchFamily="34" charset="-79"/>
              </a:rPr>
              <a:t>May 2024</a:t>
            </a:r>
            <a:endParaRPr lang="it-IT" altLang="x-none" dirty="0">
              <a:solidFill>
                <a:srgbClr val="002F5F"/>
              </a:solidFill>
              <a:latin typeface="Gill Sans Light" panose="020B0302020104020203" pitchFamily="34" charset="-79"/>
              <a:ea typeface="Helvetica Neue" pitchFamily="2" charset="0"/>
              <a:cs typeface="Gill Sans Light" panose="020B0302020104020203" pitchFamily="34" charset="-79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AEEB25A-DC11-6940-BD49-2DDFAE74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308547"/>
            <a:ext cx="1749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it-IT" altLang="x-none" sz="2400" dirty="0">
                <a:solidFill>
                  <a:srgbClr val="000000"/>
                </a:solidFill>
                <a:latin typeface="Gill Sans Light"/>
                <a:cs typeface="Gill Sans Light"/>
              </a:rPr>
              <a:t>@</a:t>
            </a:r>
            <a:r>
              <a:rPr lang="it-IT" altLang="x-none" sz="2400" dirty="0" err="1">
                <a:solidFill>
                  <a:srgbClr val="000000"/>
                </a:solidFill>
                <a:latin typeface="Gill Sans Light"/>
                <a:cs typeface="Gill Sans Light"/>
              </a:rPr>
              <a:t>giorginolab</a:t>
            </a:r>
            <a:endParaRPr lang="it-IT" altLang="x-none" sz="24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pic>
        <p:nvPicPr>
          <p:cNvPr id="10" name="Picture 13" descr="GitHub">
            <a:extLst>
              <a:ext uri="{FF2B5EF4-FFF2-40B4-BE49-F238E27FC236}">
                <a16:creationId xmlns:a16="http://schemas.microsoft.com/office/drawing/2014/main" id="{E2883EAD-EB9E-A846-BB2E-74170468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11336"/>
            <a:ext cx="1590550" cy="9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152400" y="6248400"/>
            <a:ext cx="50234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https://github.com/giorginolab/MD-Tutorial-Data</a:t>
            </a:r>
          </a:p>
        </p:txBody>
      </p:sp>
    </p:spTree>
    <p:extLst>
      <p:ext uri="{BB962C8B-B14F-4D97-AF65-F5344CB8AC3E}">
        <p14:creationId xmlns:p14="http://schemas.microsoft.com/office/powerpoint/2010/main" val="9098494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22313" y="2614613"/>
            <a:ext cx="7772400" cy="1500187"/>
          </a:xfrm>
        </p:spPr>
        <p:txBody>
          <a:bodyPr>
            <a:normAutofit/>
          </a:bodyPr>
          <a:lstStyle/>
          <a:p>
            <a:r>
              <a:rPr lang="it-IT" altLang="x-none" dirty="0"/>
              <a:t>In </a:t>
            </a:r>
            <a:r>
              <a:rPr lang="it-IT" altLang="x-none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24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14153</TotalTime>
  <Words>117</Words>
  <Application>Microsoft Macintosh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Light</vt:lpstr>
      <vt:lpstr>Gill Sans MT</vt:lpstr>
      <vt:lpstr>Times New Roman</vt:lpstr>
      <vt:lpstr>Tema di Office</vt:lpstr>
      <vt:lpstr>MD Simulations – day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TONI GIORGINO</cp:lastModifiedBy>
  <cp:revision>1314</cp:revision>
  <cp:lastPrinted>2016-04-21T15:37:05Z</cp:lastPrinted>
  <dcterms:created xsi:type="dcterms:W3CDTF">1601-01-01T00:00:00Z</dcterms:created>
  <dcterms:modified xsi:type="dcterms:W3CDTF">2024-05-07T19:22:21Z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