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8" r:id="rId1"/>
    <p:sldMasterId id="2147483766" r:id="rId2"/>
  </p:sldMasterIdLst>
  <p:notesMasterIdLst>
    <p:notesMasterId r:id="rId16"/>
  </p:notesMasterIdLst>
  <p:handoutMasterIdLst>
    <p:handoutMasterId r:id="rId17"/>
  </p:handoutMasterIdLst>
  <p:sldIdLst>
    <p:sldId id="663" r:id="rId3"/>
    <p:sldId id="667" r:id="rId4"/>
    <p:sldId id="645" r:id="rId5"/>
    <p:sldId id="649" r:id="rId6"/>
    <p:sldId id="650" r:id="rId7"/>
    <p:sldId id="648" r:id="rId8"/>
    <p:sldId id="651" r:id="rId9"/>
    <p:sldId id="665" r:id="rId10"/>
    <p:sldId id="659" r:id="rId11"/>
    <p:sldId id="658" r:id="rId12"/>
    <p:sldId id="662" r:id="rId13"/>
    <p:sldId id="657" r:id="rId14"/>
    <p:sldId id="666" r:id="rId15"/>
  </p:sldIdLst>
  <p:sldSz cx="9144000" cy="6858000" type="screen4x3"/>
  <p:notesSz cx="6858000" cy="9144000"/>
  <p:defaultTextStyle>
    <a:defPPr>
      <a:defRPr lang="it-IT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2915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220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5ACD"/>
    <a:srgbClr val="002F5F"/>
    <a:srgbClr val="CC0099"/>
    <a:srgbClr val="CC0066"/>
    <a:srgbClr val="4F81BD"/>
    <a:srgbClr val="9BC1FF"/>
    <a:srgbClr val="1D13FF"/>
    <a:srgbClr val="006600"/>
    <a:srgbClr val="C1C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Stile scuro 2 - Colore 3/Color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863" autoAdjust="0"/>
  </p:normalViewPr>
  <p:slideViewPr>
    <p:cSldViewPr showGuides="1">
      <p:cViewPr varScale="1">
        <p:scale>
          <a:sx n="110" d="100"/>
          <a:sy n="110" d="100"/>
        </p:scale>
        <p:origin x="168" y="248"/>
      </p:cViewPr>
      <p:guideLst>
        <p:guide orient="horz" pos="8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22E698A-120A-42E6-85F7-688A43CC483B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935702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noProof="0"/>
              <a:t>Fare clic per modificare gli stili del testo dello schema</a:t>
            </a:r>
          </a:p>
          <a:p>
            <a:pPr lvl="1"/>
            <a:r>
              <a:rPr lang="it-IT" altLang="x-none" noProof="0"/>
              <a:t>Secondo livello</a:t>
            </a:r>
          </a:p>
          <a:p>
            <a:pPr lvl="2"/>
            <a:r>
              <a:rPr lang="it-IT" altLang="x-none" noProof="0"/>
              <a:t>Terzo livello</a:t>
            </a:r>
          </a:p>
          <a:p>
            <a:pPr lvl="3"/>
            <a:r>
              <a:rPr lang="it-IT" altLang="x-none" noProof="0"/>
              <a:t>Quarto livello</a:t>
            </a:r>
          </a:p>
          <a:p>
            <a:pPr lvl="4"/>
            <a:r>
              <a:rPr lang="it-IT" altLang="x-none" noProof="0"/>
              <a:t>Quinto livello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it-IT" altLang="x-none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4EDCD1-AEEF-4D69-B5A2-13F1472E778C}" type="slidenum">
              <a:rPr lang="it-IT" altLang="x-none"/>
              <a:pPr>
                <a:defRPr/>
              </a:pPr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8719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5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30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45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61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43F211-C2CC-4B54-B93A-E1403C5893BA}" type="slidenum">
              <a:rPr kumimoji="0" lang="it-IT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6194" name="Rectangle 7"/>
          <p:cNvSpPr txBox="1">
            <a:spLocks noGrp="1" noChangeArrowheads="1"/>
          </p:cNvSpPr>
          <p:nvPr/>
        </p:nvSpPr>
        <p:spPr bwMode="auto">
          <a:xfrm>
            <a:off x="3884263" y="8685917"/>
            <a:ext cx="2972123" cy="45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370" tIns="49185" rIns="98370" bIns="49185" anchor="b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553FDA-01AD-450E-A76B-EECC0FB8228B}" type="slidenum">
              <a:rPr kumimoji="0" lang="it-IT" altLang="x-non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826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altLang="x-non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6195" name="Text Box 2"/>
          <p:cNvSpPr txBox="1">
            <a:spLocks noChangeArrowheads="1"/>
          </p:cNvSpPr>
          <p:nvPr/>
        </p:nvSpPr>
        <p:spPr bwMode="auto">
          <a:xfrm>
            <a:off x="1004162" y="695227"/>
            <a:ext cx="4848064" cy="3427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370" tIns="49185" rIns="98370" bIns="49185" anchor="ctr"/>
          <a:lstStyle>
            <a:lvl1pPr algn="l" defTabSz="982663">
              <a:defRPr>
                <a:solidFill>
                  <a:schemeClr val="tx1"/>
                </a:solidFill>
                <a:latin typeface="Arial" charset="0"/>
              </a:defRPr>
            </a:lvl1pPr>
            <a:lvl2pPr marL="798513" indent="-306388" algn="l" defTabSz="982663">
              <a:defRPr>
                <a:solidFill>
                  <a:schemeClr val="tx1"/>
                </a:solidFill>
                <a:latin typeface="Arial" charset="0"/>
              </a:defRPr>
            </a:lvl2pPr>
            <a:lvl3pPr marL="1230313" indent="-247650" algn="l" defTabSz="982663">
              <a:defRPr>
                <a:solidFill>
                  <a:schemeClr val="tx1"/>
                </a:solidFill>
                <a:latin typeface="Arial" charset="0"/>
              </a:defRPr>
            </a:lvl3pPr>
            <a:lvl4pPr marL="1722438" indent="-246063" algn="l" defTabSz="982663">
              <a:defRPr>
                <a:solidFill>
                  <a:schemeClr val="tx1"/>
                </a:solidFill>
                <a:latin typeface="Arial" charset="0"/>
              </a:defRPr>
            </a:lvl4pPr>
            <a:lvl5pPr marL="2212975" indent="-244475" algn="l" defTabSz="982663">
              <a:defRPr>
                <a:solidFill>
                  <a:schemeClr val="tx1"/>
                </a:solidFill>
                <a:latin typeface="Arial" charset="0"/>
              </a:defRPr>
            </a:lvl5pPr>
            <a:lvl6pPr marL="26701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273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845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41775" indent="-244475" defTabSz="9826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826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ca-ES" altLang="x-none" sz="1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/>
          </p:nvPr>
        </p:nvSpPr>
        <p:spPr>
          <a:xfrm>
            <a:off x="684509" y="4342222"/>
            <a:ext cx="5487369" cy="4115389"/>
          </a:xfrm>
        </p:spPr>
        <p:txBody>
          <a:bodyPr wrap="none" lIns="88911" tIns="44457" rIns="88911" bIns="44457" anchor="ctr"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549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4EDCD1-AEEF-4D69-B5A2-13F1472E778C}" type="slidenum">
              <a:rPr lang="it-IT" altLang="x-none" smtClean="0"/>
              <a:pPr>
                <a:defRPr/>
              </a:pPr>
              <a:t>8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283777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37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26129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9440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191070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42214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765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02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97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3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75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268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05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33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2663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681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54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8666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590800"/>
            <a:ext cx="7772400" cy="1500187"/>
          </a:xfrm>
        </p:spPr>
        <p:txBody>
          <a:bodyPr anchor="ctr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0119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20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34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06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0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2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69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9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62" r:id="rId14"/>
    <p:sldLayoutId id="2147483763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217E-C472-3147-A81C-AA083F553A06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30/03/25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07296-5DA2-6746-A626-2EBB56027D1A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10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9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giorginolab/preprints-repository/tree/master/analysis_libraries_chap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iorginolab/GSN-Tutorial-BCN-202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0" y="-1"/>
            <a:ext cx="9144000" cy="2575480"/>
          </a:xfrm>
          <a:prstGeom prst="rect">
            <a:avLst/>
          </a:prstGeom>
          <a:solidFill>
            <a:srgbClr val="002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CC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5240" y="142810"/>
            <a:ext cx="8093519" cy="2289857"/>
          </a:xfrm>
        </p:spPr>
        <p:txBody>
          <a:bodyPr lIns="0" tIns="35228" rIns="0" bIns="0" anchor="ctr">
            <a:noAutofit/>
          </a:bodyPr>
          <a:lstStyle/>
          <a:p>
            <a:pPr marL="90488" algn="ctr">
              <a:spcAft>
                <a:spcPts val="600"/>
              </a:spcAft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</a:pPr>
            <a:r>
              <a:rPr lang="en-US" altLang="x-none" sz="45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MD Analysis Libraries</a:t>
            </a:r>
            <a:r>
              <a:rPr lang="en-US" altLang="x-none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br>
              <a:rPr lang="en-US" altLang="x-none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br>
              <a:rPr lang="en-US" altLang="x-none" sz="4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altLang="x-none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with an example based on the dynamics in the physiopathology of gelsolin</a:t>
            </a:r>
            <a:endParaRPr lang="it-IT" altLang="x-none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35172" name="Picture 4" descr="E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45"/>
          <a:stretch>
            <a:fillRect/>
          </a:stretch>
        </p:blipFill>
        <p:spPr bwMode="auto">
          <a:xfrm>
            <a:off x="428344" y="4063516"/>
            <a:ext cx="939805" cy="9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343726" y="4052881"/>
            <a:ext cx="7187223" cy="146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35228" rIns="0" bIns="0" anchor="t"/>
          <a:lstStyle/>
          <a:p>
            <a:pPr marL="90488" marR="0" lvl="0" indent="0" algn="l" defTabSz="414338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  <a:defRPr/>
            </a:pPr>
            <a:r>
              <a:rPr kumimoji="0" lang="en-US" altLang="x-none" sz="2400" b="0" i="0" u="sng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Gill Sans Light"/>
              </a:rPr>
              <a:t>Camilla Caprai</a:t>
            </a:r>
            <a:br>
              <a:rPr kumimoji="0" lang="en-US" altLang="x-none" sz="2400" b="0" i="0" u="sng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Gill Sans Light"/>
              </a:rPr>
            </a:b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Gill Sans Light"/>
              </a:rPr>
              <a:t>camillacaprai@cnr.it</a:t>
            </a:r>
          </a:p>
          <a:p>
            <a:pPr marL="90488" marR="0" lvl="0" indent="0" algn="l" defTabSz="414338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78463" algn="l"/>
                <a:tab pos="6394450" algn="l"/>
                <a:tab pos="7307263" algn="l"/>
                <a:tab pos="8223250" algn="l"/>
                <a:tab pos="9136063" algn="l"/>
              </a:tabLst>
              <a:defRPr/>
            </a:pPr>
            <a:r>
              <a:rPr lang="en-US" altLang="x-none" sz="2400" dirty="0" err="1">
                <a:solidFill>
                  <a:srgbClr val="002F5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l Sans Light" panose="020B0302020104020203" pitchFamily="34" charset="-79"/>
              </a:rPr>
              <a:t>toni.giorgino@cnr.it</a:t>
            </a:r>
            <a:endParaRPr kumimoji="0" lang="en-US" altLang="x-none" sz="2400" b="0" i="0" u="none" strike="noStrike" kern="1200" cap="none" spc="0" normalizeH="0" baseline="0" noProof="0" dirty="0">
              <a:ln>
                <a:noFill/>
              </a:ln>
              <a:solidFill>
                <a:srgbClr val="002F5F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Gill Sans Light"/>
            </a:endParaRPr>
          </a:p>
        </p:txBody>
      </p:sp>
      <p:sp>
        <p:nvSpPr>
          <p:cNvPr id="2" name="AutoShape 2" descr="Risultato immagini per twitter icon"/>
          <p:cNvSpPr>
            <a:spLocks noChangeAspect="1" noChangeArrowheads="1"/>
          </p:cNvSpPr>
          <p:nvPr/>
        </p:nvSpPr>
        <p:spPr bwMode="auto">
          <a:xfrm>
            <a:off x="147107" y="-144463"/>
            <a:ext cx="313268" cy="31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B455E2-6727-0C44-92C0-B177E3A49761}"/>
              </a:ext>
            </a:extLst>
          </p:cNvPr>
          <p:cNvGrpSpPr/>
          <p:nvPr/>
        </p:nvGrpSpPr>
        <p:grpSpPr>
          <a:xfrm>
            <a:off x="4705689" y="4061753"/>
            <a:ext cx="2929570" cy="923409"/>
            <a:chOff x="4784881" y="3645281"/>
            <a:chExt cx="2850378" cy="920628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784881" y="4104244"/>
              <a:ext cx="192071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CC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x-none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Gill Sans Light"/>
                </a:rPr>
                <a:t>@</a:t>
              </a:r>
              <a:r>
                <a:rPr kumimoji="0" lang="it-IT" altLang="x-non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Gill Sans Light"/>
                </a:rPr>
                <a:t>giorginolab</a:t>
              </a:r>
              <a:endParaRPr kumimoji="0" lang="it-IT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Gill Sans Ligh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C159B2-CA18-8F41-AC07-6267E8901B77}"/>
                </a:ext>
              </a:extLst>
            </p:cNvPr>
            <p:cNvSpPr/>
            <p:nvPr/>
          </p:nvSpPr>
          <p:spPr>
            <a:xfrm>
              <a:off x="4887071" y="3645281"/>
              <a:ext cx="2748188" cy="504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90488" marR="0" lvl="0" indent="0" algn="l" defTabSz="414338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Tx/>
                <a:buNone/>
                <a:tabLst>
                  <a:tab pos="0" algn="l"/>
                  <a:tab pos="912813" algn="l"/>
                  <a:tab pos="1827213" algn="l"/>
                  <a:tab pos="2741613" algn="l"/>
                  <a:tab pos="3656013" algn="l"/>
                  <a:tab pos="4570413" algn="l"/>
                  <a:tab pos="5478463" algn="l"/>
                  <a:tab pos="6394450" algn="l"/>
                  <a:tab pos="7307263" algn="l"/>
                  <a:tab pos="8223250" algn="l"/>
                  <a:tab pos="9136063" algn="l"/>
                </a:tabLst>
                <a:defRPr/>
              </a:pPr>
              <a:r>
                <a:rPr kumimoji="0" lang="it-IT" altLang="x-none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F5F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Gill Sans Light"/>
                </a:rPr>
                <a:t>www.giorginolab.it</a:t>
              </a:r>
              <a:endParaRPr kumimoji="0" lang="it-IT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002F5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Gill Sans Light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E0621F9-C969-C641-A268-C73B5B0CE2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202" y="4282521"/>
            <a:ext cx="742984" cy="617606"/>
          </a:xfrm>
          <a:prstGeom prst="rect">
            <a:avLst/>
          </a:prstGeom>
        </p:spPr>
      </p:pic>
      <p:sp>
        <p:nvSpPr>
          <p:cNvPr id="3" name="CasellaDiTesto 1">
            <a:extLst>
              <a:ext uri="{FF2B5EF4-FFF2-40B4-BE49-F238E27FC236}">
                <a16:creationId xmlns:a16="http://schemas.microsoft.com/office/drawing/2014/main" id="{89BB02C3-328C-24D4-4316-851A599D661F}"/>
              </a:ext>
            </a:extLst>
          </p:cNvPr>
          <p:cNvSpPr txBox="1"/>
          <p:nvPr/>
        </p:nvSpPr>
        <p:spPr>
          <a:xfrm>
            <a:off x="152400" y="6248400"/>
            <a:ext cx="5023491" cy="369332"/>
          </a:xfrm>
          <a:prstGeom prst="rect">
            <a:avLst/>
          </a:prstGeom>
          <a:solidFill>
            <a:srgbClr val="022C5C"/>
          </a:solidFill>
          <a:ln>
            <a:solidFill>
              <a:srgbClr val="022C5C">
                <a:alpha val="25000"/>
              </a:srgbClr>
            </a:solidFill>
            <a:miter lim="800000"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https://github.com/giorginolab/MD-Tutorial-Data</a:t>
            </a:r>
          </a:p>
        </p:txBody>
      </p:sp>
    </p:spTree>
    <p:extLst>
      <p:ext uri="{BB962C8B-B14F-4D97-AF65-F5344CB8AC3E}">
        <p14:creationId xmlns:p14="http://schemas.microsoft.com/office/powerpoint/2010/main" val="3371994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DBF7-A393-994C-9818-3456E7C38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x-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Is the </a:t>
            </a:r>
            <a:r>
              <a:rPr lang="x-none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mean squared </a:t>
            </a:r>
            <a:r>
              <a:rPr lang="x-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displacement between two sets of 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86B64-B9E6-194D-BA71-3CA251B63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4" y="3337243"/>
            <a:ext cx="5899150" cy="11196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6CCFB3-0E02-E750-53B9-B9F9399F5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99"/>
            <a:ext cx="9144000" cy="838200"/>
          </a:xfrm>
          <a:prstGeom prst="rect">
            <a:avLst/>
          </a:prstGeom>
          <a:solidFill>
            <a:srgbClr val="002F5F">
              <a:alpha val="2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RMSD</a:t>
            </a:r>
          </a:p>
        </p:txBody>
      </p:sp>
    </p:spTree>
    <p:extLst>
      <p:ext uri="{BB962C8B-B14F-4D97-AF65-F5344CB8AC3E}">
        <p14:creationId xmlns:p14="http://schemas.microsoft.com/office/powerpoint/2010/main" val="111770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770A118-31E1-E84C-A791-B327784277FA}"/>
              </a:ext>
            </a:extLst>
          </p:cNvPr>
          <p:cNvSpPr/>
          <p:nvPr/>
        </p:nvSpPr>
        <p:spPr>
          <a:xfrm>
            <a:off x="2362200" y="19050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62D0B1-959B-1D4F-825F-B0DE6E6C0445}"/>
              </a:ext>
            </a:extLst>
          </p:cNvPr>
          <p:cNvSpPr/>
          <p:nvPr/>
        </p:nvSpPr>
        <p:spPr>
          <a:xfrm>
            <a:off x="2514600" y="34290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0287D-CED6-424B-8E6B-CEA65661C4B3}"/>
              </a:ext>
            </a:extLst>
          </p:cNvPr>
          <p:cNvSpPr/>
          <p:nvPr/>
        </p:nvSpPr>
        <p:spPr>
          <a:xfrm>
            <a:off x="3505200" y="44196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4C7B1-ACD0-EC4C-847A-3D20C16F126B}"/>
              </a:ext>
            </a:extLst>
          </p:cNvPr>
          <p:cNvSpPr txBox="1"/>
          <p:nvPr/>
        </p:nvSpPr>
        <p:spPr>
          <a:xfrm>
            <a:off x="930430" y="1811923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Atom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1818E-2D52-2243-AFBC-458630AEF86D}"/>
              </a:ext>
            </a:extLst>
          </p:cNvPr>
          <p:cNvSpPr txBox="1"/>
          <p:nvPr/>
        </p:nvSpPr>
        <p:spPr>
          <a:xfrm>
            <a:off x="930429" y="3335923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Atom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5E6B3-4B68-644A-BB43-7D79F266CD7D}"/>
              </a:ext>
            </a:extLst>
          </p:cNvPr>
          <p:cNvSpPr txBox="1"/>
          <p:nvPr/>
        </p:nvSpPr>
        <p:spPr>
          <a:xfrm>
            <a:off x="2271699" y="4326523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Atom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60A0A9-84CD-DF4D-AAD6-7B1E4E693325}"/>
              </a:ext>
            </a:extLst>
          </p:cNvPr>
          <p:cNvSpPr/>
          <p:nvPr/>
        </p:nvSpPr>
        <p:spPr>
          <a:xfrm>
            <a:off x="2286000" y="5867400"/>
            <a:ext cx="152400" cy="1524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0942-E5BD-F74C-858D-AB890182CBC0}"/>
              </a:ext>
            </a:extLst>
          </p:cNvPr>
          <p:cNvSpPr txBox="1"/>
          <p:nvPr/>
        </p:nvSpPr>
        <p:spPr>
          <a:xfrm>
            <a:off x="2576316" y="5774323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= Time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622832-0A30-3F47-88F3-F25054B36520}"/>
              </a:ext>
            </a:extLst>
          </p:cNvPr>
          <p:cNvSpPr txBox="1"/>
          <p:nvPr/>
        </p:nvSpPr>
        <p:spPr>
          <a:xfrm>
            <a:off x="2093594" y="2162273"/>
            <a:ext cx="68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c[0,:,0]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224F4C-675A-4B41-9333-6FB2268334E6}"/>
              </a:ext>
            </a:extLst>
          </p:cNvPr>
          <p:cNvSpPr txBox="1"/>
          <p:nvPr/>
        </p:nvSpPr>
        <p:spPr>
          <a:xfrm>
            <a:off x="2245994" y="3658619"/>
            <a:ext cx="68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c[1,:,0]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449783-FB19-CF43-895B-F6AED69E5295}"/>
              </a:ext>
            </a:extLst>
          </p:cNvPr>
          <p:cNvSpPr txBox="1"/>
          <p:nvPr/>
        </p:nvSpPr>
        <p:spPr>
          <a:xfrm>
            <a:off x="3236594" y="4620120"/>
            <a:ext cx="689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c[2,:,0]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D443ABD-8FA5-F845-A682-4B4F2849FC8D}"/>
              </a:ext>
            </a:extLst>
          </p:cNvPr>
          <p:cNvGrpSpPr/>
          <p:nvPr/>
        </p:nvGrpSpPr>
        <p:grpSpPr>
          <a:xfrm>
            <a:off x="3200400" y="1658033"/>
            <a:ext cx="3018720" cy="4454844"/>
            <a:chOff x="3200400" y="1658033"/>
            <a:chExt cx="3018720" cy="4454844"/>
          </a:xfrm>
        </p:grpSpPr>
        <p:sp>
          <p:nvSpPr>
            <p:cNvPr id="12" name="5-Point Star 11">
              <a:extLst>
                <a:ext uri="{FF2B5EF4-FFF2-40B4-BE49-F238E27FC236}">
                  <a16:creationId xmlns:a16="http://schemas.microsoft.com/office/drawing/2014/main" id="{CF6B6B6F-D90C-6D42-9936-3B01A3DCABC6}"/>
                </a:ext>
              </a:extLst>
            </p:cNvPr>
            <p:cNvSpPr/>
            <p:nvPr/>
          </p:nvSpPr>
          <p:spPr>
            <a:xfrm>
              <a:off x="3498363" y="1709132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73DA24-EC64-334F-AFCB-83DC3AA92E3F}"/>
                </a:ext>
              </a:extLst>
            </p:cNvPr>
            <p:cNvSpPr txBox="1"/>
            <p:nvPr/>
          </p:nvSpPr>
          <p:spPr>
            <a:xfrm>
              <a:off x="5341957" y="5774323"/>
              <a:ext cx="8771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= Time </a:t>
              </a:r>
              <a:r>
                <a:rPr lang="x-none" sz="16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t</a:t>
              </a:r>
            </a:p>
          </p:txBody>
        </p:sp>
        <p:sp>
          <p:nvSpPr>
            <p:cNvPr id="15" name="5-Point Star 14">
              <a:extLst>
                <a:ext uri="{FF2B5EF4-FFF2-40B4-BE49-F238E27FC236}">
                  <a16:creationId xmlns:a16="http://schemas.microsoft.com/office/drawing/2014/main" id="{12E2A4AA-6E83-CC4B-9F13-E1251AA3CEA2}"/>
                </a:ext>
              </a:extLst>
            </p:cNvPr>
            <p:cNvSpPr/>
            <p:nvPr/>
          </p:nvSpPr>
          <p:spPr>
            <a:xfrm>
              <a:off x="5105400" y="5814219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E145DAFA-34BE-6847-A700-7ED25DAA281E}"/>
                </a:ext>
              </a:extLst>
            </p:cNvPr>
            <p:cNvSpPr/>
            <p:nvPr/>
          </p:nvSpPr>
          <p:spPr>
            <a:xfrm>
              <a:off x="3200400" y="3200400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17" name="5-Point Star 16">
              <a:extLst>
                <a:ext uri="{FF2B5EF4-FFF2-40B4-BE49-F238E27FC236}">
                  <a16:creationId xmlns:a16="http://schemas.microsoft.com/office/drawing/2014/main" id="{12674C90-5666-9440-BCEA-E591AB5FE461}"/>
                </a:ext>
              </a:extLst>
            </p:cNvPr>
            <p:cNvSpPr/>
            <p:nvPr/>
          </p:nvSpPr>
          <p:spPr>
            <a:xfrm>
              <a:off x="4343400" y="4671219"/>
              <a:ext cx="228600" cy="205581"/>
            </a:xfrm>
            <a:prstGeom prst="star5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0225C1-484A-B14C-96A0-BA1461317D90}"/>
                </a:ext>
              </a:extLst>
            </p:cNvPr>
            <p:cNvSpPr txBox="1"/>
            <p:nvPr/>
          </p:nvSpPr>
          <p:spPr>
            <a:xfrm>
              <a:off x="3974921" y="1658033"/>
              <a:ext cx="660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>
                  <a:solidFill>
                    <a:srgbClr val="1D13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c[0,:,t]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2B06B2-CA5B-2546-B194-A6C7F0DB3D92}"/>
                </a:ext>
              </a:extLst>
            </p:cNvPr>
            <p:cNvSpPr txBox="1"/>
            <p:nvPr/>
          </p:nvSpPr>
          <p:spPr>
            <a:xfrm>
              <a:off x="3770369" y="3182034"/>
              <a:ext cx="660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>
                  <a:solidFill>
                    <a:srgbClr val="1D13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c[1,:,t]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A54D84-12C3-FE43-BB4E-703123207C36}"/>
                </a:ext>
              </a:extLst>
            </p:cNvPr>
            <p:cNvSpPr txBox="1"/>
            <p:nvPr/>
          </p:nvSpPr>
          <p:spPr>
            <a:xfrm>
              <a:off x="4777414" y="4620120"/>
              <a:ext cx="660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dirty="0">
                  <a:solidFill>
                    <a:srgbClr val="1D13FF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c[2,:,t]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646DAB7-9B8A-4744-BA23-EA7F5DD34884}"/>
              </a:ext>
            </a:extLst>
          </p:cNvPr>
          <p:cNvGrpSpPr/>
          <p:nvPr/>
        </p:nvGrpSpPr>
        <p:grpSpPr>
          <a:xfrm>
            <a:off x="2610196" y="1447800"/>
            <a:ext cx="822960" cy="530630"/>
            <a:chOff x="2610196" y="1447800"/>
            <a:chExt cx="822960" cy="53063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65077F6-150F-CD4B-A5BF-CCC7021D7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196" y="1870364"/>
              <a:ext cx="822960" cy="10806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24C57D-6EE3-D54A-AB47-70B8CBC43ED7}"/>
                </a:ext>
              </a:extLst>
            </p:cNvPr>
            <p:cNvSpPr txBox="1"/>
            <p:nvPr/>
          </p:nvSpPr>
          <p:spPr>
            <a:xfrm>
              <a:off x="2819400" y="1447800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δ</a:t>
              </a:r>
              <a:r>
                <a:rPr lang="x-none" sz="1600" baseline="-25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0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0004DC-119F-6F4D-A180-8946C513F5F2}"/>
              </a:ext>
            </a:extLst>
          </p:cNvPr>
          <p:cNvGrpSpPr/>
          <p:nvPr/>
        </p:nvGrpSpPr>
        <p:grpSpPr>
          <a:xfrm>
            <a:off x="2748544" y="3020888"/>
            <a:ext cx="451856" cy="457198"/>
            <a:chOff x="2748544" y="3020888"/>
            <a:chExt cx="451856" cy="45719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290A392-4C7F-5340-870A-91F4CC3A5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850" y="3376008"/>
              <a:ext cx="444550" cy="10207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E0F658-424B-9A4B-BB17-4B0ABBD5DDE5}"/>
                </a:ext>
              </a:extLst>
            </p:cNvPr>
            <p:cNvSpPr txBox="1"/>
            <p:nvPr/>
          </p:nvSpPr>
          <p:spPr>
            <a:xfrm>
              <a:off x="2748544" y="3020888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δ</a:t>
              </a:r>
              <a:r>
                <a:rPr lang="x-none" sz="1600" baseline="-25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1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845CCEF-B384-B147-904F-5F10D7BF3C65}"/>
              </a:ext>
            </a:extLst>
          </p:cNvPr>
          <p:cNvGrpSpPr/>
          <p:nvPr/>
        </p:nvGrpSpPr>
        <p:grpSpPr>
          <a:xfrm>
            <a:off x="3783362" y="4292082"/>
            <a:ext cx="537253" cy="454485"/>
            <a:chOff x="3783362" y="4292082"/>
            <a:chExt cx="537253" cy="45448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A8D4CC6-3534-D34B-97D7-1F9E8AB7455B}"/>
                </a:ext>
              </a:extLst>
            </p:cNvPr>
            <p:cNvCxnSpPr>
              <a:cxnSpLocks/>
            </p:cNvCxnSpPr>
            <p:nvPr/>
          </p:nvCxnSpPr>
          <p:spPr>
            <a:xfrm>
              <a:off x="3783362" y="4545021"/>
              <a:ext cx="464442" cy="201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326D1AA-A51A-6446-A1DE-5BA51EC05F24}"/>
                </a:ext>
              </a:extLst>
            </p:cNvPr>
            <p:cNvSpPr txBox="1"/>
            <p:nvPr/>
          </p:nvSpPr>
          <p:spPr>
            <a:xfrm>
              <a:off x="3959619" y="4292082"/>
              <a:ext cx="3609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6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δ</a:t>
              </a:r>
              <a:r>
                <a:rPr lang="x-none" sz="1600" baseline="-25000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E547A19-A5CF-014F-8D2F-D8258BB49FB9}"/>
              </a:ext>
            </a:extLst>
          </p:cNvPr>
          <p:cNvSpPr txBox="1"/>
          <p:nvPr/>
        </p:nvSpPr>
        <p:spPr>
          <a:xfrm>
            <a:off x="6304243" y="2132466"/>
            <a:ext cx="18405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δ</a:t>
            </a:r>
            <a:r>
              <a:rPr lang="x-none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x-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 = c[:,:,t]-c[:,:,0] </a:t>
            </a:r>
            <a:br>
              <a:rPr lang="x-none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x-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(vectors)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65453E-BBC7-4642-A573-B93B096BCBAF}"/>
                  </a:ext>
                </a:extLst>
              </p:cNvPr>
              <p:cNvSpPr txBox="1"/>
              <p:nvPr/>
            </p:nvSpPr>
            <p:spPr>
              <a:xfrm>
                <a:off x="6282163" y="3489811"/>
                <a:ext cx="1902509" cy="530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x-none" sz="16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| δ</a:t>
                </a:r>
                <a:r>
                  <a:rPr lang="x-none" sz="1400" baseline="-250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i</a:t>
                </a:r>
                <a:r>
                  <a:rPr lang="x-none" sz="1400" b="1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| </a:t>
                </a:r>
                <a:r>
                  <a:rPr lang="x-none" sz="1400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x-none" sz="1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x-none" sz="1400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65453E-BBC7-4642-A573-B93B096B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163" y="3489811"/>
                <a:ext cx="1902509" cy="530723"/>
              </a:xfrm>
              <a:prstGeom prst="rect">
                <a:avLst/>
              </a:prstGeom>
              <a:blipFill>
                <a:blip r:embed="rId2"/>
                <a:stretch>
                  <a:fillRect l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1AF333E-4997-E64C-B7E0-FFBCFAF5023D}"/>
              </a:ext>
            </a:extLst>
          </p:cNvPr>
          <p:cNvSpPr txBox="1"/>
          <p:nvPr/>
        </p:nvSpPr>
        <p:spPr>
          <a:xfrm>
            <a:off x="4247804" y="898725"/>
            <a:ext cx="4942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Coordinates array:     coords[ </a:t>
            </a:r>
            <a:r>
              <a:rPr lang="x-none" sz="1600" dirty="0">
                <a:solidFill>
                  <a:schemeClr val="accent3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atom_index</a:t>
            </a:r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, axis , </a:t>
            </a:r>
            <a:r>
              <a:rPr lang="x-none" sz="1600" dirty="0">
                <a:solidFill>
                  <a:schemeClr val="accent6">
                    <a:lumMod val="5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frame</a:t>
            </a:r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]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41CC1-D1B5-E2B2-21D2-369217F3F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55"/>
            <a:ext cx="9144000" cy="838200"/>
          </a:xfrm>
          <a:prstGeom prst="rect">
            <a:avLst/>
          </a:prstGeom>
          <a:solidFill>
            <a:srgbClr val="002F5F">
              <a:alpha val="2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RMSD</a:t>
            </a:r>
          </a:p>
        </p:txBody>
      </p:sp>
    </p:spTree>
    <p:extLst>
      <p:ext uri="{BB962C8B-B14F-4D97-AF65-F5344CB8AC3E}">
        <p14:creationId xmlns:p14="http://schemas.microsoft.com/office/powerpoint/2010/main" val="305027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B21CB0-539D-2E40-A390-1CE0BE1C7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107171"/>
              </p:ext>
            </p:extLst>
          </p:nvPr>
        </p:nvGraphicFramePr>
        <p:xfrm>
          <a:off x="457200" y="1333250"/>
          <a:ext cx="8229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58475530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2047085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50705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x-none" sz="2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Apo 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 complex with nanobody Nb11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3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x-none" sz="28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Wild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WT+Nb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2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x-none" sz="28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D187N mutant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D187N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D187N+Nb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151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291AAF-6F45-BD4A-965D-4C78CD69A905}"/>
              </a:ext>
            </a:extLst>
          </p:cNvPr>
          <p:cNvSpPr txBox="1"/>
          <p:nvPr/>
        </p:nvSpPr>
        <p:spPr>
          <a:xfrm>
            <a:off x="457200" y="3809999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For each combination you will find: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PDB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 PSF file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 </a:t>
            </a:r>
            <a:r>
              <a:rPr lang="x-none" sz="2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unwrapped</a:t>
            </a:r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trajectory in XTC format (10 ns/frame)</a:t>
            </a:r>
          </a:p>
          <a:p>
            <a:pPr algn="l"/>
            <a:endParaRPr lang="x-none" sz="27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IF present, Nb was held restrained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F244A-15ED-F9AD-DFFA-CC43B37D6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99"/>
            <a:ext cx="9144000" cy="838200"/>
          </a:xfrm>
          <a:prstGeom prst="rect">
            <a:avLst/>
          </a:prstGeom>
          <a:solidFill>
            <a:srgbClr val="002F5F">
              <a:alpha val="2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x-none" sz="400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files (directory </a:t>
            </a:r>
            <a:r>
              <a:rPr lang="x-none" sz="2000" u="sng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  <a:r>
              <a:rPr lang="x-none" sz="400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n-US" sz="400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4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B4B267-6B30-B431-F1F5-D204ECDDDBB0}"/>
              </a:ext>
            </a:extLst>
          </p:cNvPr>
          <p:cNvSpPr txBox="1"/>
          <p:nvPr/>
        </p:nvSpPr>
        <p:spPr>
          <a:xfrm>
            <a:off x="914400" y="649694"/>
            <a:ext cx="7315200" cy="5558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5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Now we open the Colaboratory Notebook and try to solve the exercises. </a:t>
            </a:r>
            <a:r>
              <a:rPr lang="x-none" sz="5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itchFamily="2" charset="2"/>
              </a:rPr>
              <a:t></a:t>
            </a:r>
          </a:p>
          <a:p>
            <a:endParaRPr lang="x-none" sz="5000" b="1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  <a:sym typeface="Wingdings" pitchFamily="2" charset="2"/>
            </a:endParaRPr>
          </a:p>
          <a:p>
            <a:r>
              <a:rPr lang="x-none" sz="5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itchFamily="2" charset="2"/>
              </a:rPr>
              <a:t>Advanced: rewrite it to </a:t>
            </a:r>
            <a:br>
              <a:rPr lang="x-none" sz="5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itchFamily="2" charset="2"/>
              </a:rPr>
            </a:br>
            <a:r>
              <a:rPr lang="x-none" sz="50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sym typeface="Wingdings" pitchFamily="2" charset="2"/>
              </a:rPr>
              <a:t>use a different library.</a:t>
            </a:r>
            <a:endParaRPr lang="x-none" sz="50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0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B0DF46-035C-A155-41FA-390E82B7FF52}"/>
              </a:ext>
            </a:extLst>
          </p:cNvPr>
          <p:cNvSpPr txBox="1"/>
          <p:nvPr/>
        </p:nvSpPr>
        <p:spPr>
          <a:xfrm>
            <a:off x="1295400" y="1797232"/>
            <a:ext cx="6553200" cy="3263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5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 II.</a:t>
            </a:r>
          </a:p>
          <a:p>
            <a:r>
              <a:rPr lang="it-IT" sz="5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MD </a:t>
            </a:r>
            <a:r>
              <a:rPr lang="it-IT" sz="5000" b="1" dirty="0" err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analysis</a:t>
            </a:r>
            <a:r>
              <a:rPr lang="it-IT" sz="5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libraries</a:t>
            </a:r>
          </a:p>
          <a:p>
            <a:endParaRPr lang="it-IT" sz="50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it-IT" sz="5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(Practice)</a:t>
            </a:r>
            <a:endParaRPr lang="en-US" sz="5000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4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FDC057-102B-DE44-A191-BEE3834BD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960005"/>
            <a:ext cx="4100946" cy="56388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334461-F42B-3D48-AF15-8920FF54A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4950"/>
            <a:ext cx="44704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8DF38F-8AD0-FD43-BF57-DFFF7069C580}"/>
              </a:ext>
            </a:extLst>
          </p:cNvPr>
          <p:cNvSpPr txBox="1"/>
          <p:nvPr/>
        </p:nvSpPr>
        <p:spPr>
          <a:xfrm>
            <a:off x="4876800" y="236335"/>
            <a:ext cx="3966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Springer, ISBN 978-1-4939-9608-7</a:t>
            </a:r>
            <a:b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Preprint here</a:t>
            </a:r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x-none" sz="1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48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14DD-CF86-0745-90ED-FD0AEEE9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sz="27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</a:t>
            </a:r>
            <a:r>
              <a:rPr lang="en-US" sz="27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</a:t>
            </a:r>
            <a:r>
              <a:rPr lang="x-none" sz="27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teractive</a:t>
            </a:r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  VMD, Chimera, PyMol…</a:t>
            </a:r>
          </a:p>
          <a:p>
            <a:pPr lvl="1"/>
            <a:r>
              <a:rPr lang="x-none" sz="2700" dirty="0">
                <a:solidFill>
                  <a:srgbClr val="0066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Intuitive</a:t>
            </a:r>
          </a:p>
          <a:p>
            <a:pPr lvl="1"/>
            <a:r>
              <a:rPr lang="x-none" sz="27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Suitable for one-off tasks</a:t>
            </a:r>
          </a:p>
          <a:p>
            <a:r>
              <a:rPr lang="x-none" sz="27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Scripted</a:t>
            </a:r>
            <a:r>
              <a:rPr lang="x-none" sz="2700"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br>
              <a:rPr lang="it-IT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x-none" sz="2700">
                <a:latin typeface="Source Sans Pro" panose="020B0503030403020204" pitchFamily="34" charset="0"/>
                <a:ea typeface="Source Sans Pro" panose="020B0503030403020204" pitchFamily="34" charset="0"/>
              </a:rPr>
              <a:t>for</a:t>
            </a:r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</a:t>
            </a:r>
          </a:p>
          <a:p>
            <a:pPr lvl="1"/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repeated analysis (e.g. ensembles)</a:t>
            </a:r>
          </a:p>
          <a:p>
            <a:pPr lvl="1"/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custom tasks (your own ideas)</a:t>
            </a:r>
          </a:p>
          <a:p>
            <a:pPr lvl="1"/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automated analysis, e.g. machine learning</a:t>
            </a:r>
          </a:p>
          <a:p>
            <a:r>
              <a:rPr lang="x-none" sz="2700" dirty="0">
                <a:solidFill>
                  <a:srgbClr val="695ACD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Analysis libraries are needed</a:t>
            </a:r>
          </a:p>
          <a:p>
            <a:pPr lvl="1"/>
            <a:endParaRPr lang="x-none" sz="27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F0195C-7873-75DA-40C0-0725ACC96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2F5F">
              <a:alpha val="2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x-none" sz="4000">
                <a:solidFill>
                  <a:srgbClr val="002060"/>
                </a:solidFill>
              </a:rPr>
              <a:t>Analysis of MD trajectories</a:t>
            </a:r>
            <a:endParaRPr lang="en-US" sz="400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6F0DF0F1-E2A8-FA3D-00B7-C91B86A37AAD}"/>
              </a:ext>
            </a:extLst>
          </p:cNvPr>
          <p:cNvSpPr/>
          <p:nvPr/>
        </p:nvSpPr>
        <p:spPr>
          <a:xfrm rot="10800000">
            <a:off x="5181600" y="5562600"/>
            <a:ext cx="778933" cy="350520"/>
          </a:xfrm>
          <a:prstGeom prst="rightArrow">
            <a:avLst/>
          </a:prstGeom>
          <a:gradFill>
            <a:gsLst>
              <a:gs pos="100000">
                <a:srgbClr val="695ACD"/>
              </a:gs>
              <a:gs pos="0">
                <a:srgbClr val="695ACD"/>
              </a:gs>
              <a:gs pos="50000">
                <a:srgbClr val="695ACD">
                  <a:alpha val="67508"/>
                </a:srgbClr>
              </a:gs>
              <a:gs pos="100000">
                <a:srgbClr val="695ACD"/>
              </a:gs>
            </a:gsLst>
          </a:gradFill>
          <a:ln>
            <a:solidFill>
              <a:srgbClr val="695ACD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BA2D317-3FAB-BD44-8E4D-EF038A837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990206"/>
              </p:ext>
            </p:extLst>
          </p:nvPr>
        </p:nvGraphicFramePr>
        <p:xfrm>
          <a:off x="2034988" y="1371600"/>
          <a:ext cx="632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9782">
                  <a:extLst>
                    <a:ext uri="{9D8B030D-6E8A-4147-A177-3AD203B41FA5}">
                      <a16:colId xmlns:a16="http://schemas.microsoft.com/office/drawing/2014/main" val="3868842274"/>
                    </a:ext>
                  </a:extLst>
                </a:gridCol>
                <a:gridCol w="2874818">
                  <a:extLst>
                    <a:ext uri="{9D8B030D-6E8A-4147-A177-3AD203B41FA5}">
                      <a16:colId xmlns:a16="http://schemas.microsoft.com/office/drawing/2014/main" val="21745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</a:t>
                      </a:r>
                      <a:r>
                        <a:rPr lang="en-US" sz="2800" dirty="0" err="1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</a:t>
                      </a:r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1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56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Bio3D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02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MDAnalysis</a:t>
                      </a:r>
                      <a:endParaRPr lang="x-none" sz="28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5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MDTraj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2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HTMD/MoleculeKit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x-none" sz="28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79063"/>
                  </a:ext>
                </a:extLst>
              </a:tr>
            </a:tbl>
          </a:graphicData>
        </a:graphic>
      </p:graphicFrame>
      <p:sp>
        <p:nvSpPr>
          <p:cNvPr id="7" name="Right Arrow 6">
            <a:extLst>
              <a:ext uri="{FF2B5EF4-FFF2-40B4-BE49-F238E27FC236}">
                <a16:creationId xmlns:a16="http://schemas.microsoft.com/office/drawing/2014/main" id="{F605865A-F9AC-F248-A1D6-AE9FFF981B40}"/>
              </a:ext>
            </a:extLst>
          </p:cNvPr>
          <p:cNvSpPr/>
          <p:nvPr/>
        </p:nvSpPr>
        <p:spPr>
          <a:xfrm>
            <a:off x="1065555" y="3024000"/>
            <a:ext cx="778933" cy="350520"/>
          </a:xfrm>
          <a:prstGeom prst="rightArrow">
            <a:avLst/>
          </a:prstGeom>
          <a:gradFill>
            <a:gsLst>
              <a:gs pos="100000">
                <a:srgbClr val="695ACD"/>
              </a:gs>
              <a:gs pos="0">
                <a:srgbClr val="695ACD"/>
              </a:gs>
              <a:gs pos="50000">
                <a:srgbClr val="695ACD">
                  <a:alpha val="67508"/>
                </a:srgbClr>
              </a:gs>
              <a:gs pos="100000">
                <a:srgbClr val="695ACD"/>
              </a:gs>
            </a:gsLst>
          </a:gradFill>
          <a:ln>
            <a:solidFill>
              <a:srgbClr val="695ACD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x-none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BD812-B9C4-2748-80D5-1FFE95FE6C80}"/>
              </a:ext>
            </a:extLst>
          </p:cNvPr>
          <p:cNvSpPr txBox="1"/>
          <p:nvPr/>
        </p:nvSpPr>
        <p:spPr>
          <a:xfrm>
            <a:off x="1844488" y="4724400"/>
            <a:ext cx="6705600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x-none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We’ll show examples </a:t>
            </a:r>
            <a:r>
              <a:rPr lang="x-none" sz="2500">
                <a:latin typeface="Source Sans Pro" panose="020B0503030403020204" pitchFamily="34" charset="0"/>
                <a:ea typeface="Source Sans Pro" panose="020B0503030403020204" pitchFamily="34" charset="0"/>
              </a:rPr>
              <a:t>for </a:t>
            </a:r>
            <a:r>
              <a:rPr lang="x-none" sz="2500" b="1">
                <a:latin typeface="Source Sans Pro" panose="020B0503030403020204" pitchFamily="34" charset="0"/>
                <a:ea typeface="Source Sans Pro" panose="020B0503030403020204" pitchFamily="34" charset="0"/>
              </a:rPr>
              <a:t>MD</a:t>
            </a:r>
            <a:r>
              <a:rPr lang="it-IT" sz="25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Analysis</a:t>
            </a:r>
            <a:r>
              <a:rPr lang="x-none" sz="250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br>
              <a:rPr lang="x-none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x-none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but there are </a:t>
            </a:r>
            <a:r>
              <a:rPr lang="x-none" sz="25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direct</a:t>
            </a:r>
            <a:r>
              <a:rPr lang="x-none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equivalents in the others.</a:t>
            </a:r>
          </a:p>
          <a:p>
            <a:pPr marL="342900" indent="-34290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x-none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 fact, converting is a useful exercise.</a:t>
            </a:r>
          </a:p>
          <a:p>
            <a:pPr marL="342900" indent="-342900" algn="l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x-none" sz="25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See the Chapter.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E3CE1-63AA-4ED5-B59A-4079E7E71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2F5F">
              <a:alpha val="2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x-none" sz="400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MD analysis libraries</a:t>
            </a:r>
            <a:endParaRPr lang="en-US" sz="4000" dirty="0">
              <a:solidFill>
                <a:srgbClr val="00206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0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89A88-BE95-384B-ABCE-ACB8DEC2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4237"/>
            <a:ext cx="8229600" cy="55927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x-none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Please clone or </a:t>
            </a:r>
            <a:r>
              <a:rPr lang="x-none" b="1">
                <a:latin typeface="Source Sans Pro" panose="020B0503030403020204" pitchFamily="34" charset="0"/>
                <a:ea typeface="Source Sans Pro" panose="020B0503030403020204" pitchFamily="34" charset="0"/>
              </a:rPr>
              <a:t>download…</a:t>
            </a:r>
            <a:endParaRPr lang="x-none" dirty="0">
              <a:latin typeface="Source Sans Pro" panose="020B0503030403020204" pitchFamily="34" charset="0"/>
              <a:ea typeface="Source Sans Pro" panose="020B0503030403020204" pitchFamily="34" charset="0"/>
              <a:hlinkClick r:id="rId2"/>
            </a:endParaRPr>
          </a:p>
          <a:p>
            <a:pPr marL="0" indent="0">
              <a:buNone/>
            </a:pPr>
            <a:r>
              <a:rPr lang="x-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which contains the papers and </a:t>
            </a:r>
            <a:r>
              <a:rPr lang="x-none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 files</a:t>
            </a:r>
            <a:r>
              <a:rPr lang="x-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0" indent="0">
              <a:buNone/>
            </a:pPr>
            <a:endParaRPr lang="x-non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x-none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2. Open the </a:t>
            </a:r>
            <a:r>
              <a:rPr lang="x-none" b="1">
                <a:latin typeface="Source Sans Pro" panose="020B0503030403020204" pitchFamily="34" charset="0"/>
                <a:ea typeface="Source Sans Pro" panose="020B0503030403020204" pitchFamily="34" charset="0"/>
              </a:rPr>
              <a:t>Colaboratory link</a:t>
            </a:r>
            <a:endParaRPr lang="x-none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x-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It is a “live” Python notebook to run your code on Google’s servers. (Account needed)</a:t>
            </a:r>
          </a:p>
          <a:p>
            <a:pPr marL="0" indent="0">
              <a:buNone/>
            </a:pPr>
            <a:r>
              <a:rPr lang="x-none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Alternatively, work locally on your PC.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DF108D-E53A-C24E-BF0A-087159D3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066" y="2743200"/>
            <a:ext cx="1919090" cy="40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8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5F56A5-DD5E-0A46-AEB6-4F00ED09C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8" y="2514600"/>
            <a:ext cx="8561119" cy="312420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9593529-21E3-F84D-B066-16B1DDFBD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92" y="1228466"/>
            <a:ext cx="7090756" cy="915466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First, import (activate) the library</a:t>
            </a:r>
          </a:p>
          <a:p>
            <a:pPr>
              <a:spcAft>
                <a:spcPts val="200"/>
              </a:spcAft>
            </a:pPr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Then, load the </a:t>
            </a:r>
            <a:r>
              <a:rPr lang="x-none" sz="2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topology </a:t>
            </a:r>
            <a:r>
              <a:rPr lang="x-none" sz="2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and </a:t>
            </a:r>
            <a:r>
              <a:rPr lang="x-none" sz="2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trajectory*</a:t>
            </a:r>
            <a:endParaRPr lang="x-none" sz="27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Aft>
                <a:spcPts val="200"/>
              </a:spcAft>
            </a:pPr>
            <a:endParaRPr lang="x-none" sz="27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00388D-BBAA-8A49-90B3-E3F936190BEF}"/>
              </a:ext>
            </a:extLst>
          </p:cNvPr>
          <p:cNvSpPr txBox="1"/>
          <p:nvPr/>
        </p:nvSpPr>
        <p:spPr>
          <a:xfrm>
            <a:off x="5486400" y="4991100"/>
            <a:ext cx="30283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* Atom names, types, bonds, etc. </a:t>
            </a:r>
            <a:b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Usually a PDB or PSF file.</a:t>
            </a:r>
          </a:p>
          <a:p>
            <a:pPr algn="l"/>
            <a:endParaRPr lang="x-none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l"/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Several formats are supported. </a:t>
            </a:r>
            <a:b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x-none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Here we use PDB+XTC.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7979D-83C0-7C7B-575D-A885AA319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2F5F">
              <a:alpha val="2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Loading a trajectory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165E3-881C-48E5-686D-210053853EB3}"/>
              </a:ext>
            </a:extLst>
          </p:cNvPr>
          <p:cNvSpPr/>
          <p:nvPr/>
        </p:nvSpPr>
        <p:spPr>
          <a:xfrm>
            <a:off x="381000" y="3732736"/>
            <a:ext cx="3962400" cy="687930"/>
          </a:xfrm>
          <a:prstGeom prst="rect">
            <a:avLst/>
          </a:prstGeom>
          <a:solidFill>
            <a:srgbClr val="CC0066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28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3838-E84B-324B-8075-43A1AB61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5029200"/>
            <a:ext cx="4648200" cy="1173162"/>
          </a:xfrm>
        </p:spPr>
        <p:txBody>
          <a:bodyPr>
            <a:normAutofit/>
          </a:bodyPr>
          <a:lstStyle/>
          <a:p>
            <a:r>
              <a:rPr lang="x-none" sz="3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Access molecular </a:t>
            </a:r>
            <a:br>
              <a:rPr lang="x-none" sz="3000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x-none" sz="3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F53CE4-1E9B-894E-B4B6-214F87FC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58" y="0"/>
            <a:ext cx="7583942" cy="670334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A2CB1C-AAC5-568B-4DC9-2E42B7253B25}"/>
              </a:ext>
            </a:extLst>
          </p:cNvPr>
          <p:cNvSpPr/>
          <p:nvPr/>
        </p:nvSpPr>
        <p:spPr>
          <a:xfrm>
            <a:off x="533400" y="2438400"/>
            <a:ext cx="3546231" cy="2209800"/>
          </a:xfrm>
          <a:prstGeom prst="rect">
            <a:avLst/>
          </a:prstGeom>
          <a:solidFill>
            <a:srgbClr val="CC0066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2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F3CD8-7C92-E040-9F8B-312DE6351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773" t="3715" r="9937"/>
          <a:stretch/>
        </p:blipFill>
        <p:spPr>
          <a:xfrm>
            <a:off x="3886200" y="4034313"/>
            <a:ext cx="2590800" cy="2424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A7AFB-78C1-E641-A1D6-A84A6B6C32AD}"/>
              </a:ext>
            </a:extLst>
          </p:cNvPr>
          <p:cNvSpPr txBox="1"/>
          <p:nvPr/>
        </p:nvSpPr>
        <p:spPr>
          <a:xfrm>
            <a:off x="395537" y="180876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D0AB3-2DB9-1C4C-90A3-E48E78CE4294}"/>
              </a:ext>
            </a:extLst>
          </p:cNvPr>
          <p:cNvSpPr txBox="1"/>
          <p:nvPr/>
        </p:nvSpPr>
        <p:spPr>
          <a:xfrm>
            <a:off x="510151" y="5078432"/>
            <a:ext cx="805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x-none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After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0BD086-B2C5-2F43-AA0D-E68518F65F89}"/>
              </a:ext>
            </a:extLst>
          </p:cNvPr>
          <p:cNvGrpSpPr/>
          <p:nvPr/>
        </p:nvGrpSpPr>
        <p:grpSpPr>
          <a:xfrm>
            <a:off x="1426603" y="910342"/>
            <a:ext cx="5321640" cy="2601148"/>
            <a:chOff x="3122448" y="304800"/>
            <a:chExt cx="5321640" cy="260114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EC6141C-C0AD-634C-BDED-6F287E1DC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4010"/>
            <a:stretch/>
          </p:blipFill>
          <p:spPr>
            <a:xfrm>
              <a:off x="3122448" y="304800"/>
              <a:ext cx="5321640" cy="2601148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27640296-D9C2-C947-BDB1-4E510C3D54E9}"/>
                </a:ext>
              </a:extLst>
            </p:cNvPr>
            <p:cNvSpPr/>
            <p:nvPr/>
          </p:nvSpPr>
          <p:spPr>
            <a:xfrm>
              <a:off x="5425440" y="1450032"/>
              <a:ext cx="609600" cy="30256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9F485-9663-1349-A80F-64BEA4AE5D00}"/>
                </a:ext>
              </a:extLst>
            </p:cNvPr>
            <p:cNvSpPr txBox="1"/>
            <p:nvPr/>
          </p:nvSpPr>
          <p:spPr>
            <a:xfrm>
              <a:off x="5310895" y="827623"/>
              <a:ext cx="8386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x-none" sz="1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Minimize</a:t>
              </a:r>
              <a:br>
                <a:rPr lang="x-none" sz="1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</a:br>
              <a:r>
                <a:rPr lang="x-none" sz="1400" i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RMSD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94DCB7D-C541-ED42-9B58-7B871A2EDBE3}"/>
              </a:ext>
            </a:extLst>
          </p:cNvPr>
          <p:cNvSpPr txBox="1">
            <a:spLocks/>
          </p:cNvSpPr>
          <p:nvPr/>
        </p:nvSpPr>
        <p:spPr>
          <a:xfrm>
            <a:off x="6324600" y="3103777"/>
            <a:ext cx="2590800" cy="197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x-none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Calculations are often performed </a:t>
            </a:r>
            <a:r>
              <a:rPr lang="x-none" sz="1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after</a:t>
            </a:r>
            <a:r>
              <a:rPr lang="x-none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 rigid transformation which </a:t>
            </a:r>
            <a:r>
              <a:rPr lang="x-none" sz="17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optimally</a:t>
            </a:r>
            <a:r>
              <a:rPr lang="x-none" sz="17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superimposes two structures (or two frames</a:t>
            </a:r>
            <a:r>
              <a:rPr lang="x-none" sz="1700">
                <a:latin typeface="Source Sans Pro" panose="020B0503030403020204" pitchFamily="34" charset="0"/>
                <a:ea typeface="Source Sans Pro" panose="020B0503030403020204" pitchFamily="34" charset="0"/>
              </a:rPr>
              <a:t>). </a:t>
            </a:r>
            <a:endParaRPr lang="it-IT" sz="17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Arial"/>
              <a:buNone/>
            </a:pPr>
            <a:r>
              <a:rPr lang="x-none" sz="17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 </a:t>
            </a:r>
            <a:r>
              <a:rPr lang="x-none" sz="17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removes diffusion.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058FA6-A03F-125B-1D5C-94C660A0F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99"/>
            <a:ext cx="9144000" cy="838200"/>
          </a:xfrm>
          <a:prstGeom prst="rect">
            <a:avLst/>
          </a:prstGeom>
          <a:solidFill>
            <a:srgbClr val="002F5F">
              <a:alpha val="21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sz="4000" dirty="0">
                <a:solidFill>
                  <a:srgbClr val="00206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589922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Gill Sans MT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12188</TotalTime>
  <Words>477</Words>
  <Application>Microsoft Macintosh PowerPoint</Application>
  <PresentationFormat>On-screen Show (4:3)</PresentationFormat>
  <Paragraphs>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Gill Sans MT</vt:lpstr>
      <vt:lpstr>Source Sans Pro</vt:lpstr>
      <vt:lpstr>Times New Roman</vt:lpstr>
      <vt:lpstr>Tema di Office</vt:lpstr>
      <vt:lpstr>1_Tema di Office</vt:lpstr>
      <vt:lpstr>MD Analysis Libraries.  with an example based on the dynamics in the physiopathology of gelsolin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Access molecular  data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Camilla Caprai</cp:lastModifiedBy>
  <cp:revision>1564</cp:revision>
  <cp:lastPrinted>2020-02-01T14:42:12Z</cp:lastPrinted>
  <dcterms:created xsi:type="dcterms:W3CDTF">1601-01-01T00:00:00Z</dcterms:created>
  <dcterms:modified xsi:type="dcterms:W3CDTF">2025-03-30T07:40:35Z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