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342F-6EFB-470E-97FF-FCF3482C0625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B8B0A-8D5F-48E8-88F9-3262A353E5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94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36EB8-165A-4082-A57D-89EA37708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270383-8F06-42CC-81BD-CCC8293EE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56282C-03D3-4DC1-9D55-4AC6B8C0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D61F29-5A1B-4995-8820-4BD60E21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A3E7E1-45D9-49BE-B053-0DD6469A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22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E0E69-FB03-4A09-B343-4A4C665A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105B29-CAFB-4D68-BF54-40B2BB24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E26E6E-4437-4610-9A41-1DE403B8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92FA28-2D2C-4001-8199-EEDAA8A3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184D6E-1CF3-4717-B54F-4565D0A1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88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992E13-05D4-42B5-ADB4-D5C456BC5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D26D7E-A2DE-40E5-A3C3-6831C6FB6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BCAC0-9E1D-4994-917A-98CEC818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C9A303-E12C-4806-806D-4206FBD4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A1F10F-66FF-4E38-A8B9-1BF0AB43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5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0CED5F-9A34-4119-B1C5-AD399CC6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975586-72EB-4249-BA7F-F48D36BC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DF8C96-4AD2-46CA-ACCC-607CF9C7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1DAC6A-5A5F-49F4-9994-4A69EFE9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01B67E-5A8E-4D33-A01D-77D1FB65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6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49CDA-1479-4A7B-9B84-A83A2F8B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E9B4E2-DB58-4B7E-93ED-1AA69222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54018-CED1-4E26-8C7E-F2BFC675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765297-7405-42D9-B7AF-AF8CD6A0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61428B-3E17-4772-92CC-89D0ACF7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64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498BF-406D-4BC5-BDFA-607D16B3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5E9136-3279-4102-A260-8D34B5A9E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1C0C93-52C7-4F21-869B-04A80918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698FE1-37C9-4A2C-958F-40B37F47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FD9025-64DF-4A42-A489-242582E9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22CE36-F8EA-40B0-87E3-BB20E78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1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A7E180-F92D-4267-9B82-1F956098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1B27F8-59F8-491F-BC73-EC3CAB25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CB37B4-67F9-41D2-82DC-B2B4EDBB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87925C-81E2-4314-B55F-331D9D19B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11D9BA1-DA6A-4301-A5E6-45DFA0B93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663F69-BBA7-400D-9B3F-7200E64C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264BD6-55EA-490A-9EBA-654A72A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7DA7E8-C051-4CD7-89DB-CBD579AD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7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6E8BE-753B-4CCC-AC37-48FE2134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1A3CC1-6BF3-4613-AA5D-428ED185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69C109-6100-4B7F-A8AF-5AD1B4F9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71F178-0649-4AC2-AF6A-75524BC2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2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35BD1E-6DCC-4C74-A7BF-D305D4B3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C2E4A9-A474-4B86-B25E-62EBCCED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48D888-7488-4A6B-9F72-26649C0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3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49700F-5449-443A-AD17-8D92A202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BA009-2D0D-484B-AA87-14B013EC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1D1421-7217-4C87-A38F-E7D81455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F082B5-984E-4B57-9357-B6530BE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DBD9CD-04BF-49D5-8D1A-D814DE9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FAE568-AB69-4DDD-A0A4-DD0A71E5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27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E34B5-E55D-4D66-8751-83BA5BED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E4B537-9BC9-44A0-9067-FB88D8BD1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6C88E6-EB17-458B-A8CE-216DA0EC6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1F4A9B-61E6-49E1-9BD0-92F39C08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EAB035-25D6-425C-814D-38FA2871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7D11AD-E8C0-4178-A471-C2A1E7AA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35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42CC3E-2943-495D-B890-9D71FEEC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7EABCC-7575-47E8-9673-E001E1FF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C515A4-2D0A-4277-9270-9297D7F95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AC23-F29F-4AF0-B4AB-52B21692D60C}" type="datetimeFigureOut">
              <a:rPr lang="it-IT" smtClean="0"/>
              <a:t>06/02/2022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87D6A-27DF-4784-9516-1F17DF4C5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71A30F-54C3-4D84-B23B-0694034D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7468-15F1-4959-8551-21FB657B3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6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014C6-81CA-432C-88CE-65C774CD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219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F1WP - Formula Uno Winner </a:t>
            </a:r>
            <a:r>
              <a:rPr lang="it-IT" b="1" dirty="0" err="1"/>
              <a:t>Prediction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8CD079-2013-4AED-A4C5-F20915D4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74" y="927652"/>
            <a:ext cx="9647583" cy="912191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Progetto del corso di Fondamenti di Intelligenza Artificiale, Anno Accademico 2021/2022</a:t>
            </a:r>
          </a:p>
          <a:p>
            <a:r>
              <a:rPr lang="it-IT" dirty="0"/>
              <a:t>Giorgio Angelo Esposito matricola 0512107389</a:t>
            </a:r>
          </a:p>
        </p:txBody>
      </p:sp>
    </p:spTree>
    <p:extLst>
      <p:ext uri="{BB962C8B-B14F-4D97-AF65-F5344CB8AC3E}">
        <p14:creationId xmlns:p14="http://schemas.microsoft.com/office/powerpoint/2010/main" val="45485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23536-29D9-402F-988B-27006F7A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73" y="1037531"/>
            <a:ext cx="4474407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TABELLE SCARTATE – 1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BC0C3-341A-4251-89F5-CD305914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493" y="625309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Possiamo subito dire che le tabelle seasons, status, </a:t>
            </a:r>
            <a:r>
              <a:rPr lang="it-IT" sz="2200" dirty="0" err="1">
                <a:solidFill>
                  <a:schemeClr val="bg1"/>
                </a:solidFill>
              </a:rPr>
              <a:t>lap_times</a:t>
            </a:r>
            <a:r>
              <a:rPr lang="it-IT" sz="2200" dirty="0">
                <a:solidFill>
                  <a:schemeClr val="bg1"/>
                </a:solidFill>
              </a:rPr>
              <a:t>, </a:t>
            </a:r>
            <a:r>
              <a:rPr lang="it-IT" sz="2200" dirty="0" err="1">
                <a:solidFill>
                  <a:schemeClr val="bg1"/>
                </a:solidFill>
              </a:rPr>
              <a:t>pit_stops</a:t>
            </a:r>
            <a:r>
              <a:rPr lang="it-IT" sz="2200" dirty="0">
                <a:solidFill>
                  <a:schemeClr val="bg1"/>
                </a:solidFill>
              </a:rPr>
              <a:t> sono state scartate perché queste informazioni sono disponibili solo durante o dopo la gara, quindi potremmo incappare nel problema del </a:t>
            </a:r>
            <a:r>
              <a:rPr lang="it-IT" sz="2200" i="1" dirty="0">
                <a:solidFill>
                  <a:schemeClr val="bg1"/>
                </a:solidFill>
              </a:rPr>
              <a:t>data </a:t>
            </a:r>
            <a:r>
              <a:rPr lang="it-IT" sz="2200" i="1" dirty="0" err="1">
                <a:solidFill>
                  <a:schemeClr val="bg1"/>
                </a:solidFill>
              </a:rPr>
              <a:t>leakeage</a:t>
            </a:r>
            <a:r>
              <a:rPr lang="it-IT" sz="2200" dirty="0">
                <a:solidFill>
                  <a:schemeClr val="bg1"/>
                </a:solidFill>
              </a:rPr>
              <a:t>: queste caratteristiche sono infatti </a:t>
            </a:r>
            <a:r>
              <a:rPr lang="it-IT" sz="2200" i="1" dirty="0" err="1">
                <a:solidFill>
                  <a:schemeClr val="bg1"/>
                </a:solidFill>
              </a:rPr>
              <a:t>leaky</a:t>
            </a:r>
            <a:r>
              <a:rPr lang="it-IT" sz="2200" i="1" dirty="0">
                <a:solidFill>
                  <a:schemeClr val="bg1"/>
                </a:solidFill>
              </a:rPr>
              <a:t> </a:t>
            </a:r>
            <a:r>
              <a:rPr lang="it-IT" sz="2200" i="1" dirty="0" err="1">
                <a:solidFill>
                  <a:schemeClr val="bg1"/>
                </a:solidFill>
              </a:rPr>
              <a:t>predictor</a:t>
            </a:r>
            <a:endParaRPr lang="it-IT" sz="22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Altre tabelle sono </a:t>
            </a:r>
            <a:r>
              <a:rPr lang="it-IT" sz="2200" dirty="0" err="1">
                <a:solidFill>
                  <a:schemeClr val="bg1"/>
                </a:solidFill>
              </a:rPr>
              <a:t>driver_results</a:t>
            </a:r>
            <a:r>
              <a:rPr lang="it-IT" sz="2200" dirty="0">
                <a:solidFill>
                  <a:schemeClr val="bg1"/>
                </a:solidFill>
              </a:rPr>
              <a:t> e </a:t>
            </a:r>
            <a:r>
              <a:rPr lang="it-IT" sz="2200" dirty="0" err="1">
                <a:solidFill>
                  <a:schemeClr val="bg1"/>
                </a:solidFill>
              </a:rPr>
              <a:t>constructor_results</a:t>
            </a:r>
            <a:r>
              <a:rPr lang="it-IT" sz="2200" dirty="0">
                <a:solidFill>
                  <a:schemeClr val="bg1"/>
                </a:solidFill>
              </a:rPr>
              <a:t>, perché non forniscono ulteriori informazioni oltre a quelle già disponibili in altre tabelle</a:t>
            </a:r>
          </a:p>
        </p:txBody>
      </p:sp>
    </p:spTree>
    <p:extLst>
      <p:ext uri="{BB962C8B-B14F-4D97-AF65-F5344CB8AC3E}">
        <p14:creationId xmlns:p14="http://schemas.microsoft.com/office/powerpoint/2010/main" val="149736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23536-29D9-402F-988B-27006F7A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68" y="720153"/>
            <a:ext cx="4474407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TABELLE SCARTATE – 2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BC0C3-341A-4251-89F5-CD305914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03604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La tabella </a:t>
            </a:r>
            <a:r>
              <a:rPr lang="it-IT" sz="2200" dirty="0" err="1">
                <a:solidFill>
                  <a:schemeClr val="bg1"/>
                </a:solidFill>
              </a:rPr>
              <a:t>qualifying</a:t>
            </a:r>
            <a:r>
              <a:rPr lang="it-IT" sz="2200" dirty="0">
                <a:solidFill>
                  <a:schemeClr val="bg1"/>
                </a:solidFill>
              </a:rPr>
              <a:t> viene scartata per due motivi: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i campi q1,q2 e q3 contengono valori nulli, a causa dei vari cambiamenti avvenuti nel metodo di svolgimento delle qualifiche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i dati che prendiamo in considerazione sono presenti anche in altre tabelle</a:t>
            </a:r>
          </a:p>
        </p:txBody>
      </p:sp>
    </p:spTree>
    <p:extLst>
      <p:ext uri="{BB962C8B-B14F-4D97-AF65-F5344CB8AC3E}">
        <p14:creationId xmlns:p14="http://schemas.microsoft.com/office/powerpoint/2010/main" val="467943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5DFC8-602A-4E6A-8402-5DA1A471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" y="1080674"/>
            <a:ext cx="5501833" cy="46966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Posizione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partenza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posizione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arrivo</a:t>
            </a:r>
            <a:endParaRPr lang="en-US" sz="4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C359F4-E4E3-4FB8-BF50-77C72862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193291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Per prima </a:t>
            </a:r>
            <a:r>
              <a:rPr lang="en-US" sz="2200" dirty="0" err="1">
                <a:solidFill>
                  <a:schemeClr val="bg1"/>
                </a:solidFill>
              </a:rPr>
              <a:t>cosa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vediamo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quante</a:t>
            </a:r>
            <a:r>
              <a:rPr lang="en-US" sz="2200" dirty="0">
                <a:solidFill>
                  <a:schemeClr val="bg1"/>
                </a:solidFill>
              </a:rPr>
              <a:t> volte </a:t>
            </a:r>
            <a:r>
              <a:rPr lang="en-US" sz="2200" dirty="0" err="1">
                <a:solidFill>
                  <a:schemeClr val="bg1"/>
                </a:solidFill>
              </a:rPr>
              <a:t>partire</a:t>
            </a:r>
            <a:r>
              <a:rPr lang="en-US" sz="2200" dirty="0">
                <a:solidFill>
                  <a:schemeClr val="bg1"/>
                </a:solidFill>
              </a:rPr>
              <a:t> da una </a:t>
            </a:r>
            <a:r>
              <a:rPr lang="en-US" sz="2200" dirty="0" err="1">
                <a:solidFill>
                  <a:schemeClr val="bg1"/>
                </a:solidFill>
              </a:rPr>
              <a:t>determinata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posizione</a:t>
            </a:r>
            <a:r>
              <a:rPr lang="en-US" sz="2200" dirty="0">
                <a:solidFill>
                  <a:schemeClr val="bg1"/>
                </a:solidFill>
              </a:rPr>
              <a:t> porta </a:t>
            </a:r>
            <a:r>
              <a:rPr lang="en-US" sz="2200" dirty="0" err="1">
                <a:solidFill>
                  <a:schemeClr val="bg1"/>
                </a:solidFill>
              </a:rPr>
              <a:t>alla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vittoria</a:t>
            </a:r>
            <a:r>
              <a:rPr lang="en-US" sz="2200" dirty="0">
                <a:solidFill>
                  <a:schemeClr val="bg1"/>
                </a:solidFill>
              </a:rPr>
              <a:t> e </a:t>
            </a:r>
            <a:r>
              <a:rPr lang="en-US" sz="2200" dirty="0" err="1">
                <a:solidFill>
                  <a:schemeClr val="bg1"/>
                </a:solidFill>
              </a:rPr>
              <a:t>quante</a:t>
            </a:r>
            <a:r>
              <a:rPr lang="en-US" sz="2200" dirty="0">
                <a:solidFill>
                  <a:schemeClr val="bg1"/>
                </a:solidFill>
              </a:rPr>
              <a:t> volte </a:t>
            </a:r>
            <a:r>
              <a:rPr lang="en-US" sz="2200" dirty="0" err="1">
                <a:solidFill>
                  <a:schemeClr val="bg1"/>
                </a:solidFill>
              </a:rPr>
              <a:t>invece</a:t>
            </a:r>
            <a:r>
              <a:rPr lang="en-US" sz="2200" dirty="0">
                <a:solidFill>
                  <a:schemeClr val="bg1"/>
                </a:solidFill>
              </a:rPr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39153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353C1C3-ED52-4138-9854-069DECAA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92" y="83368"/>
            <a:ext cx="6850965" cy="677463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4479E2-0F87-42A6-9D16-DD453A23A4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19801" cy="6132133"/>
          </a:xfr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0CA65D1-A126-4033-A2D7-2897CED788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0378"/>
            <a:ext cx="6172200" cy="6172200"/>
          </a:xfrm>
        </p:spPr>
      </p:pic>
    </p:spTree>
    <p:extLst>
      <p:ext uri="{BB962C8B-B14F-4D97-AF65-F5344CB8AC3E}">
        <p14:creationId xmlns:p14="http://schemas.microsoft.com/office/powerpoint/2010/main" val="421239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25CC6-CDD0-4B1C-8BC5-5B76B37D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1240714"/>
            <a:ext cx="4429628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Posizione di arrivo e punti / vittorie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B28E6-DE11-4CC0-BEDF-C7FF6C69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Vediamo adesso la relazione tra posizione di arrivo e punti e posizione d’arrivo e vittorie di un pilota:</a:t>
            </a:r>
          </a:p>
          <a:p>
            <a:r>
              <a:rPr lang="it-IT" sz="2200" dirty="0">
                <a:solidFill>
                  <a:schemeClr val="bg1"/>
                </a:solidFill>
              </a:rPr>
              <a:t>un pilota che vince molto ha di conseguenza molti punti</a:t>
            </a:r>
          </a:p>
          <a:p>
            <a:r>
              <a:rPr lang="it-IT" sz="2200" dirty="0">
                <a:solidFill>
                  <a:schemeClr val="bg1"/>
                </a:solidFill>
              </a:rPr>
              <a:t>un pilota che vince molto ha un numero di vittorie maggiore (ovviamente) </a:t>
            </a:r>
          </a:p>
        </p:txBody>
      </p:sp>
    </p:spTree>
    <p:extLst>
      <p:ext uri="{BB962C8B-B14F-4D97-AF65-F5344CB8AC3E}">
        <p14:creationId xmlns:p14="http://schemas.microsoft.com/office/powerpoint/2010/main" val="357739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91D1084-EC7B-4D00-A66E-6409D6AB26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2200" cy="6235148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2EE58B4-7FCF-48BA-A41E-E464B6A00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348"/>
            <a:ext cx="6019800" cy="6019800"/>
          </a:xfrm>
        </p:spPr>
      </p:pic>
    </p:spTree>
    <p:extLst>
      <p:ext uri="{BB962C8B-B14F-4D97-AF65-F5344CB8AC3E}">
        <p14:creationId xmlns:p14="http://schemas.microsoft.com/office/powerpoint/2010/main" val="374666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25CC6-CDD0-4B1C-8BC5-5B76B37D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7" y="1134697"/>
            <a:ext cx="4429628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Numero di incidenti di un pilota durante la carriera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B28E6-DE11-4CC0-BEDF-C7FF6C69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9329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Altra feature selezionata è quella relativa al numero di incidenti avuto da un pilota durante la sua carriera: un pilota con molti incidenti è poco probabile abbia un elevato numero di vittorie</a:t>
            </a:r>
          </a:p>
        </p:txBody>
      </p:sp>
    </p:spTree>
    <p:extLst>
      <p:ext uri="{BB962C8B-B14F-4D97-AF65-F5344CB8AC3E}">
        <p14:creationId xmlns:p14="http://schemas.microsoft.com/office/powerpoint/2010/main" val="304919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2ED3879-A8B1-400A-8496-A80FE0E6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45" y="1"/>
            <a:ext cx="6857999" cy="685799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25CC6-CDD0-4B1C-8BC5-5B76B37D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7" y="1134697"/>
            <a:ext cx="4429628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Numero di incidenti di un pilota su un circuito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B28E6-DE11-4CC0-BEDF-C7FF6C69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9329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Altra feature selezionata è quella relativa al numero di incidenti avuto da un pilota su ogni circuito: può capitare che un circuito sia particolarmente ‘sfortunato’ su un circuito e questo può influenzare la vittoria.</a:t>
            </a:r>
          </a:p>
        </p:txBody>
      </p:sp>
    </p:spTree>
    <p:extLst>
      <p:ext uri="{BB962C8B-B14F-4D97-AF65-F5344CB8AC3E}">
        <p14:creationId xmlns:p14="http://schemas.microsoft.com/office/powerpoint/2010/main" val="440955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3EAC4-88CA-495A-B71C-B12C625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2" y="1240714"/>
            <a:ext cx="4384885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DESCRIZIONE DEL PROGETTO</a:t>
            </a:r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4800" dirty="0"/>
              <a:t>	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FB0A5A-E345-4CD5-9A15-21050D30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>
                <a:solidFill>
                  <a:schemeClr val="bg1"/>
                </a:solidFill>
              </a:rPr>
              <a:t>Lo scopo del progetto è quello di utilizzare gli algoritmi di Machine Learning per provare a predire il vincitore delle gare di Formula Uno.</a:t>
            </a:r>
          </a:p>
          <a:p>
            <a:pPr marL="0" indent="0">
              <a:buNone/>
            </a:pPr>
            <a:endParaRPr lang="it-IT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>
                <a:solidFill>
                  <a:schemeClr val="bg1"/>
                </a:solidFill>
              </a:rPr>
              <a:t>Data la natura estremamente dinamica dello sport, viene spontaneo chiedersi chi sarà il vincitore di una gara: proviamo quindi a utilizzare l’Intelligenza Artificiale per rispondere a questa domanda.</a:t>
            </a:r>
          </a:p>
          <a:p>
            <a:pPr marL="0" indent="0">
              <a:buNone/>
            </a:pPr>
            <a:endParaRPr lang="it-IT" sz="22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3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EA5C42-1A5B-436B-92EF-4FB67970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2542"/>
            <a:ext cx="6745457" cy="674545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1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A03D4-62CB-42A3-86E0-4D27D446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8718"/>
            <a:ext cx="5189558" cy="4424954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Vittorie dalla pole / Non vittorie dalla pole per circuito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A16CEC-9B16-4415-BD68-14595612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Le ultime </a:t>
            </a:r>
            <a:r>
              <a:rPr lang="it-IT" sz="2200" i="1" dirty="0">
                <a:solidFill>
                  <a:schemeClr val="bg1"/>
                </a:solidFill>
              </a:rPr>
              <a:t>feature</a:t>
            </a:r>
            <a:r>
              <a:rPr lang="it-IT" sz="2200" dirty="0">
                <a:solidFill>
                  <a:schemeClr val="bg1"/>
                </a:solidFill>
              </a:rPr>
              <a:t> selezionate sono le vittorie dalla pole di un circuito e le NON vittorie dalla pole: in determinati circuiti partire dalla Pole Position è fondamentale e può influenzare l’esito di una gara.</a:t>
            </a:r>
            <a:endParaRPr lang="it-IT" sz="2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4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E5FFDA-9443-4878-8464-21FE0E970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-454724"/>
            <a:ext cx="7170875" cy="71708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77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6CFE1-2904-44DA-B814-A9BB6F3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3" y="1240714"/>
            <a:ext cx="3922072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Altre feature selezionate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6C5BB6-DC16-4C1A-A153-A497FF3E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it-IT" sz="2200" dirty="0" err="1">
                <a:solidFill>
                  <a:schemeClr val="bg1"/>
                </a:solidFill>
              </a:rPr>
              <a:t>year</a:t>
            </a:r>
            <a:r>
              <a:rPr lang="it-IT" sz="2200" dirty="0">
                <a:solidFill>
                  <a:schemeClr val="bg1"/>
                </a:solidFill>
              </a:rPr>
              <a:t> di races: selezionata per distinguere tra i vari Campionati</a:t>
            </a:r>
          </a:p>
          <a:p>
            <a:r>
              <a:rPr lang="it-IT" sz="2200" dirty="0">
                <a:solidFill>
                  <a:schemeClr val="bg1"/>
                </a:solidFill>
              </a:rPr>
              <a:t>round di races: selezionata per distinguere tra le gare in un Campionato</a:t>
            </a:r>
          </a:p>
          <a:p>
            <a:r>
              <a:rPr lang="it-IT" sz="2200" dirty="0" err="1">
                <a:solidFill>
                  <a:schemeClr val="bg1"/>
                </a:solidFill>
              </a:rPr>
              <a:t>driverRef</a:t>
            </a:r>
            <a:r>
              <a:rPr lang="it-IT" sz="2200" dirty="0">
                <a:solidFill>
                  <a:schemeClr val="bg1"/>
                </a:solidFill>
              </a:rPr>
              <a:t> di driver: mantiene il nome e cognome del pilota</a:t>
            </a:r>
          </a:p>
          <a:p>
            <a:r>
              <a:rPr lang="it-IT" sz="2200" dirty="0" err="1">
                <a:solidFill>
                  <a:schemeClr val="bg1"/>
                </a:solidFill>
              </a:rPr>
              <a:t>constructorRef</a:t>
            </a:r>
            <a:r>
              <a:rPr lang="it-IT" sz="2200" dirty="0">
                <a:solidFill>
                  <a:schemeClr val="bg1"/>
                </a:solidFill>
              </a:rPr>
              <a:t> di </a:t>
            </a:r>
            <a:r>
              <a:rPr lang="it-IT" sz="2200" dirty="0" err="1">
                <a:solidFill>
                  <a:schemeClr val="bg1"/>
                </a:solidFill>
              </a:rPr>
              <a:t>constructors</a:t>
            </a:r>
            <a:r>
              <a:rPr lang="it-IT" sz="2200" dirty="0">
                <a:solidFill>
                  <a:schemeClr val="bg1"/>
                </a:solidFill>
              </a:rPr>
              <a:t>: mantiene il nome del Team</a:t>
            </a:r>
          </a:p>
        </p:txBody>
      </p:sp>
    </p:spTree>
    <p:extLst>
      <p:ext uri="{BB962C8B-B14F-4D97-AF65-F5344CB8AC3E}">
        <p14:creationId xmlns:p14="http://schemas.microsoft.com/office/powerpoint/2010/main" val="6963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F6511-60FE-471F-A571-FE6A16A5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9828"/>
            <a:ext cx="4783015" cy="5442238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UNIONE IN UN UNICO FILE           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F5329B7C-29A9-470C-84F0-A254027A6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8" y="619059"/>
            <a:ext cx="4951828" cy="5342295"/>
          </a:xfrm>
        </p:spPr>
      </p:pic>
    </p:spTree>
    <p:extLst>
      <p:ext uri="{BB962C8B-B14F-4D97-AF65-F5344CB8AC3E}">
        <p14:creationId xmlns:p14="http://schemas.microsoft.com/office/powerpoint/2010/main" val="3303645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EBC6C7-248A-4DA8-B02F-7C4DEC97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95" y="910921"/>
            <a:ext cx="3616856" cy="4376572"/>
          </a:xfrm>
        </p:spPr>
        <p:txBody>
          <a:bodyPr anchor="ctr">
            <a:normAutofit/>
          </a:bodyPr>
          <a:lstStyle/>
          <a:p>
            <a:r>
              <a:rPr lang="it-IT" sz="4100" b="1" dirty="0">
                <a:latin typeface="Arial" panose="020B0604020202020204" pitchFamily="34" charset="0"/>
                <a:cs typeface="Arial" panose="020B0604020202020204" pitchFamily="34" charset="0"/>
              </a:rPr>
              <a:t>ALGORITMI E VALUTAZIONI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5793CF-238F-4F93-9F5D-A2E3BD2E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Si è trattato il problema sia tramite algoritmi di regressione che di classificazione: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r>
              <a:rPr lang="it-IT" sz="2200" dirty="0">
                <a:solidFill>
                  <a:schemeClr val="bg1"/>
                </a:solidFill>
              </a:rPr>
              <a:t>Nel caso della regressione, sono stati utilizzati la regressione lineare e gli alberi decisionali, valutati secondo la MSE, MAE e RMSE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r>
              <a:rPr lang="it-IT" sz="2200" dirty="0">
                <a:solidFill>
                  <a:schemeClr val="bg1"/>
                </a:solidFill>
              </a:rPr>
              <a:t>Nel caso della classificazione, sono stati utilizzati gli alberi decisionali e il </a:t>
            </a:r>
            <a:r>
              <a:rPr lang="it-IT" sz="2200" dirty="0" err="1">
                <a:solidFill>
                  <a:schemeClr val="bg1"/>
                </a:solidFill>
              </a:rPr>
              <a:t>Naive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Bayes</a:t>
            </a:r>
            <a:r>
              <a:rPr lang="it-IT" sz="2200" dirty="0">
                <a:solidFill>
                  <a:schemeClr val="bg1"/>
                </a:solidFill>
              </a:rPr>
              <a:t>, valutati secondo il punteggio di accuratezza e matrice di confusione</a:t>
            </a:r>
          </a:p>
          <a:p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Per allenare gli algoritmi si sono utilizzati i Campionati antecedenti al 2020, usando poi quello del 2020 come test e il 2021 come demo.</a:t>
            </a:r>
          </a:p>
        </p:txBody>
      </p:sp>
    </p:spTree>
    <p:extLst>
      <p:ext uri="{BB962C8B-B14F-4D97-AF65-F5344CB8AC3E}">
        <p14:creationId xmlns:p14="http://schemas.microsoft.com/office/powerpoint/2010/main" val="164644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7C84DC4-5D45-430F-A008-A3E56CEC3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54" y="1868931"/>
            <a:ext cx="4906060" cy="3562847"/>
          </a:xfr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048DFF-0448-466B-989F-CA0A29D52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4" y="4831619"/>
            <a:ext cx="2429214" cy="60015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9213ED-3F52-49C7-BB36-F05B7A48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4" y="1868931"/>
            <a:ext cx="2448267" cy="66684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91FF21-74E4-460B-BCAE-33A22F216DB4}"/>
              </a:ext>
            </a:extLst>
          </p:cNvPr>
          <p:cNvSpPr txBox="1"/>
          <p:nvPr/>
        </p:nvSpPr>
        <p:spPr>
          <a:xfrm>
            <a:off x="1139483" y="1367463"/>
            <a:ext cx="364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Regressione lineare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CEC4561-C52D-4CF1-985D-7E4BE3697914}"/>
              </a:ext>
            </a:extLst>
          </p:cNvPr>
          <p:cNvSpPr txBox="1"/>
          <p:nvPr/>
        </p:nvSpPr>
        <p:spPr>
          <a:xfrm>
            <a:off x="1174633" y="4369953"/>
            <a:ext cx="406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Alberi decisionali (regressione)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4B8CCD2-EE4A-4AD0-9A21-D46033C8CC3B}"/>
              </a:ext>
            </a:extLst>
          </p:cNvPr>
          <p:cNvSpPr txBox="1"/>
          <p:nvPr/>
        </p:nvSpPr>
        <p:spPr>
          <a:xfrm>
            <a:off x="6095999" y="1367462"/>
            <a:ext cx="436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Alberi decisionali (classificazione)</a:t>
            </a:r>
          </a:p>
        </p:txBody>
      </p:sp>
    </p:spTree>
    <p:extLst>
      <p:ext uri="{BB962C8B-B14F-4D97-AF65-F5344CB8AC3E}">
        <p14:creationId xmlns:p14="http://schemas.microsoft.com/office/powerpoint/2010/main" val="108150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8187AFB-1336-48A5-882F-4E3549833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221"/>
            <a:ext cx="9659698" cy="4220164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BB591E8-F381-441D-B392-675E2BF039DB}"/>
              </a:ext>
            </a:extLst>
          </p:cNvPr>
          <p:cNvSpPr txBox="1"/>
          <p:nvPr/>
        </p:nvSpPr>
        <p:spPr>
          <a:xfrm>
            <a:off x="132522" y="159026"/>
            <a:ext cx="722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DEMO - 1</a:t>
            </a:r>
          </a:p>
        </p:txBody>
      </p:sp>
    </p:spTree>
    <p:extLst>
      <p:ext uri="{BB962C8B-B14F-4D97-AF65-F5344CB8AC3E}">
        <p14:creationId xmlns:p14="http://schemas.microsoft.com/office/powerpoint/2010/main" val="225812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D0806A3-7DF3-44EF-9818-7366F9E7E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91" y="1069033"/>
            <a:ext cx="9659698" cy="3067478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2BE7249-1CDB-4FCC-8C59-1280580AA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012"/>
            <a:ext cx="9642707" cy="155279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2C5C44-73FD-4EAC-839B-0413E2A29D6C}"/>
              </a:ext>
            </a:extLst>
          </p:cNvPr>
          <p:cNvSpPr txBox="1"/>
          <p:nvPr/>
        </p:nvSpPr>
        <p:spPr>
          <a:xfrm>
            <a:off x="132522" y="159026"/>
            <a:ext cx="722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DEMO - 2</a:t>
            </a:r>
          </a:p>
        </p:txBody>
      </p:sp>
    </p:spTree>
    <p:extLst>
      <p:ext uri="{BB962C8B-B14F-4D97-AF65-F5344CB8AC3E}">
        <p14:creationId xmlns:p14="http://schemas.microsoft.com/office/powerpoint/2010/main" val="39635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B4A125-11FB-4C60-AF8B-A40DC354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35"/>
            <a:ext cx="12191999" cy="1135737"/>
          </a:xfrm>
        </p:spPr>
        <p:txBody>
          <a:bodyPr>
            <a:normAutofit/>
          </a:bodyPr>
          <a:lstStyle/>
          <a:p>
            <a:r>
              <a:rPr lang="it-IT" sz="3600" dirty="0"/>
              <a:t>SPECIFICA </a:t>
            </a:r>
            <a:r>
              <a:rPr lang="it-IT" sz="3600" b="1" dirty="0"/>
              <a:t>PEAS </a:t>
            </a:r>
            <a:r>
              <a:rPr lang="it-IT" sz="3600" dirty="0"/>
              <a:t>(</a:t>
            </a:r>
            <a:r>
              <a:rPr lang="it-IT" sz="3600" b="1" dirty="0"/>
              <a:t>P</a:t>
            </a:r>
            <a:r>
              <a:rPr lang="it-IT" sz="3600" dirty="0"/>
              <a:t>erformance, </a:t>
            </a:r>
            <a:r>
              <a:rPr lang="it-IT" sz="3600" b="1" dirty="0"/>
              <a:t>E</a:t>
            </a:r>
            <a:r>
              <a:rPr lang="it-IT" sz="3600" dirty="0"/>
              <a:t>nvironment, </a:t>
            </a:r>
            <a:r>
              <a:rPr lang="it-IT" sz="3600" b="1" dirty="0" err="1"/>
              <a:t>A</a:t>
            </a:r>
            <a:r>
              <a:rPr lang="it-IT" sz="3600" dirty="0" err="1"/>
              <a:t>ctuators</a:t>
            </a:r>
            <a:r>
              <a:rPr lang="it-IT" sz="3600" dirty="0"/>
              <a:t>, </a:t>
            </a:r>
            <a:r>
              <a:rPr lang="it-IT" sz="3600" b="1" dirty="0" err="1"/>
              <a:t>S</a:t>
            </a:r>
            <a:r>
              <a:rPr lang="it-IT" sz="3600" dirty="0" err="1"/>
              <a:t>ensors</a:t>
            </a:r>
            <a:r>
              <a:rPr lang="it-IT" sz="3600" dirty="0"/>
              <a:t>)</a:t>
            </a:r>
            <a:endParaRPr lang="it-IT" sz="36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1C9CFC-F985-4010-B97F-B346442B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0BDA59-9277-4C00-A643-E78480DA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41" y="1198488"/>
            <a:ext cx="8658315" cy="556296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115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6A4288-A819-4580-A215-5966683F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88" y="1399032"/>
            <a:ext cx="3943227" cy="267634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        </a:t>
            </a:r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STRUMENTI UTILIZZATI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C97648-1B2E-4191-9264-E2EC4AEF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45588"/>
            <a:ext cx="5501834" cy="5205046"/>
          </a:xfrm>
        </p:spPr>
        <p:txBody>
          <a:bodyPr anchor="ctr">
            <a:normAutofit fontScale="92500" lnSpcReduction="10000"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Python: linguaggio molto popolare nell’ambito del Machine Learning grazie alle numerose librerie che permettono di creare programmi efficaci su questa materia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numpy</a:t>
            </a:r>
            <a:r>
              <a:rPr lang="it-IT" sz="2400" dirty="0">
                <a:solidFill>
                  <a:schemeClr val="bg1"/>
                </a:solidFill>
              </a:rPr>
              <a:t>: libreria open-source che permette computazioni matematiche in Python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pandas</a:t>
            </a:r>
            <a:r>
              <a:rPr lang="it-IT" sz="2400" dirty="0">
                <a:solidFill>
                  <a:schemeClr val="bg1"/>
                </a:solidFill>
              </a:rPr>
              <a:t>: libreria utilizzata per l’analisi dei dati e la loro manipolazione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matplotlib</a:t>
            </a:r>
            <a:r>
              <a:rPr lang="it-IT" sz="2400" dirty="0">
                <a:solidFill>
                  <a:schemeClr val="bg1"/>
                </a:solidFill>
              </a:rPr>
              <a:t>: libreria utilizzata per la creazione di grafici in Python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seaborn</a:t>
            </a:r>
            <a:r>
              <a:rPr lang="it-IT" sz="2400" dirty="0">
                <a:solidFill>
                  <a:schemeClr val="bg1"/>
                </a:solidFill>
              </a:rPr>
              <a:t>: libreria per la visualizzazione di dati che si basa su </a:t>
            </a:r>
            <a:r>
              <a:rPr lang="it-IT" sz="2400" dirty="0" err="1">
                <a:solidFill>
                  <a:schemeClr val="bg1"/>
                </a:solidFill>
              </a:rPr>
              <a:t>matplotlib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scikit-learn</a:t>
            </a:r>
            <a:r>
              <a:rPr lang="it-IT" sz="2400" dirty="0">
                <a:solidFill>
                  <a:schemeClr val="bg1"/>
                </a:solidFill>
              </a:rPr>
              <a:t>: libreria che permette di utilizzare gli algoritmi di Machine Learning in Python </a:t>
            </a:r>
          </a:p>
          <a:p>
            <a:endParaRPr lang="it-IT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9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4FEE8-B41D-4293-9CD1-973C5A96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66" y="812448"/>
            <a:ext cx="3616856" cy="3829890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DATI UTILIZZATI</a:t>
            </a:r>
          </a:p>
        </p:txBody>
      </p:sp>
      <p:sp>
        <p:nvSpPr>
          <p:cNvPr id="19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5B6F3-0711-4B4D-9C9A-D5BFFAD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23190"/>
            <a:ext cx="5664591" cy="4411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Come dati si è utilizzati quelli messi a disposizione dal </a:t>
            </a:r>
            <a:r>
              <a:rPr lang="it-IT" sz="2400" i="1" dirty="0">
                <a:solidFill>
                  <a:schemeClr val="bg1"/>
                </a:solidFill>
              </a:rPr>
              <a:t>web services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Ergast</a:t>
            </a:r>
            <a:r>
              <a:rPr lang="it-IT" sz="2400" b="1" dirty="0">
                <a:solidFill>
                  <a:schemeClr val="bg1"/>
                </a:solidFill>
              </a:rPr>
              <a:t> Developer API </a:t>
            </a:r>
            <a:r>
              <a:rPr lang="it-IT" sz="2400" dirty="0">
                <a:solidFill>
                  <a:schemeClr val="bg1"/>
                </a:solidFill>
              </a:rPr>
              <a:t>, che tiene traccia dei dati relativi alle corse automobilistiche, rendendo disponibili in formato .csv (</a:t>
            </a:r>
            <a:r>
              <a:rPr lang="it-IT" sz="2400" i="1" dirty="0">
                <a:solidFill>
                  <a:schemeClr val="bg1"/>
                </a:solidFill>
              </a:rPr>
              <a:t>comma </a:t>
            </a:r>
            <a:r>
              <a:rPr lang="it-IT" sz="2400" i="1" dirty="0" err="1">
                <a:solidFill>
                  <a:schemeClr val="bg1"/>
                </a:solidFill>
              </a:rPr>
              <a:t>separeted</a:t>
            </a:r>
            <a:r>
              <a:rPr lang="it-IT" sz="2400" i="1" dirty="0">
                <a:solidFill>
                  <a:schemeClr val="bg1"/>
                </a:solidFill>
              </a:rPr>
              <a:t> </a:t>
            </a:r>
            <a:r>
              <a:rPr lang="it-IT" sz="2400" i="1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), uno per tabella.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0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8108E-6090-48A6-AB70-438C5774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3" y="801858"/>
            <a:ext cx="4454708" cy="4837328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DESCRIZIONE E ANALISI DELLE TABELLE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CC7836-2316-4D33-ADC0-EA0829AB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4738"/>
            <a:ext cx="5645426" cy="48857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Si analizzano le tabelle, esaminando la loro struttura e che tipo di dati contiene.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dirty="0" err="1">
                <a:solidFill>
                  <a:schemeClr val="bg1"/>
                </a:solidFill>
              </a:rPr>
              <a:t>Ergast</a:t>
            </a:r>
            <a:r>
              <a:rPr lang="it-IT" sz="2200" dirty="0">
                <a:solidFill>
                  <a:schemeClr val="bg1"/>
                </a:solidFill>
              </a:rPr>
              <a:t> viene in nostro aiuto e ci fornisce proprio le informazioni di cui abbiamo bisogno.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b="1" dirty="0">
                <a:solidFill>
                  <a:schemeClr val="bg1"/>
                </a:solidFill>
              </a:rPr>
              <a:t>N.B.</a:t>
            </a:r>
            <a:r>
              <a:rPr lang="it-IT" sz="2200" dirty="0">
                <a:solidFill>
                  <a:schemeClr val="bg1"/>
                </a:solidFill>
              </a:rPr>
              <a:t>: </a:t>
            </a:r>
            <a:r>
              <a:rPr lang="it-IT" sz="1800" dirty="0">
                <a:solidFill>
                  <a:schemeClr val="bg1"/>
                </a:solidFill>
              </a:rPr>
              <a:t>a titolo dimostrativo viene riportata solo la tabella </a:t>
            </a:r>
            <a:r>
              <a:rPr lang="it-IT" sz="1800" dirty="0" err="1">
                <a:solidFill>
                  <a:schemeClr val="bg1"/>
                </a:solidFill>
              </a:rPr>
              <a:t>results</a:t>
            </a:r>
            <a:r>
              <a:rPr lang="it-IT" sz="1800" dirty="0">
                <a:solidFill>
                  <a:schemeClr val="bg1"/>
                </a:solidFill>
              </a:rPr>
              <a:t>, per restare nei tempi stabiliti. Si rimanda alla documentazione per l’analisi delle altre tabelle.</a:t>
            </a:r>
            <a:endParaRPr lang="it-IT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70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94ED76-0BF3-4BC7-80E1-EED1113E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Tabella</a:t>
            </a:r>
            <a:r>
              <a:rPr lang="en-US" sz="3600" dirty="0"/>
              <a:t> results - 1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egnaposto contenuto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932721-7BC6-4E08-A4C3-D89FE8054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70" y="1457471"/>
            <a:ext cx="9907881" cy="35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38AD5F-99C5-4958-AA94-17671374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83" y="27887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Tabella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results - 2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8" name="Segnaposto contenuto 27">
            <a:extLst>
              <a:ext uri="{FF2B5EF4-FFF2-40B4-BE49-F238E27FC236}">
                <a16:creationId xmlns:a16="http://schemas.microsoft.com/office/drawing/2014/main" id="{C099AB12-DB06-410C-9E07-61FEDF64B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0" y="1209822"/>
            <a:ext cx="7038912" cy="5312809"/>
          </a:xfrm>
        </p:spPr>
      </p:pic>
      <p:pic>
        <p:nvPicPr>
          <p:cNvPr id="8" name="Segnaposto contenuto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37CA30-17C2-4DD4-ADF7-D5D69480A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1" y="3201401"/>
            <a:ext cx="8783670" cy="35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53185-E952-4C90-87DB-1F5A5FB3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66" y="826516"/>
            <a:ext cx="3898778" cy="4376572"/>
          </a:xfrm>
        </p:spPr>
        <p:txBody>
          <a:bodyPr anchor="ctr">
            <a:normAutofit/>
          </a:bodyPr>
          <a:lstStyle/>
          <a:p>
            <a:r>
              <a:rPr lang="it-IT" sz="48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B8403C-AB2C-40E2-96A0-58F1E5AC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In questa fase si è andati a selezionare quelle caratteristiche che sembrano le più promettenti al nostro scopo, ovvero quello di predire il vincitore di una gara di Formula Uno.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Osserviamo che la predizione va fatta prima della gara: è quindi ragionevole selezionare quelle caratteristiche che sono disponibili prima della gara.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8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852</Words>
  <Application>Microsoft Office PowerPoint</Application>
  <PresentationFormat>Widescreen</PresentationFormat>
  <Paragraphs>71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di Office</vt:lpstr>
      <vt:lpstr>F1WP - Formula Uno Winner Prediction</vt:lpstr>
      <vt:lpstr>DESCRIZIONE DEL PROGETTO  </vt:lpstr>
      <vt:lpstr>SPECIFICA PEAS (Performance, Environment, Actuators, Sensors)</vt:lpstr>
      <vt:lpstr>        STRUMENTI UTILIZZATI</vt:lpstr>
      <vt:lpstr>DATI UTILIZZATI</vt:lpstr>
      <vt:lpstr>DESCRIZIONE E ANALISI DELLE TABELLE</vt:lpstr>
      <vt:lpstr>Tabella results - 1 </vt:lpstr>
      <vt:lpstr>Tabella results - 2</vt:lpstr>
      <vt:lpstr>FEATURE SELECTION</vt:lpstr>
      <vt:lpstr>TABELLE SCARTATE – 1 </vt:lpstr>
      <vt:lpstr>TABELLE SCARTATE – 2 </vt:lpstr>
      <vt:lpstr>Posizione di partenza e posizione di arrivo</vt:lpstr>
      <vt:lpstr>Presentazione standard di PowerPoint</vt:lpstr>
      <vt:lpstr>Presentazione standard di PowerPoint</vt:lpstr>
      <vt:lpstr>Posizione di arrivo e punti / vittorie</vt:lpstr>
      <vt:lpstr>Presentazione standard di PowerPoint</vt:lpstr>
      <vt:lpstr>Numero di incidenti di un pilota durante la carriera</vt:lpstr>
      <vt:lpstr>Presentazione standard di PowerPoint</vt:lpstr>
      <vt:lpstr>Numero di incidenti di un pilota su un circuito</vt:lpstr>
      <vt:lpstr>Presentazione standard di PowerPoint</vt:lpstr>
      <vt:lpstr>Vittorie dalla pole / Non vittorie dalla pole per circuito</vt:lpstr>
      <vt:lpstr>Presentazione standard di PowerPoint</vt:lpstr>
      <vt:lpstr>Altre feature selezionate</vt:lpstr>
      <vt:lpstr>UNIONE IN UN UNICO FILE            </vt:lpstr>
      <vt:lpstr>ALGORITMI E VALUTAZIONI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F1WP - Formula Uno Winner Prediction</dc:title>
  <dc:creator>GIORGIO ANGELO ESPOSITO</dc:creator>
  <cp:lastModifiedBy>GIORGIO ANGELO ESPOSITO</cp:lastModifiedBy>
  <cp:revision>28</cp:revision>
  <dcterms:created xsi:type="dcterms:W3CDTF">2022-02-05T14:02:53Z</dcterms:created>
  <dcterms:modified xsi:type="dcterms:W3CDTF">2022-02-06T17:17:40Z</dcterms:modified>
</cp:coreProperties>
</file>