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Carte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Tempo</a:t>
            </a:r>
            <a:r>
              <a:rPr lang="it-IT" baseline="0"/>
              <a:t> di esecuzione in millisecondi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Foglio1!$D$4</c:f>
              <c:strCache>
                <c:ptCount val="1"/>
                <c:pt idx="0">
                  <c:v>non chaquopy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Foglio1!$E$3:$G$3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Foglio1!$E$4:$G$4</c:f>
              <c:numCache>
                <c:formatCode>General</c:formatCode>
                <c:ptCount val="3"/>
                <c:pt idx="0">
                  <c:v>148</c:v>
                </c:pt>
                <c:pt idx="1">
                  <c:v>1445</c:v>
                </c:pt>
                <c:pt idx="2">
                  <c:v>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9F-40C1-B9AB-28C1E446041D}"/>
            </c:ext>
          </c:extLst>
        </c:ser>
        <c:ser>
          <c:idx val="1"/>
          <c:order val="1"/>
          <c:tx>
            <c:strRef>
              <c:f>Foglio1!$D$5</c:f>
              <c:strCache>
                <c:ptCount val="1"/>
                <c:pt idx="0">
                  <c:v>chaquopy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Foglio1!$E$3:$G$3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Foglio1!$E$5:$G$5</c:f>
              <c:numCache>
                <c:formatCode>General</c:formatCode>
                <c:ptCount val="3"/>
                <c:pt idx="0">
                  <c:v>8732</c:v>
                </c:pt>
                <c:pt idx="1">
                  <c:v>19748</c:v>
                </c:pt>
                <c:pt idx="2">
                  <c:v>25822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9F-40C1-B9AB-28C1E44604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0777295"/>
        <c:axId val="1260774383"/>
      </c:barChart>
      <c:catAx>
        <c:axId val="1260777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immagini passate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60774383"/>
        <c:crosses val="autoZero"/>
        <c:auto val="1"/>
        <c:lblAlgn val="ctr"/>
        <c:lblOffset val="100"/>
        <c:noMultiLvlLbl val="0"/>
      </c:catAx>
      <c:valAx>
        <c:axId val="126077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millisecondi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607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58FB5-0885-4858-910C-A3F71C0571A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4C79-DCD6-44D7-B2B1-17E1B8994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10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66EB-5369-4B91-86D4-B63708E62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BBCC0-D469-45F2-91DF-8725DFC8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67FFB-1590-45D6-A7A4-42E376C2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D67E-CFD9-4D28-B8DE-0A0EF3F396A6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CC4F7-B50E-4617-920B-6CD15BE0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92AD2-FD4C-4DAD-BFC6-5DA9ABC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7C136-36A2-4CF4-8C71-708FBF2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1336FC-C190-4BFB-B69E-697D8568A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AED8A-C9BA-488D-993C-8C9B15F6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5B87-127E-4832-AF21-132398E5BEBE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BAB4B0-9547-42C9-9088-7A6A6F05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7AE4A-278C-4401-8F0B-E8B13F7F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0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0406E1-BF3F-4144-9EDC-4F5B6BFC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54D86A-FB4D-49B2-A815-97C90D07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67AD49-536C-4C50-9782-DD54C73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FD7F-E2FE-42BE-A009-AC893A372AE4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AD9B6-6FA7-4FB0-9175-C16478F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9590-07EC-4777-B48D-57E7B64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9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3ECFA-C9F4-4538-8FC5-F4EE2E7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445B4A-028A-43E0-AACA-4CFB83A6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F3E7BF-5076-4545-AD14-47D646FD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CF9E-66DC-4895-B538-347BB6B2F41F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02DE1-5E62-488D-8FE3-94BDBE9C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1B744C-2B01-4B4C-B5FA-DBAC984E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30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54B46-73BF-43CB-B807-FC1B5424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09EC4-DF43-407E-9E51-84959035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92237-943D-4B78-B9D5-406263D6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C6A-D185-4CD6-B1B5-83724ECAC725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396737-B4F5-4A87-B103-7F22D3D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A956-77D0-474C-AEC9-4E3CA8BD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8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2C3F4-85F3-412D-A165-DAA9631C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DBA89-B1B5-45C7-BA59-E163DD6F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34976-B75F-436D-BA61-4A37E782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BAA13B-1173-4F44-B0C4-24A1964B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7026-CDCB-4136-A81F-AE467A1A20B2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94CFA8-E486-4B9E-9DB1-D98B99E6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A86AE3-2ABC-49BE-B631-BFDE14F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C7C39-0C6D-48C2-9EEE-1C3B7E39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2CB50E-90A3-4B66-94F4-24A50D67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57205C-3CA6-48F2-BF3C-0295ED68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627482-AFE5-4FFE-8604-864E82CB8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8F8F90-1447-40F2-9A90-B6D37D09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700BDB-00EE-4673-87CA-13281D5F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AE8B-0AA0-4125-B884-0BA1C0A9E829}" type="datetime1">
              <a:rPr lang="it-IT" smtClean="0"/>
              <a:t>08/02/2022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5C97D7-A89F-4424-BB97-F2F9F875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7AE7EB-B73D-49D2-BDC2-792E447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F199B-4A31-4333-9ACF-CAB37EC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A3D885-3BEF-42AA-89E9-D44D4786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6C66-B232-4178-AEC2-DF319AE4A4B6}" type="datetime1">
              <a:rPr lang="it-IT" smtClean="0"/>
              <a:t>08/02/2022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DFA58D-0FC5-4974-92E7-E59ECB0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C54633-4A8E-4945-A3F3-5884F457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3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D41DF1-7B3A-4F03-839C-392B1EE5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938-BA79-4B8E-A63D-51D275038BBE}" type="datetime1">
              <a:rPr lang="it-IT" smtClean="0"/>
              <a:t>08/02/2022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C3A245-859C-42DC-8C78-0077C0B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C5F9-5DC0-462E-A70B-7D759966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8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E1A5D-E2F5-471F-B650-03AA18F6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EE296-0E0F-46CA-B3AA-C3945F1A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17CC57-7112-40A0-979B-3FA875DB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595CD7-1532-430F-87A4-2152FF94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AE16-844C-4316-BE7C-58611571A77E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635C43-C907-4428-8FF3-880A1C91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0AA037-F6F7-418C-8E4E-BB40AC61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74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2A122-55A3-483F-8292-46C7F9E2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AC66EA9-0F2C-49C4-9A97-9DB73F2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DA694B-D45C-4AD1-BF47-03FEA21C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E1126E-432A-4F3A-93A6-1DAFBF21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F16C-762C-4FA6-8477-D550E02F9499}" type="datetime1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1BB722-49DF-4D46-915D-986D487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8D5B69-7D66-4D0D-ADAC-CEE3E7E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59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46D312-8560-4744-A91C-D95C61FD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4F1257-3C05-4E5C-9AD4-52C67099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6534B-9375-4F51-BD13-928580C3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26F9-292D-4C82-AE85-193B23334C3B}" type="datetime1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6B1AE-1D6C-4122-A6B1-9BC7D73BE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30B21-E44C-4115-B900-71F0196B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331A-8C2E-4E3C-B386-886F36137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A901C-C278-4C54-87BD-E4D187B6F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 Not 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3BB615-74E8-4848-85B6-25D4D73BD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Presentazione progetto di Sistemi Digitali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59E174-09B7-4B49-A7E0-46817CF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3DF3B5-44A6-4B5B-92EC-4183BEC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59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622D6-CB48-4736-AFB9-2C1A03CF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Detector live </a:t>
            </a:r>
            <a:br>
              <a:rPr lang="it-IT" dirty="0"/>
            </a:br>
            <a:r>
              <a:rPr lang="it-IT" sz="3200" dirty="0"/>
              <a:t>(attività progettuale)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921840-1362-45F8-ABCD-F2FB9854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Python (e Chaquopy)</a:t>
            </a:r>
          </a:p>
          <a:p>
            <a:r>
              <a:rPr lang="it-IT" dirty="0"/>
              <a:t>Librerie di </a:t>
            </a:r>
            <a:r>
              <a:rPr lang="it-IT" dirty="0" err="1"/>
              <a:t>Tensorflow</a:t>
            </a:r>
            <a:r>
              <a:rPr lang="it-IT" dirty="0"/>
              <a:t> per Java</a:t>
            </a:r>
          </a:p>
          <a:p>
            <a:r>
              <a:rPr lang="it-IT" dirty="0"/>
              <a:t>API Vision di Google ML Kit</a:t>
            </a:r>
          </a:p>
          <a:p>
            <a:r>
              <a:rPr lang="it-IT" dirty="0"/>
              <a:t>API di </a:t>
            </a:r>
            <a:r>
              <a:rPr lang="it-IT" dirty="0" err="1"/>
              <a:t>CameraX</a:t>
            </a:r>
            <a:endParaRPr lang="it-IT" dirty="0"/>
          </a:p>
          <a:p>
            <a:r>
              <a:rPr lang="it-IT" dirty="0"/>
              <a:t>Image Analysis</a:t>
            </a:r>
          </a:p>
          <a:p>
            <a:r>
              <a:rPr lang="it-IT" dirty="0"/>
              <a:t>Disegno quadrati su </a:t>
            </a:r>
            <a:r>
              <a:rPr lang="it-IT" dirty="0" err="1"/>
              <a:t>layer</a:t>
            </a:r>
            <a:r>
              <a:rPr lang="it-IT" dirty="0"/>
              <a:t> trasparente</a:t>
            </a:r>
          </a:p>
        </p:txBody>
      </p:sp>
      <p:pic>
        <p:nvPicPr>
          <p:cNvPr id="8" name="Immagine 7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BD2C45CB-968C-45EA-B0CF-9459BF71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4" y="187531"/>
            <a:ext cx="2773435" cy="6163189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BF0CCF3-BEF3-4F13-9C79-D4CFCC12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20C18F1-E1E9-4C0D-9D1D-84185A23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6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58A69-082B-4464-BFC6-65F88DF5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4: revisione detector statico</a:t>
            </a:r>
            <a:br>
              <a:rPr lang="it-IT" dirty="0"/>
            </a:br>
            <a:r>
              <a:rPr lang="it-IT" sz="3200" dirty="0"/>
              <a:t>(attività progettuale)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408BE-5830-47C5-990D-27C369A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Python (e Chaquopy)</a:t>
            </a:r>
          </a:p>
          <a:p>
            <a:r>
              <a:rPr lang="it-IT" dirty="0"/>
              <a:t>Librerie di </a:t>
            </a:r>
            <a:r>
              <a:rPr lang="it-IT" dirty="0" err="1"/>
              <a:t>Tensorflow</a:t>
            </a:r>
            <a:r>
              <a:rPr lang="it-IT" dirty="0"/>
              <a:t> per Java</a:t>
            </a:r>
          </a:p>
          <a:p>
            <a:r>
              <a:rPr lang="it-IT" dirty="0"/>
              <a:t>API Vision di Google ML Kit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164A10-1994-4260-9CA8-A4A1135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3867903"/>
            <a:ext cx="10844200" cy="230906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9399D-2113-47F0-B9A1-2E63BD8C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5570E8-9383-4346-9906-708F6D86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52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4BD3A-6DC0-43D2-AA69-4F95C8BE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detector statici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6388633-2E3D-4068-AB8B-A41B62B55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874171"/>
              </p:ext>
            </p:extLst>
          </p:nvPr>
        </p:nvGraphicFramePr>
        <p:xfrm>
          <a:off x="2594813" y="1449170"/>
          <a:ext cx="7002373" cy="491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E6F3F7-5603-4CD3-8DAF-64A26727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8AEFBE-CB6B-4A86-B233-2A9C93FE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06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CE35D-1AF9-40FB-A0F6-5137ACF3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5: App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6E2315-1C8E-4FD4-A922-A305AF4F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7" y="1476461"/>
            <a:ext cx="7521565" cy="481330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E145C6-CB11-4A21-B7E3-0DB5FF5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CCF35-51A1-4276-B97B-6907725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19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95ADC-1F7F-4ADA-A5E6-794C1214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1CF78-BFB6-4251-AE71-939E1369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soddisfacenti</a:t>
            </a:r>
          </a:p>
          <a:p>
            <a:r>
              <a:rPr lang="it-IT" dirty="0"/>
              <a:t>Applicativo conforme alle aspettative</a:t>
            </a:r>
          </a:p>
          <a:p>
            <a:r>
              <a:rPr lang="it-IT" dirty="0"/>
              <a:t>Chaquopy inadeguato</a:t>
            </a:r>
          </a:p>
          <a:p>
            <a:r>
              <a:rPr lang="it-IT" dirty="0"/>
              <a:t>Android adatto e prestante</a:t>
            </a:r>
          </a:p>
          <a:p>
            <a:r>
              <a:rPr lang="it-IT" dirty="0"/>
              <a:t>Sviluppi futuri:</a:t>
            </a:r>
          </a:p>
          <a:p>
            <a:pPr lvl="1"/>
            <a:r>
              <a:rPr lang="it-IT" dirty="0"/>
              <a:t>Aggiungere possibilità addestramento</a:t>
            </a:r>
          </a:p>
          <a:p>
            <a:pPr lvl="1"/>
            <a:r>
              <a:rPr lang="it-IT" dirty="0"/>
              <a:t>Rimuovere parte con Python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681A98-1BF1-4786-ABE9-B34E4A5D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980604-F7E7-45D9-809B-E21A789C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48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0124D-EAA5-45C7-93BB-BD9F6C5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A3154-5C75-4B48-ABDC-4C3AE99C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Realizzazione di un app in </a:t>
            </a:r>
            <a:r>
              <a:rPr lang="it-IT" b="1" dirty="0"/>
              <a:t>Android</a:t>
            </a:r>
            <a:r>
              <a:rPr lang="it-IT" dirty="0"/>
              <a:t> in grado di riconoscere il volto dell’utente</a:t>
            </a:r>
          </a:p>
          <a:p>
            <a:r>
              <a:rPr lang="it-IT" dirty="0"/>
              <a:t>Rete neurale convoluzionale (CNN)</a:t>
            </a:r>
          </a:p>
          <a:p>
            <a:r>
              <a:rPr lang="it-IT" dirty="0"/>
              <a:t>Due tipi di filtraggio delle immagini</a:t>
            </a:r>
          </a:p>
          <a:p>
            <a:pPr lvl="1"/>
            <a:r>
              <a:rPr lang="it-IT" i="1" dirty="0"/>
              <a:t>Statico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selezionando foto dalla galleria</a:t>
            </a:r>
          </a:p>
          <a:p>
            <a:pPr lvl="1"/>
            <a:r>
              <a:rPr lang="it-IT" i="1" dirty="0"/>
              <a:t>Real-time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aprendo la fotocamera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F0414D-F408-4F7F-B589-A959FD5C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56C793-1978-4C3F-8721-4540E502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FF6D9-C4ED-4511-84DB-0FA2A704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Suddivisone in sotto-progetti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FD979-AFB8-4FD1-8DDE-09128A6E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42"/>
            <a:ext cx="10515600" cy="461783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it-IT" b="1" dirty="0"/>
              <a:t>Rete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it-IT" dirty="0"/>
              <a:t>Addestramento modello</a:t>
            </a:r>
          </a:p>
          <a:p>
            <a:pPr>
              <a:lnSpc>
                <a:spcPct val="70000"/>
              </a:lnSpc>
            </a:pPr>
            <a:r>
              <a:rPr lang="it-IT" b="1" dirty="0"/>
              <a:t>Detector statico con Python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it-IT" dirty="0"/>
              <a:t>Realizzazione in Android di un detector statico implementato in Python e Java</a:t>
            </a:r>
          </a:p>
          <a:p>
            <a:pPr>
              <a:lnSpc>
                <a:spcPct val="70000"/>
              </a:lnSpc>
            </a:pPr>
            <a:r>
              <a:rPr lang="it-IT" b="1" dirty="0"/>
              <a:t>Detector live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it-IT" dirty="0"/>
              <a:t>Realizzazione di un riconoscitore di volti in real-time in Android </a:t>
            </a:r>
          </a:p>
          <a:p>
            <a:pPr>
              <a:lnSpc>
                <a:spcPct val="70000"/>
              </a:lnSpc>
            </a:pPr>
            <a:r>
              <a:rPr lang="it-IT" b="1" dirty="0"/>
              <a:t>Detector statico senza Python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it-IT" dirty="0"/>
              <a:t>Revisione più efficiente del detector statico</a:t>
            </a:r>
          </a:p>
          <a:p>
            <a:pPr>
              <a:lnSpc>
                <a:spcPct val="70000"/>
              </a:lnSpc>
            </a:pPr>
            <a:r>
              <a:rPr lang="it-IT" b="1" dirty="0"/>
              <a:t>Realizzazione dell’app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it-IT" dirty="0"/>
              <a:t>Unione dei vari prodotti per realizzare un’applicazione Android completa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92202C-66AF-4DA9-92C8-BBACB69A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250D58-C8FF-4AE5-BDF1-CC7D2F5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0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AFFAB-C4E2-430B-91D7-408F90AF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CEF9DC-6363-44E7-8FBB-D3FC0DD6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Obiettivo</a:t>
            </a:r>
            <a:r>
              <a:rPr lang="it-IT" dirty="0"/>
              <a:t>: data una foto con più persone, riconoscere se l’utente è presente</a:t>
            </a:r>
          </a:p>
          <a:p>
            <a:r>
              <a:rPr lang="it-IT" dirty="0"/>
              <a:t>Creazione </a:t>
            </a:r>
            <a:r>
              <a:rPr lang="it-IT" b="1" dirty="0"/>
              <a:t>dataset</a:t>
            </a:r>
          </a:p>
          <a:p>
            <a:pPr lvl="1"/>
            <a:r>
              <a:rPr lang="it-IT" dirty="0"/>
              <a:t>Due classi: </a:t>
            </a:r>
            <a:r>
              <a:rPr lang="it-IT" i="1" dirty="0"/>
              <a:t>me</a:t>
            </a:r>
            <a:r>
              <a:rPr lang="it-IT" dirty="0"/>
              <a:t> e </a:t>
            </a:r>
            <a:r>
              <a:rPr lang="it-IT" i="1" dirty="0" err="1"/>
              <a:t>not</a:t>
            </a:r>
            <a:r>
              <a:rPr lang="it-IT" i="1" dirty="0"/>
              <a:t> me</a:t>
            </a:r>
          </a:p>
          <a:p>
            <a:pPr lvl="1"/>
            <a:r>
              <a:rPr lang="it-IT" b="1" dirty="0"/>
              <a:t>Not me</a:t>
            </a:r>
            <a:r>
              <a:rPr lang="it-IT" dirty="0"/>
              <a:t>: Recupero dataset open-source di soggetti eterogenei </a:t>
            </a:r>
            <a:r>
              <a:rPr lang="it-IT" sz="1400" dirty="0"/>
              <a:t>(Flickr-</a:t>
            </a:r>
            <a:r>
              <a:rPr lang="it-IT" sz="1400" dirty="0" err="1"/>
              <a:t>Faces</a:t>
            </a:r>
            <a:r>
              <a:rPr lang="it-IT" sz="1400" dirty="0"/>
              <a:t>-HQ Dataset)</a:t>
            </a:r>
          </a:p>
          <a:p>
            <a:pPr lvl="1"/>
            <a:r>
              <a:rPr lang="it-IT" b="1" dirty="0"/>
              <a:t>Me</a:t>
            </a:r>
            <a:r>
              <a:rPr lang="it-IT" dirty="0"/>
              <a:t>: Ricezione foto da parte dell’utente </a:t>
            </a:r>
          </a:p>
          <a:p>
            <a:pPr lvl="1"/>
            <a:r>
              <a:rPr lang="it-IT" b="1" dirty="0"/>
              <a:t>Creazione algoritmo </a:t>
            </a:r>
            <a:r>
              <a:rPr lang="it-IT" dirty="0"/>
              <a:t>ad hoc per estrapolare singoli volti da una foto </a:t>
            </a:r>
            <a:br>
              <a:rPr lang="it-IT" dirty="0"/>
            </a:br>
            <a:r>
              <a:rPr lang="it-IT" dirty="0"/>
              <a:t>e </a:t>
            </a:r>
            <a:r>
              <a:rPr lang="it-IT" i="1" dirty="0" err="1"/>
              <a:t>resize</a:t>
            </a:r>
            <a:r>
              <a:rPr lang="it-IT" dirty="0"/>
              <a:t> dell’immagine ottenuta</a:t>
            </a:r>
          </a:p>
        </p:txBody>
      </p:sp>
      <p:pic>
        <p:nvPicPr>
          <p:cNvPr id="5" name="Immagine 4" descr="Immagine che contiene persona, uomo, tuta, rosso&#10;&#10;Descrizione generata automaticamente">
            <a:extLst>
              <a:ext uri="{FF2B5EF4-FFF2-40B4-BE49-F238E27FC236}">
                <a16:creationId xmlns:a16="http://schemas.microsoft.com/office/drawing/2014/main" id="{A3D21BCC-B31A-491B-B374-286D4638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056" y="4784653"/>
            <a:ext cx="1695827" cy="1695827"/>
          </a:xfrm>
          <a:prstGeom prst="rect">
            <a:avLst/>
          </a:prstGeom>
        </p:spPr>
      </p:pic>
      <p:pic>
        <p:nvPicPr>
          <p:cNvPr id="7" name="Immagine 6" descr="Immagine che contiene persona, tuta, uomo, esterni&#10;&#10;Descrizione generata automaticamente">
            <a:extLst>
              <a:ext uri="{FF2B5EF4-FFF2-40B4-BE49-F238E27FC236}">
                <a16:creationId xmlns:a16="http://schemas.microsoft.com/office/drawing/2014/main" id="{A4B1B800-A196-4DCE-8DFF-ECD6E0B46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6" y="4784653"/>
            <a:ext cx="2992984" cy="1641314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74ACCBD-2494-476E-A241-FDF989D907BA}"/>
              </a:ext>
            </a:extLst>
          </p:cNvPr>
          <p:cNvSpPr/>
          <p:nvPr/>
        </p:nvSpPr>
        <p:spPr>
          <a:xfrm>
            <a:off x="9090868" y="5479372"/>
            <a:ext cx="994166" cy="31878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622342AF-3F85-43C3-B36A-3FF6FDA2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Giorgio Mocci - Miro Daniel Rajer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209178-D4EB-4478-81E6-C5741950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0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A8CB8-9B9C-4CB5-B518-EDF1A6C0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7A1A9-4148-4DD0-9D5E-5B69EF01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Addestramento</a:t>
            </a:r>
            <a:r>
              <a:rPr lang="it-IT" dirty="0"/>
              <a:t> rete</a:t>
            </a:r>
          </a:p>
          <a:p>
            <a:pPr lvl="1"/>
            <a:r>
              <a:rPr lang="it-IT" dirty="0"/>
              <a:t>Utilizzo di </a:t>
            </a:r>
            <a:r>
              <a:rPr lang="it-IT" dirty="0" err="1"/>
              <a:t>Tensorflow</a:t>
            </a:r>
            <a:r>
              <a:rPr lang="it-IT" dirty="0"/>
              <a:t>/</a:t>
            </a:r>
            <a:r>
              <a:rPr lang="it-IT" dirty="0" err="1"/>
              <a:t>Keras</a:t>
            </a:r>
            <a:endParaRPr lang="it-IT" dirty="0"/>
          </a:p>
          <a:p>
            <a:pPr lvl="1"/>
            <a:r>
              <a:rPr lang="it-IT" b="1" dirty="0" err="1"/>
              <a:t>MobileNet</a:t>
            </a:r>
            <a:r>
              <a:rPr lang="it-IT" dirty="0"/>
              <a:t> come modello di partenza</a:t>
            </a:r>
          </a:p>
          <a:p>
            <a:pPr lvl="2"/>
            <a:r>
              <a:rPr lang="it-IT" dirty="0" err="1"/>
              <a:t>Validation</a:t>
            </a:r>
            <a:r>
              <a:rPr lang="it-IT" dirty="0"/>
              <a:t> ratio: 15%</a:t>
            </a:r>
          </a:p>
          <a:p>
            <a:pPr lvl="2"/>
            <a:r>
              <a:rPr lang="it-IT" dirty="0"/>
              <a:t>Batch size: 16</a:t>
            </a:r>
          </a:p>
          <a:p>
            <a:pPr lvl="2"/>
            <a:r>
              <a:rPr lang="it-IT" dirty="0" err="1"/>
              <a:t>Epoch</a:t>
            </a:r>
            <a:r>
              <a:rPr lang="it-IT" dirty="0"/>
              <a:t>: 50</a:t>
            </a:r>
          </a:p>
          <a:p>
            <a:pPr lvl="2"/>
            <a:r>
              <a:rPr lang="it-IT" dirty="0"/>
              <a:t>Model checkpoint</a:t>
            </a:r>
          </a:p>
          <a:p>
            <a:pPr lvl="2"/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r>
              <a:rPr lang="it-IT" dirty="0"/>
              <a:t>: </a:t>
            </a:r>
            <a:r>
              <a:rPr lang="it-IT" dirty="0" err="1"/>
              <a:t>patience</a:t>
            </a:r>
            <a:r>
              <a:rPr lang="it-IT" dirty="0"/>
              <a:t>=3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37A9F6-7AD6-4FC0-B9EF-64B09094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62" y="4230076"/>
            <a:ext cx="6878971" cy="218729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443C0F-4371-41E7-9F84-D9121EF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579910-C04B-454E-B94D-D490EFD9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82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88EC5-98B9-4D90-84E3-C8AE9A2B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3B6D0-0E2C-4C98-948A-9EFA03CC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Utilizzo</a:t>
            </a:r>
            <a:r>
              <a:rPr lang="it-IT" dirty="0"/>
              <a:t> della rete</a:t>
            </a:r>
          </a:p>
          <a:p>
            <a:pPr lvl="1"/>
            <a:r>
              <a:rPr lang="it-IT" dirty="0"/>
              <a:t>Input: tensore 4D </a:t>
            </a:r>
            <a:r>
              <a:rPr lang="it-IT" sz="1800" dirty="0"/>
              <a:t>(</a:t>
            </a:r>
            <a:r>
              <a:rPr lang="it-IT" sz="1800" dirty="0" err="1"/>
              <a:t>shape</a:t>
            </a:r>
            <a:r>
              <a:rPr lang="it-IT" sz="1800" dirty="0"/>
              <a:t> 1x250x250x3)</a:t>
            </a:r>
          </a:p>
          <a:p>
            <a:pPr lvl="2"/>
            <a:r>
              <a:rPr lang="it-IT" dirty="0">
                <a:sym typeface="Wingdings" panose="05000000000000000000" pitchFamily="2" charset="2"/>
              </a:rPr>
              <a:t>Scelta di usare framework già pronti per isolare volti all’interno della foto</a:t>
            </a:r>
          </a:p>
          <a:p>
            <a:pPr lvl="3"/>
            <a:r>
              <a:rPr lang="en-US" b="1" dirty="0"/>
              <a:t>MTCNN</a:t>
            </a:r>
            <a:r>
              <a:rPr lang="en-US" dirty="0"/>
              <a:t> (Multi-task Cascaded Convolutional Networks)</a:t>
            </a:r>
          </a:p>
          <a:p>
            <a:pPr marL="1371600" lvl="3" indent="0">
              <a:buNone/>
            </a:pPr>
            <a:r>
              <a:rPr lang="en-US" dirty="0">
                <a:sym typeface="Wingdings" panose="05000000000000000000" pitchFamily="2" charset="2"/>
              </a:rPr>
              <a:t> Nel detector </a:t>
            </a:r>
            <a:r>
              <a:rPr lang="en-US" dirty="0" err="1">
                <a:sym typeface="Wingdings" panose="05000000000000000000" pitchFamily="2" charset="2"/>
              </a:rPr>
              <a:t>statico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basato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</a:t>
            </a:r>
            <a:r>
              <a:rPr lang="en-US" dirty="0">
                <a:sym typeface="Wingdings" panose="05000000000000000000" pitchFamily="2" charset="2"/>
              </a:rPr>
              <a:t> Python</a:t>
            </a:r>
          </a:p>
          <a:p>
            <a:pPr lvl="3"/>
            <a:r>
              <a:rPr lang="it-IT" dirty="0"/>
              <a:t>API Vision di Google </a:t>
            </a:r>
            <a:r>
              <a:rPr lang="it-IT" b="1" dirty="0"/>
              <a:t>ML Kit</a:t>
            </a:r>
          </a:p>
          <a:p>
            <a:pPr marL="1371600" lvl="3" indent="0">
              <a:buNone/>
            </a:pPr>
            <a:r>
              <a:rPr lang="it-IT" b="1" dirty="0">
                <a:sym typeface="Wingdings" panose="05000000000000000000" pitchFamily="2" charset="2"/>
              </a:rPr>
              <a:t> </a:t>
            </a:r>
            <a:r>
              <a:rPr lang="it-IT" dirty="0">
                <a:sym typeface="Wingdings" panose="05000000000000000000" pitchFamily="2" charset="2"/>
              </a:rPr>
              <a:t>Nei detector basati solo su Java</a:t>
            </a:r>
            <a:endParaRPr lang="it-IT" b="1" dirty="0"/>
          </a:p>
          <a:p>
            <a:pPr lvl="2"/>
            <a:endParaRPr lang="it-IT" sz="1400" dirty="0"/>
          </a:p>
          <a:p>
            <a:pPr lvl="1"/>
            <a:r>
              <a:rPr lang="it-IT" dirty="0"/>
              <a:t>Output: tensore 2D </a:t>
            </a:r>
            <a:r>
              <a:rPr lang="it-IT" sz="1800" dirty="0"/>
              <a:t>(</a:t>
            </a:r>
            <a:r>
              <a:rPr lang="it-IT" sz="1800" dirty="0" err="1"/>
              <a:t>shape</a:t>
            </a:r>
            <a:r>
              <a:rPr lang="it-IT" sz="1800" dirty="0"/>
              <a:t> 1x2)</a:t>
            </a:r>
            <a:endParaRPr lang="it-IT" sz="2000" dirty="0"/>
          </a:p>
          <a:p>
            <a:r>
              <a:rPr lang="it-IT" dirty="0"/>
              <a:t>Conversione in TF Lite per uso su sistemi embedded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6E3164-C796-48C2-8494-C319FB1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1E10F7-6B47-4DDE-9AFE-CAA380BA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9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5F3D8-04FA-47AE-9039-283833DF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Detector statico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73E080-A734-46A8-8472-C713E720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Guscio esterno realizzato in Java</a:t>
            </a:r>
          </a:p>
          <a:p>
            <a:r>
              <a:rPr lang="it-IT" dirty="0"/>
              <a:t>Business </a:t>
            </a:r>
            <a:r>
              <a:rPr lang="it-IT" dirty="0" err="1"/>
              <a:t>logic</a:t>
            </a:r>
            <a:r>
              <a:rPr lang="it-IT" dirty="0"/>
              <a:t> in </a:t>
            </a:r>
            <a:r>
              <a:rPr lang="it-IT" b="1" dirty="0"/>
              <a:t>Python</a:t>
            </a:r>
          </a:p>
          <a:p>
            <a:pPr lvl="1"/>
            <a:r>
              <a:rPr lang="it-IT" i="1" dirty="0"/>
              <a:t>Individuazione volti </a:t>
            </a:r>
            <a:r>
              <a:rPr lang="it-IT" dirty="0">
                <a:sym typeface="Wingdings" panose="05000000000000000000" pitchFamily="2" charset="2"/>
              </a:rPr>
              <a:t> MTCNN</a:t>
            </a:r>
          </a:p>
          <a:p>
            <a:pPr lvl="1"/>
            <a:r>
              <a:rPr lang="it-IT" i="1" dirty="0">
                <a:sym typeface="Wingdings" panose="05000000000000000000" pitchFamily="2" charset="2"/>
              </a:rPr>
              <a:t>Riconoscimento volto </a:t>
            </a:r>
            <a:r>
              <a:rPr lang="it-IT" dirty="0">
                <a:sym typeface="Wingdings" panose="05000000000000000000" pitchFamily="2" charset="2"/>
              </a:rPr>
              <a:t> Modello </a:t>
            </a:r>
            <a:r>
              <a:rPr lang="it-IT" dirty="0" err="1">
                <a:sym typeface="Wingdings" panose="05000000000000000000" pitchFamily="2" charset="2"/>
              </a:rPr>
              <a:t>TFLite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/>
              <a:t>Uso di </a:t>
            </a:r>
            <a:r>
              <a:rPr lang="it-IT" b="1" i="1" dirty="0"/>
              <a:t>Chaquopy</a:t>
            </a:r>
            <a:r>
              <a:rPr lang="it-IT" b="1" dirty="0"/>
              <a:t> </a:t>
            </a:r>
            <a:r>
              <a:rPr lang="it-IT" b="1" dirty="0">
                <a:sym typeface="Wingdings" panose="05000000000000000000" pitchFamily="2" charset="2"/>
              </a:rPr>
              <a:t> </a:t>
            </a:r>
            <a:endParaRPr lang="it-IT" b="1" dirty="0"/>
          </a:p>
          <a:p>
            <a:pPr lvl="1"/>
            <a:r>
              <a:rPr lang="it-IT" dirty="0"/>
              <a:t>SDK per integrare Python in app Android</a:t>
            </a:r>
          </a:p>
          <a:p>
            <a:pPr lvl="1"/>
            <a:r>
              <a:rPr lang="it-IT" dirty="0"/>
              <a:t>API per chiamare codice Python da Java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0ABDD3-22EA-48F1-8B20-7F989B42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5285346"/>
            <a:ext cx="9091448" cy="89161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C44299-23A0-4030-890D-6456AEC0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E9DEDF-788F-4D59-85B4-BD848C20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3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57467-7C3D-490C-8BBB-478B8235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Detector statico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03B1AD-A01F-42DF-93EA-6578DDDC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" y="1314683"/>
            <a:ext cx="4925234" cy="51551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20295C-55F2-4B68-8C78-7D8F9CF4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26" y="1314683"/>
            <a:ext cx="4925234" cy="517819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4312F4-66C6-4A03-9843-9989D8D3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9EB960-51D3-45F3-88E0-1F8D2FF3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C84BB-BDE3-420A-AD1C-BE8A723B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Chaquopy: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F5CDB-E617-4639-829D-04588260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Prodotto sotto licenza</a:t>
            </a:r>
          </a:p>
          <a:p>
            <a:pPr lvl="1"/>
            <a:r>
              <a:rPr lang="it-IT" dirty="0"/>
              <a:t>Impossibilità legale e materiale di distribuire l’app</a:t>
            </a:r>
          </a:p>
          <a:p>
            <a:pPr lvl="1"/>
            <a:r>
              <a:rPr lang="it-IT" dirty="0"/>
              <a:t>Limitazioni sul tempo di utilizzo del codice Python</a:t>
            </a:r>
          </a:p>
          <a:p>
            <a:r>
              <a:rPr lang="it-IT" b="1" dirty="0"/>
              <a:t>Impossibilità di accedere a ottimizzazioni </a:t>
            </a:r>
            <a:r>
              <a:rPr lang="it-IT" b="1" dirty="0" err="1"/>
              <a:t>hw</a:t>
            </a:r>
            <a:endParaRPr lang="it-IT" b="1" dirty="0"/>
          </a:p>
          <a:p>
            <a:pPr lvl="1"/>
            <a:r>
              <a:rPr lang="it-IT" dirty="0"/>
              <a:t>Degradazione delle prestazioni</a:t>
            </a:r>
          </a:p>
          <a:p>
            <a:r>
              <a:rPr lang="it-IT" dirty="0"/>
              <a:t>Uso di risorse</a:t>
            </a:r>
          </a:p>
          <a:p>
            <a:pPr lvl="1"/>
            <a:r>
              <a:rPr lang="it-IT" dirty="0"/>
              <a:t>Consumo di memoria eccessivo</a:t>
            </a:r>
          </a:p>
          <a:p>
            <a:pPr lvl="1"/>
            <a:r>
              <a:rPr lang="it-IT" dirty="0"/>
              <a:t>Tempi di building onerosi</a:t>
            </a:r>
          </a:p>
          <a:p>
            <a:r>
              <a:rPr lang="it-IT" dirty="0"/>
              <a:t>Impossibile da usare per il detector live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41CC6-5FB1-4428-84EA-9875C85A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Giorgio Mocci - Miro Daniel Rajer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B272AB-E3AD-46F0-A8A5-FB95E70D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31A-8C2E-4E3C-B386-886F36137A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44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566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Me Not Me</vt:lpstr>
      <vt:lpstr>Concept</vt:lpstr>
      <vt:lpstr>Suddivisone in sotto-progetti</vt:lpstr>
      <vt:lpstr>Step 1: Rete</vt:lpstr>
      <vt:lpstr>Step 1: Rete</vt:lpstr>
      <vt:lpstr>Step 1: Rete</vt:lpstr>
      <vt:lpstr>Step 2: Detector statico </vt:lpstr>
      <vt:lpstr>Step 2: Detector statico </vt:lpstr>
      <vt:lpstr>Chaquopy: considerazioni</vt:lpstr>
      <vt:lpstr>Step 3: Detector live  (attività progettuale)</vt:lpstr>
      <vt:lpstr>Step 4: revisione detector statico (attività progettuale)</vt:lpstr>
      <vt:lpstr>Confronto detector statici</vt:lpstr>
      <vt:lpstr>Step 5: App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Not Me</dc:title>
  <dc:creator>Miro Daniel Rajer - mirodaniel.rajer@studio.unibo.it</dc:creator>
  <cp:lastModifiedBy>Giorgio Mocci - giorgio.mocci@studio.unibo.it</cp:lastModifiedBy>
  <cp:revision>15</cp:revision>
  <dcterms:created xsi:type="dcterms:W3CDTF">2022-01-30T10:49:34Z</dcterms:created>
  <dcterms:modified xsi:type="dcterms:W3CDTF">2022-02-08T17:33:13Z</dcterms:modified>
</cp:coreProperties>
</file>