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9" r:id="rId3"/>
    <p:sldId id="270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C9C9C"/>
    <a:srgbClr val="F1C9C9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3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B0933-7669-4C11-8289-94DEEE96E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E3EC63-FE34-4178-9035-D0AD0DF3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F4021C-D829-45CB-901D-ADEE06A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C74937-8030-424B-AECC-F2D5B3F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6C2DCE-C738-4F95-A33E-1BA0867B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01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E8D2D-2AFA-4D30-946C-E40AD0FE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09AE4D-DC4F-44B3-A769-C41AF81A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A81C7-0379-46C4-BFA7-E2EE0E1D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46646-6238-4CFE-90B7-C45B848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23528A-A5C1-40B0-8531-D3690B68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26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8C659F-934D-4A70-BEAD-6FB1EA6DD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92B343-F9C8-47FC-BB21-2D6AF784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C3298-446D-48B3-ABA7-5DD6EC7A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AC92A-9089-4F73-B1B1-6138FDB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74FBD-6779-4310-ABCF-AC03A9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2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55F9C-5540-466B-B144-A6B75305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68315-4521-4A7D-93D8-145D6039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BEED3-A3E0-40A1-8910-441A96CC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8B3C8-843E-4A9D-94D5-F4C0BDB5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FEC342-A437-4626-973F-91EFD0EE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5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BB98E-34DD-4E32-A1BD-BFA8C156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DCE9DE-5687-4487-BE6A-600DDDC0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50FD96-EA68-4817-8AAC-02CF34E6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74582-3D49-4687-9A69-B97934EC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92A212-EAF5-406A-AE85-B3713F31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56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DB3FE6-07FD-4231-96BA-EB087B01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D74F0-FD20-42EF-92BD-4E9608A63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B7D65D-2447-4F3F-BFD2-89A2D592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7B4ADA-9B76-422F-A427-A502D9E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66567E-2EF9-45DC-BB2B-B32C42C0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F5DD82-5AA5-4F3D-A6B7-2366276E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4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E7281-B1FF-44F5-9818-DC128927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CBAB71-45B5-4D8D-A15C-249429B8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021E0A-48E8-4B50-90D3-1FA913F8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4AB211-F669-47A9-9646-11E099CDE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FAAFC-B061-4BBF-9521-B8C756245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5A95CE-582B-4CFE-A3A1-329C7510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9923DB-A102-4985-AD70-48D92B81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54AA8F-15D2-4131-A4CA-95EE0AF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7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D8277-573A-4C07-9F53-D815BCCA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6E0642-2814-4A8C-86A7-B57F4A21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989A4D-2DC0-42CB-A4AC-C11EB84D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2572BD-8E7B-4CEE-93C0-AFC65168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2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A574C9-2A01-4D33-87AE-42C75FDC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932350-749A-471B-BB2B-E0FF5804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3F5D9C-8537-4121-AD41-4FCCAE1C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6D4E4-CAD8-4614-89A4-269CFD86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59D591-5421-471E-9603-C765BD56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174380-7951-4014-A54C-D94748C7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FF0E99-BB8E-4B69-9E3E-AD4846A7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BCF37D-9C80-4F5F-811D-DB587D0C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81EDA1-6514-483F-B54E-5230C043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7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D04BA-5856-47FF-BC9A-8C3931DB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E086F3A-4BFF-4D44-BC00-7409A2866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4BD61A-68D7-4CF2-A19C-7E413578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7072E1-9063-4C95-92AD-7BB3A6DE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36C723-3546-47BD-87C2-0EC6206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140276-3EEF-4349-9E78-0C9C01B2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6A8BEA-A745-426C-BA12-D8F70201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72AB9B-CCBB-42B3-B955-44656A38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261B6-8EAA-43BA-AA99-8DF8191C4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4BEB-4D7E-421D-928F-AE420387203D}" type="datetimeFigureOut">
              <a:rPr lang="it-IT" smtClean="0"/>
              <a:t>18/05/2022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99ACB6-D4AF-4B92-B2F2-66131D44A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BC8F4-F1BD-4A19-AED4-557C98836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046F-C8B9-467F-9647-04ED7B098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1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1B7A1-7800-40BA-888D-B4C1E49D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37" y="2226282"/>
            <a:ext cx="7131931" cy="1084370"/>
          </a:xfrm>
        </p:spPr>
        <p:txBody>
          <a:bodyPr>
            <a:noAutofit/>
          </a:bodyPr>
          <a:lstStyle/>
          <a:p>
            <a:pPr algn="l"/>
            <a:r>
              <a:rPr lang="it-IT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TABLUT COMPETITION </a:t>
            </a:r>
            <a:br>
              <a:rPr lang="it-IT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INABILITY</a:t>
            </a:r>
            <a:endParaRPr lang="it-IT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1B0730-8739-42C2-B053-8916B7CE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13392"/>
            <a:ext cx="3205424" cy="11430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t-IT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Presentata da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 Berardi, Giorgio Mocci, Marco Motamed, Giuseppe Sergi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7FB3D34-CAC9-4AC6-95E0-BC9BA98C0837}"/>
              </a:ext>
            </a:extLst>
          </p:cNvPr>
          <p:cNvSpPr/>
          <p:nvPr/>
        </p:nvSpPr>
        <p:spPr>
          <a:xfrm>
            <a:off x="-1" y="0"/>
            <a:ext cx="12192001" cy="710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892D15-18FB-4940-8322-1B73CF8FCB66}"/>
              </a:ext>
            </a:extLst>
          </p:cNvPr>
          <p:cNvSpPr/>
          <p:nvPr/>
        </p:nvSpPr>
        <p:spPr>
          <a:xfrm>
            <a:off x="0" y="5837558"/>
            <a:ext cx="12192001" cy="1050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1AACFA-639F-400B-A34A-C3186F8A7A28}"/>
              </a:ext>
            </a:extLst>
          </p:cNvPr>
          <p:cNvSpPr/>
          <p:nvPr/>
        </p:nvSpPr>
        <p:spPr>
          <a:xfrm>
            <a:off x="9324870" y="700390"/>
            <a:ext cx="2867130" cy="50704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9728F3-C41A-4968-A74B-F500346F2B45}"/>
              </a:ext>
            </a:extLst>
          </p:cNvPr>
          <p:cNvSpPr/>
          <p:nvPr/>
        </p:nvSpPr>
        <p:spPr>
          <a:xfrm>
            <a:off x="0" y="661482"/>
            <a:ext cx="12192000" cy="48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BD9816-0449-4DA1-8CF3-098FD746B7ED}"/>
              </a:ext>
            </a:extLst>
          </p:cNvPr>
          <p:cNvSpPr/>
          <p:nvPr/>
        </p:nvSpPr>
        <p:spPr>
          <a:xfrm>
            <a:off x="-3247" y="5740400"/>
            <a:ext cx="12192000" cy="1048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0930431-A804-4C34-9AEF-71C5DB90C769}"/>
              </a:ext>
            </a:extLst>
          </p:cNvPr>
          <p:cNvSpPr txBox="1">
            <a:spLocks/>
          </p:cNvSpPr>
          <p:nvPr/>
        </p:nvSpPr>
        <p:spPr>
          <a:xfrm>
            <a:off x="6119446" y="5003829"/>
            <a:ext cx="337312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it-IT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accademico 2021/2022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DC042957-E0C8-4B2D-BC37-BA697A2DA206}"/>
              </a:ext>
            </a:extLst>
          </p:cNvPr>
          <p:cNvSpPr txBox="1">
            <a:spLocks/>
          </p:cNvSpPr>
          <p:nvPr/>
        </p:nvSpPr>
        <p:spPr>
          <a:xfrm>
            <a:off x="0" y="693982"/>
            <a:ext cx="6786880" cy="3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FONDAMENTI DI INTELLIGENZA ARTIFICIALE 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FD48BAE-3980-05BE-8A87-3598443F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4839" y="1226720"/>
            <a:ext cx="4260501" cy="39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FB3D34-CAC9-4AC6-95E0-BC9BA98C0837}"/>
              </a:ext>
            </a:extLst>
          </p:cNvPr>
          <p:cNvSpPr/>
          <p:nvPr/>
        </p:nvSpPr>
        <p:spPr>
          <a:xfrm>
            <a:off x="-1" y="0"/>
            <a:ext cx="12192001" cy="710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892D15-18FB-4940-8322-1B73CF8FCB66}"/>
              </a:ext>
            </a:extLst>
          </p:cNvPr>
          <p:cNvSpPr/>
          <p:nvPr/>
        </p:nvSpPr>
        <p:spPr>
          <a:xfrm>
            <a:off x="0" y="5807413"/>
            <a:ext cx="12192001" cy="1050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9728F3-C41A-4968-A74B-F500346F2B45}"/>
              </a:ext>
            </a:extLst>
          </p:cNvPr>
          <p:cNvSpPr/>
          <p:nvPr/>
        </p:nvSpPr>
        <p:spPr>
          <a:xfrm>
            <a:off x="0" y="661482"/>
            <a:ext cx="12192000" cy="48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BD9816-0449-4DA1-8CF3-098FD746B7ED}"/>
              </a:ext>
            </a:extLst>
          </p:cNvPr>
          <p:cNvSpPr/>
          <p:nvPr/>
        </p:nvSpPr>
        <p:spPr>
          <a:xfrm>
            <a:off x="-3247" y="5745822"/>
            <a:ext cx="12192000" cy="860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AC0730-C468-4000-8100-B4D8976D7791}"/>
              </a:ext>
            </a:extLst>
          </p:cNvPr>
          <p:cNvSpPr txBox="1"/>
          <p:nvPr/>
        </p:nvSpPr>
        <p:spPr>
          <a:xfrm>
            <a:off x="264159" y="731520"/>
            <a:ext cx="570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it-I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Inability</a:t>
            </a:r>
            <a:r>
              <a:rPr lang="it-I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breve…</a:t>
            </a:r>
            <a:endParaRPr lang="it-IT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225654-B75B-4AF5-ACA9-0839A0928E04}"/>
              </a:ext>
            </a:extLst>
          </p:cNvPr>
          <p:cNvSpPr txBox="1"/>
          <p:nvPr/>
        </p:nvSpPr>
        <p:spPr>
          <a:xfrm>
            <a:off x="8912888" y="211796"/>
            <a:ext cx="3279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Fondamenti di Intelligenza Artificiale M</a:t>
            </a:r>
            <a:endParaRPr lang="it-IT" sz="1200" dirty="0">
              <a:solidFill>
                <a:srgbClr val="E7E6E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F8B594-6444-47D0-85B4-054E288169BF}"/>
              </a:ext>
            </a:extLst>
          </p:cNvPr>
          <p:cNvSpPr txBox="1"/>
          <p:nvPr/>
        </p:nvSpPr>
        <p:spPr>
          <a:xfrm>
            <a:off x="73242" y="1581945"/>
            <a:ext cx="6458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Progetto sviluppato in Java come estensione di quello fornito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Agenti basati sulle librerie AIMA</a:t>
            </a: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Iterative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Deepening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Alpha-Beta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che utilizza l’Alpha-Beta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C49F9F5-5DBC-86B2-8477-5F0F14F9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366" y="5160641"/>
            <a:ext cx="1567544" cy="1450096"/>
          </a:xfrm>
          <a:prstGeom prst="rect">
            <a:avLst/>
          </a:prstGeom>
          <a:effectLst>
            <a:reflection blurRad="38100" stA="56000" endPos="19000" dist="38100" dir="5400000" sy="-100000" algn="bl" rotWithShape="0"/>
          </a:effectLst>
          <a:scene3d>
            <a:camera prst="orthographicFront"/>
            <a:lightRig rig="threePt" dir="t"/>
          </a:scene3d>
          <a:sp3d prstMaterial="matte"/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72DE3B3-6D25-E852-EC78-1867E0E06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36" y="1819118"/>
            <a:ext cx="5622395" cy="285336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AA324F-FB1C-DA1D-C68C-E889ADD9FBF9}"/>
              </a:ext>
            </a:extLst>
          </p:cNvPr>
          <p:cNvSpPr txBox="1"/>
          <p:nvPr/>
        </p:nvSpPr>
        <p:spPr>
          <a:xfrm>
            <a:off x="11686233" y="6390752"/>
            <a:ext cx="30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065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FB3D34-CAC9-4AC6-95E0-BC9BA98C0837}"/>
              </a:ext>
            </a:extLst>
          </p:cNvPr>
          <p:cNvSpPr/>
          <p:nvPr/>
        </p:nvSpPr>
        <p:spPr>
          <a:xfrm>
            <a:off x="-1" y="0"/>
            <a:ext cx="12192001" cy="710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892D15-18FB-4940-8322-1B73CF8FCB66}"/>
              </a:ext>
            </a:extLst>
          </p:cNvPr>
          <p:cNvSpPr/>
          <p:nvPr/>
        </p:nvSpPr>
        <p:spPr>
          <a:xfrm>
            <a:off x="0" y="5807413"/>
            <a:ext cx="12192001" cy="1050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9728F3-C41A-4968-A74B-F500346F2B45}"/>
              </a:ext>
            </a:extLst>
          </p:cNvPr>
          <p:cNvSpPr/>
          <p:nvPr/>
        </p:nvSpPr>
        <p:spPr>
          <a:xfrm>
            <a:off x="0" y="661482"/>
            <a:ext cx="12192000" cy="48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BD9816-0449-4DA1-8CF3-098FD746B7ED}"/>
              </a:ext>
            </a:extLst>
          </p:cNvPr>
          <p:cNvSpPr/>
          <p:nvPr/>
        </p:nvSpPr>
        <p:spPr>
          <a:xfrm>
            <a:off x="-3247" y="5745822"/>
            <a:ext cx="12192000" cy="860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AC0730-C468-4000-8100-B4D8976D7791}"/>
              </a:ext>
            </a:extLst>
          </p:cNvPr>
          <p:cNvSpPr txBox="1"/>
          <p:nvPr/>
        </p:nvSpPr>
        <p:spPr>
          <a:xfrm>
            <a:off x="264159" y="731520"/>
            <a:ext cx="570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Strategia utilizzata</a:t>
            </a:r>
            <a:endParaRPr lang="it-IT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225654-B75B-4AF5-ACA9-0839A0928E04}"/>
              </a:ext>
            </a:extLst>
          </p:cNvPr>
          <p:cNvSpPr txBox="1"/>
          <p:nvPr/>
        </p:nvSpPr>
        <p:spPr>
          <a:xfrm>
            <a:off x="8912888" y="211796"/>
            <a:ext cx="3279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Fondamenti di Intelligenza Artificiale M</a:t>
            </a:r>
            <a:endParaRPr lang="it-IT" sz="1200" dirty="0">
              <a:solidFill>
                <a:srgbClr val="E7E6E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F8B594-6444-47D0-85B4-054E288169BF}"/>
              </a:ext>
            </a:extLst>
          </p:cNvPr>
          <p:cNvSpPr txBox="1"/>
          <p:nvPr/>
        </p:nvSpPr>
        <p:spPr>
          <a:xfrm>
            <a:off x="113435" y="1411124"/>
            <a:ext cx="11100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Precedenza all’esplorazione di un numero maggiore di nodi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Lista mosse possibili ordinata per rilevanza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Due euristiche differenti per Bianco e Nero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C49F9F5-5DBC-86B2-8477-5F0F14F9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366" y="5160641"/>
            <a:ext cx="1567544" cy="1450096"/>
          </a:xfrm>
          <a:prstGeom prst="rect">
            <a:avLst/>
          </a:prstGeom>
          <a:effectLst>
            <a:reflection blurRad="38100" stA="56000" endPos="19000" dist="38100" dir="5400000" sy="-100000" algn="bl" rotWithShape="0"/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AA324F-FB1C-DA1D-C68C-E889ADD9FBF9}"/>
              </a:ext>
            </a:extLst>
          </p:cNvPr>
          <p:cNvSpPr txBox="1"/>
          <p:nvPr/>
        </p:nvSpPr>
        <p:spPr>
          <a:xfrm>
            <a:off x="11686233" y="6390752"/>
            <a:ext cx="30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569548-874E-DF3C-7B47-7BEA795086CB}"/>
              </a:ext>
            </a:extLst>
          </p:cNvPr>
          <p:cNvSpPr txBox="1"/>
          <p:nvPr/>
        </p:nvSpPr>
        <p:spPr>
          <a:xfrm>
            <a:off x="326123" y="3556782"/>
            <a:ext cx="570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 scartate</a:t>
            </a:r>
            <a:endParaRPr lang="it-IT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502E888-6991-28CB-98CA-ACB7E72EEE41}"/>
              </a:ext>
            </a:extLst>
          </p:cNvPr>
          <p:cNvSpPr txBox="1"/>
          <p:nvPr/>
        </p:nvSpPr>
        <p:spPr>
          <a:xfrm>
            <a:off x="155302" y="4283285"/>
            <a:ext cx="1110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Multithread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Transposition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FB3D34-CAC9-4AC6-95E0-BC9BA98C0837}"/>
              </a:ext>
            </a:extLst>
          </p:cNvPr>
          <p:cNvSpPr/>
          <p:nvPr/>
        </p:nvSpPr>
        <p:spPr>
          <a:xfrm>
            <a:off x="-1" y="0"/>
            <a:ext cx="12192001" cy="710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892D15-18FB-4940-8322-1B73CF8FCB66}"/>
              </a:ext>
            </a:extLst>
          </p:cNvPr>
          <p:cNvSpPr/>
          <p:nvPr/>
        </p:nvSpPr>
        <p:spPr>
          <a:xfrm>
            <a:off x="0" y="5807413"/>
            <a:ext cx="12192001" cy="1050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9728F3-C41A-4968-A74B-F500346F2B45}"/>
              </a:ext>
            </a:extLst>
          </p:cNvPr>
          <p:cNvSpPr/>
          <p:nvPr/>
        </p:nvSpPr>
        <p:spPr>
          <a:xfrm>
            <a:off x="0" y="661482"/>
            <a:ext cx="12192000" cy="48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BD9816-0449-4DA1-8CF3-098FD746B7ED}"/>
              </a:ext>
            </a:extLst>
          </p:cNvPr>
          <p:cNvSpPr/>
          <p:nvPr/>
        </p:nvSpPr>
        <p:spPr>
          <a:xfrm>
            <a:off x="-3247" y="5745822"/>
            <a:ext cx="12192000" cy="860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AC0730-C468-4000-8100-B4D8976D7791}"/>
              </a:ext>
            </a:extLst>
          </p:cNvPr>
          <p:cNvSpPr txBox="1"/>
          <p:nvPr/>
        </p:nvSpPr>
        <p:spPr>
          <a:xfrm>
            <a:off x="1449865" y="791811"/>
            <a:ext cx="811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SheepHeuristic</a:t>
            </a:r>
            <a:r>
              <a:rPr lang="it-I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Euristica dei bianchi</a:t>
            </a:r>
            <a:endParaRPr lang="it-IT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225654-B75B-4AF5-ACA9-0839A0928E04}"/>
              </a:ext>
            </a:extLst>
          </p:cNvPr>
          <p:cNvSpPr txBox="1"/>
          <p:nvPr/>
        </p:nvSpPr>
        <p:spPr>
          <a:xfrm>
            <a:off x="8912888" y="211796"/>
            <a:ext cx="3279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Fondamenti di Intelligenza Artificiale M</a:t>
            </a:r>
            <a:endParaRPr lang="it-IT" sz="1200" dirty="0">
              <a:solidFill>
                <a:srgbClr val="E7E6E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F8B594-6444-47D0-85B4-054E288169BF}"/>
              </a:ext>
            </a:extLst>
          </p:cNvPr>
          <p:cNvSpPr txBox="1"/>
          <p:nvPr/>
        </p:nvSpPr>
        <p:spPr>
          <a:xfrm>
            <a:off x="113435" y="1411124"/>
            <a:ext cx="11100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Pesi: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Pawns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delle pedine bianche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Pawns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delle pedine nere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Winning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possibilità di raggiunge le righe/colonne vincenti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di pedine bianche in pericolo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king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di pedine nere vicino al re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C49F9F5-5DBC-86B2-8477-5F0F14F9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366" y="5160641"/>
            <a:ext cx="1567544" cy="1450096"/>
          </a:xfrm>
          <a:prstGeom prst="rect">
            <a:avLst/>
          </a:prstGeom>
          <a:effectLst>
            <a:reflection blurRad="38100" stA="56000" endPos="19000" dist="38100" dir="5400000" sy="-100000" algn="bl" rotWithShape="0"/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AA324F-FB1C-DA1D-C68C-E889ADD9FBF9}"/>
              </a:ext>
            </a:extLst>
          </p:cNvPr>
          <p:cNvSpPr txBox="1"/>
          <p:nvPr/>
        </p:nvSpPr>
        <p:spPr>
          <a:xfrm>
            <a:off x="11686233" y="6390752"/>
            <a:ext cx="30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AB33E-8D51-B669-766C-47041601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" y="483099"/>
            <a:ext cx="1144472" cy="1245218"/>
          </a:xfrm>
          <a:prstGeom prst="ellipse">
            <a:avLst/>
          </a:prstGeom>
          <a:ln w="1905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81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FB3D34-CAC9-4AC6-95E0-BC9BA98C0837}"/>
              </a:ext>
            </a:extLst>
          </p:cNvPr>
          <p:cNvSpPr/>
          <p:nvPr/>
        </p:nvSpPr>
        <p:spPr>
          <a:xfrm>
            <a:off x="-1" y="0"/>
            <a:ext cx="12192001" cy="710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892D15-18FB-4940-8322-1B73CF8FCB66}"/>
              </a:ext>
            </a:extLst>
          </p:cNvPr>
          <p:cNvSpPr/>
          <p:nvPr/>
        </p:nvSpPr>
        <p:spPr>
          <a:xfrm>
            <a:off x="0" y="5807413"/>
            <a:ext cx="12192001" cy="1050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9728F3-C41A-4968-A74B-F500346F2B45}"/>
              </a:ext>
            </a:extLst>
          </p:cNvPr>
          <p:cNvSpPr/>
          <p:nvPr/>
        </p:nvSpPr>
        <p:spPr>
          <a:xfrm>
            <a:off x="0" y="661482"/>
            <a:ext cx="12192000" cy="48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BD9816-0449-4DA1-8CF3-098FD746B7ED}"/>
              </a:ext>
            </a:extLst>
          </p:cNvPr>
          <p:cNvSpPr/>
          <p:nvPr/>
        </p:nvSpPr>
        <p:spPr>
          <a:xfrm>
            <a:off x="-3247" y="5745822"/>
            <a:ext cx="12192000" cy="860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AC0730-C468-4000-8100-B4D8976D7791}"/>
              </a:ext>
            </a:extLst>
          </p:cNvPr>
          <p:cNvSpPr txBox="1"/>
          <p:nvPr/>
        </p:nvSpPr>
        <p:spPr>
          <a:xfrm>
            <a:off x="1469959" y="801858"/>
            <a:ext cx="95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WolfHeuristic</a:t>
            </a:r>
            <a:r>
              <a:rPr lang="it-I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Euristica dei neri</a:t>
            </a:r>
            <a:endParaRPr lang="it-IT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225654-B75B-4AF5-ACA9-0839A0928E04}"/>
              </a:ext>
            </a:extLst>
          </p:cNvPr>
          <p:cNvSpPr txBox="1"/>
          <p:nvPr/>
        </p:nvSpPr>
        <p:spPr>
          <a:xfrm>
            <a:off x="8912888" y="211796"/>
            <a:ext cx="3279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Fondamenti di Intelligenza Artificiale M</a:t>
            </a:r>
            <a:endParaRPr lang="it-IT" sz="1200" dirty="0">
              <a:solidFill>
                <a:srgbClr val="E7E6E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F8B594-6444-47D0-85B4-054E288169BF}"/>
              </a:ext>
            </a:extLst>
          </p:cNvPr>
          <p:cNvSpPr txBox="1"/>
          <p:nvPr/>
        </p:nvSpPr>
        <p:spPr>
          <a:xfrm>
            <a:off x="113435" y="1411124"/>
            <a:ext cx="11100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C49F9F5-5DBC-86B2-8477-5F0F14F9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366" y="5160641"/>
            <a:ext cx="1567544" cy="1450096"/>
          </a:xfrm>
          <a:prstGeom prst="rect">
            <a:avLst/>
          </a:prstGeom>
          <a:effectLst>
            <a:reflection blurRad="38100" stA="56000" endPos="19000" dist="38100" dir="5400000" sy="-100000" algn="bl" rotWithShape="0"/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AA324F-FB1C-DA1D-C68C-E889ADD9FBF9}"/>
              </a:ext>
            </a:extLst>
          </p:cNvPr>
          <p:cNvSpPr txBox="1"/>
          <p:nvPr/>
        </p:nvSpPr>
        <p:spPr>
          <a:xfrm>
            <a:off x="11686233" y="6390752"/>
            <a:ext cx="30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2EE3313-F1F6-A79A-3DC8-41E9B70E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r="6488"/>
          <a:stretch/>
        </p:blipFill>
        <p:spPr>
          <a:xfrm>
            <a:off x="220803" y="463003"/>
            <a:ext cx="1144472" cy="1245218"/>
          </a:xfrm>
          <a:prstGeom prst="ellipse">
            <a:avLst/>
          </a:prstGeom>
          <a:ln w="19050" cap="rnd">
            <a:solidFill>
              <a:schemeClr val="accent1"/>
            </a:solidFill>
          </a:ln>
          <a:effectLst/>
          <a:scene3d>
            <a:camera prst="orthographicFront">
              <a:rot lat="0" lon="10799978" rev="0"/>
            </a:camera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A62CD84-921C-D2D2-750B-6B578B10A21A}"/>
              </a:ext>
            </a:extLst>
          </p:cNvPr>
          <p:cNvSpPr txBox="1"/>
          <p:nvPr/>
        </p:nvSpPr>
        <p:spPr>
          <a:xfrm>
            <a:off x="113435" y="1411124"/>
            <a:ext cx="111005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Pesi: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Pawns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delle pedine bianche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Pawns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numero delle pedine nere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Rhombus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pedine nere posizionate a rombo per coprire le vie di fuga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King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pedine nere (o cittadelle) vicino al re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Open Ways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vie libere che il re può usare per scappare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numero di pedine nere in pericolo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7FB3D34-CAC9-4AC6-95E0-BC9BA98C0837}"/>
              </a:ext>
            </a:extLst>
          </p:cNvPr>
          <p:cNvSpPr/>
          <p:nvPr/>
        </p:nvSpPr>
        <p:spPr>
          <a:xfrm>
            <a:off x="-1" y="0"/>
            <a:ext cx="12192001" cy="710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8892D15-18FB-4940-8322-1B73CF8FCB66}"/>
              </a:ext>
            </a:extLst>
          </p:cNvPr>
          <p:cNvSpPr/>
          <p:nvPr/>
        </p:nvSpPr>
        <p:spPr>
          <a:xfrm>
            <a:off x="0" y="5807413"/>
            <a:ext cx="12192001" cy="1050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9728F3-C41A-4968-A74B-F500346F2B45}"/>
              </a:ext>
            </a:extLst>
          </p:cNvPr>
          <p:cNvSpPr/>
          <p:nvPr/>
        </p:nvSpPr>
        <p:spPr>
          <a:xfrm>
            <a:off x="0" y="661482"/>
            <a:ext cx="12192000" cy="48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5B79BBE-BA94-466E-92FD-522AE14B5FBD}"/>
              </a:ext>
            </a:extLst>
          </p:cNvPr>
          <p:cNvSpPr txBox="1"/>
          <p:nvPr/>
        </p:nvSpPr>
        <p:spPr>
          <a:xfrm>
            <a:off x="746760" y="2696556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GRAZIE PER L’ATTENZIONE</a:t>
            </a:r>
            <a:r>
              <a:rPr lang="it-IT" sz="4800" dirty="0">
                <a:solidFill>
                  <a:srgbClr val="0070C0"/>
                </a:solidFill>
              </a:rPr>
              <a:t>. </a:t>
            </a:r>
          </a:p>
          <a:p>
            <a:pPr algn="ctr"/>
            <a:r>
              <a:rPr lang="it-IT" sz="48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it-IT" sz="4800" dirty="0">
              <a:solidFill>
                <a:srgbClr val="0070C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5A78E2-4DA8-7EC4-F63E-BE7896E3B502}"/>
              </a:ext>
            </a:extLst>
          </p:cNvPr>
          <p:cNvSpPr/>
          <p:nvPr/>
        </p:nvSpPr>
        <p:spPr>
          <a:xfrm>
            <a:off x="0" y="5727560"/>
            <a:ext cx="12192000" cy="120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766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233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TABLUT COMPETITION  ARTIFICIAL INABILITY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 Sviluppo di Applicazioni Smart su Android TV</dc:title>
  <dc:creator>Giuseppe Sergi</dc:creator>
  <cp:lastModifiedBy>Giuseppe Sergi</cp:lastModifiedBy>
  <cp:revision>9</cp:revision>
  <dcterms:created xsi:type="dcterms:W3CDTF">2021-09-27T08:24:21Z</dcterms:created>
  <dcterms:modified xsi:type="dcterms:W3CDTF">2022-05-18T10:05:37Z</dcterms:modified>
</cp:coreProperties>
</file>